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307" r:id="rId3"/>
    <p:sldId id="266" r:id="rId4"/>
    <p:sldId id="256" r:id="rId5"/>
    <p:sldId id="257" r:id="rId6"/>
    <p:sldId id="269" r:id="rId7"/>
    <p:sldId id="261" r:id="rId8"/>
    <p:sldId id="263" r:id="rId9"/>
    <p:sldId id="262" r:id="rId10"/>
    <p:sldId id="264" r:id="rId11"/>
    <p:sldId id="265" r:id="rId12"/>
    <p:sldId id="270" r:id="rId13"/>
    <p:sldId id="267" r:id="rId14"/>
    <p:sldId id="271" r:id="rId15"/>
    <p:sldId id="272" r:id="rId16"/>
    <p:sldId id="292" r:id="rId17"/>
    <p:sldId id="273" r:id="rId18"/>
    <p:sldId id="291" r:id="rId19"/>
    <p:sldId id="275" r:id="rId20"/>
    <p:sldId id="276" r:id="rId21"/>
    <p:sldId id="308" r:id="rId22"/>
    <p:sldId id="277" r:id="rId23"/>
    <p:sldId id="290" r:id="rId24"/>
    <p:sldId id="289" r:id="rId25"/>
    <p:sldId id="279" r:id="rId26"/>
    <p:sldId id="283" r:id="rId27"/>
    <p:sldId id="280" r:id="rId28"/>
    <p:sldId id="284" r:id="rId29"/>
    <p:sldId id="311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905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 NEWBORN  REFLEXES </a:t>
            </a:r>
            <a:b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OR </a:t>
            </a:r>
            <a:b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PRIMITIVE  REFLEXES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rajesh p\Desktop\Neonatal-Reflex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61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127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5.Glabellar reflex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1"/>
            <a:ext cx="4350544" cy="48486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Tapping briskly on glabella (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bridge of nose</a:t>
            </a:r>
            <a:r>
              <a:rPr lang="en-US" dirty="0" smtClean="0">
                <a:latin typeface="Arial Narrow" pitchFamily="34" charset="0"/>
              </a:rPr>
              <a:t>) causes eyes to close tightly  (blink) in response to first several steps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Persists throughout life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1981200"/>
            <a:ext cx="448786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6.Sucking reflex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50544" cy="5486399"/>
          </a:xfrm>
        </p:spPr>
        <p:txBody>
          <a:bodyPr/>
          <a:lstStyle/>
          <a:p>
            <a:pPr algn="just"/>
            <a:r>
              <a:rPr lang="en-US" dirty="0" smtClean="0">
                <a:latin typeface="Arial Narrow" pitchFamily="34" charset="0"/>
              </a:rPr>
              <a:t>Touching the lips with the nipple of the breast or bottle or other object</a:t>
            </a:r>
          </a:p>
          <a:p>
            <a:pPr algn="just">
              <a:buNone/>
            </a:pP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5" name="Content Placeholder 4" descr="reflexes-002_778x5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9318" y="1752600"/>
            <a:ext cx="4444682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7.Swallowing reflex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1"/>
            <a:ext cx="4350544" cy="477246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Food reaching the posterior of the mouth is swallowed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Persists throughout life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465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8. Gag reflex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3429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Gill Sans MT" pitchFamily="34" charset="0"/>
              </a:rPr>
              <a:t>The gag reflex, also known as the </a:t>
            </a:r>
            <a:r>
              <a:rPr lang="en-US" dirty="0" smtClean="0">
                <a:solidFill>
                  <a:srgbClr val="FFFF00"/>
                </a:solidFill>
                <a:latin typeface="Gill Sans MT" pitchFamily="34" charset="0"/>
              </a:rPr>
              <a:t>pharyngeal reflex or laryngeal spasm.</a:t>
            </a:r>
            <a:endParaRPr lang="en-US" dirty="0" smtClean="0">
              <a:latin typeface="Gill Sans MT" pitchFamily="34" charset="0"/>
            </a:endParaRPr>
          </a:p>
          <a:p>
            <a:pPr algn="just"/>
            <a:r>
              <a:rPr lang="en-US" dirty="0" smtClean="0">
                <a:latin typeface="Gill Sans MT" pitchFamily="34" charset="0"/>
              </a:rPr>
              <a:t>The reflex helps </a:t>
            </a:r>
            <a:r>
              <a:rPr lang="en-US" dirty="0" smtClean="0">
                <a:solidFill>
                  <a:srgbClr val="FFFF00"/>
                </a:solidFill>
                <a:latin typeface="Gill Sans MT" pitchFamily="34" charset="0"/>
              </a:rPr>
              <a:t>prevent choking.</a:t>
            </a:r>
            <a:endParaRPr lang="en-US" dirty="0" smtClean="0">
              <a:latin typeface="Gill Sans MT" pitchFamily="34" charset="0"/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Gill Sans MT" pitchFamily="34" charset="0"/>
              </a:rPr>
              <a:t>Does not disappear </a:t>
            </a:r>
            <a:endParaRPr lang="en-US" dirty="0">
              <a:solidFill>
                <a:srgbClr val="FFFF00"/>
              </a:solidFill>
              <a:latin typeface="Gill Sans MT" pitchFamily="34" charset="0"/>
            </a:endParaRPr>
          </a:p>
        </p:txBody>
      </p:sp>
      <p:pic>
        <p:nvPicPr>
          <p:cNvPr id="5" name="Content Placeholder 4" descr="maxresdefault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5029200" y="4191000"/>
            <a:ext cx="41148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9.ROOTING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50544" cy="50772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Narrow" pitchFamily="34" charset="0"/>
              </a:rPr>
              <a:t>Touching or stroking the cheek near the corner of the mouth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Narrow" pitchFamily="34" charset="0"/>
              </a:rPr>
              <a:t>Head turns in direction of stimulation so that the neonate can find food.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Disappears around 3 to 4 m</a:t>
            </a:r>
            <a:r>
              <a:rPr lang="en-US" sz="2400" dirty="0" smtClean="0">
                <a:latin typeface="Arial Narrow" pitchFamily="34" charset="0"/>
              </a:rPr>
              <a:t>onths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14" y="1770063"/>
            <a:ext cx="4307585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98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10. EXTRUSION REFLEX  (learning to swallow)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74344" cy="5105399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Arial Narrow" pitchFamily="34" charset="0"/>
              </a:rPr>
              <a:t>Substance placed on anterior position of tongue.</a:t>
            </a:r>
          </a:p>
          <a:p>
            <a:pPr algn="just">
              <a:lnSpc>
                <a:spcPct val="200000"/>
              </a:lnSpc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Disappears about 4 months 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905000"/>
            <a:ext cx="4487862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1975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11.YAWN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502944" cy="54864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 Narrow" pitchFamily="34" charset="0"/>
              </a:rPr>
              <a:t>Yawning is a spontaneous response to decreased </a:t>
            </a:r>
            <a:r>
              <a:rPr lang="en-US" dirty="0" smtClean="0">
                <a:latin typeface="Arial Narrow" pitchFamily="34" charset="0"/>
              </a:rPr>
              <a:t>oxygen.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Occurs before and after sleep</a:t>
            </a:r>
            <a:endParaRPr lang="en-US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Persists throughout life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524000"/>
            <a:ext cx="4487862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2695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12.COUGH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1"/>
            <a:ext cx="4038600" cy="50010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Foreign substances entering the lower airways 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Does not disappear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648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rajesh p\Desktop\1546279903_5278686226001_5278670693001-v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58246"/>
            <a:ext cx="4800600" cy="269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68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13. PEREZ 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686800" cy="32765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latin typeface="Arial Narrow" pitchFamily="34" charset="0"/>
              </a:rPr>
              <a:t>While infant is prone on a firm surface thumb is pressed along spine from sacrum to neck. 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latin typeface="Arial Narrow" pitchFamily="34" charset="0"/>
              </a:rPr>
              <a:t>Infants responds by crying, flexing extremities </a:t>
            </a:r>
            <a:r>
              <a:rPr lang="en-US" sz="2600" dirty="0" smtClean="0">
                <a:latin typeface="Arial Narrow" pitchFamily="34" charset="0"/>
              </a:rPr>
              <a:t>and </a:t>
            </a:r>
            <a:r>
              <a:rPr lang="en-US" sz="2600" dirty="0">
                <a:latin typeface="Arial Narrow" pitchFamily="34" charset="0"/>
              </a:rPr>
              <a:t>elevating </a:t>
            </a:r>
            <a:r>
              <a:rPr lang="en-US" sz="2600" dirty="0" smtClean="0">
                <a:latin typeface="Arial Narrow" pitchFamily="34" charset="0"/>
              </a:rPr>
              <a:t>head.</a:t>
            </a:r>
            <a:endParaRPr lang="en-US" sz="2600" dirty="0">
              <a:latin typeface="Arial Narrow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 Narrow" pitchFamily="34" charset="0"/>
              </a:rPr>
              <a:t>Disappears by age 4-6 months. 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4343400" cy="262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ajesh p\Desktop\th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84510" y="4191000"/>
            <a:ext cx="453989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861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14. GRASP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REFLEX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638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 Narrow" pitchFamily="34" charset="0"/>
              </a:rPr>
              <a:t>PALMAR GRASP </a:t>
            </a:r>
          </a:p>
          <a:p>
            <a:r>
              <a:rPr lang="en-US" sz="2600" dirty="0" smtClean="0">
                <a:latin typeface="Arial Narrow" pitchFamily="34" charset="0"/>
              </a:rPr>
              <a:t>Objects placed in newborn’s palm</a:t>
            </a:r>
          </a:p>
          <a:p>
            <a:r>
              <a:rPr lang="en-US" sz="2600" dirty="0" smtClean="0">
                <a:latin typeface="Arial Narrow" pitchFamily="34" charset="0"/>
              </a:rPr>
              <a:t>Grasping of object by closing fingers around it. </a:t>
            </a:r>
          </a:p>
          <a:p>
            <a:r>
              <a:rPr lang="en-US" sz="2600" dirty="0" smtClean="0">
                <a:latin typeface="Arial Narrow" pitchFamily="34" charset="0"/>
              </a:rPr>
              <a:t>No palmar grasp indicates spasticity</a:t>
            </a:r>
          </a:p>
          <a:p>
            <a:r>
              <a:rPr lang="en-US" sz="2600" dirty="0" smtClean="0">
                <a:latin typeface="Arial Narrow" pitchFamily="34" charset="0"/>
              </a:rPr>
              <a:t>Disappears around </a:t>
            </a:r>
            <a:r>
              <a:rPr lang="en-US" sz="2600" b="1" dirty="0" smtClean="0">
                <a:solidFill>
                  <a:srgbClr val="FFFF00"/>
                </a:solidFill>
                <a:latin typeface="Arial Narrow" pitchFamily="34" charset="0"/>
              </a:rPr>
              <a:t>6 months </a:t>
            </a:r>
          </a:p>
          <a:p>
            <a:pPr>
              <a:buNone/>
            </a:pPr>
            <a:endParaRPr lang="en-US" sz="2600" dirty="0" smtClean="0">
              <a:latin typeface="Arial Narrow" pitchFamily="34" charset="0"/>
            </a:endParaRPr>
          </a:p>
          <a:p>
            <a:pPr marL="68580" indent="0"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 Narrow" pitchFamily="34" charset="0"/>
              </a:rPr>
              <a:t>PLANTAR GRASP </a:t>
            </a:r>
          </a:p>
          <a:p>
            <a:r>
              <a:rPr lang="en-US" sz="2600" dirty="0" smtClean="0">
                <a:latin typeface="Arial Narrow" pitchFamily="34" charset="0"/>
              </a:rPr>
              <a:t>Touching the sole of the foot at the base of the toes</a:t>
            </a:r>
          </a:p>
          <a:p>
            <a:r>
              <a:rPr lang="en-US" sz="2600" dirty="0" smtClean="0">
                <a:latin typeface="Arial Narrow" pitchFamily="34" charset="0"/>
              </a:rPr>
              <a:t>Toes grasp around very small object</a:t>
            </a:r>
          </a:p>
          <a:p>
            <a:r>
              <a:rPr lang="en-US" sz="2600" dirty="0" smtClean="0">
                <a:latin typeface="Arial Narrow" pitchFamily="34" charset="0"/>
              </a:rPr>
              <a:t>Disappears about </a:t>
            </a:r>
            <a:r>
              <a:rPr lang="en-US" sz="2600" b="1" dirty="0" smtClean="0">
                <a:solidFill>
                  <a:srgbClr val="FFFF00"/>
                </a:solidFill>
                <a:latin typeface="Arial Narrow" pitchFamily="34" charset="0"/>
              </a:rPr>
              <a:t>8-9 months  </a:t>
            </a:r>
            <a:endParaRPr lang="en-US" sz="2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1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images (3)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838200" y="5334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PALMAR GRASP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14400"/>
            <a:ext cx="4041775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PLANTAR GRASP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33600"/>
            <a:ext cx="4498975" cy="4038600"/>
          </a:xfrm>
        </p:spPr>
      </p:pic>
      <p:pic>
        <p:nvPicPr>
          <p:cNvPr id="1026" name="Picture 2" descr="C:\Users\rajesh p\Desktop\Baby-fist-holding-fingerglisic_alb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5029200" cy="402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9814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development-36-638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1276" y="152400"/>
            <a:ext cx="890144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15.BABINSKI 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1"/>
            <a:ext cx="8839200" cy="3429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Stroking the lateral aspect of the sole of the foot with a sharp object (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finger nail</a:t>
            </a:r>
            <a:r>
              <a:rPr lang="en-US" dirty="0" smtClean="0">
                <a:latin typeface="Arial Narrow" pitchFamily="34" charset="0"/>
              </a:rPr>
              <a:t>) from the downward to upward.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Disappears at 3 months of age.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4114800" cy="233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18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BABINSKI  REFLEX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5960"/>
            <a:ext cx="4572000" cy="42824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419599" cy="4343400"/>
          </a:xfrm>
        </p:spPr>
      </p:pic>
    </p:spTree>
    <p:extLst>
      <p:ext uri="{BB962C8B-B14F-4D97-AF65-F5344CB8AC3E}">
        <p14:creationId xmlns="" xmlns:p14="http://schemas.microsoft.com/office/powerpoint/2010/main" val="20310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16. MORO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REFLEX </a:t>
            </a: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Startle Reflex)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86800" cy="33528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 Narrow" pitchFamily="34" charset="0"/>
              </a:rPr>
              <a:t>Startling the newborn with a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loud voice </a:t>
            </a:r>
            <a:r>
              <a:rPr lang="en-US" dirty="0">
                <a:latin typeface="Arial Narrow" pitchFamily="34" charset="0"/>
              </a:rPr>
              <a:t>or apparent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loss of support </a:t>
            </a:r>
            <a:r>
              <a:rPr lang="en-US" dirty="0">
                <a:latin typeface="Arial Narrow" pitchFamily="34" charset="0"/>
              </a:rPr>
              <a:t>due to a change in equilibrium </a:t>
            </a:r>
          </a:p>
          <a:p>
            <a:pPr algn="just"/>
            <a:r>
              <a:rPr lang="en-US" dirty="0">
                <a:latin typeface="Arial Narrow" pitchFamily="34" charset="0"/>
              </a:rPr>
              <a:t>Symmetric abduction and extension of the arms and legs with fanning of the fingers</a:t>
            </a:r>
          </a:p>
          <a:p>
            <a:pPr algn="just"/>
            <a:r>
              <a:rPr lang="en-US" dirty="0">
                <a:latin typeface="Arial Narrow" pitchFamily="34" charset="0"/>
              </a:rPr>
              <a:t>The thumb and index finger on each hand form a </a:t>
            </a: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“c” shape 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Disappears by 3-4 mon</a:t>
            </a:r>
            <a:r>
              <a:rPr lang="en-US" dirty="0">
                <a:solidFill>
                  <a:srgbClr val="FFFF00"/>
                </a:solidFill>
              </a:rPr>
              <a:t>ths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4770438" y="4114800"/>
            <a:ext cx="4373562" cy="2743200"/>
          </a:xfrm>
        </p:spPr>
      </p:pic>
    </p:spTree>
    <p:extLst>
      <p:ext uri="{BB962C8B-B14F-4D97-AF65-F5344CB8AC3E}">
        <p14:creationId xmlns="" xmlns:p14="http://schemas.microsoft.com/office/powerpoint/2010/main" val="18906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17.ASYMMETRIC TONIC NECK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572000" cy="507726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 Narrow" pitchFamily="34" charset="0"/>
              </a:rPr>
              <a:t>Turning the head quickly to one side while the infant is supine. </a:t>
            </a:r>
          </a:p>
          <a:p>
            <a:pPr algn="just"/>
            <a:r>
              <a:rPr lang="en-US" dirty="0" smtClean="0">
                <a:latin typeface="Arial Narrow" pitchFamily="34" charset="0"/>
              </a:rPr>
              <a:t>Arm and leg on the side the head is turned toward extend 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Disappears by 6-7 months of age  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600199"/>
            <a:ext cx="4411662" cy="4147825"/>
          </a:xfrm>
        </p:spPr>
      </p:pic>
    </p:spTree>
    <p:extLst>
      <p:ext uri="{BB962C8B-B14F-4D97-AF65-F5344CB8AC3E}">
        <p14:creationId xmlns="" xmlns:p14="http://schemas.microsoft.com/office/powerpoint/2010/main" val="2866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18.GALANT OR TRUNK  INCURVATION  REFLEX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502944" cy="5333999"/>
          </a:xfrm>
        </p:spPr>
        <p:txBody>
          <a:bodyPr/>
          <a:lstStyle/>
          <a:p>
            <a:pPr algn="just"/>
            <a:r>
              <a:rPr lang="en-US" dirty="0" smtClean="0">
                <a:latin typeface="Arial Narrow" pitchFamily="34" charset="0"/>
              </a:rPr>
              <a:t>It is elicited by holding the newborn in ventral suspension (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face down</a:t>
            </a:r>
            <a:r>
              <a:rPr lang="en-US" dirty="0" smtClean="0">
                <a:latin typeface="Arial Narrow" pitchFamily="34" charset="0"/>
              </a:rPr>
              <a:t>) and stroking along the one side of the spine. </a:t>
            </a:r>
          </a:p>
          <a:p>
            <a:pPr algn="just"/>
            <a:endParaRPr lang="en-US" dirty="0" smtClean="0">
              <a:latin typeface="Arial Narrow" pitchFamily="34" charset="0"/>
            </a:endParaRPr>
          </a:p>
          <a:p>
            <a:pPr algn="just"/>
            <a:r>
              <a:rPr lang="en-US" dirty="0" smtClean="0">
                <a:latin typeface="Arial Narrow" pitchFamily="34" charset="0"/>
              </a:rPr>
              <a:t>The normal reaction is for the newborn to laterally flex toward the stimulated side. 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Disappears between 1 – 3 months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752600"/>
            <a:ext cx="4487862" cy="4038600"/>
          </a:xfrm>
        </p:spPr>
      </p:pic>
    </p:spTree>
    <p:extLst>
      <p:ext uri="{BB962C8B-B14F-4D97-AF65-F5344CB8AC3E}">
        <p14:creationId xmlns="" xmlns:p14="http://schemas.microsoft.com/office/powerpoint/2010/main" val="4332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19.DANCING OR STEPPING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50544" cy="5410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 Narrow" pitchFamily="34" charset="0"/>
              </a:rPr>
              <a:t>Hold neonate in a vertical position with the feet touching a flat, firm surface </a:t>
            </a:r>
          </a:p>
          <a:p>
            <a:pPr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Disappears approximately 2 months of age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828800"/>
            <a:ext cx="4335462" cy="4267199"/>
          </a:xfrm>
        </p:spPr>
      </p:pic>
    </p:spTree>
    <p:extLst>
      <p:ext uri="{BB962C8B-B14F-4D97-AF65-F5344CB8AC3E}">
        <p14:creationId xmlns="" xmlns:p14="http://schemas.microsoft.com/office/powerpoint/2010/main" val="1459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20. CRAWLING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648200" cy="556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This reflex can be stimulated by placing the neonate prone  position on a flat surface.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The neonate will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attempt to crawl forward using the arms and legs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Disappears around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3–4  months of age 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rajesh p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4038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0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jesh p\Desktop\th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1295401"/>
            <a:ext cx="4572000" cy="4571999"/>
          </a:xfrm>
          <a:prstGeom prst="rect">
            <a:avLst/>
          </a:prstGeom>
          <a:noFill/>
        </p:spPr>
      </p:pic>
      <p:pic>
        <p:nvPicPr>
          <p:cNvPr id="6" name="Picture 2" descr="C:\Users\rajesh p\Desktop\th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572000" y="12954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PRIMITIVE  REFLEXES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Primitive reflexes</a:t>
            </a:r>
            <a:r>
              <a:rPr lang="en-US" sz="2800" dirty="0" smtClean="0">
                <a:latin typeface="Arial Narrow" pitchFamily="34" charset="0"/>
              </a:rPr>
              <a:t> are reflex actions originating in the central nervous system that are exhibited by normal infants, but not neurologically intact adults.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22. LANDAU REFLEX</a:t>
            </a: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1"/>
            <a:ext cx="8839200" cy="2743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 Narrow" pitchFamily="34" charset="0"/>
              </a:rPr>
              <a:t>It refers to position of the infant when held horizontally in the air in the prone position. 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Head, legs and spine extended 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It emerges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3 months after birth </a:t>
            </a:r>
            <a:r>
              <a:rPr lang="en-US" sz="2400" dirty="0" smtClean="0">
                <a:latin typeface="Arial Narrow" pitchFamily="34" charset="0"/>
              </a:rPr>
              <a:t>and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lasts until up to 12 months to 24 months of age. 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Absence of reflex occurs in mental abnormalities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495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36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"/>
            <a:ext cx="8763000" cy="57912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Assessment of Reflexes in the Newborn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1. LOCALIZED</a:t>
            </a:r>
          </a:p>
          <a:p>
            <a:r>
              <a:rPr lang="en-US" dirty="0" smtClean="0">
                <a:latin typeface="Arial Narrow" pitchFamily="34" charset="0"/>
              </a:rPr>
              <a:t>Blinking or corneal reflex</a:t>
            </a:r>
          </a:p>
          <a:p>
            <a:r>
              <a:rPr lang="en-US" dirty="0">
                <a:latin typeface="Arial Narrow" pitchFamily="34" charset="0"/>
              </a:rPr>
              <a:t>Pupillary </a:t>
            </a:r>
            <a:r>
              <a:rPr lang="en-US" dirty="0" smtClean="0">
                <a:latin typeface="Arial Narrow" pitchFamily="34" charset="0"/>
              </a:rPr>
              <a:t>reflex</a:t>
            </a:r>
          </a:p>
          <a:p>
            <a:r>
              <a:rPr lang="en-US" dirty="0" smtClean="0">
                <a:latin typeface="Arial Narrow" pitchFamily="34" charset="0"/>
              </a:rPr>
              <a:t>Dolls eye reflex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2. NOSE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r>
              <a:rPr lang="en-US" dirty="0" smtClean="0">
                <a:latin typeface="Arial Narrow" pitchFamily="34" charset="0"/>
              </a:rPr>
              <a:t>Sneezing reflex</a:t>
            </a:r>
          </a:p>
          <a:p>
            <a:r>
              <a:rPr lang="en-US" dirty="0" smtClean="0">
                <a:latin typeface="Arial Narrow" pitchFamily="34" charset="0"/>
              </a:rPr>
              <a:t>Glabellar reflex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3. MOUTH &amp; THROAT</a:t>
            </a:r>
          </a:p>
          <a:p>
            <a:r>
              <a:rPr lang="en-US" dirty="0">
                <a:latin typeface="Arial Narrow" pitchFamily="34" charset="0"/>
              </a:rPr>
              <a:t>Sucking </a:t>
            </a:r>
            <a:r>
              <a:rPr lang="en-US" dirty="0" smtClean="0">
                <a:latin typeface="Arial Narrow" pitchFamily="34" charset="0"/>
              </a:rPr>
              <a:t>reflex</a:t>
            </a:r>
          </a:p>
          <a:p>
            <a:r>
              <a:rPr lang="en-US" dirty="0" smtClean="0">
                <a:latin typeface="Arial Narrow" pitchFamily="34" charset="0"/>
              </a:rPr>
              <a:t>Swallowing reflex</a:t>
            </a:r>
          </a:p>
          <a:p>
            <a:r>
              <a:rPr lang="en-US" dirty="0" smtClean="0">
                <a:latin typeface="Arial Narrow" pitchFamily="34" charset="0"/>
              </a:rPr>
              <a:t>Gag reflex</a:t>
            </a:r>
          </a:p>
          <a:p>
            <a:r>
              <a:rPr lang="en-US" dirty="0">
                <a:latin typeface="Arial Narrow" pitchFamily="34" charset="0"/>
              </a:rPr>
              <a:t>Rooting </a:t>
            </a:r>
            <a:r>
              <a:rPr lang="en-US" dirty="0" smtClean="0">
                <a:latin typeface="Arial Narrow" pitchFamily="34" charset="0"/>
              </a:rPr>
              <a:t>reflex</a:t>
            </a:r>
          </a:p>
          <a:p>
            <a:r>
              <a:rPr lang="en-US" dirty="0" smtClean="0">
                <a:latin typeface="Arial Narrow" pitchFamily="34" charset="0"/>
              </a:rPr>
              <a:t>Extrusion reflex</a:t>
            </a:r>
          </a:p>
          <a:p>
            <a:r>
              <a:rPr lang="en-US" dirty="0" smtClean="0">
                <a:latin typeface="Arial Narrow" pitchFamily="34" charset="0"/>
              </a:rPr>
              <a:t>Yawn reflex</a:t>
            </a:r>
          </a:p>
          <a:p>
            <a:r>
              <a:rPr lang="en-US" dirty="0" smtClean="0">
                <a:latin typeface="Arial Narrow" pitchFamily="34" charset="0"/>
              </a:rPr>
              <a:t>Cough reflex</a:t>
            </a:r>
          </a:p>
          <a:p>
            <a:r>
              <a:rPr lang="en-US" dirty="0" smtClean="0">
                <a:latin typeface="Arial Narrow" pitchFamily="34" charset="0"/>
              </a:rPr>
              <a:t>Perez reflex  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4. EXTREMITIES</a:t>
            </a:r>
          </a:p>
          <a:p>
            <a:r>
              <a:rPr lang="en-US" sz="2400" dirty="0" smtClean="0">
                <a:latin typeface="Arial Narrow" pitchFamily="34" charset="0"/>
              </a:rPr>
              <a:t>Grasp reflex (palmar &amp; plantar grasp)</a:t>
            </a:r>
          </a:p>
          <a:p>
            <a:r>
              <a:rPr lang="en-US" sz="2400" dirty="0" smtClean="0">
                <a:latin typeface="Arial Narrow" pitchFamily="34" charset="0"/>
              </a:rPr>
              <a:t>Babinski reflex</a:t>
            </a:r>
          </a:p>
          <a:p>
            <a:pPr>
              <a:buNone/>
            </a:pPr>
            <a:endParaRPr lang="en-US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5. MASS</a:t>
            </a:r>
          </a:p>
          <a:p>
            <a:r>
              <a:rPr lang="en-US" sz="2400" dirty="0" smtClean="0">
                <a:latin typeface="Arial Narrow" pitchFamily="34" charset="0"/>
              </a:rPr>
              <a:t>Moro reflex</a:t>
            </a:r>
          </a:p>
          <a:p>
            <a:r>
              <a:rPr lang="en-US" sz="2400" dirty="0" smtClean="0">
                <a:latin typeface="Arial Narrow" pitchFamily="34" charset="0"/>
              </a:rPr>
              <a:t>Tonic neck reflex</a:t>
            </a:r>
          </a:p>
          <a:p>
            <a:r>
              <a:rPr lang="en-US" sz="2400" dirty="0" smtClean="0">
                <a:latin typeface="Arial Narrow" pitchFamily="34" charset="0"/>
              </a:rPr>
              <a:t>Galant or trunk incurvation reflex</a:t>
            </a:r>
          </a:p>
          <a:p>
            <a:r>
              <a:rPr lang="en-US" sz="2400" dirty="0" smtClean="0">
                <a:latin typeface="Arial Narrow" pitchFamily="34" charset="0"/>
              </a:rPr>
              <a:t>Dancing or stepping reflex</a:t>
            </a:r>
          </a:p>
          <a:p>
            <a:r>
              <a:rPr lang="en-US" sz="2400" dirty="0" smtClean="0">
                <a:latin typeface="Arial Narrow" pitchFamily="34" charset="0"/>
              </a:rPr>
              <a:t>Crawling reflex</a:t>
            </a:r>
          </a:p>
          <a:p>
            <a:r>
              <a:rPr lang="en-US" sz="2400" dirty="0" smtClean="0">
                <a:latin typeface="Arial Narrow" pitchFamily="34" charset="0"/>
              </a:rPr>
              <a:t>Parachute reflex </a:t>
            </a:r>
          </a:p>
          <a:p>
            <a:r>
              <a:rPr lang="en-US" sz="2400" dirty="0" smtClean="0">
                <a:latin typeface="Arial Narrow" pitchFamily="34" charset="0"/>
              </a:rPr>
              <a:t>Landau reflex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1. BLINKING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OR CORNEAL REFLEX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1"/>
            <a:ext cx="4350544" cy="49248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 Narrow" pitchFamily="34" charset="0"/>
              </a:rPr>
              <a:t>Infants blinks at sudden appearance of a bright light or at approach of an object toward cornea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 Narrow" pitchFamily="34" charset="0"/>
              </a:rPr>
              <a:t>Protection of the eyes by rapid eyelid closure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Persists throughout life</a:t>
            </a:r>
          </a:p>
          <a:p>
            <a:pPr algn="just"/>
            <a:endParaRPr lang="en-US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35462" cy="372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497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2.PUPILLARY REFLEX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70501"/>
            <a:ext cx="4350544" cy="40968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Pupil constricts when a bright light shines toward it.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Persists throughout life 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hq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1981200"/>
            <a:ext cx="4335462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3.Dolls eye reflex 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1"/>
            <a:ext cx="4350544" cy="49248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when a baby is lying on her back, if head is turned from side to side, her eyes remain fixed towards that side.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Disappears between 2-4  months of age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 descr="Baby’s-Reflexes-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656138" y="1905000"/>
            <a:ext cx="448786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4.Sneezing reflex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45720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Sneezing is a spontaneous response of nasal passages to irritation or obstruction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Persists throughout life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 descr="sneezeing1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57400"/>
            <a:ext cx="4038600" cy="40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835</TotalTime>
  <Words>721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 NEWBORN  REFLEXES  OR  PRIMITIVE  REFLEXES</vt:lpstr>
      <vt:lpstr>Slide 2</vt:lpstr>
      <vt:lpstr>PRIMITIVE  REFLEXES</vt:lpstr>
      <vt:lpstr>Assessment of Reflexes in the Newborn</vt:lpstr>
      <vt:lpstr>Slide 5</vt:lpstr>
      <vt:lpstr>1. BLINKING OR CORNEAL REFLEX</vt:lpstr>
      <vt:lpstr>2.PUPILLARY REFLEX</vt:lpstr>
      <vt:lpstr>3.Dolls eye reflex </vt:lpstr>
      <vt:lpstr>4.Sneezing reflex</vt:lpstr>
      <vt:lpstr>5.Glabellar reflex</vt:lpstr>
      <vt:lpstr>6.Sucking reflex</vt:lpstr>
      <vt:lpstr>7.Swallowing reflex</vt:lpstr>
      <vt:lpstr>8. Gag reflex</vt:lpstr>
      <vt:lpstr>9.ROOTING REFLEX</vt:lpstr>
      <vt:lpstr>10. EXTRUSION REFLEX  (learning to swallow)</vt:lpstr>
      <vt:lpstr>11.YAWN REFLEX</vt:lpstr>
      <vt:lpstr>12.COUGH REFLEX</vt:lpstr>
      <vt:lpstr>13. PEREZ  REFLEX</vt:lpstr>
      <vt:lpstr>14. GRASP REFLEX</vt:lpstr>
      <vt:lpstr>Slide 20</vt:lpstr>
      <vt:lpstr>Slide 21</vt:lpstr>
      <vt:lpstr>15.BABINSKI  REFLEX</vt:lpstr>
      <vt:lpstr>BABINSKI  REFLEX</vt:lpstr>
      <vt:lpstr>16. MORO REFLEX  (Startle Reflex)</vt:lpstr>
      <vt:lpstr>17.ASYMMETRIC TONIC NECK REFLEX</vt:lpstr>
      <vt:lpstr>18.GALANT OR TRUNK  INCURVATION  REFLEX</vt:lpstr>
      <vt:lpstr>19.DANCING OR STEPPING REFLEX</vt:lpstr>
      <vt:lpstr>20. CRAWLING REFLEX</vt:lpstr>
      <vt:lpstr>Slide 29</vt:lpstr>
      <vt:lpstr>22. LANDAU REFLEX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reflexes in the newborn</dc:title>
  <dc:creator>DEPT. OF PEDIATRICS</dc:creator>
  <cp:lastModifiedBy>dell</cp:lastModifiedBy>
  <cp:revision>546</cp:revision>
  <dcterms:created xsi:type="dcterms:W3CDTF">2006-08-16T00:00:00Z</dcterms:created>
  <dcterms:modified xsi:type="dcterms:W3CDTF">2023-04-10T03:46:26Z</dcterms:modified>
</cp:coreProperties>
</file>