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5940" y="1544108"/>
            <a:ext cx="3612515" cy="44684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6940" y="1633220"/>
            <a:ext cx="3685540" cy="40627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6200" y="6442709"/>
            <a:ext cx="666750" cy="38989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492250" cy="140335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440180" y="223520"/>
            <a:ext cx="6263639" cy="124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39090" y="1384300"/>
            <a:ext cx="4187825" cy="29705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hlink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977890" y="6395387"/>
            <a:ext cx="2930525" cy="2298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487AA3"/>
                </a:solidFill>
                <a:latin typeface="Arial Black"/>
                <a:cs typeface="Arial Black"/>
              </a:defRPr>
            </a:lvl1pPr>
          </a:lstStyle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10/8/2020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/>
          <p:nvPr/>
        </p:nvSpPr>
        <p:spPr>
          <a:xfrm>
            <a:off x="0" y="304800"/>
            <a:ext cx="3218180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2938779" y="2244090"/>
            <a:ext cx="362077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735" dirty="0">
                <a:solidFill>
                  <a:srgbClr val="D6181F"/>
                </a:solidFill>
                <a:latin typeface="Arial Black"/>
                <a:cs typeface="Arial Black"/>
              </a:rPr>
              <a:t>Vital</a:t>
            </a:r>
            <a:r>
              <a:rPr sz="6000" spc="-425" dirty="0">
                <a:solidFill>
                  <a:srgbClr val="D6181F"/>
                </a:solidFill>
                <a:latin typeface="Arial Black"/>
                <a:cs typeface="Arial Black"/>
              </a:rPr>
              <a:t> </a:t>
            </a:r>
            <a:r>
              <a:rPr sz="6000" spc="-610" dirty="0">
                <a:solidFill>
                  <a:srgbClr val="D6181F"/>
                </a:solidFill>
                <a:latin typeface="Arial Black"/>
                <a:cs typeface="Arial Black"/>
              </a:rPr>
              <a:t>Signs</a:t>
            </a:r>
            <a:endParaRPr sz="6000" dirty="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3179" y="223520"/>
            <a:ext cx="383412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2880" marR="5080" indent="-17018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Factors </a:t>
            </a:r>
            <a:r>
              <a:rPr spc="-500" dirty="0"/>
              <a:t>Affecting  </a:t>
            </a:r>
            <a:r>
              <a:rPr spc="-450" dirty="0"/>
              <a:t>Blood</a:t>
            </a:r>
            <a:r>
              <a:rPr spc="-260" dirty="0"/>
              <a:t> </a:t>
            </a:r>
            <a:r>
              <a:rPr spc="-420" dirty="0"/>
              <a:t>Pressure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20"/>
            <a:ext cx="3116580" cy="427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Age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Exercise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Stress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Race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Gender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Medications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Obesity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Diurnal</a:t>
            </a:r>
            <a:r>
              <a:rPr sz="2800" spc="-19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variations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90" dirty="0">
                <a:solidFill>
                  <a:srgbClr val="0000FF"/>
                </a:solidFill>
                <a:latin typeface="Arial Black"/>
                <a:cs typeface="Arial Black"/>
              </a:rPr>
              <a:t>Disease</a:t>
            </a:r>
            <a:r>
              <a:rPr sz="28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process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998470" y="1770379"/>
            <a:ext cx="5943600" cy="2658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7640" marR="5080" indent="-859790">
              <a:lnSpc>
                <a:spcPct val="100000"/>
              </a:lnSpc>
              <a:spcBef>
                <a:spcPts val="100"/>
              </a:spcBef>
            </a:pPr>
            <a:r>
              <a:rPr spc="-470" dirty="0"/>
              <a:t>Temperature: </a:t>
            </a:r>
            <a:r>
              <a:rPr spc="-450" dirty="0"/>
              <a:t>Lifespan  Considerations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1209" y="1521460"/>
            <a:ext cx="5123180" cy="2573020"/>
          </a:xfrm>
          <a:prstGeom prst="rect">
            <a:avLst/>
          </a:prstGeom>
        </p:spPr>
        <p:txBody>
          <a:bodyPr vert="horz" wrap="square" lIns="0" tIns="149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80"/>
              </a:spcBef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Unstable</a:t>
            </a:r>
            <a:endParaRPr sz="2800">
              <a:latin typeface="Arial Black"/>
              <a:cs typeface="Arial Black"/>
            </a:endParaRPr>
          </a:p>
          <a:p>
            <a:pPr marL="12700" marR="5080">
              <a:lnSpc>
                <a:spcPct val="111300"/>
              </a:lnSpc>
              <a:spcBef>
                <a:spcPts val="700"/>
              </a:spcBef>
            </a:pP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Newborns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must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be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kept </a:t>
            </a:r>
            <a:r>
              <a:rPr sz="2800" spc="-430" dirty="0">
                <a:solidFill>
                  <a:srgbClr val="0000FF"/>
                </a:solidFill>
                <a:latin typeface="Arial Black"/>
                <a:cs typeface="Arial Black"/>
              </a:rPr>
              <a:t>warm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prevent</a:t>
            </a:r>
            <a:r>
              <a:rPr sz="2800" spc="-1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hypothermia</a:t>
            </a:r>
            <a:endParaRPr sz="2800">
              <a:latin typeface="Arial Black"/>
              <a:cs typeface="Arial Black"/>
            </a:endParaRPr>
          </a:p>
          <a:p>
            <a:pPr marL="12700" marR="655955">
              <a:lnSpc>
                <a:spcPts val="3750"/>
              </a:lnSpc>
              <a:spcBef>
                <a:spcPts val="130"/>
              </a:spcBef>
            </a:pP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Tympanic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temporal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artery 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sites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preferred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7200" y="1600200"/>
            <a:ext cx="2797810" cy="452628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711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60"/>
              </a:spcBef>
            </a:pPr>
            <a:r>
              <a:rPr sz="2800" spc="-335" dirty="0">
                <a:solidFill>
                  <a:srgbClr val="FFFFFF"/>
                </a:solidFill>
                <a:latin typeface="Arial Black"/>
                <a:cs typeface="Arial Black"/>
              </a:rPr>
              <a:t>Infants</a:t>
            </a:r>
            <a:endParaRPr sz="2800">
              <a:latin typeface="Arial Black"/>
              <a:cs typeface="Arial Black"/>
            </a:endParaRPr>
          </a:p>
          <a:p>
            <a:pPr marL="90170" marR="1376045">
              <a:lnSpc>
                <a:spcPts val="11890"/>
              </a:lnSpc>
              <a:spcBef>
                <a:spcPts val="1795"/>
              </a:spcBef>
            </a:pPr>
            <a:r>
              <a:rPr sz="2800" spc="-17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800" spc="-305" dirty="0">
                <a:solidFill>
                  <a:srgbClr val="FFFFFF"/>
                </a:solidFill>
                <a:latin typeface="Arial Black"/>
                <a:cs typeface="Arial Black"/>
              </a:rPr>
              <a:t>h</a:t>
            </a:r>
            <a:r>
              <a:rPr sz="2800" spc="-320" dirty="0">
                <a:solidFill>
                  <a:srgbClr val="FFFFFF"/>
                </a:solidFill>
                <a:latin typeface="Arial Black"/>
                <a:cs typeface="Arial Black"/>
              </a:rPr>
              <a:t>il</a:t>
            </a:r>
            <a:r>
              <a:rPr sz="2800" spc="-38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800" spc="-24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800" spc="-240" dirty="0">
                <a:solidFill>
                  <a:srgbClr val="FFFFFF"/>
                </a:solidFill>
                <a:latin typeface="Arial Black"/>
                <a:cs typeface="Arial Black"/>
              </a:rPr>
              <a:t>en  </a:t>
            </a:r>
            <a:r>
              <a:rPr sz="2800" spc="-290" dirty="0">
                <a:solidFill>
                  <a:srgbClr val="FFFFFF"/>
                </a:solidFill>
                <a:latin typeface="Arial Black"/>
                <a:cs typeface="Arial Black"/>
              </a:rPr>
              <a:t>Elders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331209" y="4627879"/>
            <a:ext cx="4726940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Tends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be </a:t>
            </a:r>
            <a:r>
              <a:rPr sz="2800" spc="-380" dirty="0">
                <a:solidFill>
                  <a:srgbClr val="0000FF"/>
                </a:solidFill>
                <a:latin typeface="Arial Black"/>
                <a:cs typeface="Arial Black"/>
              </a:rPr>
              <a:t>lower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than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that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of  </a:t>
            </a:r>
            <a:r>
              <a:rPr sz="2800" spc="-300" dirty="0">
                <a:solidFill>
                  <a:srgbClr val="0000FF"/>
                </a:solidFill>
                <a:latin typeface="Arial Black"/>
                <a:cs typeface="Arial Black"/>
              </a:rPr>
              <a:t>middle-aged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adults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38275" marR="5080" indent="-43180">
              <a:lnSpc>
                <a:spcPct val="100000"/>
              </a:lnSpc>
              <a:spcBef>
                <a:spcPts val="100"/>
              </a:spcBef>
            </a:pPr>
            <a:r>
              <a:rPr spc="-375" dirty="0"/>
              <a:t>Pulse: </a:t>
            </a:r>
            <a:r>
              <a:rPr spc="-450" dirty="0"/>
              <a:t>Lifespan  Considerations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600200"/>
            <a:ext cx="2623820" cy="436245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711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60"/>
              </a:spcBef>
            </a:pPr>
            <a:r>
              <a:rPr sz="2800" spc="-335" dirty="0">
                <a:solidFill>
                  <a:srgbClr val="FFFFFF"/>
                </a:solidFill>
                <a:latin typeface="Arial Black"/>
                <a:cs typeface="Arial Black"/>
              </a:rPr>
              <a:t>Infants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440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2800" spc="-295" dirty="0">
                <a:solidFill>
                  <a:srgbClr val="FFFFFF"/>
                </a:solidFill>
                <a:latin typeface="Arial Black"/>
                <a:cs typeface="Arial Black"/>
              </a:rPr>
              <a:t>Children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3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00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2800" spc="-290" dirty="0">
                <a:solidFill>
                  <a:srgbClr val="FFFFFF"/>
                </a:solidFill>
                <a:latin typeface="Arial Black"/>
                <a:cs typeface="Arial Black"/>
              </a:rPr>
              <a:t>Elders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8489" y="1614169"/>
            <a:ext cx="4867910" cy="41592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1500"/>
              </a:lnSpc>
              <a:spcBef>
                <a:spcPts val="95"/>
              </a:spcBef>
            </a:pP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Newborns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may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have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heart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murmurs 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that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are </a:t>
            </a:r>
            <a:r>
              <a:rPr sz="2400" spc="-320" dirty="0">
                <a:solidFill>
                  <a:srgbClr val="0000FF"/>
                </a:solidFill>
                <a:latin typeface="Arial Black"/>
                <a:cs typeface="Arial Black"/>
              </a:rPr>
              <a:t>not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pathological</a:t>
            </a:r>
            <a:endParaRPr sz="2400">
              <a:latin typeface="Arial Black"/>
              <a:cs typeface="Arial Black"/>
            </a:endParaRPr>
          </a:p>
          <a:p>
            <a:pPr marL="12700" marR="7620">
              <a:lnSpc>
                <a:spcPct val="111700"/>
              </a:lnSpc>
              <a:spcBef>
                <a:spcPts val="2035"/>
              </a:spcBef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apex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heart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is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normally 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located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in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fourth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intercostal 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space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in young children;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fifth 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intercostal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space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in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children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7 years 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old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and</a:t>
            </a:r>
            <a:r>
              <a:rPr sz="2400" spc="-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older</a:t>
            </a:r>
            <a:endParaRPr sz="2400">
              <a:latin typeface="Arial Black"/>
              <a:cs typeface="Arial Black"/>
            </a:endParaRPr>
          </a:p>
          <a:p>
            <a:pPr marL="12700" marR="413384">
              <a:lnSpc>
                <a:spcPct val="111800"/>
              </a:lnSpc>
              <a:spcBef>
                <a:spcPts val="1570"/>
              </a:spcBef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Often have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decreased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peripheral 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circulation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 marR="5080" indent="1242060">
              <a:lnSpc>
                <a:spcPct val="100000"/>
              </a:lnSpc>
              <a:spcBef>
                <a:spcPts val="100"/>
              </a:spcBef>
            </a:pPr>
            <a:r>
              <a:rPr spc="-434" dirty="0"/>
              <a:t>Respirations:  </a:t>
            </a:r>
            <a:r>
              <a:rPr spc="-450" dirty="0"/>
              <a:t>Lifespan</a:t>
            </a:r>
            <a:r>
              <a:rPr spc="-275" dirty="0"/>
              <a:t> </a:t>
            </a:r>
            <a:r>
              <a:rPr spc="-450" dirty="0"/>
              <a:t>Considerations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1209" y="1610360"/>
            <a:ext cx="5262880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Some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newborns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display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“periodic 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breathing”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1209" y="3120390"/>
            <a:ext cx="3919854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Diaphragmatic</a:t>
            </a:r>
            <a:r>
              <a:rPr sz="2800" spc="-18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breathers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600200"/>
            <a:ext cx="2797810" cy="411607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711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60"/>
              </a:spcBef>
            </a:pPr>
            <a:r>
              <a:rPr sz="2800" spc="-335" dirty="0">
                <a:solidFill>
                  <a:srgbClr val="FFFFFF"/>
                </a:solidFill>
                <a:latin typeface="Arial Black"/>
                <a:cs typeface="Arial Black"/>
              </a:rPr>
              <a:t>Infants</a:t>
            </a:r>
            <a:endParaRPr sz="2800">
              <a:latin typeface="Arial Black"/>
              <a:cs typeface="Arial Black"/>
            </a:endParaRPr>
          </a:p>
          <a:p>
            <a:pPr marL="90170" marR="1376045">
              <a:lnSpc>
                <a:spcPct val="300000"/>
              </a:lnSpc>
              <a:spcBef>
                <a:spcPts val="1430"/>
              </a:spcBef>
            </a:pPr>
            <a:r>
              <a:rPr sz="2800" spc="-17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800" spc="-305" dirty="0">
                <a:solidFill>
                  <a:srgbClr val="FFFFFF"/>
                </a:solidFill>
                <a:latin typeface="Arial Black"/>
                <a:cs typeface="Arial Black"/>
              </a:rPr>
              <a:t>h</a:t>
            </a:r>
            <a:r>
              <a:rPr sz="2800" spc="-320" dirty="0">
                <a:solidFill>
                  <a:srgbClr val="FFFFFF"/>
                </a:solidFill>
                <a:latin typeface="Arial Black"/>
                <a:cs typeface="Arial Black"/>
              </a:rPr>
              <a:t>il</a:t>
            </a:r>
            <a:r>
              <a:rPr sz="2800" spc="-38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800" spc="-24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800" spc="-240" dirty="0">
                <a:solidFill>
                  <a:srgbClr val="FFFFFF"/>
                </a:solidFill>
                <a:latin typeface="Arial Black"/>
                <a:cs typeface="Arial Black"/>
              </a:rPr>
              <a:t>en  </a:t>
            </a:r>
            <a:r>
              <a:rPr sz="2800" spc="-290" dirty="0">
                <a:solidFill>
                  <a:srgbClr val="FFFFFF"/>
                </a:solidFill>
                <a:latin typeface="Arial Black"/>
                <a:cs typeface="Arial Black"/>
              </a:rPr>
              <a:t>Elders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1209" y="4351020"/>
            <a:ext cx="4200525" cy="14528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500"/>
              </a:lnSpc>
              <a:spcBef>
                <a:spcPts val="100"/>
              </a:spcBef>
            </a:pPr>
            <a:r>
              <a:rPr sz="2800" spc="-375" dirty="0">
                <a:solidFill>
                  <a:srgbClr val="0000FF"/>
                </a:solidFill>
                <a:latin typeface="Arial Black"/>
                <a:cs typeface="Arial Black"/>
              </a:rPr>
              <a:t>Anatomic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physiologic 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changes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cause </a:t>
            </a:r>
            <a:r>
              <a:rPr sz="2800" spc="-325" dirty="0">
                <a:solidFill>
                  <a:srgbClr val="0000FF"/>
                </a:solidFill>
                <a:latin typeface="Arial Black"/>
                <a:cs typeface="Arial Black"/>
              </a:rPr>
              <a:t>respiratory 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system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be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less</a:t>
            </a:r>
            <a:r>
              <a:rPr sz="2800" spc="-6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efficient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08940" marR="5080" indent="91694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Blood </a:t>
            </a:r>
            <a:r>
              <a:rPr spc="-400" dirty="0"/>
              <a:t>Pressure:  </a:t>
            </a:r>
            <a:r>
              <a:rPr spc="-450" dirty="0"/>
              <a:t>Lifespan</a:t>
            </a:r>
            <a:r>
              <a:rPr spc="-275" dirty="0"/>
              <a:t> </a:t>
            </a:r>
            <a:r>
              <a:rPr spc="-450" dirty="0"/>
              <a:t>Considerations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331209" y="1610360"/>
            <a:ext cx="4831715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Arm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thigh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pressures are 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equivalent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under 1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year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800" spc="-1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age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331209" y="3129279"/>
            <a:ext cx="4490085" cy="9779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600"/>
              </a:lnSpc>
              <a:spcBef>
                <a:spcPts val="100"/>
              </a:spcBef>
            </a:pP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Thigh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pressure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is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10 </a:t>
            </a:r>
            <a:r>
              <a:rPr sz="2800" spc="-475" dirty="0">
                <a:solidFill>
                  <a:srgbClr val="0000FF"/>
                </a:solidFill>
                <a:latin typeface="Arial Black"/>
                <a:cs typeface="Arial Black"/>
              </a:rPr>
              <a:t>mm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Hg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higher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than</a:t>
            </a:r>
            <a:r>
              <a:rPr sz="2800" spc="-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arm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57200" y="1600200"/>
            <a:ext cx="2797810" cy="452628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711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60"/>
              </a:spcBef>
            </a:pPr>
            <a:r>
              <a:rPr sz="2800" spc="-335" dirty="0">
                <a:solidFill>
                  <a:srgbClr val="FFFFFF"/>
                </a:solidFill>
                <a:latin typeface="Arial Black"/>
                <a:cs typeface="Arial Black"/>
              </a:rPr>
              <a:t>Infants</a:t>
            </a:r>
            <a:endParaRPr sz="2800">
              <a:latin typeface="Arial Black"/>
              <a:cs typeface="Arial Black"/>
            </a:endParaRPr>
          </a:p>
          <a:p>
            <a:pPr marL="90170" marR="1376045">
              <a:lnSpc>
                <a:spcPct val="350900"/>
              </a:lnSpc>
              <a:spcBef>
                <a:spcPts val="180"/>
              </a:spcBef>
            </a:pPr>
            <a:r>
              <a:rPr sz="2800" spc="-175" dirty="0">
                <a:solidFill>
                  <a:srgbClr val="FFFFFF"/>
                </a:solidFill>
                <a:latin typeface="Arial Black"/>
                <a:cs typeface="Arial Black"/>
              </a:rPr>
              <a:t>C</a:t>
            </a:r>
            <a:r>
              <a:rPr sz="2800" spc="-305" dirty="0">
                <a:solidFill>
                  <a:srgbClr val="FFFFFF"/>
                </a:solidFill>
                <a:latin typeface="Arial Black"/>
                <a:cs typeface="Arial Black"/>
              </a:rPr>
              <a:t>h</a:t>
            </a:r>
            <a:r>
              <a:rPr sz="2800" spc="-320" dirty="0">
                <a:solidFill>
                  <a:srgbClr val="FFFFFF"/>
                </a:solidFill>
                <a:latin typeface="Arial Black"/>
                <a:cs typeface="Arial Black"/>
              </a:rPr>
              <a:t>il</a:t>
            </a:r>
            <a:r>
              <a:rPr sz="2800" spc="-380" dirty="0">
                <a:solidFill>
                  <a:srgbClr val="FFFFFF"/>
                </a:solidFill>
                <a:latin typeface="Arial Black"/>
                <a:cs typeface="Arial Black"/>
              </a:rPr>
              <a:t>d</a:t>
            </a:r>
            <a:r>
              <a:rPr sz="2800" spc="-245" dirty="0">
                <a:solidFill>
                  <a:srgbClr val="FFFFFF"/>
                </a:solidFill>
                <a:latin typeface="Arial Black"/>
                <a:cs typeface="Arial Black"/>
              </a:rPr>
              <a:t>r</a:t>
            </a:r>
            <a:r>
              <a:rPr sz="2800" spc="-240" dirty="0">
                <a:solidFill>
                  <a:srgbClr val="FFFFFF"/>
                </a:solidFill>
                <a:latin typeface="Arial Black"/>
                <a:cs typeface="Arial Black"/>
              </a:rPr>
              <a:t>en  </a:t>
            </a:r>
            <a:r>
              <a:rPr sz="2800" spc="-290" dirty="0">
                <a:solidFill>
                  <a:srgbClr val="FFFFFF"/>
                </a:solidFill>
                <a:latin typeface="Arial Black"/>
                <a:cs typeface="Arial Black"/>
              </a:rPr>
              <a:t>Elders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331209" y="4627879"/>
            <a:ext cx="4750435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1300"/>
              </a:lnSpc>
              <a:spcBef>
                <a:spcPts val="100"/>
              </a:spcBef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Client’s </a:t>
            </a:r>
            <a:r>
              <a:rPr sz="2800" spc="-360" dirty="0">
                <a:solidFill>
                  <a:srgbClr val="0000FF"/>
                </a:solidFill>
                <a:latin typeface="Arial Black"/>
                <a:cs typeface="Arial Black"/>
              </a:rPr>
              <a:t>medication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may affect  </a:t>
            </a:r>
            <a:r>
              <a:rPr sz="2800" spc="-420" dirty="0">
                <a:solidFill>
                  <a:srgbClr val="0000FF"/>
                </a:solidFill>
                <a:latin typeface="Arial Black"/>
                <a:cs typeface="Arial Black"/>
              </a:rPr>
              <a:t>how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pressure is</a:t>
            </a:r>
            <a:r>
              <a:rPr sz="2800" spc="-2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80" dirty="0">
                <a:solidFill>
                  <a:srgbClr val="0000FF"/>
                </a:solidFill>
                <a:latin typeface="Arial Black"/>
                <a:cs typeface="Arial Black"/>
              </a:rPr>
              <a:t>taken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959485" marR="5080" indent="-8636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Sites for Measuring  Body</a:t>
            </a:r>
            <a:r>
              <a:rPr spc="-245" dirty="0"/>
              <a:t> </a:t>
            </a:r>
            <a:r>
              <a:rPr spc="-495" dirty="0"/>
              <a:t>Temperature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pc="-315" dirty="0"/>
              <a:t>Oral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pc="-385" dirty="0"/>
              <a:t>Rectal</a:t>
            </a: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pc="-380" dirty="0"/>
              <a:t>Axillary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pc="-400" dirty="0"/>
              <a:t>Tympanic</a:t>
            </a:r>
            <a:r>
              <a:rPr spc="-265" dirty="0"/>
              <a:t> </a:t>
            </a:r>
            <a:r>
              <a:rPr spc="-400" dirty="0"/>
              <a:t>membrane</a:t>
            </a: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pc="-345" dirty="0"/>
              <a:t>Skin/Temporal</a:t>
            </a:r>
            <a:r>
              <a:rPr spc="-225" dirty="0"/>
              <a:t> </a:t>
            </a:r>
            <a:r>
              <a:rPr spc="-385" dirty="0"/>
              <a:t>artery</a:t>
            </a:r>
          </a:p>
        </p:txBody>
      </p:sp>
      <p:sp>
        <p:nvSpPr>
          <p:cNvPr id="4" name="object 4"/>
          <p:cNvSpPr/>
          <p:nvPr/>
        </p:nvSpPr>
        <p:spPr>
          <a:xfrm>
            <a:off x="2462529" y="1576069"/>
            <a:ext cx="2663190" cy="15659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42890" y="1581150"/>
            <a:ext cx="2366010" cy="19354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40170" y="3684270"/>
            <a:ext cx="2368550" cy="13081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07059" y="4808220"/>
            <a:ext cx="1869439" cy="15367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33979" y="4800600"/>
            <a:ext cx="3300729" cy="161417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4510" y="528320"/>
            <a:ext cx="54089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Types of</a:t>
            </a:r>
            <a:r>
              <a:rPr spc="-20" dirty="0"/>
              <a:t> </a:t>
            </a:r>
            <a:r>
              <a:rPr spc="-509" dirty="0"/>
              <a:t>Thermometers</a:t>
            </a:r>
          </a:p>
        </p:txBody>
      </p:sp>
      <p:sp>
        <p:nvSpPr>
          <p:cNvPr id="3" name="object 3"/>
          <p:cNvSpPr/>
          <p:nvPr/>
        </p:nvSpPr>
        <p:spPr>
          <a:xfrm>
            <a:off x="850900" y="1809750"/>
            <a:ext cx="2757170" cy="1766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35940" y="3660902"/>
            <a:ext cx="4528185" cy="238887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317500" indent="-304800">
              <a:lnSpc>
                <a:spcPct val="100000"/>
              </a:lnSpc>
              <a:spcBef>
                <a:spcPts val="675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45" dirty="0">
                <a:solidFill>
                  <a:srgbClr val="0000FF"/>
                </a:solidFill>
                <a:latin typeface="Arial Black"/>
                <a:cs typeface="Arial Black"/>
              </a:rPr>
              <a:t>Electronic</a:t>
            </a:r>
            <a:endParaRPr sz="2100">
              <a:latin typeface="Arial Black"/>
              <a:cs typeface="Arial Black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35" dirty="0">
                <a:solidFill>
                  <a:srgbClr val="0000FF"/>
                </a:solidFill>
                <a:latin typeface="Arial Black"/>
                <a:cs typeface="Arial Black"/>
              </a:rPr>
              <a:t>Chemical</a:t>
            </a:r>
            <a:r>
              <a:rPr sz="2100" spc="-11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100" spc="-220" dirty="0">
                <a:solidFill>
                  <a:srgbClr val="0000FF"/>
                </a:solidFill>
                <a:latin typeface="Arial Black"/>
                <a:cs typeface="Arial Black"/>
              </a:rPr>
              <a:t>disposable</a:t>
            </a:r>
            <a:endParaRPr sz="2100">
              <a:latin typeface="Arial Black"/>
              <a:cs typeface="Arial Black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25" dirty="0">
                <a:solidFill>
                  <a:srgbClr val="0000FF"/>
                </a:solidFill>
                <a:latin typeface="Arial Black"/>
                <a:cs typeface="Arial Black"/>
              </a:rPr>
              <a:t>Infrared</a:t>
            </a:r>
            <a:r>
              <a:rPr sz="2100" spc="-12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100" spc="-235" dirty="0">
                <a:solidFill>
                  <a:srgbClr val="0000FF"/>
                </a:solidFill>
                <a:latin typeface="Arial Black"/>
                <a:cs typeface="Arial Black"/>
              </a:rPr>
              <a:t>(tympanic)</a:t>
            </a:r>
            <a:endParaRPr sz="2100">
              <a:latin typeface="Arial Black"/>
              <a:cs typeface="Arial Black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20" dirty="0">
                <a:solidFill>
                  <a:srgbClr val="0000FF"/>
                </a:solidFill>
                <a:latin typeface="Arial Black"/>
                <a:cs typeface="Arial Black"/>
              </a:rPr>
              <a:t>Scanning </a:t>
            </a:r>
            <a:r>
              <a:rPr sz="2100" spc="-225" dirty="0">
                <a:solidFill>
                  <a:srgbClr val="0000FF"/>
                </a:solidFill>
                <a:latin typeface="Arial Black"/>
                <a:cs typeface="Arial Black"/>
              </a:rPr>
              <a:t>infrared </a:t>
            </a:r>
            <a:r>
              <a:rPr sz="2100" spc="-235" dirty="0">
                <a:solidFill>
                  <a:srgbClr val="0000FF"/>
                </a:solidFill>
                <a:latin typeface="Arial Black"/>
                <a:cs typeface="Arial Black"/>
              </a:rPr>
              <a:t>(temporal</a:t>
            </a:r>
            <a:r>
              <a:rPr sz="2100" spc="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100" spc="-225" dirty="0">
                <a:solidFill>
                  <a:srgbClr val="0000FF"/>
                </a:solidFill>
                <a:latin typeface="Arial Black"/>
                <a:cs typeface="Arial Black"/>
              </a:rPr>
              <a:t>artery)</a:t>
            </a:r>
            <a:endParaRPr sz="2100">
              <a:latin typeface="Arial Black"/>
              <a:cs typeface="Arial Black"/>
            </a:endParaRPr>
          </a:p>
          <a:p>
            <a:pPr marL="317500" indent="-304800">
              <a:lnSpc>
                <a:spcPct val="100000"/>
              </a:lnSpc>
              <a:spcBef>
                <a:spcPts val="585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229" dirty="0">
                <a:solidFill>
                  <a:srgbClr val="0000FF"/>
                </a:solidFill>
                <a:latin typeface="Arial Black"/>
                <a:cs typeface="Arial Black"/>
              </a:rPr>
              <a:t>Temperature-sensitive</a:t>
            </a:r>
            <a:r>
              <a:rPr sz="2100" spc="-11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100" spc="-250" dirty="0">
                <a:solidFill>
                  <a:srgbClr val="0000FF"/>
                </a:solidFill>
                <a:latin typeface="Arial Black"/>
                <a:cs typeface="Arial Black"/>
              </a:rPr>
              <a:t>tape</a:t>
            </a:r>
            <a:endParaRPr sz="2100">
              <a:latin typeface="Arial Black"/>
              <a:cs typeface="Arial Black"/>
            </a:endParaRPr>
          </a:p>
          <a:p>
            <a:pPr marL="317500" indent="-304800">
              <a:lnSpc>
                <a:spcPct val="100000"/>
              </a:lnSpc>
              <a:spcBef>
                <a:spcPts val="580"/>
              </a:spcBef>
              <a:buChar char="•"/>
              <a:tabLst>
                <a:tab pos="316865" algn="l"/>
                <a:tab pos="317500" algn="l"/>
              </a:tabLst>
            </a:pPr>
            <a:r>
              <a:rPr sz="2100" spc="-195" dirty="0">
                <a:solidFill>
                  <a:srgbClr val="0000FF"/>
                </a:solidFill>
                <a:latin typeface="Arial Black"/>
                <a:cs typeface="Arial Black"/>
              </a:rPr>
              <a:t>Glass</a:t>
            </a:r>
            <a:r>
              <a:rPr sz="2100" spc="-11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100" spc="-254" dirty="0">
                <a:solidFill>
                  <a:srgbClr val="0000FF"/>
                </a:solidFill>
                <a:latin typeface="Arial Black"/>
                <a:cs typeface="Arial Black"/>
              </a:rPr>
              <a:t>mercury</a:t>
            </a:r>
            <a:endParaRPr sz="2100">
              <a:latin typeface="Arial Black"/>
              <a:cs typeface="Arial Black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740150" y="1753870"/>
            <a:ext cx="2258060" cy="18478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33159" y="1746250"/>
            <a:ext cx="2424430" cy="1892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539" y="528320"/>
            <a:ext cx="518414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Nursing </a:t>
            </a:r>
            <a:r>
              <a:rPr spc="-395" dirty="0"/>
              <a:t>Care </a:t>
            </a:r>
            <a:r>
              <a:rPr spc="-450" dirty="0"/>
              <a:t>for</a:t>
            </a:r>
            <a:r>
              <a:rPr spc="105" dirty="0"/>
              <a:t> </a:t>
            </a:r>
            <a:r>
              <a:rPr spc="-405" dirty="0"/>
              <a:t>Fever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57020"/>
            <a:ext cx="3806190" cy="442849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546100" indent="-533400">
              <a:lnSpc>
                <a:spcPct val="100000"/>
              </a:lnSpc>
              <a:spcBef>
                <a:spcPts val="70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Monitor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vital</a:t>
            </a:r>
            <a:r>
              <a:rPr sz="2400" spc="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signs</a:t>
            </a:r>
            <a:endParaRPr sz="2400">
              <a:latin typeface="Arial Black"/>
              <a:cs typeface="Arial Black"/>
            </a:endParaRPr>
          </a:p>
          <a:p>
            <a:pPr marL="546100" marR="307975" indent="-533400">
              <a:lnSpc>
                <a:spcPct val="100000"/>
              </a:lnSpc>
              <a:spcBef>
                <a:spcPts val="60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Assess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skin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color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and 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temperature</a:t>
            </a:r>
            <a:endParaRPr sz="2400">
              <a:latin typeface="Arial Black"/>
              <a:cs typeface="Arial Black"/>
            </a:endParaRPr>
          </a:p>
          <a:p>
            <a:pPr marL="546100" marR="88265" indent="-533400">
              <a:lnSpc>
                <a:spcPct val="100000"/>
              </a:lnSpc>
              <a:spcBef>
                <a:spcPts val="60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Monitor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laboratory 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results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for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signs of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dehydration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or</a:t>
            </a:r>
            <a:r>
              <a:rPr sz="2400" spc="-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infection</a:t>
            </a:r>
            <a:endParaRPr sz="2400">
              <a:latin typeface="Arial Black"/>
              <a:cs typeface="Arial Black"/>
            </a:endParaRPr>
          </a:p>
          <a:p>
            <a:pPr marL="546100" marR="5080" indent="-533400">
              <a:lnSpc>
                <a:spcPct val="100000"/>
              </a:lnSpc>
              <a:spcBef>
                <a:spcPts val="60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Remove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excess 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blankets </a:t>
            </a:r>
            <a:r>
              <a:rPr sz="2400" spc="-340" dirty="0">
                <a:solidFill>
                  <a:srgbClr val="0000FF"/>
                </a:solidFill>
                <a:latin typeface="Arial Black"/>
                <a:cs typeface="Arial Black"/>
              </a:rPr>
              <a:t>when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400" spc="-320" dirty="0">
                <a:solidFill>
                  <a:srgbClr val="0000FF"/>
                </a:solidFill>
                <a:latin typeface="Arial Black"/>
                <a:cs typeface="Arial Black"/>
              </a:rPr>
              <a:t>client 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feels</a:t>
            </a:r>
            <a:r>
              <a:rPr sz="2400" spc="-1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75" dirty="0">
                <a:solidFill>
                  <a:srgbClr val="0000FF"/>
                </a:solidFill>
                <a:latin typeface="Arial Black"/>
                <a:cs typeface="Arial Black"/>
              </a:rPr>
              <a:t>warm</a:t>
            </a:r>
            <a:endParaRPr sz="2400">
              <a:latin typeface="Arial Black"/>
              <a:cs typeface="Arial Black"/>
            </a:endParaRPr>
          </a:p>
          <a:p>
            <a:pPr marL="546100" marR="867410" indent="-533400">
              <a:lnSpc>
                <a:spcPct val="100000"/>
              </a:lnSpc>
              <a:spcBef>
                <a:spcPts val="59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Provide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adequate 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nutrition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and</a:t>
            </a:r>
            <a:r>
              <a:rPr sz="2400" spc="-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fluid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47065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70" dirty="0"/>
              <a:t>Measure </a:t>
            </a:r>
            <a:r>
              <a:rPr spc="-315" dirty="0"/>
              <a:t>intake </a:t>
            </a:r>
            <a:r>
              <a:rPr spc="-275" dirty="0"/>
              <a:t>and  </a:t>
            </a:r>
            <a:r>
              <a:rPr spc="-320" dirty="0"/>
              <a:t>output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75" dirty="0"/>
              <a:t>Reduce </a:t>
            </a:r>
            <a:r>
              <a:rPr spc="-290" dirty="0"/>
              <a:t>physical</a:t>
            </a:r>
            <a:r>
              <a:rPr spc="-30" dirty="0"/>
              <a:t> </a:t>
            </a:r>
            <a:r>
              <a:rPr spc="-320" dirty="0"/>
              <a:t>activity</a:t>
            </a:r>
          </a:p>
          <a:p>
            <a:pPr marL="355600" marR="508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300" dirty="0"/>
              <a:t>Administer </a:t>
            </a:r>
            <a:r>
              <a:rPr spc="-310" dirty="0"/>
              <a:t>antipyretic </a:t>
            </a:r>
            <a:r>
              <a:rPr spc="-270" dirty="0"/>
              <a:t>as  ordered</a:t>
            </a: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54" dirty="0"/>
              <a:t>Provide </a:t>
            </a:r>
            <a:r>
              <a:rPr spc="-270" dirty="0"/>
              <a:t>oral</a:t>
            </a:r>
            <a:r>
              <a:rPr spc="-30" dirty="0"/>
              <a:t> </a:t>
            </a:r>
            <a:r>
              <a:rPr spc="-275" dirty="0"/>
              <a:t>hygiene</a:t>
            </a:r>
          </a:p>
          <a:p>
            <a:pPr marL="355600" marR="208915" indent="-342900">
              <a:lnSpc>
                <a:spcPct val="100000"/>
              </a:lnSpc>
              <a:spcBef>
                <a:spcPts val="59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54" dirty="0"/>
              <a:t>Provide </a:t>
            </a:r>
            <a:r>
              <a:rPr spc="-270" dirty="0"/>
              <a:t>a </a:t>
            </a:r>
            <a:r>
              <a:rPr spc="-300" dirty="0"/>
              <a:t>tepid </a:t>
            </a:r>
            <a:r>
              <a:rPr spc="-275" dirty="0"/>
              <a:t>sponge  </a:t>
            </a:r>
            <a:r>
              <a:rPr spc="-305" dirty="0"/>
              <a:t>bath</a:t>
            </a:r>
          </a:p>
          <a:p>
            <a:pPr marL="355600" marR="57150" indent="-342900">
              <a:lnSpc>
                <a:spcPct val="100000"/>
              </a:lnSpc>
              <a:spcBef>
                <a:spcPts val="600"/>
              </a:spcBef>
              <a:buChar char="•"/>
              <a:tabLst>
                <a:tab pos="354965" algn="l"/>
                <a:tab pos="355600" algn="l"/>
              </a:tabLst>
            </a:pPr>
            <a:r>
              <a:rPr spc="-254" dirty="0"/>
              <a:t>Provide </a:t>
            </a:r>
            <a:r>
              <a:rPr spc="-270" dirty="0"/>
              <a:t>dry </a:t>
            </a:r>
            <a:r>
              <a:rPr spc="-305" dirty="0"/>
              <a:t>clothing </a:t>
            </a:r>
            <a:r>
              <a:rPr spc="-275" dirty="0"/>
              <a:t>and  bed</a:t>
            </a:r>
            <a:r>
              <a:rPr spc="-140" dirty="0"/>
              <a:t> </a:t>
            </a:r>
            <a:r>
              <a:rPr spc="-275" dirty="0"/>
              <a:t>linens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600" y="528320"/>
            <a:ext cx="6763384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Nursing </a:t>
            </a:r>
            <a:r>
              <a:rPr spc="-395" dirty="0"/>
              <a:t>Care </a:t>
            </a:r>
            <a:r>
              <a:rPr spc="-450" dirty="0"/>
              <a:t>for</a:t>
            </a:r>
            <a:r>
              <a:rPr spc="110" dirty="0"/>
              <a:t> </a:t>
            </a:r>
            <a:r>
              <a:rPr spc="-490" dirty="0"/>
              <a:t>Hypothermia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262495" cy="41490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Provide </a:t>
            </a:r>
            <a:r>
              <a:rPr sz="3200" spc="-490" dirty="0">
                <a:solidFill>
                  <a:srgbClr val="0000FF"/>
                </a:solidFill>
                <a:latin typeface="Arial Black"/>
                <a:cs typeface="Arial Black"/>
              </a:rPr>
              <a:t>warm</a:t>
            </a:r>
            <a:r>
              <a:rPr sz="3200" spc="-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environment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Provide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dry</a:t>
            </a:r>
            <a:r>
              <a:rPr sz="3200" spc="-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clothing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Apply </a:t>
            </a:r>
            <a:r>
              <a:rPr sz="3200" spc="-490" dirty="0">
                <a:solidFill>
                  <a:srgbClr val="0000FF"/>
                </a:solidFill>
                <a:latin typeface="Arial Black"/>
                <a:cs typeface="Arial Black"/>
              </a:rPr>
              <a:t>warm</a:t>
            </a:r>
            <a:r>
              <a:rPr sz="3200" spc="-2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blankets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Keep limbs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close 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to</a:t>
            </a:r>
            <a:r>
              <a:rPr sz="3200" spc="-1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20" dirty="0">
                <a:solidFill>
                  <a:srgbClr val="0000FF"/>
                </a:solidFill>
                <a:latin typeface="Arial Black"/>
                <a:cs typeface="Arial Black"/>
              </a:rPr>
              <a:t>Cover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client’s</a:t>
            </a:r>
            <a:r>
              <a:rPr sz="3200" spc="-4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scalp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25" dirty="0">
                <a:solidFill>
                  <a:srgbClr val="0000FF"/>
                </a:solidFill>
                <a:latin typeface="Arial Black"/>
                <a:cs typeface="Arial Black"/>
              </a:rPr>
              <a:t>Supply </a:t>
            </a:r>
            <a:r>
              <a:rPr sz="3200" spc="-490" dirty="0">
                <a:solidFill>
                  <a:srgbClr val="0000FF"/>
                </a:solidFill>
                <a:latin typeface="Arial Black"/>
                <a:cs typeface="Arial Black"/>
              </a:rPr>
              <a:t>warm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oral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intravenous</a:t>
            </a:r>
            <a:r>
              <a:rPr sz="3200" spc="2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fluids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Apply </a:t>
            </a:r>
            <a:r>
              <a:rPr sz="3200" spc="-434" dirty="0">
                <a:solidFill>
                  <a:srgbClr val="0000FF"/>
                </a:solidFill>
                <a:latin typeface="Arial Black"/>
                <a:cs typeface="Arial Black"/>
              </a:rPr>
              <a:t>warming</a:t>
            </a:r>
            <a:r>
              <a:rPr sz="3200" spc="-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pads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489" y="497840"/>
            <a:ext cx="28213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0" dirty="0"/>
              <a:t>Pulse</a:t>
            </a:r>
            <a:r>
              <a:rPr sz="4400" spc="-335" dirty="0"/>
              <a:t> </a:t>
            </a:r>
            <a:r>
              <a:rPr sz="4400" spc="-490" dirty="0"/>
              <a:t>Sites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7200" y="1600200"/>
            <a:ext cx="2617470" cy="356616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7112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60"/>
              </a:spcBef>
            </a:pPr>
            <a:r>
              <a:rPr sz="2800" spc="-290" dirty="0">
                <a:solidFill>
                  <a:srgbClr val="FFFFFF"/>
                </a:solidFill>
                <a:latin typeface="Arial Black"/>
                <a:cs typeface="Arial Black"/>
              </a:rPr>
              <a:t>Radial</a:t>
            </a:r>
            <a:endParaRPr sz="2800">
              <a:latin typeface="Arial Black"/>
              <a:cs typeface="Arial Black"/>
            </a:endParaRPr>
          </a:p>
          <a:p>
            <a:pPr marL="90170">
              <a:lnSpc>
                <a:spcPct val="100000"/>
              </a:lnSpc>
              <a:spcBef>
                <a:spcPts val="1170"/>
              </a:spcBef>
            </a:pPr>
            <a:r>
              <a:rPr sz="2800" spc="-340" dirty="0">
                <a:solidFill>
                  <a:srgbClr val="FFFFFF"/>
                </a:solidFill>
                <a:latin typeface="Arial Black"/>
                <a:cs typeface="Arial Black"/>
              </a:rPr>
              <a:t>Temporal</a:t>
            </a:r>
            <a:endParaRPr sz="2800">
              <a:latin typeface="Arial Black"/>
              <a:cs typeface="Arial Black"/>
            </a:endParaRPr>
          </a:p>
          <a:p>
            <a:pPr marL="90170">
              <a:lnSpc>
                <a:spcPct val="100000"/>
              </a:lnSpc>
              <a:spcBef>
                <a:spcPts val="2510"/>
              </a:spcBef>
            </a:pPr>
            <a:r>
              <a:rPr sz="2800" spc="-315" dirty="0">
                <a:solidFill>
                  <a:srgbClr val="FFFFFF"/>
                </a:solidFill>
                <a:latin typeface="Arial Black"/>
                <a:cs typeface="Arial Black"/>
              </a:rPr>
              <a:t>Carotid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325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2800" spc="-345" dirty="0">
                <a:solidFill>
                  <a:srgbClr val="FFFFFF"/>
                </a:solidFill>
                <a:latin typeface="Arial Black"/>
                <a:cs typeface="Arial Black"/>
              </a:rPr>
              <a:t>Apical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52139" y="1446529"/>
            <a:ext cx="5460365" cy="3792220"/>
          </a:xfrm>
          <a:prstGeom prst="rect">
            <a:avLst/>
          </a:prstGeom>
        </p:spPr>
        <p:txBody>
          <a:bodyPr vert="horz" wrap="square" lIns="0" tIns="2222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750"/>
              </a:spcBef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Readily</a:t>
            </a:r>
            <a:r>
              <a:rPr sz="2400" spc="-1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accessible</a:t>
            </a:r>
            <a:endParaRPr sz="24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650"/>
              </a:spcBef>
            </a:pPr>
            <a:r>
              <a:rPr sz="2400" spc="-240" dirty="0">
                <a:solidFill>
                  <a:srgbClr val="0000FF"/>
                </a:solidFill>
                <a:latin typeface="Arial Black"/>
                <a:cs typeface="Arial Black"/>
              </a:rPr>
              <a:t>When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radial pulse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is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not</a:t>
            </a:r>
            <a:r>
              <a:rPr sz="2400" spc="-10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accessible</a:t>
            </a:r>
            <a:endParaRPr sz="2400">
              <a:latin typeface="Arial Black"/>
              <a:cs typeface="Arial Black"/>
            </a:endParaRPr>
          </a:p>
          <a:p>
            <a:pPr marL="12700" marR="5080">
              <a:lnSpc>
                <a:spcPct val="123300"/>
              </a:lnSpc>
              <a:spcBef>
                <a:spcPts val="2315"/>
              </a:spcBef>
            </a:pPr>
            <a:r>
              <a:rPr sz="2400" spc="-250" dirty="0">
                <a:solidFill>
                  <a:srgbClr val="0000FF"/>
                </a:solidFill>
                <a:latin typeface="Arial Black"/>
                <a:cs typeface="Arial Black"/>
              </a:rPr>
              <a:t>During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cardiac </a:t>
            </a:r>
            <a:r>
              <a:rPr sz="2400" spc="-280" dirty="0">
                <a:solidFill>
                  <a:srgbClr val="0000FF"/>
                </a:solidFill>
                <a:latin typeface="Arial Black"/>
                <a:cs typeface="Arial Black"/>
              </a:rPr>
              <a:t>arrest/shock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in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adults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Determine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circulation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brain 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Infants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children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up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3 years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400" spc="-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age</a:t>
            </a:r>
            <a:endParaRPr sz="2400">
              <a:latin typeface="Arial Black"/>
              <a:cs typeface="Arial Black"/>
            </a:endParaRPr>
          </a:p>
          <a:p>
            <a:pPr marL="12700" marR="1262380">
              <a:lnSpc>
                <a:spcPts val="3820"/>
              </a:lnSpc>
              <a:spcBef>
                <a:spcPts val="275"/>
              </a:spcBef>
            </a:pP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Discrepancies </a:t>
            </a:r>
            <a:r>
              <a:rPr sz="2400" spc="-370" dirty="0">
                <a:solidFill>
                  <a:srgbClr val="0000FF"/>
                </a:solidFill>
                <a:latin typeface="Arial Black"/>
                <a:cs typeface="Arial Black"/>
              </a:rPr>
              <a:t>with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radial pulse 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Monitor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some</a:t>
            </a:r>
            <a:r>
              <a:rPr sz="2400" spc="-4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medications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37229" y="497840"/>
            <a:ext cx="2665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Vital</a:t>
            </a:r>
            <a:r>
              <a:rPr sz="4400" spc="-325" dirty="0"/>
              <a:t> </a:t>
            </a:r>
            <a:r>
              <a:rPr sz="4400" spc="-445" dirty="0"/>
              <a:t>Signs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31480" cy="26657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temperature, </a:t>
            </a:r>
            <a:r>
              <a:rPr sz="3200" spc="-325" dirty="0">
                <a:solidFill>
                  <a:srgbClr val="0000FF"/>
                </a:solidFill>
                <a:latin typeface="Arial Black"/>
                <a:cs typeface="Arial Black"/>
              </a:rPr>
              <a:t>pulse,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respirations, and 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Blood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Pressure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Monitor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functions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3200" spc="-2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</a:t>
            </a:r>
            <a:endParaRPr sz="3200">
              <a:latin typeface="Arial Black"/>
              <a:cs typeface="Arial Black"/>
            </a:endParaRPr>
          </a:p>
          <a:p>
            <a:pPr marL="355600" marR="1816735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25" dirty="0">
                <a:solidFill>
                  <a:srgbClr val="0000FF"/>
                </a:solidFill>
                <a:latin typeface="Arial Black"/>
                <a:cs typeface="Arial Black"/>
              </a:rPr>
              <a:t>Should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be a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thoughtful,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scientific 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assessment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8489" y="497840"/>
            <a:ext cx="282130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0" dirty="0"/>
              <a:t>Pulse</a:t>
            </a:r>
            <a:r>
              <a:rPr sz="4400" spc="-335" dirty="0"/>
              <a:t> </a:t>
            </a:r>
            <a:r>
              <a:rPr sz="4400" spc="-490" dirty="0"/>
              <a:t>Sites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90880" y="1598930"/>
            <a:ext cx="2532380" cy="4673600"/>
          </a:xfrm>
          <a:prstGeom prst="rect">
            <a:avLst/>
          </a:prstGeom>
          <a:solidFill>
            <a:srgbClr val="7F7F7F"/>
          </a:solidFill>
        </p:spPr>
        <p:txBody>
          <a:bodyPr vert="horz" wrap="square" lIns="0" tIns="69850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550"/>
              </a:spcBef>
            </a:pPr>
            <a:r>
              <a:rPr sz="2800" spc="-335" dirty="0">
                <a:solidFill>
                  <a:srgbClr val="FFFFFF"/>
                </a:solidFill>
                <a:latin typeface="Arial Black"/>
                <a:cs typeface="Arial Black"/>
              </a:rPr>
              <a:t>Brachial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</a:pPr>
            <a:endParaRPr sz="37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000">
              <a:latin typeface="Times New Roman"/>
              <a:cs typeface="Times New Roman"/>
            </a:endParaRPr>
          </a:p>
          <a:p>
            <a:pPr marL="90170">
              <a:lnSpc>
                <a:spcPct val="100000"/>
              </a:lnSpc>
            </a:pPr>
            <a:r>
              <a:rPr sz="2800" spc="-320" dirty="0">
                <a:solidFill>
                  <a:srgbClr val="FFFFFF"/>
                </a:solidFill>
                <a:latin typeface="Arial Black"/>
                <a:cs typeface="Arial Black"/>
              </a:rPr>
              <a:t>Femoral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50">
              <a:latin typeface="Times New Roman"/>
              <a:cs typeface="Times New Roman"/>
            </a:endParaRPr>
          </a:p>
          <a:p>
            <a:pPr marL="90170" marR="182245">
              <a:lnSpc>
                <a:spcPct val="126499"/>
              </a:lnSpc>
            </a:pPr>
            <a:r>
              <a:rPr sz="2800" spc="-320" dirty="0">
                <a:solidFill>
                  <a:srgbClr val="FFFFFF"/>
                </a:solidFill>
                <a:latin typeface="Arial Black"/>
                <a:cs typeface="Arial Black"/>
              </a:rPr>
              <a:t>Popliteal  </a:t>
            </a:r>
            <a:r>
              <a:rPr sz="2800" spc="-315" dirty="0">
                <a:solidFill>
                  <a:srgbClr val="FFFFFF"/>
                </a:solidFill>
                <a:latin typeface="Arial Black"/>
                <a:cs typeface="Arial Black"/>
              </a:rPr>
              <a:t>Posterior </a:t>
            </a:r>
            <a:r>
              <a:rPr sz="2800" spc="-340" dirty="0">
                <a:solidFill>
                  <a:srgbClr val="FFFFFF"/>
                </a:solidFill>
                <a:latin typeface="Arial Black"/>
                <a:cs typeface="Arial Black"/>
              </a:rPr>
              <a:t>tibial  </a:t>
            </a:r>
            <a:r>
              <a:rPr sz="2800" spc="-295" dirty="0">
                <a:solidFill>
                  <a:srgbClr val="FFFFFF"/>
                </a:solidFill>
                <a:latin typeface="Arial Black"/>
                <a:cs typeface="Arial Black"/>
              </a:rPr>
              <a:t>Dorsalis</a:t>
            </a:r>
            <a:r>
              <a:rPr sz="2800" spc="-220" dirty="0">
                <a:solidFill>
                  <a:srgbClr val="FFFF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FFFFFF"/>
                </a:solidFill>
                <a:latin typeface="Arial Black"/>
                <a:cs typeface="Arial Black"/>
              </a:rPr>
              <a:t>pedis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299459" y="1517649"/>
            <a:ext cx="3782695" cy="4257040"/>
          </a:xfrm>
          <a:prstGeom prst="rect">
            <a:avLst/>
          </a:prstGeom>
        </p:spPr>
        <p:txBody>
          <a:bodyPr vert="horz" wrap="square" lIns="0" tIns="1511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90"/>
              </a:spcBef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Blood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pressure</a:t>
            </a:r>
            <a:endParaRPr sz="2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90"/>
              </a:spcBef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Cardiac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arrest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in</a:t>
            </a:r>
            <a:r>
              <a:rPr sz="2800" spc="12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infants</a:t>
            </a:r>
            <a:endParaRPr sz="28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Cardiac</a:t>
            </a:r>
            <a:r>
              <a:rPr sz="2800" spc="-17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5" dirty="0">
                <a:solidFill>
                  <a:srgbClr val="0000FF"/>
                </a:solidFill>
                <a:latin typeface="Arial Black"/>
                <a:cs typeface="Arial Black"/>
              </a:rPr>
              <a:t>arrest/shock</a:t>
            </a:r>
            <a:endParaRPr sz="2800">
              <a:latin typeface="Arial Black"/>
              <a:cs typeface="Arial Black"/>
            </a:endParaRPr>
          </a:p>
          <a:p>
            <a:pPr marL="12700" marR="165100">
              <a:lnSpc>
                <a:spcPct val="116199"/>
              </a:lnSpc>
              <a:spcBef>
                <a:spcPts val="535"/>
              </a:spcBef>
            </a:pP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Circulation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2800" spc="-275" dirty="0">
                <a:solidFill>
                  <a:srgbClr val="0000FF"/>
                </a:solidFill>
                <a:latin typeface="Arial Black"/>
                <a:cs typeface="Arial Black"/>
              </a:rPr>
              <a:t>leg; 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Circulation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80" dirty="0">
                <a:solidFill>
                  <a:srgbClr val="0000FF"/>
                </a:solidFill>
                <a:latin typeface="Arial Black"/>
                <a:cs typeface="Arial Black"/>
              </a:rPr>
              <a:t>lower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leg 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Circulation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foot</a:t>
            </a:r>
            <a:endParaRPr sz="2800">
              <a:latin typeface="Arial Black"/>
              <a:cs typeface="Arial Black"/>
            </a:endParaRPr>
          </a:p>
          <a:p>
            <a:pPr marL="12700">
              <a:lnSpc>
                <a:spcPct val="100000"/>
              </a:lnSpc>
              <a:spcBef>
                <a:spcPts val="1040"/>
              </a:spcBef>
            </a:pP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Circulation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foot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160" y="497840"/>
            <a:ext cx="68230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5" dirty="0"/>
              <a:t>Characteristics </a:t>
            </a:r>
            <a:r>
              <a:rPr sz="4400" spc="-495" dirty="0"/>
              <a:t>of </a:t>
            </a:r>
            <a:r>
              <a:rPr sz="4400" spc="-580" dirty="0"/>
              <a:t>the</a:t>
            </a:r>
            <a:r>
              <a:rPr sz="4400" spc="-625" dirty="0"/>
              <a:t> </a:t>
            </a:r>
            <a:r>
              <a:rPr sz="4400" spc="-445" dirty="0"/>
              <a:t>Pulse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8129"/>
            <a:ext cx="6755130" cy="432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Rate</a:t>
            </a:r>
            <a:endParaRPr sz="2800">
              <a:latin typeface="Arial Black"/>
              <a:cs typeface="Arial Black"/>
            </a:endParaRPr>
          </a:p>
          <a:p>
            <a:pPr marL="355600" marR="1529715">
              <a:lnSpc>
                <a:spcPts val="3390"/>
              </a:lnSpc>
              <a:spcBef>
                <a:spcPts val="105"/>
              </a:spcBef>
            </a:pP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tachycardia-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over 100 </a:t>
            </a:r>
            <a:r>
              <a:rPr sz="2800" spc="-270" dirty="0">
                <a:solidFill>
                  <a:srgbClr val="0000FF"/>
                </a:solidFill>
                <a:latin typeface="Arial Black"/>
                <a:cs typeface="Arial Black"/>
              </a:rPr>
              <a:t>BPM  </a:t>
            </a:r>
            <a:r>
              <a:rPr sz="2800" spc="-300" dirty="0">
                <a:solidFill>
                  <a:srgbClr val="0000FF"/>
                </a:solidFill>
                <a:latin typeface="Arial Black"/>
                <a:cs typeface="Arial Black"/>
              </a:rPr>
              <a:t>bradycardia-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less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than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60</a:t>
            </a:r>
            <a:r>
              <a:rPr sz="2800" spc="-2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270" dirty="0">
                <a:solidFill>
                  <a:srgbClr val="0000FF"/>
                </a:solidFill>
                <a:latin typeface="Arial Black"/>
                <a:cs typeface="Arial Black"/>
              </a:rPr>
              <a:t>BPM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ts val="3260"/>
              </a:lnSpc>
              <a:buChar char="•"/>
              <a:tabLst>
                <a:tab pos="354965" algn="l"/>
                <a:tab pos="355600" algn="l"/>
              </a:tabLst>
            </a:pP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Rhythm</a:t>
            </a:r>
            <a:endParaRPr sz="2800">
              <a:latin typeface="Arial Black"/>
              <a:cs typeface="Arial Black"/>
            </a:endParaRPr>
          </a:p>
          <a:p>
            <a:pPr marL="355600">
              <a:lnSpc>
                <a:spcPct val="100000"/>
              </a:lnSpc>
              <a:spcBef>
                <a:spcPts val="30"/>
              </a:spcBef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dysrhytmia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 arrhythmia- irregular</a:t>
            </a:r>
            <a:r>
              <a:rPr sz="2800" spc="-2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pulse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Volume</a:t>
            </a:r>
            <a:endParaRPr sz="2800">
              <a:latin typeface="Arial Black"/>
              <a:cs typeface="Arial Black"/>
            </a:endParaRPr>
          </a:p>
          <a:p>
            <a:pPr marL="355600" marR="1844675">
              <a:lnSpc>
                <a:spcPct val="100600"/>
              </a:lnSpc>
              <a:spcBef>
                <a:spcPts val="10"/>
              </a:spcBef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force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of blood </a:t>
            </a:r>
            <a:r>
              <a:rPr sz="2800" spc="-430" dirty="0">
                <a:solidFill>
                  <a:srgbClr val="0000FF"/>
                </a:solidFill>
                <a:latin typeface="Arial Black"/>
                <a:cs typeface="Arial Black"/>
              </a:rPr>
              <a:t>with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each beat 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absent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</a:t>
            </a:r>
            <a:r>
              <a:rPr sz="2800" spc="-5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bounding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Arterial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wall</a:t>
            </a:r>
            <a:r>
              <a:rPr sz="2800" spc="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60" dirty="0">
                <a:solidFill>
                  <a:srgbClr val="0000FF"/>
                </a:solidFill>
                <a:latin typeface="Arial Black"/>
                <a:cs typeface="Arial Black"/>
              </a:rPr>
              <a:t>elasticity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2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Bilateral</a:t>
            </a:r>
            <a:r>
              <a:rPr sz="2800" spc="-1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equality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5280" y="497840"/>
            <a:ext cx="59239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5" dirty="0"/>
              <a:t>Pulse </a:t>
            </a:r>
            <a:r>
              <a:rPr sz="4400" spc="-495" dirty="0"/>
              <a:t>Rate and</a:t>
            </a:r>
            <a:r>
              <a:rPr sz="4400" spc="150" dirty="0"/>
              <a:t> </a:t>
            </a:r>
            <a:r>
              <a:rPr sz="4400" spc="-535" dirty="0"/>
              <a:t>Rhythm</a:t>
            </a:r>
            <a:endParaRPr sz="4400"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3070225" cy="18656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Rate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Beats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per</a:t>
            </a:r>
            <a:r>
              <a:rPr sz="2400" spc="-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minute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Tachycardia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Bradycardia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940" y="1544319"/>
            <a:ext cx="3611245" cy="259715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Rhythm</a:t>
            </a:r>
            <a:endParaRPr sz="2800">
              <a:latin typeface="Arial Black"/>
              <a:cs typeface="Arial Black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Equality of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beats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and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intervals </a:t>
            </a:r>
            <a:r>
              <a:rPr sz="2400" spc="-330" dirty="0">
                <a:solidFill>
                  <a:srgbClr val="0000FF"/>
                </a:solidFill>
                <a:latin typeface="Arial Black"/>
                <a:cs typeface="Arial Black"/>
              </a:rPr>
              <a:t>between 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beats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80" dirty="0">
                <a:solidFill>
                  <a:srgbClr val="0000FF"/>
                </a:solidFill>
                <a:latin typeface="Arial Black"/>
                <a:cs typeface="Arial Black"/>
              </a:rPr>
              <a:t>Dysrhythmias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Arrhythmia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75689" y="497840"/>
            <a:ext cx="682498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Characteristics </a:t>
            </a:r>
            <a:r>
              <a:rPr sz="4400" spc="-495" dirty="0"/>
              <a:t>of </a:t>
            </a:r>
            <a:r>
              <a:rPr sz="4400" spc="-580" dirty="0"/>
              <a:t>the</a:t>
            </a:r>
            <a:r>
              <a:rPr sz="4400" spc="229" dirty="0"/>
              <a:t> </a:t>
            </a:r>
            <a:r>
              <a:rPr sz="4400" spc="-445" dirty="0"/>
              <a:t>Pulse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718425" cy="3853179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Volume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Strength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or</a:t>
            </a:r>
            <a:r>
              <a:rPr sz="2800" spc="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amplitude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Absent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</a:t>
            </a:r>
            <a:r>
              <a:rPr sz="2800" spc="-5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bounding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Arterial </a:t>
            </a:r>
            <a:r>
              <a:rPr sz="3200" spc="-445" dirty="0">
                <a:solidFill>
                  <a:srgbClr val="0000FF"/>
                </a:solidFill>
                <a:latin typeface="Arial Black"/>
                <a:cs typeface="Arial Black"/>
              </a:rPr>
              <a:t>wall</a:t>
            </a:r>
            <a:r>
              <a:rPr sz="3200" spc="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elasticity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25" dirty="0">
                <a:solidFill>
                  <a:srgbClr val="0000FF"/>
                </a:solidFill>
                <a:latin typeface="Arial Black"/>
                <a:cs typeface="Arial Black"/>
              </a:rPr>
              <a:t>Expansibility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</a:t>
            </a:r>
            <a:r>
              <a:rPr sz="2800" spc="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deformity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Presence or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absence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bilateral</a:t>
            </a:r>
            <a:r>
              <a:rPr sz="3200" spc="-1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equality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Compare </a:t>
            </a:r>
            <a:r>
              <a:rPr sz="2800" spc="-325" dirty="0">
                <a:solidFill>
                  <a:srgbClr val="0000FF"/>
                </a:solidFill>
                <a:latin typeface="Arial Black"/>
                <a:cs typeface="Arial Black"/>
              </a:rPr>
              <a:t>corresponding</a:t>
            </a:r>
            <a:r>
              <a:rPr sz="2800" spc="-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artery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7539" y="528320"/>
            <a:ext cx="53263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Measuring </a:t>
            </a:r>
            <a:r>
              <a:rPr spc="-484" dirty="0"/>
              <a:t>Apical</a:t>
            </a:r>
            <a:r>
              <a:rPr spc="-80" dirty="0"/>
              <a:t> </a:t>
            </a:r>
            <a:r>
              <a:rPr spc="-405" dirty="0"/>
              <a:t>Pulse</a:t>
            </a:r>
          </a:p>
        </p:txBody>
      </p:sp>
      <p:sp>
        <p:nvSpPr>
          <p:cNvPr id="3" name="object 3"/>
          <p:cNvSpPr/>
          <p:nvPr/>
        </p:nvSpPr>
        <p:spPr>
          <a:xfrm>
            <a:off x="444500" y="1786889"/>
            <a:ext cx="2764790" cy="17462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285490" y="1788160"/>
            <a:ext cx="2700019" cy="17322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75679" y="1791970"/>
            <a:ext cx="2607310" cy="17729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1480" y="4136390"/>
            <a:ext cx="2712720" cy="19812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213100" y="4128770"/>
            <a:ext cx="2951479" cy="20269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86500" y="4124959"/>
            <a:ext cx="2482850" cy="20370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59660" y="833120"/>
            <a:ext cx="44234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15" dirty="0"/>
              <a:t>Apical-Radial</a:t>
            </a:r>
            <a:r>
              <a:rPr spc="-310" dirty="0"/>
              <a:t> </a:t>
            </a:r>
            <a:r>
              <a:rPr spc="-405" dirty="0"/>
              <a:t>Pulse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6978015" cy="37795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Locate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apical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and radial</a:t>
            </a:r>
            <a:r>
              <a:rPr sz="3200" spc="-2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sites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480" dirty="0">
                <a:solidFill>
                  <a:srgbClr val="0000FF"/>
                </a:solidFill>
                <a:latin typeface="Arial Black"/>
                <a:cs typeface="Arial Black"/>
              </a:rPr>
              <a:t>Two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nurse</a:t>
            </a:r>
            <a:r>
              <a:rPr sz="3200" spc="-4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method: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Decide on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starting</a:t>
            </a:r>
            <a:r>
              <a:rPr sz="2800" spc="1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time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Nurse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counting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radial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says</a:t>
            </a:r>
            <a:r>
              <a:rPr sz="2800" spc="-22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405" dirty="0">
                <a:solidFill>
                  <a:srgbClr val="0000FF"/>
                </a:solidFill>
                <a:latin typeface="Arial Black"/>
                <a:cs typeface="Arial Black"/>
              </a:rPr>
              <a:t>“start”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Both </a:t>
            </a:r>
            <a:r>
              <a:rPr sz="2800" spc="-375" dirty="0">
                <a:solidFill>
                  <a:srgbClr val="0000FF"/>
                </a:solidFill>
                <a:latin typeface="Arial Black"/>
                <a:cs typeface="Arial Black"/>
              </a:rPr>
              <a:t>count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for 60</a:t>
            </a:r>
            <a:r>
              <a:rPr sz="2800" spc="-1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seconds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Nurse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counting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radial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says</a:t>
            </a:r>
            <a:r>
              <a:rPr sz="2800" spc="-22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“stop”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290" dirty="0">
                <a:solidFill>
                  <a:srgbClr val="0000FF"/>
                </a:solidFill>
                <a:latin typeface="Arial Black"/>
                <a:cs typeface="Arial Black"/>
              </a:rPr>
              <a:t>Radial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can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never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be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greater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than</a:t>
            </a:r>
            <a:r>
              <a:rPr sz="2800" spc="-5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apical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46450" y="497840"/>
            <a:ext cx="244665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20" dirty="0"/>
              <a:t>Inhalation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3649979" cy="37045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Diaphragm </a:t>
            </a:r>
            <a:r>
              <a:rPr sz="2800" spc="-385" dirty="0">
                <a:solidFill>
                  <a:srgbClr val="0000FF"/>
                </a:solidFill>
                <a:latin typeface="Arial Black"/>
                <a:cs typeface="Arial Black"/>
              </a:rPr>
              <a:t>contracts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(flattens)</a:t>
            </a:r>
            <a:endParaRPr sz="2800">
              <a:latin typeface="Arial Black"/>
              <a:cs typeface="Arial Black"/>
            </a:endParaRPr>
          </a:p>
          <a:p>
            <a:pPr marL="355600" marR="34226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0" dirty="0">
                <a:solidFill>
                  <a:srgbClr val="0000FF"/>
                </a:solidFill>
                <a:latin typeface="Arial Black"/>
                <a:cs typeface="Arial Black"/>
              </a:rPr>
              <a:t>Ribs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move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upward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</a:t>
            </a:r>
            <a:r>
              <a:rPr sz="2800" spc="-1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80" dirty="0">
                <a:solidFill>
                  <a:srgbClr val="0000FF"/>
                </a:solidFill>
                <a:latin typeface="Arial Black"/>
                <a:cs typeface="Arial Black"/>
              </a:rPr>
              <a:t>outward</a:t>
            </a:r>
            <a:endParaRPr sz="2800">
              <a:latin typeface="Arial Black"/>
              <a:cs typeface="Arial Black"/>
            </a:endParaRPr>
          </a:p>
          <a:p>
            <a:pPr marL="355600" marR="79819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Sternum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moves  </a:t>
            </a:r>
            <a:r>
              <a:rPr sz="2800" spc="-385" dirty="0">
                <a:solidFill>
                  <a:srgbClr val="0000FF"/>
                </a:solidFill>
                <a:latin typeface="Arial Black"/>
                <a:cs typeface="Arial Black"/>
              </a:rPr>
              <a:t>outward</a:t>
            </a:r>
            <a:endParaRPr sz="2800">
              <a:latin typeface="Arial Black"/>
              <a:cs typeface="Arial Black"/>
            </a:endParaRPr>
          </a:p>
          <a:p>
            <a:pPr marL="355600" marR="6413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00" dirty="0">
                <a:solidFill>
                  <a:srgbClr val="0000FF"/>
                </a:solidFill>
                <a:latin typeface="Arial Black"/>
                <a:cs typeface="Arial Black"/>
              </a:rPr>
              <a:t>Enlarging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800" spc="-275" dirty="0">
                <a:solidFill>
                  <a:srgbClr val="0000FF"/>
                </a:solidFill>
                <a:latin typeface="Arial Black"/>
                <a:cs typeface="Arial Black"/>
              </a:rPr>
              <a:t>size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of 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thorax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36770" y="1793239"/>
            <a:ext cx="4130039" cy="332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252470" y="497840"/>
            <a:ext cx="263588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20" dirty="0"/>
              <a:t>Exhalation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3765550" cy="336677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Diaphragm</a:t>
            </a:r>
            <a:r>
              <a:rPr sz="2800" spc="-18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relaxes</a:t>
            </a:r>
            <a:endParaRPr sz="2800">
              <a:latin typeface="Arial Black"/>
              <a:cs typeface="Arial Black"/>
            </a:endParaRPr>
          </a:p>
          <a:p>
            <a:pPr marL="355600" marR="508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0" dirty="0">
                <a:solidFill>
                  <a:srgbClr val="0000FF"/>
                </a:solidFill>
                <a:latin typeface="Arial Black"/>
                <a:cs typeface="Arial Black"/>
              </a:rPr>
              <a:t>Ribs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move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downward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inward</a:t>
            </a:r>
            <a:endParaRPr sz="2800">
              <a:latin typeface="Arial Black"/>
              <a:cs typeface="Arial Black"/>
            </a:endParaRPr>
          </a:p>
          <a:p>
            <a:pPr marL="355600" marR="913765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Sternum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moves 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inward</a:t>
            </a:r>
            <a:endParaRPr sz="2800">
              <a:latin typeface="Arial Black"/>
              <a:cs typeface="Arial Black"/>
            </a:endParaRPr>
          </a:p>
          <a:p>
            <a:pPr marL="355600" marR="276225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Decreasing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800" spc="-275" dirty="0">
                <a:solidFill>
                  <a:srgbClr val="0000FF"/>
                </a:solidFill>
                <a:latin typeface="Arial Black"/>
                <a:cs typeface="Arial Black"/>
              </a:rPr>
              <a:t>size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2800" spc="-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thorax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68520" y="1781810"/>
            <a:ext cx="3981450" cy="32753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17600" y="528320"/>
            <a:ext cx="738250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Respiratory Control</a:t>
            </a:r>
            <a:r>
              <a:rPr spc="-45" dirty="0"/>
              <a:t> </a:t>
            </a:r>
            <a:r>
              <a:rPr spc="-495" dirty="0"/>
              <a:t>Mechanisms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3895090" cy="16446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Respiratory</a:t>
            </a:r>
            <a:r>
              <a:rPr sz="3200" spc="-2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centers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Medulla</a:t>
            </a:r>
            <a:r>
              <a:rPr sz="2800" spc="-2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oblongata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280" dirty="0">
                <a:solidFill>
                  <a:srgbClr val="0000FF"/>
                </a:solidFill>
                <a:latin typeface="Arial Black"/>
                <a:cs typeface="Arial Black"/>
              </a:rPr>
              <a:t>Pons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8789" marR="5080" indent="-1705610">
              <a:lnSpc>
                <a:spcPct val="100000"/>
              </a:lnSpc>
              <a:spcBef>
                <a:spcPts val="100"/>
              </a:spcBef>
            </a:pPr>
            <a:r>
              <a:rPr spc="-475" dirty="0"/>
              <a:t>Components </a:t>
            </a:r>
            <a:r>
              <a:rPr spc="-450" dirty="0"/>
              <a:t>of Respiratory  </a:t>
            </a:r>
            <a:r>
              <a:rPr spc="-495" dirty="0"/>
              <a:t>Assessment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2787650" cy="297053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Rate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Depth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Rhythm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Quality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180" dirty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sz="3200" spc="-370" dirty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sz="3200" spc="-270" dirty="0">
                <a:solidFill>
                  <a:srgbClr val="0000FF"/>
                </a:solidFill>
                <a:latin typeface="Arial Black"/>
                <a:cs typeface="Arial Black"/>
              </a:rPr>
              <a:t>f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e</a:t>
            </a:r>
            <a:r>
              <a:rPr sz="3200" spc="-530" dirty="0">
                <a:solidFill>
                  <a:srgbClr val="0000FF"/>
                </a:solidFill>
                <a:latin typeface="Arial Black"/>
                <a:cs typeface="Arial Black"/>
              </a:rPr>
              <a:t>c</a:t>
            </a:r>
            <a:r>
              <a:rPr sz="3200" spc="-545" dirty="0">
                <a:solidFill>
                  <a:srgbClr val="0000FF"/>
                </a:solidFill>
                <a:latin typeface="Arial Black"/>
                <a:cs typeface="Arial Black"/>
              </a:rPr>
              <a:t>t</a:t>
            </a:r>
            <a:r>
              <a:rPr sz="3200" spc="-260" dirty="0">
                <a:solidFill>
                  <a:srgbClr val="0000FF"/>
                </a:solidFill>
                <a:latin typeface="Arial Black"/>
                <a:cs typeface="Arial Black"/>
              </a:rPr>
              <a:t>i</a:t>
            </a:r>
            <a:r>
              <a:rPr sz="3200" spc="-455" dirty="0">
                <a:solidFill>
                  <a:srgbClr val="0000FF"/>
                </a:solidFill>
                <a:latin typeface="Arial Black"/>
                <a:cs typeface="Arial Black"/>
              </a:rPr>
              <a:t>v</a:t>
            </a:r>
            <a:r>
              <a:rPr sz="3200" spc="-350" dirty="0">
                <a:solidFill>
                  <a:srgbClr val="0000FF"/>
                </a:solidFill>
                <a:latin typeface="Arial Black"/>
                <a:cs typeface="Arial Black"/>
              </a:rPr>
              <a:t>ene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ss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36650" y="497840"/>
            <a:ext cx="685673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34" dirty="0"/>
              <a:t>When </a:t>
            </a:r>
            <a:r>
              <a:rPr sz="4400" spc="-610" dirty="0"/>
              <a:t>to </a:t>
            </a:r>
            <a:r>
              <a:rPr sz="4400" spc="-490" dirty="0"/>
              <a:t>Assess </a:t>
            </a:r>
            <a:r>
              <a:rPr sz="4400" spc="-540" dirty="0"/>
              <a:t>Vital</a:t>
            </a:r>
            <a:r>
              <a:rPr sz="4400" spc="-375" dirty="0"/>
              <a:t> </a:t>
            </a:r>
            <a:r>
              <a:rPr sz="4400" spc="-445" dirty="0"/>
              <a:t>Signs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0350"/>
            <a:ext cx="7674609" cy="45821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5600" algn="l"/>
              </a:tabLst>
            </a:pPr>
            <a:r>
              <a:rPr sz="3200" spc="-265" dirty="0">
                <a:solidFill>
                  <a:srgbClr val="0000FF"/>
                </a:solidFill>
                <a:latin typeface="Arial Black"/>
                <a:cs typeface="Arial Black"/>
              </a:rPr>
              <a:t>On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admission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Char char="•"/>
              <a:tabLst>
                <a:tab pos="355600" algn="l"/>
              </a:tabLst>
            </a:pPr>
            <a:r>
              <a:rPr sz="3200" spc="-325" dirty="0">
                <a:solidFill>
                  <a:srgbClr val="0000FF"/>
                </a:solidFill>
                <a:latin typeface="Arial Black"/>
                <a:cs typeface="Arial Black"/>
              </a:rPr>
              <a:t>Change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in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client’s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health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status</a:t>
            </a:r>
            <a:endParaRPr sz="3200">
              <a:latin typeface="Arial Black"/>
              <a:cs typeface="Arial Black"/>
            </a:endParaRPr>
          </a:p>
          <a:p>
            <a:pPr marL="355600" marR="323850" indent="-342900">
              <a:lnSpc>
                <a:spcPts val="3450"/>
              </a:lnSpc>
              <a:spcBef>
                <a:spcPts val="85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Client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reports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symptoms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such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as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chest  </a:t>
            </a:r>
            <a:r>
              <a:rPr sz="3200" spc="-320" dirty="0">
                <a:solidFill>
                  <a:srgbClr val="0000FF"/>
                </a:solidFill>
                <a:latin typeface="Arial Black"/>
                <a:cs typeface="Arial Black"/>
              </a:rPr>
              <a:t>pain,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feeling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hot, or</a:t>
            </a:r>
            <a:r>
              <a:rPr sz="3200" spc="27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faint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5600" algn="l"/>
              </a:tabLst>
            </a:pPr>
            <a:r>
              <a:rPr sz="3200" spc="-300" dirty="0">
                <a:solidFill>
                  <a:srgbClr val="0000FF"/>
                </a:solidFill>
                <a:latin typeface="Arial Black"/>
                <a:cs typeface="Arial Black"/>
              </a:rPr>
              <a:t>Pre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post </a:t>
            </a: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surgery/invasive</a:t>
            </a:r>
            <a:r>
              <a:rPr sz="3200" spc="-3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procedure</a:t>
            </a:r>
            <a:endParaRPr sz="3200">
              <a:latin typeface="Arial Black"/>
              <a:cs typeface="Arial Black"/>
            </a:endParaRPr>
          </a:p>
          <a:p>
            <a:pPr marL="355600" marR="280670" indent="-342900">
              <a:lnSpc>
                <a:spcPts val="3450"/>
              </a:lnSpc>
              <a:spcBef>
                <a:spcPts val="860"/>
              </a:spcBef>
              <a:buChar char="•"/>
              <a:tabLst>
                <a:tab pos="355600" algn="l"/>
              </a:tabLst>
            </a:pPr>
            <a:r>
              <a:rPr sz="3200" spc="-300" dirty="0">
                <a:solidFill>
                  <a:srgbClr val="0000FF"/>
                </a:solidFill>
                <a:latin typeface="Arial Black"/>
                <a:cs typeface="Arial Black"/>
              </a:rPr>
              <a:t>Pre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post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medication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administration  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that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could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affect </a:t>
            </a:r>
            <a:r>
              <a:rPr sz="3200" spc="-265" dirty="0">
                <a:solidFill>
                  <a:srgbClr val="0000FF"/>
                </a:solidFill>
                <a:latin typeface="Arial Black"/>
                <a:cs typeface="Arial Black"/>
              </a:rPr>
              <a:t>CV</a:t>
            </a:r>
            <a:r>
              <a:rPr sz="3200" spc="-1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system</a:t>
            </a:r>
            <a:endParaRPr sz="3200">
              <a:latin typeface="Arial Black"/>
              <a:cs typeface="Arial Black"/>
            </a:endParaRPr>
          </a:p>
          <a:p>
            <a:pPr marL="355600" marR="551180" indent="-342900">
              <a:lnSpc>
                <a:spcPts val="345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00" dirty="0">
                <a:solidFill>
                  <a:srgbClr val="0000FF"/>
                </a:solidFill>
                <a:latin typeface="Arial Black"/>
                <a:cs typeface="Arial Black"/>
              </a:rPr>
              <a:t>Pre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post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nursing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intervention 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that 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could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affect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vital</a:t>
            </a:r>
            <a:r>
              <a:rPr sz="3200" spc="2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signs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13510" y="528320"/>
            <a:ext cx="63138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Respiratory Rate and</a:t>
            </a:r>
            <a:r>
              <a:rPr spc="175" dirty="0"/>
              <a:t> </a:t>
            </a:r>
            <a:r>
              <a:rPr spc="-450" dirty="0"/>
              <a:t>Depth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3458210" cy="41363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Rate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Breaths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per</a:t>
            </a:r>
            <a:r>
              <a:rPr sz="2400" spc="-2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minute</a:t>
            </a:r>
            <a:endParaRPr sz="2400">
              <a:latin typeface="Arial Black"/>
              <a:cs typeface="Arial Black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Apnea </a:t>
            </a:r>
            <a:r>
              <a:rPr sz="2400" dirty="0">
                <a:solidFill>
                  <a:srgbClr val="0000FF"/>
                </a:solidFill>
                <a:latin typeface="Arial Black"/>
                <a:cs typeface="Arial Black"/>
              </a:rPr>
              <a:t>–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absence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 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breathing</a:t>
            </a:r>
            <a:endParaRPr sz="2400">
              <a:latin typeface="Arial Black"/>
              <a:cs typeface="Arial Black"/>
            </a:endParaRPr>
          </a:p>
          <a:p>
            <a:pPr marL="755650" marR="512445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245" dirty="0">
                <a:solidFill>
                  <a:srgbClr val="0000FF"/>
                </a:solidFill>
                <a:latin typeface="Arial Black"/>
                <a:cs typeface="Arial Black"/>
              </a:rPr>
              <a:t>Bradypnea-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abnormally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slow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respirations</a:t>
            </a:r>
            <a:endParaRPr sz="2400">
              <a:latin typeface="Arial Black"/>
              <a:cs typeface="Arial Black"/>
            </a:endParaRPr>
          </a:p>
          <a:p>
            <a:pPr marL="755650" marR="630555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60" dirty="0">
                <a:solidFill>
                  <a:srgbClr val="0000FF"/>
                </a:solidFill>
                <a:latin typeface="Arial Black"/>
                <a:cs typeface="Arial Black"/>
              </a:rPr>
              <a:t>Tachypnea-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abnormally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fast 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respirations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940" y="1544319"/>
            <a:ext cx="1832610" cy="186563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Depth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Normal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40" dirty="0">
                <a:solidFill>
                  <a:srgbClr val="0000FF"/>
                </a:solidFill>
                <a:latin typeface="Arial Black"/>
                <a:cs typeface="Arial Black"/>
              </a:rPr>
              <a:t>Deep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Shallow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48789" marR="5080" indent="-1705610">
              <a:lnSpc>
                <a:spcPct val="100000"/>
              </a:lnSpc>
              <a:spcBef>
                <a:spcPts val="100"/>
              </a:spcBef>
            </a:pPr>
            <a:r>
              <a:rPr spc="-475" dirty="0"/>
              <a:t>Components </a:t>
            </a:r>
            <a:r>
              <a:rPr spc="-450" dirty="0"/>
              <a:t>of Respiratory  </a:t>
            </a:r>
            <a:r>
              <a:rPr spc="-495" dirty="0"/>
              <a:t>Assessment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1901825" cy="282321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Rhythm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Regular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Irregular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69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Quality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Effort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Sounds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26940" y="1544319"/>
            <a:ext cx="3611879" cy="220599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25" dirty="0">
                <a:solidFill>
                  <a:srgbClr val="0000FF"/>
                </a:solidFill>
                <a:latin typeface="Arial Black"/>
                <a:cs typeface="Arial Black"/>
              </a:rPr>
              <a:t>Effectiveness</a:t>
            </a:r>
            <a:endParaRPr sz="2800">
              <a:latin typeface="Arial Black"/>
              <a:cs typeface="Arial Black"/>
            </a:endParaRPr>
          </a:p>
          <a:p>
            <a:pPr marL="755650" marR="508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Uptake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transport 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400" spc="-1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O</a:t>
            </a:r>
            <a:r>
              <a:rPr sz="2100" spc="-457" baseline="-23809" dirty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endParaRPr sz="2100" baseline="-23809">
              <a:latin typeface="Arial Black"/>
              <a:cs typeface="Arial Black"/>
            </a:endParaRPr>
          </a:p>
          <a:p>
            <a:pPr marL="755650" marR="454025" lvl="1" indent="-285750">
              <a:lnSpc>
                <a:spcPct val="100000"/>
              </a:lnSpc>
              <a:spcBef>
                <a:spcPts val="990"/>
              </a:spcBef>
              <a:buChar char="–"/>
              <a:tabLst>
                <a:tab pos="755650" algn="l"/>
              </a:tabLst>
            </a:pP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Transport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and 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elimination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400" spc="-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50" dirty="0">
                <a:solidFill>
                  <a:srgbClr val="0000FF"/>
                </a:solidFill>
                <a:latin typeface="Arial Black"/>
                <a:cs typeface="Arial Black"/>
              </a:rPr>
              <a:t>CO</a:t>
            </a:r>
            <a:r>
              <a:rPr sz="2100" spc="-375" baseline="-23809" dirty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endParaRPr sz="2100" baseline="-23809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90" y="497840"/>
            <a:ext cx="75387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Alteratered </a:t>
            </a:r>
            <a:r>
              <a:rPr sz="4400" spc="-520" dirty="0"/>
              <a:t>Breathing</a:t>
            </a:r>
            <a:r>
              <a:rPr sz="4400" spc="-900" dirty="0"/>
              <a:t> </a:t>
            </a:r>
            <a:r>
              <a:rPr sz="4400" spc="-525" dirty="0"/>
              <a:t>Patterns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7606030" cy="4264660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Rate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Tachypnea </a:t>
            </a:r>
            <a:r>
              <a:rPr sz="2400" dirty="0">
                <a:solidFill>
                  <a:srgbClr val="0000FF"/>
                </a:solidFill>
                <a:latin typeface="Arial Black"/>
                <a:cs typeface="Arial Black"/>
              </a:rPr>
              <a:t>–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quick,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shallow</a:t>
            </a:r>
            <a:r>
              <a:rPr sz="2400" spc="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breaths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45" dirty="0">
                <a:solidFill>
                  <a:srgbClr val="0000FF"/>
                </a:solidFill>
                <a:latin typeface="Arial Black"/>
                <a:cs typeface="Arial Black"/>
              </a:rPr>
              <a:t>Bradypnea-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abnormally </a:t>
            </a:r>
            <a:r>
              <a:rPr sz="2400" spc="-310" dirty="0">
                <a:solidFill>
                  <a:srgbClr val="0000FF"/>
                </a:solidFill>
                <a:latin typeface="Arial Black"/>
                <a:cs typeface="Arial Black"/>
              </a:rPr>
              <a:t>shallow</a:t>
            </a:r>
            <a:r>
              <a:rPr sz="2400" spc="11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breathing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229" dirty="0">
                <a:solidFill>
                  <a:srgbClr val="0000FF"/>
                </a:solidFill>
                <a:latin typeface="Arial Black"/>
                <a:cs typeface="Arial Black"/>
              </a:rPr>
              <a:t>Apnea-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absence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cessation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400" spc="-8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85" dirty="0">
                <a:solidFill>
                  <a:srgbClr val="0000FF"/>
                </a:solidFill>
                <a:latin typeface="Arial Black"/>
                <a:cs typeface="Arial Black"/>
              </a:rPr>
              <a:t>breathing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Volume</a:t>
            </a:r>
            <a:endParaRPr sz="2800">
              <a:latin typeface="Arial Black"/>
              <a:cs typeface="Arial Black"/>
            </a:endParaRPr>
          </a:p>
          <a:p>
            <a:pPr marL="355600" marR="102870">
              <a:lnSpc>
                <a:spcPct val="100000"/>
              </a:lnSpc>
              <a:spcBef>
                <a:spcPts val="700"/>
              </a:spcBef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-Hyperventilation-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overexpansion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lungs 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characterized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by rapid and deep</a:t>
            </a:r>
            <a:r>
              <a:rPr sz="2800" spc="-10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breaths</a:t>
            </a:r>
            <a:endParaRPr sz="2800">
              <a:latin typeface="Arial Black"/>
              <a:cs typeface="Arial Black"/>
            </a:endParaRPr>
          </a:p>
          <a:p>
            <a:pPr marL="355600" marR="5080">
              <a:lnSpc>
                <a:spcPct val="100000"/>
              </a:lnSpc>
              <a:spcBef>
                <a:spcPts val="690"/>
              </a:spcBef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-Hypoventilation-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underexpansion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lungs 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characterized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by </a:t>
            </a:r>
            <a:r>
              <a:rPr sz="2800" spc="-360" dirty="0">
                <a:solidFill>
                  <a:srgbClr val="0000FF"/>
                </a:solidFill>
                <a:latin typeface="Arial Black"/>
                <a:cs typeface="Arial Black"/>
              </a:rPr>
              <a:t>shallow</a:t>
            </a:r>
            <a:r>
              <a:rPr sz="2800" spc="-4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respirations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0090" y="497840"/>
            <a:ext cx="75387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Alteratered </a:t>
            </a:r>
            <a:r>
              <a:rPr sz="4400" spc="-520" dirty="0"/>
              <a:t>Breathing</a:t>
            </a:r>
            <a:r>
              <a:rPr sz="4400" spc="-900" dirty="0"/>
              <a:t> </a:t>
            </a:r>
            <a:r>
              <a:rPr sz="4400" spc="-525" dirty="0"/>
              <a:t>Patterns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438"/>
            <a:ext cx="7886700" cy="444182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09"/>
              </a:spcBef>
              <a:buChar char="•"/>
              <a:tabLst>
                <a:tab pos="355600" algn="l"/>
              </a:tabLst>
            </a:pP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Rhythm</a:t>
            </a:r>
            <a:endParaRPr sz="3200">
              <a:latin typeface="Arial Black"/>
              <a:cs typeface="Arial Black"/>
            </a:endParaRPr>
          </a:p>
          <a:p>
            <a:pPr marL="755650" marR="5080" lvl="1" indent="-285750">
              <a:lnSpc>
                <a:spcPct val="90000"/>
              </a:lnSpc>
              <a:spcBef>
                <a:spcPts val="695"/>
              </a:spcBef>
              <a:buChar char="–"/>
              <a:tabLst>
                <a:tab pos="755650" algn="l"/>
              </a:tabLst>
            </a:pPr>
            <a:r>
              <a:rPr sz="2800" spc="-250" dirty="0">
                <a:solidFill>
                  <a:srgbClr val="0000FF"/>
                </a:solidFill>
                <a:latin typeface="Arial Black"/>
                <a:cs typeface="Arial Black"/>
              </a:rPr>
              <a:t>Cheyne-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Stroke </a:t>
            </a:r>
            <a:r>
              <a:rPr sz="2800" spc="-300" dirty="0">
                <a:solidFill>
                  <a:srgbClr val="0000FF"/>
                </a:solidFill>
                <a:latin typeface="Arial Black"/>
                <a:cs typeface="Arial Black"/>
              </a:rPr>
              <a:t>breathing- </a:t>
            </a:r>
            <a:r>
              <a:rPr sz="2800" spc="-375" dirty="0">
                <a:solidFill>
                  <a:srgbClr val="0000FF"/>
                </a:solidFill>
                <a:latin typeface="Arial Black"/>
                <a:cs typeface="Arial Black"/>
              </a:rPr>
              <a:t>rhythmic </a:t>
            </a:r>
            <a:r>
              <a:rPr sz="2800" spc="-395" dirty="0">
                <a:solidFill>
                  <a:srgbClr val="0000FF"/>
                </a:solidFill>
                <a:latin typeface="Arial Black"/>
                <a:cs typeface="Arial Black"/>
              </a:rPr>
              <a:t>waxing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waning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of respirations,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from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very deep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very </a:t>
            </a:r>
            <a:r>
              <a:rPr sz="2800" spc="-360" dirty="0">
                <a:solidFill>
                  <a:srgbClr val="0000FF"/>
                </a:solidFill>
                <a:latin typeface="Arial Black"/>
                <a:cs typeface="Arial Black"/>
              </a:rPr>
              <a:t>shallow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breathing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temporary</a:t>
            </a:r>
            <a:r>
              <a:rPr sz="2800" spc="-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apnea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</a:tabLst>
            </a:pPr>
            <a:r>
              <a:rPr sz="3200" spc="-315" dirty="0">
                <a:solidFill>
                  <a:srgbClr val="0000FF"/>
                </a:solidFill>
                <a:latin typeface="Arial Black"/>
                <a:cs typeface="Arial Black"/>
              </a:rPr>
              <a:t>Ease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or</a:t>
            </a:r>
            <a:r>
              <a:rPr sz="3200" spc="-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Effort</a:t>
            </a:r>
            <a:endParaRPr sz="3200">
              <a:latin typeface="Arial Black"/>
              <a:cs typeface="Arial Black"/>
            </a:endParaRPr>
          </a:p>
          <a:p>
            <a:pPr marL="755650" marR="241935" lvl="1" indent="-285750">
              <a:lnSpc>
                <a:spcPts val="3020"/>
              </a:lnSpc>
              <a:spcBef>
                <a:spcPts val="745"/>
              </a:spcBef>
              <a:buChar char="–"/>
              <a:tabLst>
                <a:tab pos="755650" algn="l"/>
              </a:tabLst>
            </a:pPr>
            <a:r>
              <a:rPr sz="2800" spc="-254" dirty="0">
                <a:solidFill>
                  <a:srgbClr val="0000FF"/>
                </a:solidFill>
                <a:latin typeface="Arial Black"/>
                <a:cs typeface="Arial Black"/>
              </a:rPr>
              <a:t>Dyspnea- </a:t>
            </a:r>
            <a:r>
              <a:rPr sz="2800" spc="-350" dirty="0">
                <a:solidFill>
                  <a:srgbClr val="0000FF"/>
                </a:solidFill>
                <a:latin typeface="Arial Black"/>
                <a:cs typeface="Arial Black"/>
              </a:rPr>
              <a:t>difficult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labored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breathing 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during </a:t>
            </a:r>
            <a:r>
              <a:rPr sz="2800" spc="-409" dirty="0">
                <a:solidFill>
                  <a:srgbClr val="0000FF"/>
                </a:solidFill>
                <a:latin typeface="Arial Black"/>
                <a:cs typeface="Arial Black"/>
              </a:rPr>
              <a:t>which </a:t>
            </a:r>
            <a:r>
              <a:rPr sz="2800" spc="-365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individual has a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persistent,  unsatisfied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need</a:t>
            </a:r>
            <a:r>
              <a:rPr sz="2800" spc="-1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for</a:t>
            </a:r>
            <a:r>
              <a:rPr sz="2800" spc="-1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air</a:t>
            </a:r>
            <a:r>
              <a:rPr sz="2800" spc="-1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and</a:t>
            </a:r>
            <a:r>
              <a:rPr sz="2800" spc="-1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feels</a:t>
            </a:r>
            <a:r>
              <a:rPr sz="2800" spc="-1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distressed</a:t>
            </a:r>
            <a:endParaRPr sz="2800">
              <a:latin typeface="Arial Black"/>
              <a:cs typeface="Arial Black"/>
            </a:endParaRPr>
          </a:p>
          <a:p>
            <a:pPr marL="755650" marR="300990" lvl="1" indent="-285750">
              <a:lnSpc>
                <a:spcPts val="302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285" dirty="0">
                <a:solidFill>
                  <a:srgbClr val="0000FF"/>
                </a:solidFill>
                <a:latin typeface="Arial Black"/>
                <a:cs typeface="Arial Black"/>
              </a:rPr>
              <a:t>Orthopnea-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ability </a:t>
            </a:r>
            <a:r>
              <a:rPr sz="2800" spc="-390" dirty="0">
                <a:solidFill>
                  <a:srgbClr val="0000FF"/>
                </a:solidFill>
                <a:latin typeface="Arial Black"/>
                <a:cs typeface="Arial Black"/>
              </a:rPr>
              <a:t>to </a:t>
            </a: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breathe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only </a:t>
            </a:r>
            <a:r>
              <a:rPr sz="2800" spc="-310" dirty="0">
                <a:solidFill>
                  <a:srgbClr val="0000FF"/>
                </a:solidFill>
                <a:latin typeface="Arial Black"/>
                <a:cs typeface="Arial Black"/>
              </a:rPr>
              <a:t>in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upright  </a:t>
            </a:r>
            <a:r>
              <a:rPr sz="2800" spc="-360" dirty="0">
                <a:solidFill>
                  <a:srgbClr val="0000FF"/>
                </a:solidFill>
                <a:latin typeface="Arial Black"/>
                <a:cs typeface="Arial Black"/>
              </a:rPr>
              <a:t>sitting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standing</a:t>
            </a:r>
            <a:r>
              <a:rPr sz="2800" spc="-3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positions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86180" y="497840"/>
            <a:ext cx="660844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Alteratered </a:t>
            </a:r>
            <a:r>
              <a:rPr sz="4400" spc="-530" dirty="0"/>
              <a:t>Breath</a:t>
            </a:r>
            <a:r>
              <a:rPr sz="4400" spc="15" dirty="0"/>
              <a:t> </a:t>
            </a:r>
            <a:r>
              <a:rPr sz="4400" spc="-455" dirty="0"/>
              <a:t>Sounds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8032115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Stridor </a:t>
            </a:r>
            <a:r>
              <a:rPr sz="3200" dirty="0">
                <a:solidFill>
                  <a:srgbClr val="0000FF"/>
                </a:solidFill>
                <a:latin typeface="Arial Black"/>
                <a:cs typeface="Arial Black"/>
              </a:rPr>
              <a:t>–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shrill,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harsh sound heard during 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inspiration </a:t>
            </a:r>
            <a:r>
              <a:rPr sz="3200" spc="-495" dirty="0">
                <a:solidFill>
                  <a:srgbClr val="0000FF"/>
                </a:solidFill>
                <a:latin typeface="Arial Black"/>
                <a:cs typeface="Arial Black"/>
              </a:rPr>
              <a:t>with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laryngeal</a:t>
            </a:r>
            <a:r>
              <a:rPr sz="3200" spc="-2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obstruction</a:t>
            </a:r>
            <a:endParaRPr sz="3200">
              <a:latin typeface="Arial Black"/>
              <a:cs typeface="Arial Black"/>
            </a:endParaRPr>
          </a:p>
          <a:p>
            <a:pPr marL="355600" marR="4699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254" dirty="0">
                <a:solidFill>
                  <a:srgbClr val="0000FF"/>
                </a:solidFill>
                <a:latin typeface="Arial Black"/>
                <a:cs typeface="Arial Black"/>
              </a:rPr>
              <a:t>Wheeze-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continuous,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high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pitched musical 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squeak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whistling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sound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occuring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on 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expiration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15820" marR="5080" indent="-2103120">
              <a:lnSpc>
                <a:spcPct val="100000"/>
              </a:lnSpc>
              <a:spcBef>
                <a:spcPts val="100"/>
              </a:spcBef>
            </a:pPr>
            <a:r>
              <a:rPr spc="-475" dirty="0"/>
              <a:t>Systolic </a:t>
            </a:r>
            <a:r>
              <a:rPr spc="-450" dirty="0"/>
              <a:t>and </a:t>
            </a:r>
            <a:r>
              <a:rPr spc="-475" dirty="0"/>
              <a:t>Diastolic </a:t>
            </a:r>
            <a:r>
              <a:rPr spc="-450" dirty="0"/>
              <a:t>Blood  </a:t>
            </a:r>
            <a:r>
              <a:rPr spc="-420" dirty="0"/>
              <a:t>Pressure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pc="-335" dirty="0"/>
              <a:t>Systolic</a:t>
            </a:r>
          </a:p>
          <a:p>
            <a:pPr marL="755650" marR="443865" lvl="1" indent="-285750">
              <a:lnSpc>
                <a:spcPts val="2590"/>
              </a:lnSpc>
              <a:spcBef>
                <a:spcPts val="640"/>
              </a:spcBef>
              <a:buChar char="–"/>
              <a:tabLst>
                <a:tab pos="755650" algn="l"/>
              </a:tabLst>
            </a:pP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Contraction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 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ventricles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20"/>
              </a:spcBef>
              <a:buChar char="•"/>
              <a:tabLst>
                <a:tab pos="354965" algn="l"/>
                <a:tab pos="355600" algn="l"/>
              </a:tabLst>
            </a:pPr>
            <a:r>
              <a:rPr spc="-335" dirty="0"/>
              <a:t>Diastolic</a:t>
            </a: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Ventricles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are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at</a:t>
            </a:r>
            <a:r>
              <a:rPr sz="2400" spc="-3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rest</a:t>
            </a:r>
            <a:endParaRPr sz="2400">
              <a:latin typeface="Arial Black"/>
              <a:cs typeface="Arial Black"/>
            </a:endParaRPr>
          </a:p>
          <a:p>
            <a:pPr marL="755650" marR="294005" lvl="1" indent="-285750">
              <a:lnSpc>
                <a:spcPts val="2590"/>
              </a:lnSpc>
              <a:spcBef>
                <a:spcPts val="640"/>
              </a:spcBef>
              <a:buChar char="–"/>
              <a:tabLst>
                <a:tab pos="755650" algn="l"/>
              </a:tabLst>
            </a:pPr>
            <a:r>
              <a:rPr sz="2400" spc="-330" dirty="0">
                <a:solidFill>
                  <a:srgbClr val="0000FF"/>
                </a:solidFill>
                <a:latin typeface="Arial Black"/>
                <a:cs typeface="Arial Black"/>
              </a:rPr>
              <a:t>Lower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pressure 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present </a:t>
            </a:r>
            <a:r>
              <a:rPr sz="2400" spc="-335" dirty="0">
                <a:solidFill>
                  <a:srgbClr val="0000FF"/>
                </a:solidFill>
                <a:latin typeface="Arial Black"/>
                <a:cs typeface="Arial Black"/>
              </a:rPr>
              <a:t>at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all</a:t>
            </a:r>
            <a:r>
              <a:rPr sz="2400" spc="-32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25" dirty="0">
                <a:solidFill>
                  <a:srgbClr val="0000FF"/>
                </a:solidFill>
                <a:latin typeface="Arial Black"/>
                <a:cs typeface="Arial Black"/>
              </a:rPr>
              <a:t>times</a:t>
            </a:r>
            <a:endParaRPr sz="2400">
              <a:latin typeface="Arial Black"/>
              <a:cs typeface="Arial Black"/>
            </a:endParaRPr>
          </a:p>
          <a:p>
            <a:pPr marL="355600" marR="5080" indent="-342900">
              <a:lnSpc>
                <a:spcPct val="90000"/>
              </a:lnSpc>
              <a:spcBef>
                <a:spcPts val="655"/>
              </a:spcBef>
              <a:buFont typeface="Arial Black"/>
              <a:buChar char="•"/>
              <a:tabLst>
                <a:tab pos="354965" algn="l"/>
                <a:tab pos="355600" algn="l"/>
              </a:tabLst>
            </a:pPr>
            <a:r>
              <a:rPr i="1" spc="-135" dirty="0">
                <a:latin typeface="Arial"/>
                <a:cs typeface="Arial"/>
              </a:rPr>
              <a:t>Pulse </a:t>
            </a:r>
            <a:r>
              <a:rPr i="1" spc="-204" dirty="0">
                <a:latin typeface="Arial"/>
                <a:cs typeface="Arial"/>
              </a:rPr>
              <a:t>Pressure </a:t>
            </a:r>
            <a:r>
              <a:rPr spc="-215" dirty="0"/>
              <a:t>=  </a:t>
            </a:r>
            <a:r>
              <a:rPr spc="-330" dirty="0"/>
              <a:t>difference </a:t>
            </a:r>
            <a:r>
              <a:rPr spc="-385" dirty="0"/>
              <a:t>between  </a:t>
            </a:r>
            <a:r>
              <a:rPr spc="-350" dirty="0"/>
              <a:t>systolic </a:t>
            </a:r>
            <a:r>
              <a:rPr spc="-315" dirty="0"/>
              <a:t>and </a:t>
            </a:r>
            <a:r>
              <a:rPr spc="-350" dirty="0"/>
              <a:t>diastolic  </a:t>
            </a:r>
            <a:r>
              <a:rPr spc="-315" dirty="0"/>
              <a:t>pressures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26940" y="1544320"/>
            <a:ext cx="3567429" cy="220980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Measured in </a:t>
            </a:r>
            <a:r>
              <a:rPr sz="2800" spc="-475" dirty="0">
                <a:solidFill>
                  <a:srgbClr val="0000FF"/>
                </a:solidFill>
                <a:latin typeface="Arial Black"/>
                <a:cs typeface="Arial Black"/>
              </a:rPr>
              <a:t>mm</a:t>
            </a:r>
            <a:r>
              <a:rPr sz="2800" spc="-37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Hg</a:t>
            </a:r>
            <a:endParaRPr sz="2800">
              <a:latin typeface="Arial Black"/>
              <a:cs typeface="Arial Black"/>
            </a:endParaRPr>
          </a:p>
          <a:p>
            <a:pPr marL="355600" marR="58419" indent="-342900">
              <a:lnSpc>
                <a:spcPts val="3020"/>
              </a:lnSpc>
              <a:spcBef>
                <a:spcPts val="74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Recorded as a  </a:t>
            </a: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fraction, </a:t>
            </a:r>
            <a:r>
              <a:rPr sz="2800" spc="-235" dirty="0">
                <a:solidFill>
                  <a:srgbClr val="0000FF"/>
                </a:solidFill>
                <a:latin typeface="Arial Black"/>
                <a:cs typeface="Arial Black"/>
              </a:rPr>
              <a:t>e.g.</a:t>
            </a:r>
            <a:r>
              <a:rPr sz="2800" spc="-5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265" dirty="0">
                <a:solidFill>
                  <a:srgbClr val="0000FF"/>
                </a:solidFill>
                <a:latin typeface="Arial Black"/>
                <a:cs typeface="Arial Black"/>
              </a:rPr>
              <a:t>120/80</a:t>
            </a:r>
            <a:endParaRPr sz="2800">
              <a:latin typeface="Arial Black"/>
              <a:cs typeface="Arial Black"/>
            </a:endParaRPr>
          </a:p>
          <a:p>
            <a:pPr marL="355600" marR="288925" indent="-342900">
              <a:lnSpc>
                <a:spcPts val="302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Systolic </a:t>
            </a:r>
            <a:r>
              <a:rPr sz="2800" spc="-215" dirty="0">
                <a:solidFill>
                  <a:srgbClr val="0000FF"/>
                </a:solidFill>
                <a:latin typeface="Arial Black"/>
                <a:cs typeface="Arial Black"/>
              </a:rPr>
              <a:t>=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120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and 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Diastolic </a:t>
            </a:r>
            <a:r>
              <a:rPr sz="2800" spc="-215" dirty="0">
                <a:solidFill>
                  <a:srgbClr val="0000FF"/>
                </a:solidFill>
                <a:latin typeface="Arial Black"/>
                <a:cs typeface="Arial Black"/>
              </a:rPr>
              <a:t>=</a:t>
            </a:r>
            <a:r>
              <a:rPr sz="2800" spc="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80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97840"/>
            <a:ext cx="4715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Korotkoff’s</a:t>
            </a:r>
            <a:r>
              <a:rPr sz="4400" spc="-275" dirty="0"/>
              <a:t> </a:t>
            </a:r>
            <a:r>
              <a:rPr sz="4400" spc="-455" dirty="0"/>
              <a:t>Sounds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2570479" y="1426210"/>
            <a:ext cx="3308350" cy="543179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97840"/>
            <a:ext cx="4715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Korotkoff’s</a:t>
            </a:r>
            <a:r>
              <a:rPr sz="4400" spc="-275" dirty="0"/>
              <a:t> </a:t>
            </a:r>
            <a:r>
              <a:rPr sz="4400" spc="-455" dirty="0"/>
              <a:t>Sounds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7687945" cy="27495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20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1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First faint, </a:t>
            </a: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clear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tapping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thumping</a:t>
            </a:r>
            <a:r>
              <a:rPr sz="2800" spc="9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sounds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Systolic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pressure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20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Muffled,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whooshing,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or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swishing</a:t>
            </a:r>
            <a:r>
              <a:rPr sz="2800" spc="-2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sound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33600" y="497840"/>
            <a:ext cx="47155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Korotkoff’s</a:t>
            </a:r>
            <a:r>
              <a:rPr sz="4400" spc="-275" dirty="0"/>
              <a:t> </a:t>
            </a:r>
            <a:r>
              <a:rPr sz="4400" spc="-455" dirty="0"/>
              <a:t>Sounds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108"/>
            <a:ext cx="6741159" cy="4277995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5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3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Blood </a:t>
            </a:r>
            <a:r>
              <a:rPr sz="2400" spc="-325" dirty="0">
                <a:solidFill>
                  <a:srgbClr val="0000FF"/>
                </a:solidFill>
                <a:latin typeface="Arial Black"/>
                <a:cs typeface="Arial Black"/>
              </a:rPr>
              <a:t>flows</a:t>
            </a:r>
            <a:r>
              <a:rPr sz="2400" spc="-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freely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Crisper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2400" spc="-300" dirty="0">
                <a:solidFill>
                  <a:srgbClr val="0000FF"/>
                </a:solidFill>
                <a:latin typeface="Arial Black"/>
                <a:cs typeface="Arial Black"/>
              </a:rPr>
              <a:t>more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intense</a:t>
            </a:r>
            <a:r>
              <a:rPr sz="2400" spc="-2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sound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Thumping</a:t>
            </a:r>
            <a:r>
              <a:rPr sz="2400" spc="-13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95" dirty="0">
                <a:solidFill>
                  <a:srgbClr val="0000FF"/>
                </a:solidFill>
                <a:latin typeface="Arial Black"/>
                <a:cs typeface="Arial Black"/>
              </a:rPr>
              <a:t>quality</a:t>
            </a:r>
            <a:r>
              <a:rPr sz="2400" spc="-13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but</a:t>
            </a:r>
            <a:r>
              <a:rPr sz="2400" spc="-13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softer</a:t>
            </a:r>
            <a:r>
              <a:rPr sz="2400" spc="-13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than</a:t>
            </a:r>
            <a:r>
              <a:rPr sz="2400" spc="-1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in</a:t>
            </a:r>
            <a:r>
              <a:rPr sz="2400" spc="-13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2400" spc="-1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1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5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4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Muffled and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have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2400" spc="-265" dirty="0">
                <a:solidFill>
                  <a:srgbClr val="0000FF"/>
                </a:solidFill>
                <a:latin typeface="Arial Black"/>
                <a:cs typeface="Arial Black"/>
              </a:rPr>
              <a:t>soft,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blowing</a:t>
            </a:r>
            <a:r>
              <a:rPr sz="2400" spc="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sound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6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5" dirty="0">
                <a:solidFill>
                  <a:srgbClr val="0000FF"/>
                </a:solidFill>
                <a:latin typeface="Arial Black"/>
                <a:cs typeface="Arial Black"/>
              </a:rPr>
              <a:t>Phase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5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  <a:tab pos="4731385" algn="l"/>
              </a:tabLst>
            </a:pPr>
            <a:r>
              <a:rPr sz="2400" spc="-254" dirty="0">
                <a:solidFill>
                  <a:srgbClr val="0000FF"/>
                </a:solidFill>
                <a:latin typeface="Arial Black"/>
                <a:cs typeface="Arial Black"/>
              </a:rPr>
              <a:t>Pressure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level </a:t>
            </a:r>
            <a:r>
              <a:rPr sz="2400" spc="-340" dirty="0">
                <a:solidFill>
                  <a:srgbClr val="0000FF"/>
                </a:solidFill>
                <a:latin typeface="Arial Black"/>
                <a:cs typeface="Arial Black"/>
              </a:rPr>
              <a:t>when </a:t>
            </a:r>
            <a:r>
              <a:rPr sz="2400" spc="-3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2400" spc="-12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last	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sound is</a:t>
            </a:r>
            <a:r>
              <a:rPr sz="2400" spc="-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heard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00"/>
              </a:spcBef>
              <a:buChar char="–"/>
              <a:tabLst>
                <a:tab pos="755650" algn="l"/>
              </a:tabLst>
            </a:pPr>
            <a:r>
              <a:rPr sz="2400" spc="-250" dirty="0">
                <a:solidFill>
                  <a:srgbClr val="0000FF"/>
                </a:solidFill>
                <a:latin typeface="Arial Black"/>
                <a:cs typeface="Arial Black"/>
              </a:rPr>
              <a:t>Period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2400" spc="-3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silence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310"/>
              </a:spcBef>
              <a:buChar char="–"/>
              <a:tabLst>
                <a:tab pos="755650" algn="l"/>
              </a:tabLst>
            </a:pPr>
            <a:r>
              <a:rPr sz="2400" spc="-290" dirty="0">
                <a:solidFill>
                  <a:srgbClr val="0000FF"/>
                </a:solidFill>
                <a:latin typeface="Arial Black"/>
                <a:cs typeface="Arial Black"/>
              </a:rPr>
              <a:t>Diastolic</a:t>
            </a:r>
            <a:r>
              <a:rPr sz="2400" spc="-1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pressure</a:t>
            </a:r>
            <a:endParaRPr sz="24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98600" y="528320"/>
            <a:ext cx="600392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450" dirty="0"/>
              <a:t>Measuring Blood</a:t>
            </a:r>
            <a:r>
              <a:rPr spc="-65" dirty="0"/>
              <a:t> </a:t>
            </a:r>
            <a:r>
              <a:rPr spc="-420" dirty="0"/>
              <a:t>Pressure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19"/>
            <a:ext cx="4697095" cy="3338829"/>
          </a:xfrm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0" dirty="0">
                <a:solidFill>
                  <a:srgbClr val="0000FF"/>
                </a:solidFill>
                <a:latin typeface="Arial Black"/>
                <a:cs typeface="Arial Black"/>
              </a:rPr>
              <a:t>Direct </a:t>
            </a:r>
            <a:r>
              <a:rPr sz="2800" spc="-300" dirty="0">
                <a:solidFill>
                  <a:srgbClr val="0000FF"/>
                </a:solidFill>
                <a:latin typeface="Arial Black"/>
                <a:cs typeface="Arial Black"/>
              </a:rPr>
              <a:t>(Invasive</a:t>
            </a:r>
            <a:r>
              <a:rPr sz="2800" spc="-1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Monitoring)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Indirect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590"/>
              </a:spcBef>
              <a:buChar char="–"/>
              <a:tabLst>
                <a:tab pos="755650" algn="l"/>
              </a:tabLst>
            </a:pPr>
            <a:r>
              <a:rPr sz="2400" spc="-305" dirty="0">
                <a:solidFill>
                  <a:srgbClr val="0000FF"/>
                </a:solidFill>
                <a:latin typeface="Arial Black"/>
                <a:cs typeface="Arial Black"/>
              </a:rPr>
              <a:t>Auscultatory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Palpatory</a:t>
            </a:r>
            <a:endParaRPr sz="24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Sites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Upper </a:t>
            </a:r>
            <a:r>
              <a:rPr sz="2400" spc="-315" dirty="0">
                <a:solidFill>
                  <a:srgbClr val="0000FF"/>
                </a:solidFill>
                <a:latin typeface="Arial Black"/>
                <a:cs typeface="Arial Black"/>
              </a:rPr>
              <a:t>arm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(brachial</a:t>
            </a:r>
            <a:r>
              <a:rPr sz="2400" spc="-32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artery)</a:t>
            </a:r>
            <a:endParaRPr sz="24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00"/>
              </a:spcBef>
              <a:buChar char="–"/>
              <a:tabLst>
                <a:tab pos="755650" algn="l"/>
              </a:tabLst>
            </a:pPr>
            <a:r>
              <a:rPr sz="2400" spc="-275" dirty="0">
                <a:solidFill>
                  <a:srgbClr val="0000FF"/>
                </a:solidFill>
                <a:latin typeface="Arial Black"/>
                <a:cs typeface="Arial Black"/>
              </a:rPr>
              <a:t>Thigh (popliteal</a:t>
            </a:r>
            <a:r>
              <a:rPr sz="240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400" spc="-270" dirty="0">
                <a:solidFill>
                  <a:srgbClr val="0000FF"/>
                </a:solidFill>
                <a:latin typeface="Arial Black"/>
                <a:cs typeface="Arial Black"/>
              </a:rPr>
              <a:t>artery)</a:t>
            </a:r>
            <a:endParaRPr sz="24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775959" y="1516380"/>
            <a:ext cx="3126740" cy="43738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44089" y="497840"/>
            <a:ext cx="46513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95" dirty="0"/>
              <a:t>Body</a:t>
            </a:r>
            <a:r>
              <a:rPr sz="4400" spc="-300" dirty="0"/>
              <a:t> </a:t>
            </a:r>
            <a:r>
              <a:rPr sz="4400" spc="-540" dirty="0"/>
              <a:t>Temperature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33220"/>
            <a:ext cx="7784465" cy="1590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</a:tabLst>
            </a:pP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Reflects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balance </a:t>
            </a:r>
            <a:r>
              <a:rPr sz="3200" spc="-430" dirty="0">
                <a:solidFill>
                  <a:srgbClr val="0000FF"/>
                </a:solidFill>
                <a:latin typeface="Arial Black"/>
                <a:cs typeface="Arial Black"/>
              </a:rPr>
              <a:t>between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heat 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produced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and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heat lost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from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3200" spc="-20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Measured by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heat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units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called</a:t>
            </a:r>
            <a:r>
              <a:rPr sz="3200" spc="-6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i="1" spc="170" dirty="0">
                <a:solidFill>
                  <a:srgbClr val="0000FF"/>
                </a:solidFill>
                <a:latin typeface="Lucida Sans"/>
                <a:cs typeface="Lucida Sans"/>
              </a:rPr>
              <a:t>degrees</a:t>
            </a:r>
            <a:endParaRPr sz="3200">
              <a:latin typeface="Lucida Sans"/>
              <a:cs typeface="Lucida Sans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4450" y="497840"/>
            <a:ext cx="38131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5" dirty="0"/>
              <a:t>Pulse</a:t>
            </a:r>
            <a:r>
              <a:rPr sz="4400" spc="-300" dirty="0"/>
              <a:t> </a:t>
            </a:r>
            <a:r>
              <a:rPr sz="4400" spc="-555" dirty="0"/>
              <a:t>Oximetry</a:t>
            </a:r>
            <a:endParaRPr sz="4400"/>
          </a:p>
        </p:txBody>
      </p:sp>
      <p:sp>
        <p:nvSpPr>
          <p:cNvPr id="3" name="object 3"/>
          <p:cNvSpPr/>
          <p:nvPr/>
        </p:nvSpPr>
        <p:spPr>
          <a:xfrm>
            <a:off x="1592580" y="1490980"/>
            <a:ext cx="5990590" cy="48412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4450" y="497840"/>
            <a:ext cx="381317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5" dirty="0"/>
              <a:t>Pulse</a:t>
            </a:r>
            <a:r>
              <a:rPr sz="4400" spc="-300" dirty="0"/>
              <a:t> </a:t>
            </a:r>
            <a:r>
              <a:rPr sz="4400" spc="-555" dirty="0"/>
              <a:t>Oximetry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8009255" cy="45669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Noninvasive</a:t>
            </a:r>
            <a:endParaRPr sz="3200">
              <a:latin typeface="Arial Black"/>
              <a:cs typeface="Arial Black"/>
            </a:endParaRPr>
          </a:p>
          <a:p>
            <a:pPr marL="355600" marR="7112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Estimates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arterial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blood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oxygen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saturation  </a:t>
            </a:r>
            <a:r>
              <a:rPr sz="3200" spc="-285" dirty="0">
                <a:solidFill>
                  <a:srgbClr val="0000FF"/>
                </a:solidFill>
                <a:latin typeface="Arial Black"/>
                <a:cs typeface="Arial Black"/>
              </a:rPr>
              <a:t>(SpO</a:t>
            </a:r>
            <a:r>
              <a:rPr sz="2775" spc="-427" baseline="-24024" dirty="0">
                <a:solidFill>
                  <a:srgbClr val="0000FF"/>
                </a:solidFill>
                <a:latin typeface="Arial Black"/>
                <a:cs typeface="Arial Black"/>
              </a:rPr>
              <a:t>2</a:t>
            </a:r>
            <a:r>
              <a:rPr sz="3200" spc="-285" dirty="0">
                <a:solidFill>
                  <a:srgbClr val="0000FF"/>
                </a:solidFill>
                <a:latin typeface="Arial Black"/>
                <a:cs typeface="Arial Black"/>
              </a:rPr>
              <a:t>)</a:t>
            </a:r>
            <a:endParaRPr sz="3200">
              <a:latin typeface="Arial Black"/>
              <a:cs typeface="Arial Black"/>
            </a:endParaRPr>
          </a:p>
          <a:p>
            <a:pPr marL="355600" marR="1568450" indent="-342900">
              <a:lnSpc>
                <a:spcPct val="113799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Normal </a:t>
            </a:r>
            <a:r>
              <a:rPr sz="3200" spc="-330" dirty="0">
                <a:solidFill>
                  <a:srgbClr val="0000FF"/>
                </a:solidFill>
                <a:latin typeface="Arial Black"/>
                <a:cs typeface="Arial Black"/>
              </a:rPr>
              <a:t>SpO</a:t>
            </a:r>
            <a:r>
              <a:rPr sz="2775" spc="-494" baseline="-24024" dirty="0">
                <a:solidFill>
                  <a:srgbClr val="0000FF"/>
                </a:solidFill>
                <a:latin typeface="Arial Black"/>
                <a:cs typeface="Arial Black"/>
              </a:rPr>
              <a:t>2 </a:t>
            </a:r>
            <a:r>
              <a:rPr sz="3200" spc="-290" dirty="0">
                <a:solidFill>
                  <a:srgbClr val="0000FF"/>
                </a:solidFill>
                <a:latin typeface="Arial Black"/>
                <a:cs typeface="Arial Black"/>
              </a:rPr>
              <a:t>85-100%; </a:t>
            </a:r>
            <a:r>
              <a:rPr sz="3200" spc="-245" dirty="0">
                <a:solidFill>
                  <a:srgbClr val="0000FF"/>
                </a:solidFill>
                <a:latin typeface="Arial Black"/>
                <a:cs typeface="Arial Black"/>
              </a:rPr>
              <a:t>&lt;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70% </a:t>
            </a:r>
            <a:r>
              <a:rPr sz="3200" spc="-365" dirty="0">
                <a:solidFill>
                  <a:srgbClr val="0000FF"/>
                </a:solidFill>
                <a:latin typeface="Arial Black"/>
                <a:cs typeface="Arial Black"/>
              </a:rPr>
              <a:t>life 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threatening</a:t>
            </a:r>
            <a:endParaRPr sz="3200">
              <a:latin typeface="Arial Black"/>
              <a:cs typeface="Arial Black"/>
            </a:endParaRPr>
          </a:p>
          <a:p>
            <a:pPr marL="355600" marR="52197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Detects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hypoxemia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before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clinical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signs  and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symptoms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05" dirty="0">
                <a:solidFill>
                  <a:srgbClr val="0000FF"/>
                </a:solidFill>
                <a:latin typeface="Arial Black"/>
                <a:cs typeface="Arial Black"/>
              </a:rPr>
              <a:t>Sensor,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photodetector,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pulse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oximeter</a:t>
            </a:r>
            <a:r>
              <a:rPr sz="3200" spc="-3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unit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1920" y="497840"/>
            <a:ext cx="381381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45" dirty="0"/>
              <a:t>Pulse</a:t>
            </a:r>
            <a:r>
              <a:rPr sz="4400" spc="-325" dirty="0"/>
              <a:t> </a:t>
            </a:r>
            <a:r>
              <a:rPr sz="4400" spc="-550" dirty="0"/>
              <a:t>Oximetry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6879590" cy="267589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Factors 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that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affect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accuracy</a:t>
            </a:r>
            <a:r>
              <a:rPr sz="3200" spc="-77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include:</a:t>
            </a:r>
            <a:endParaRPr sz="32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Hemoglobin</a:t>
            </a:r>
            <a:r>
              <a:rPr sz="2800" spc="-16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level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690"/>
              </a:spcBef>
              <a:buChar char="–"/>
              <a:tabLst>
                <a:tab pos="755650" algn="l"/>
              </a:tabLst>
            </a:pP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Circulation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370" dirty="0">
                <a:solidFill>
                  <a:srgbClr val="0000FF"/>
                </a:solidFill>
                <a:latin typeface="Arial Black"/>
                <a:cs typeface="Arial Black"/>
              </a:rPr>
              <a:t>Activity</a:t>
            </a:r>
            <a:endParaRPr sz="2800">
              <a:latin typeface="Arial Black"/>
              <a:cs typeface="Arial Black"/>
            </a:endParaRPr>
          </a:p>
          <a:p>
            <a:pPr marL="755650" lvl="1" indent="-285750">
              <a:lnSpc>
                <a:spcPct val="100000"/>
              </a:lnSpc>
              <a:spcBef>
                <a:spcPts val="700"/>
              </a:spcBef>
              <a:buChar char="–"/>
              <a:tabLst>
                <a:tab pos="755650" algn="l"/>
              </a:tabLst>
            </a:pPr>
            <a:r>
              <a:rPr sz="2800" spc="-290" dirty="0">
                <a:solidFill>
                  <a:srgbClr val="0000FF"/>
                </a:solidFill>
                <a:latin typeface="Arial Black"/>
                <a:cs typeface="Arial Black"/>
              </a:rPr>
              <a:t>Carbon </a:t>
            </a:r>
            <a:r>
              <a:rPr sz="2800" spc="-355" dirty="0">
                <a:solidFill>
                  <a:srgbClr val="0000FF"/>
                </a:solidFill>
                <a:latin typeface="Arial Black"/>
                <a:cs typeface="Arial Black"/>
              </a:rPr>
              <a:t>monoxide</a:t>
            </a:r>
            <a:r>
              <a:rPr sz="2800" spc="-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poisoning</a:t>
            </a:r>
            <a:endParaRPr sz="28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87600" y="223520"/>
            <a:ext cx="4225290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558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Factors </a:t>
            </a:r>
            <a:r>
              <a:rPr spc="-500" dirty="0"/>
              <a:t>Affecting  </a:t>
            </a:r>
            <a:r>
              <a:rPr spc="-450" dirty="0"/>
              <a:t>Body</a:t>
            </a:r>
            <a:r>
              <a:rPr spc="-260" dirty="0"/>
              <a:t> </a:t>
            </a:r>
            <a:r>
              <a:rPr spc="-495" dirty="0"/>
              <a:t>Temperature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455420"/>
            <a:ext cx="3821429" cy="414782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0520" indent="-337820">
              <a:lnSpc>
                <a:spcPct val="100000"/>
              </a:lnSpc>
              <a:spcBef>
                <a:spcPts val="900"/>
              </a:spcBef>
              <a:buChar char="•"/>
              <a:tabLst>
                <a:tab pos="35433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Age</a:t>
            </a:r>
            <a:endParaRPr sz="3200">
              <a:latin typeface="Arial Black"/>
              <a:cs typeface="Arial Black"/>
            </a:endParaRPr>
          </a:p>
          <a:p>
            <a:pPr marL="350520" marR="5080" indent="-337820">
              <a:lnSpc>
                <a:spcPct val="120600"/>
              </a:lnSpc>
              <a:spcBef>
                <a:spcPts val="5"/>
              </a:spcBef>
              <a:buChar char="•"/>
              <a:tabLst>
                <a:tab pos="354330" algn="l"/>
              </a:tabLst>
            </a:pPr>
            <a:r>
              <a:rPr sz="3200" spc="-330" dirty="0">
                <a:solidFill>
                  <a:srgbClr val="0000FF"/>
                </a:solidFill>
                <a:latin typeface="Arial Black"/>
                <a:cs typeface="Arial Black"/>
              </a:rPr>
              <a:t>Diurnal </a:t>
            </a: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variations  (circadian</a:t>
            </a:r>
            <a:r>
              <a:rPr sz="3200" spc="-2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rhythms)</a:t>
            </a:r>
            <a:endParaRPr sz="3200">
              <a:latin typeface="Arial Black"/>
              <a:cs typeface="Arial Black"/>
            </a:endParaRPr>
          </a:p>
          <a:p>
            <a:pPr marL="354330" indent="-341630">
              <a:lnSpc>
                <a:spcPct val="100000"/>
              </a:lnSpc>
              <a:spcBef>
                <a:spcPts val="800"/>
              </a:spcBef>
              <a:buChar char="•"/>
              <a:tabLst>
                <a:tab pos="354330" algn="l"/>
              </a:tabLst>
            </a:pP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Exercise</a:t>
            </a:r>
            <a:endParaRPr sz="3200">
              <a:latin typeface="Arial Black"/>
              <a:cs typeface="Arial Black"/>
            </a:endParaRPr>
          </a:p>
          <a:p>
            <a:pPr marL="354330" indent="-341630">
              <a:lnSpc>
                <a:spcPct val="100000"/>
              </a:lnSpc>
              <a:spcBef>
                <a:spcPts val="800"/>
              </a:spcBef>
              <a:buChar char="•"/>
              <a:tabLst>
                <a:tab pos="354330" algn="l"/>
              </a:tabLst>
            </a:pP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Hormones</a:t>
            </a:r>
            <a:endParaRPr sz="3200">
              <a:latin typeface="Arial Black"/>
              <a:cs typeface="Arial Black"/>
            </a:endParaRPr>
          </a:p>
          <a:p>
            <a:pPr marL="354330" indent="-341630">
              <a:lnSpc>
                <a:spcPct val="100000"/>
              </a:lnSpc>
              <a:spcBef>
                <a:spcPts val="800"/>
              </a:spcBef>
              <a:buChar char="•"/>
              <a:tabLst>
                <a:tab pos="35433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Stress</a:t>
            </a:r>
            <a:endParaRPr sz="3200">
              <a:latin typeface="Arial Black"/>
              <a:cs typeface="Arial Black"/>
            </a:endParaRPr>
          </a:p>
          <a:p>
            <a:pPr marL="354330" indent="-341630">
              <a:lnSpc>
                <a:spcPct val="100000"/>
              </a:lnSpc>
              <a:spcBef>
                <a:spcPts val="790"/>
              </a:spcBef>
              <a:buChar char="•"/>
              <a:tabLst>
                <a:tab pos="354330" algn="l"/>
              </a:tabLst>
            </a:pPr>
            <a:r>
              <a:rPr sz="3200" spc="-375" dirty="0">
                <a:solidFill>
                  <a:srgbClr val="0000FF"/>
                </a:solidFill>
                <a:latin typeface="Arial Black"/>
                <a:cs typeface="Arial Black"/>
              </a:rPr>
              <a:t>Environment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343400" y="2208529"/>
            <a:ext cx="4800600" cy="35471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8640" y="497840"/>
            <a:ext cx="803529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540" dirty="0"/>
              <a:t>Alterations </a:t>
            </a:r>
            <a:r>
              <a:rPr sz="4400" spc="-490" dirty="0"/>
              <a:t>in </a:t>
            </a:r>
            <a:r>
              <a:rPr sz="4400" spc="-495" dirty="0"/>
              <a:t>Body</a:t>
            </a:r>
            <a:r>
              <a:rPr sz="4400" spc="-630" dirty="0"/>
              <a:t> </a:t>
            </a:r>
            <a:r>
              <a:rPr sz="4400" spc="-540" dirty="0"/>
              <a:t>Temperature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0350"/>
            <a:ext cx="7945120" cy="47853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520"/>
              </a:spcBef>
              <a:buChar char="•"/>
              <a:tabLst>
                <a:tab pos="355600" algn="l"/>
              </a:tabLst>
            </a:pP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Pyrexia, </a:t>
            </a:r>
            <a:r>
              <a:rPr sz="3200" spc="-370" dirty="0">
                <a:solidFill>
                  <a:srgbClr val="0000FF"/>
                </a:solidFill>
                <a:latin typeface="Arial Black"/>
                <a:cs typeface="Arial Black"/>
              </a:rPr>
              <a:t>Hyperthermia,</a:t>
            </a:r>
            <a:r>
              <a:rPr sz="3200" spc="-5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20" dirty="0">
                <a:solidFill>
                  <a:srgbClr val="0000FF"/>
                </a:solidFill>
                <a:latin typeface="Arial Black"/>
                <a:cs typeface="Arial Black"/>
              </a:rPr>
              <a:t>Fever</a:t>
            </a:r>
            <a:endParaRPr sz="3200">
              <a:latin typeface="Arial Black"/>
              <a:cs typeface="Arial Black"/>
            </a:endParaRPr>
          </a:p>
          <a:p>
            <a:pPr marL="602615" lvl="1" indent="-247015">
              <a:lnSpc>
                <a:spcPct val="100000"/>
              </a:lnSpc>
              <a:spcBef>
                <a:spcPts val="420"/>
              </a:spcBef>
              <a:buChar char="-"/>
              <a:tabLst>
                <a:tab pos="60325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temperature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above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usual</a:t>
            </a:r>
            <a:r>
              <a:rPr sz="3200" spc="-69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range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</a:tabLst>
            </a:pPr>
            <a:r>
              <a:rPr sz="3200" spc="-335" dirty="0">
                <a:solidFill>
                  <a:srgbClr val="0000FF"/>
                </a:solidFill>
                <a:latin typeface="Arial Black"/>
                <a:cs typeface="Arial Black"/>
              </a:rPr>
              <a:t>Febrile</a:t>
            </a:r>
            <a:endParaRPr sz="3200">
              <a:latin typeface="Arial Black"/>
              <a:cs typeface="Arial Black"/>
            </a:endParaRPr>
          </a:p>
          <a:p>
            <a:pPr marL="602615" lvl="1" indent="-247015">
              <a:lnSpc>
                <a:spcPct val="100000"/>
              </a:lnSpc>
              <a:spcBef>
                <a:spcPts val="409"/>
              </a:spcBef>
              <a:buChar char="-"/>
              <a:tabLst>
                <a:tab pos="60325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client </a:t>
            </a:r>
            <a:r>
              <a:rPr sz="3200" spc="-475" dirty="0">
                <a:solidFill>
                  <a:srgbClr val="0000FF"/>
                </a:solidFill>
                <a:latin typeface="Arial Black"/>
                <a:cs typeface="Arial Black"/>
              </a:rPr>
              <a:t>who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has a</a:t>
            </a:r>
            <a:r>
              <a:rPr sz="3200" spc="-56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fever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409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Afebrile</a:t>
            </a:r>
            <a:endParaRPr sz="3200">
              <a:latin typeface="Arial Black"/>
              <a:cs typeface="Arial Black"/>
            </a:endParaRPr>
          </a:p>
          <a:p>
            <a:pPr marL="602615" lvl="1" indent="-247015">
              <a:lnSpc>
                <a:spcPct val="100000"/>
              </a:lnSpc>
              <a:spcBef>
                <a:spcPts val="409"/>
              </a:spcBef>
              <a:buChar char="-"/>
              <a:tabLst>
                <a:tab pos="60325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client </a:t>
            </a:r>
            <a:r>
              <a:rPr sz="3200" spc="-475" dirty="0">
                <a:solidFill>
                  <a:srgbClr val="0000FF"/>
                </a:solidFill>
                <a:latin typeface="Arial Black"/>
                <a:cs typeface="Arial Black"/>
              </a:rPr>
              <a:t>who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does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not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have</a:t>
            </a:r>
            <a:r>
              <a:rPr sz="3200" spc="31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fever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420"/>
              </a:spcBef>
              <a:buChar char="•"/>
              <a:tabLst>
                <a:tab pos="355600" algn="l"/>
              </a:tabLst>
            </a:pP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Hypothermia</a:t>
            </a:r>
            <a:endParaRPr sz="3200">
              <a:latin typeface="Arial Black"/>
              <a:cs typeface="Arial Black"/>
            </a:endParaRPr>
          </a:p>
          <a:p>
            <a:pPr marL="355600" marR="301625" lvl="1">
              <a:lnSpc>
                <a:spcPts val="3450"/>
              </a:lnSpc>
              <a:spcBef>
                <a:spcPts val="850"/>
              </a:spcBef>
              <a:buChar char="-"/>
              <a:tabLst>
                <a:tab pos="603250" algn="l"/>
              </a:tabLst>
            </a:pP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core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body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temperature </a:t>
            </a:r>
            <a:r>
              <a:rPr sz="3200" spc="-430" dirty="0">
                <a:solidFill>
                  <a:srgbClr val="0000FF"/>
                </a:solidFill>
                <a:latin typeface="Arial Black"/>
                <a:cs typeface="Arial Black"/>
              </a:rPr>
              <a:t>below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30" dirty="0">
                <a:solidFill>
                  <a:srgbClr val="0000FF"/>
                </a:solidFill>
                <a:latin typeface="Arial Black"/>
                <a:cs typeface="Arial Black"/>
              </a:rPr>
              <a:t>lower  </a:t>
            </a:r>
            <a:r>
              <a:rPr sz="3200" spc="-434" dirty="0">
                <a:solidFill>
                  <a:srgbClr val="0000FF"/>
                </a:solidFill>
                <a:latin typeface="Arial Black"/>
                <a:cs typeface="Arial Black"/>
              </a:rPr>
              <a:t>limit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3200" spc="-58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normal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59529" y="497840"/>
            <a:ext cx="142367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45" dirty="0"/>
              <a:t>P</a:t>
            </a:r>
            <a:r>
              <a:rPr sz="4400" spc="-459" dirty="0"/>
              <a:t>ul</a:t>
            </a:r>
            <a:r>
              <a:rPr sz="4400" spc="-555" dirty="0"/>
              <a:t>s</a:t>
            </a:r>
            <a:r>
              <a:rPr sz="4400" spc="-490" dirty="0"/>
              <a:t>e</a:t>
            </a:r>
            <a:endParaRPr sz="4400"/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83690"/>
            <a:ext cx="7761605" cy="4325620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0"/>
              </a:spcBef>
              <a:buChar char="•"/>
              <a:tabLst>
                <a:tab pos="355600" algn="l"/>
              </a:tabLst>
            </a:pP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Is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 </a:t>
            </a:r>
            <a:r>
              <a:rPr sz="3200" spc="-445" dirty="0">
                <a:solidFill>
                  <a:srgbClr val="0000FF"/>
                </a:solidFill>
                <a:latin typeface="Arial Black"/>
                <a:cs typeface="Arial Black"/>
              </a:rPr>
              <a:t>wave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 blood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created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by </a:t>
            </a:r>
            <a:r>
              <a:rPr sz="3200" spc="-425" dirty="0">
                <a:solidFill>
                  <a:srgbClr val="0000FF"/>
                </a:solidFill>
                <a:latin typeface="Arial Black"/>
                <a:cs typeface="Arial Black"/>
              </a:rPr>
              <a:t>contraction 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3200" spc="-1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left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ventricle</a:t>
            </a:r>
            <a:r>
              <a:rPr sz="3200" spc="-1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</a:t>
            </a:r>
            <a:r>
              <a:rPr sz="3200" spc="-19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3200" spc="-18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5" dirty="0">
                <a:solidFill>
                  <a:srgbClr val="0000FF"/>
                </a:solidFill>
                <a:latin typeface="Arial Black"/>
                <a:cs typeface="Arial Black"/>
              </a:rPr>
              <a:t>heart</a:t>
            </a:r>
            <a:endParaRPr sz="3200">
              <a:latin typeface="Arial Black"/>
              <a:cs typeface="Arial Black"/>
            </a:endParaRPr>
          </a:p>
          <a:p>
            <a:pPr marL="355600" marR="299720" indent="-342900">
              <a:lnSpc>
                <a:spcPts val="345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Represents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15" dirty="0">
                <a:solidFill>
                  <a:srgbClr val="0000FF"/>
                </a:solidFill>
                <a:latin typeface="Arial Black"/>
                <a:cs typeface="Arial Black"/>
              </a:rPr>
              <a:t>amount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 blood </a:t>
            </a:r>
            <a:r>
              <a:rPr sz="3200" spc="-450" dirty="0">
                <a:solidFill>
                  <a:srgbClr val="0000FF"/>
                </a:solidFill>
                <a:latin typeface="Arial Black"/>
                <a:cs typeface="Arial Black"/>
              </a:rPr>
              <a:t>that  </a:t>
            </a: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enters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arteries </a:t>
            </a:r>
            <a:r>
              <a:rPr sz="3200" spc="-495" dirty="0">
                <a:solidFill>
                  <a:srgbClr val="0000FF"/>
                </a:solidFill>
                <a:latin typeface="Arial Black"/>
                <a:cs typeface="Arial Black"/>
              </a:rPr>
              <a:t>with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each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ventricular 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contraction</a:t>
            </a:r>
            <a:endParaRPr sz="3200">
              <a:latin typeface="Arial Black"/>
              <a:cs typeface="Arial Black"/>
            </a:endParaRPr>
          </a:p>
          <a:p>
            <a:pPr marL="355600" marR="410209" indent="-342900">
              <a:lnSpc>
                <a:spcPts val="3450"/>
              </a:lnSpc>
              <a:spcBef>
                <a:spcPts val="810"/>
              </a:spcBef>
              <a:buChar char="•"/>
              <a:tabLst>
                <a:tab pos="355600" algn="l"/>
              </a:tabLst>
            </a:pPr>
            <a:r>
              <a:rPr sz="3200" spc="-340" dirty="0">
                <a:solidFill>
                  <a:srgbClr val="0000FF"/>
                </a:solidFill>
                <a:latin typeface="Arial Black"/>
                <a:cs typeface="Arial Black"/>
              </a:rPr>
              <a:t>Peripheral </a:t>
            </a:r>
            <a:r>
              <a:rPr sz="3200" spc="-300" dirty="0">
                <a:solidFill>
                  <a:srgbClr val="0000FF"/>
                </a:solidFill>
                <a:latin typeface="Arial Black"/>
                <a:cs typeface="Arial Black"/>
              </a:rPr>
              <a:t>pulse-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a pulse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located </a:t>
            </a:r>
            <a:r>
              <a:rPr sz="3200" spc="-445" dirty="0">
                <a:solidFill>
                  <a:srgbClr val="0000FF"/>
                </a:solidFill>
                <a:latin typeface="Arial Black"/>
                <a:cs typeface="Arial Black"/>
              </a:rPr>
              <a:t>away 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from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heart </a:t>
            </a:r>
            <a:r>
              <a:rPr sz="3200" spc="-300" dirty="0">
                <a:solidFill>
                  <a:srgbClr val="0000FF"/>
                </a:solidFill>
                <a:latin typeface="Arial Black"/>
                <a:cs typeface="Arial Black"/>
              </a:rPr>
              <a:t>Ex.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Foot or</a:t>
            </a:r>
            <a:r>
              <a:rPr sz="3200" spc="-58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65" dirty="0">
                <a:solidFill>
                  <a:srgbClr val="0000FF"/>
                </a:solidFill>
                <a:latin typeface="Arial Black"/>
                <a:cs typeface="Arial Black"/>
              </a:rPr>
              <a:t>wrist</a:t>
            </a:r>
            <a:endParaRPr sz="3200">
              <a:latin typeface="Arial Black"/>
              <a:cs typeface="Arial Black"/>
            </a:endParaRPr>
          </a:p>
          <a:p>
            <a:pPr marL="355600" marR="372110" indent="-342900">
              <a:lnSpc>
                <a:spcPts val="345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85" dirty="0">
                <a:solidFill>
                  <a:srgbClr val="0000FF"/>
                </a:solidFill>
                <a:latin typeface="Arial Black"/>
                <a:cs typeface="Arial Black"/>
              </a:rPr>
              <a:t>Apical </a:t>
            </a:r>
            <a:r>
              <a:rPr sz="3200" spc="-295" dirty="0">
                <a:solidFill>
                  <a:srgbClr val="0000FF"/>
                </a:solidFill>
                <a:latin typeface="Arial Black"/>
                <a:cs typeface="Arial Black"/>
              </a:rPr>
              <a:t>pulse- </a:t>
            </a:r>
            <a:r>
              <a:rPr sz="3200" spc="-360" dirty="0">
                <a:solidFill>
                  <a:srgbClr val="0000FF"/>
                </a:solidFill>
                <a:latin typeface="Arial Black"/>
                <a:cs typeface="Arial Black"/>
              </a:rPr>
              <a:t>is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central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pulse </a:t>
            </a:r>
            <a:r>
              <a:rPr sz="3200" spc="-445" dirty="0">
                <a:solidFill>
                  <a:srgbClr val="0000FF"/>
                </a:solidFill>
                <a:latin typeface="Arial Black"/>
                <a:cs typeface="Arial Black"/>
              </a:rPr>
              <a:t>that </a:t>
            </a:r>
            <a:r>
              <a:rPr sz="3200" spc="-365" dirty="0">
                <a:solidFill>
                  <a:srgbClr val="0000FF"/>
                </a:solidFill>
                <a:latin typeface="Arial Black"/>
                <a:cs typeface="Arial Black"/>
              </a:rPr>
              <a:t>is  </a:t>
            </a:r>
            <a:r>
              <a:rPr sz="3200" spc="-409" dirty="0">
                <a:solidFill>
                  <a:srgbClr val="0000FF"/>
                </a:solidFill>
                <a:latin typeface="Arial Black"/>
                <a:cs typeface="Arial Black"/>
              </a:rPr>
              <a:t>located </a:t>
            </a:r>
            <a:r>
              <a:rPr sz="3200" spc="-445" dirty="0">
                <a:solidFill>
                  <a:srgbClr val="0000FF"/>
                </a:solidFill>
                <a:latin typeface="Arial Black"/>
                <a:cs typeface="Arial Black"/>
              </a:rPr>
              <a:t>at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 </a:t>
            </a:r>
            <a:r>
              <a:rPr sz="3200" spc="-400" dirty="0">
                <a:solidFill>
                  <a:srgbClr val="0000FF"/>
                </a:solidFill>
                <a:latin typeface="Arial Black"/>
                <a:cs typeface="Arial Black"/>
              </a:rPr>
              <a:t>apex </a:t>
            </a: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of </a:t>
            </a:r>
            <a:r>
              <a:rPr sz="3200" spc="-420" dirty="0">
                <a:solidFill>
                  <a:srgbClr val="0000FF"/>
                </a:solidFill>
                <a:latin typeface="Arial Black"/>
                <a:cs typeface="Arial Black"/>
              </a:rPr>
              <a:t>the</a:t>
            </a:r>
            <a:r>
              <a:rPr sz="3200" spc="-345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heart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3179" y="223520"/>
            <a:ext cx="3834129" cy="12446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065" marR="5080" indent="-127000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Factors </a:t>
            </a:r>
            <a:r>
              <a:rPr spc="-500" dirty="0"/>
              <a:t>Affecting  </a:t>
            </a:r>
            <a:r>
              <a:rPr spc="-405" dirty="0"/>
              <a:t>Pulse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44320"/>
            <a:ext cx="3077210" cy="4277360"/>
          </a:xfrm>
          <a:prstGeom prst="rect">
            <a:avLst/>
          </a:prstGeom>
        </p:spPr>
        <p:txBody>
          <a:bodyPr vert="horz" wrap="square" lIns="0" tIns="58419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4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Age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95" dirty="0">
                <a:solidFill>
                  <a:srgbClr val="0000FF"/>
                </a:solidFill>
                <a:latin typeface="Arial Black"/>
                <a:cs typeface="Arial Black"/>
              </a:rPr>
              <a:t>Gender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Exercise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285" dirty="0">
                <a:solidFill>
                  <a:srgbClr val="0000FF"/>
                </a:solidFill>
                <a:latin typeface="Arial Black"/>
                <a:cs typeface="Arial Black"/>
              </a:rPr>
              <a:t>Fever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45" dirty="0">
                <a:solidFill>
                  <a:srgbClr val="0000FF"/>
                </a:solidFill>
                <a:latin typeface="Arial Black"/>
                <a:cs typeface="Arial Black"/>
              </a:rPr>
              <a:t>Medications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30" dirty="0">
                <a:solidFill>
                  <a:srgbClr val="0000FF"/>
                </a:solidFill>
                <a:latin typeface="Arial Black"/>
                <a:cs typeface="Arial Black"/>
              </a:rPr>
              <a:t>Hypovolemia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Stress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15" dirty="0">
                <a:solidFill>
                  <a:srgbClr val="0000FF"/>
                </a:solidFill>
                <a:latin typeface="Arial Black"/>
                <a:cs typeface="Arial Black"/>
              </a:rPr>
              <a:t>Position</a:t>
            </a:r>
            <a:r>
              <a:rPr sz="2800" spc="-240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2800" spc="-335" dirty="0">
                <a:solidFill>
                  <a:srgbClr val="0000FF"/>
                </a:solidFill>
                <a:latin typeface="Arial Black"/>
                <a:cs typeface="Arial Black"/>
              </a:rPr>
              <a:t>changes</a:t>
            </a:r>
            <a:endParaRPr sz="28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359"/>
              </a:spcBef>
              <a:buChar char="•"/>
              <a:tabLst>
                <a:tab pos="354965" algn="l"/>
                <a:tab pos="355600" algn="l"/>
              </a:tabLst>
            </a:pPr>
            <a:r>
              <a:rPr sz="2800" spc="-320" dirty="0">
                <a:solidFill>
                  <a:srgbClr val="0000FF"/>
                </a:solidFill>
                <a:latin typeface="Arial Black"/>
                <a:cs typeface="Arial Black"/>
              </a:rPr>
              <a:t>Pathology</a:t>
            </a:r>
            <a:endParaRPr sz="2800">
              <a:latin typeface="Arial Black"/>
              <a:cs typeface="Arial Black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061970" y="1689100"/>
            <a:ext cx="5688330" cy="32334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50364" marR="5080" indent="-495300">
              <a:lnSpc>
                <a:spcPct val="100000"/>
              </a:lnSpc>
              <a:spcBef>
                <a:spcPts val="100"/>
              </a:spcBef>
            </a:pPr>
            <a:r>
              <a:rPr spc="-480" dirty="0"/>
              <a:t>Factors </a:t>
            </a:r>
            <a:r>
              <a:rPr spc="-500" dirty="0"/>
              <a:t>Affecting  </a:t>
            </a:r>
            <a:r>
              <a:rPr spc="-450" dirty="0"/>
              <a:t>Respirations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228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spc="-135" dirty="0"/>
              <a:t>Copyright 2008 by </a:t>
            </a:r>
            <a:r>
              <a:rPr spc="-125" dirty="0"/>
              <a:t>Pearson </a:t>
            </a:r>
            <a:r>
              <a:rPr spc="-135" dirty="0"/>
              <a:t>Education,</a:t>
            </a:r>
            <a:r>
              <a:rPr spc="-95" dirty="0"/>
              <a:t> </a:t>
            </a:r>
            <a:r>
              <a:rPr spc="-135" dirty="0"/>
              <a:t>Inc.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531620"/>
            <a:ext cx="5273040" cy="2381250"/>
          </a:xfrm>
          <a:prstGeom prst="rect">
            <a:avLst/>
          </a:prstGeom>
        </p:spPr>
        <p:txBody>
          <a:bodyPr vert="horz" wrap="square" lIns="0" tIns="1143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00"/>
              </a:spcBef>
              <a:buChar char="•"/>
              <a:tabLst>
                <a:tab pos="355600" algn="l"/>
              </a:tabLst>
            </a:pPr>
            <a:r>
              <a:rPr sz="3200" spc="-380" dirty="0">
                <a:solidFill>
                  <a:srgbClr val="0000FF"/>
                </a:solidFill>
                <a:latin typeface="Arial Black"/>
                <a:cs typeface="Arial Black"/>
              </a:rPr>
              <a:t>Exercise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55" dirty="0">
                <a:solidFill>
                  <a:srgbClr val="0000FF"/>
                </a:solidFill>
                <a:latin typeface="Arial Black"/>
                <a:cs typeface="Arial Black"/>
              </a:rPr>
              <a:t>Stress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Char char="•"/>
              <a:tabLst>
                <a:tab pos="355600" algn="l"/>
              </a:tabLst>
            </a:pPr>
            <a:r>
              <a:rPr sz="3200" spc="-370" dirty="0">
                <a:solidFill>
                  <a:srgbClr val="0000FF"/>
                </a:solidFill>
                <a:latin typeface="Arial Black"/>
                <a:cs typeface="Arial Black"/>
              </a:rPr>
              <a:t>Environmental</a:t>
            </a:r>
            <a:r>
              <a:rPr sz="3200" spc="-254" dirty="0">
                <a:solidFill>
                  <a:srgbClr val="0000FF"/>
                </a:solidFill>
                <a:latin typeface="Arial Black"/>
                <a:cs typeface="Arial Black"/>
              </a:rPr>
              <a:t> </a:t>
            </a:r>
            <a:r>
              <a:rPr sz="3200" spc="-405" dirty="0">
                <a:solidFill>
                  <a:srgbClr val="0000FF"/>
                </a:solidFill>
                <a:latin typeface="Arial Black"/>
                <a:cs typeface="Arial Black"/>
              </a:rPr>
              <a:t>temperature</a:t>
            </a:r>
            <a:endParaRPr sz="3200">
              <a:latin typeface="Arial Black"/>
              <a:cs typeface="Arial Black"/>
            </a:endParaRPr>
          </a:p>
          <a:p>
            <a:pPr marL="355600" indent="-342900">
              <a:lnSpc>
                <a:spcPct val="100000"/>
              </a:lnSpc>
              <a:spcBef>
                <a:spcPts val="790"/>
              </a:spcBef>
              <a:buChar char="•"/>
              <a:tabLst>
                <a:tab pos="355600" algn="l"/>
              </a:tabLst>
            </a:pPr>
            <a:r>
              <a:rPr sz="3200" spc="-390" dirty="0">
                <a:solidFill>
                  <a:srgbClr val="0000FF"/>
                </a:solidFill>
                <a:latin typeface="Arial Black"/>
                <a:cs typeface="Arial Black"/>
              </a:rPr>
              <a:t>Medications</a:t>
            </a:r>
            <a:endParaRPr sz="3200">
              <a:latin typeface="Arial Black"/>
              <a:cs typeface="Arial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1453</Words>
  <Application>Microsoft Office PowerPoint</Application>
  <PresentationFormat>On-screen Show (4:3)</PresentationFormat>
  <Paragraphs>329</Paragraphs>
  <Slides>42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Slide 1</vt:lpstr>
      <vt:lpstr>Vital Signs</vt:lpstr>
      <vt:lpstr>When to Assess Vital Signs</vt:lpstr>
      <vt:lpstr>Body Temperature</vt:lpstr>
      <vt:lpstr>Factors Affecting  Body Temperature</vt:lpstr>
      <vt:lpstr>Alterations in Body Temperature</vt:lpstr>
      <vt:lpstr>Pulse</vt:lpstr>
      <vt:lpstr>Factors Affecting  Pulse</vt:lpstr>
      <vt:lpstr>Factors Affecting  Respirations</vt:lpstr>
      <vt:lpstr>Factors Affecting  Blood Pressure</vt:lpstr>
      <vt:lpstr>Temperature: Lifespan  Considerations</vt:lpstr>
      <vt:lpstr>Pulse: Lifespan  Considerations</vt:lpstr>
      <vt:lpstr>Respirations:  Lifespan Considerations</vt:lpstr>
      <vt:lpstr>Blood Pressure:  Lifespan Considerations</vt:lpstr>
      <vt:lpstr>Sites for Measuring  Body Temperature</vt:lpstr>
      <vt:lpstr>Types of Thermometers</vt:lpstr>
      <vt:lpstr>Nursing Care for Fever</vt:lpstr>
      <vt:lpstr>Nursing Care for Hypothermia</vt:lpstr>
      <vt:lpstr>Pulse Sites</vt:lpstr>
      <vt:lpstr>Pulse Sites</vt:lpstr>
      <vt:lpstr>Characteristics of the Pulse</vt:lpstr>
      <vt:lpstr>Pulse Rate and Rhythm</vt:lpstr>
      <vt:lpstr>Characteristics of the Pulse</vt:lpstr>
      <vt:lpstr>Measuring Apical Pulse</vt:lpstr>
      <vt:lpstr>Apical-Radial Pulse</vt:lpstr>
      <vt:lpstr>Inhalation</vt:lpstr>
      <vt:lpstr>Exhalation</vt:lpstr>
      <vt:lpstr>Respiratory Control Mechanisms</vt:lpstr>
      <vt:lpstr>Components of Respiratory  Assessment</vt:lpstr>
      <vt:lpstr>Respiratory Rate and Depth</vt:lpstr>
      <vt:lpstr>Components of Respiratory  Assessment</vt:lpstr>
      <vt:lpstr>Alteratered Breathing Patterns</vt:lpstr>
      <vt:lpstr>Alteratered Breathing Patterns</vt:lpstr>
      <vt:lpstr>Alteratered Breath Sounds</vt:lpstr>
      <vt:lpstr>Systolic and Diastolic Blood  Pressure</vt:lpstr>
      <vt:lpstr>Korotkoff’s Sounds</vt:lpstr>
      <vt:lpstr>Korotkoff’s Sounds</vt:lpstr>
      <vt:lpstr>Korotkoff’s Sounds</vt:lpstr>
      <vt:lpstr>Measuring Blood Pressure</vt:lpstr>
      <vt:lpstr>Pulse Oximetry</vt:lpstr>
      <vt:lpstr>Pulse Oximetry</vt:lpstr>
      <vt:lpstr>Pulse Oximetry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nurshing</cp:lastModifiedBy>
  <cp:revision>1</cp:revision>
  <dcterms:created xsi:type="dcterms:W3CDTF">2018-12-08T04:44:30Z</dcterms:created>
  <dcterms:modified xsi:type="dcterms:W3CDTF">2020-10-08T05:35:54Z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2013-09-03T00:00:00Z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2018-12-08T00:00:00Z</vt:filetime>
  </property>
</Properties>
</file>