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4" r:id="rId9"/>
    <p:sldId id="286" r:id="rId10"/>
    <p:sldId id="285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xmlns="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xmlns="" id="{FE469E50-3893-4ED6-92BA-2985C32B0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PEPTIC ULCER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54036-78C3-A3BB-80BD-2B411A94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SIGN &amp; SYMPTOMS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51C17-37F0-B28A-F11C-4C71CB4F7B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Burning abdominal pain</a:t>
            </a:r>
          </a:p>
          <a:p>
            <a:r>
              <a:rPr lang="en-US" sz="3200" dirty="0"/>
              <a:t>Changes in appetite </a:t>
            </a:r>
          </a:p>
          <a:p>
            <a:r>
              <a:rPr lang="en-US" sz="3200" dirty="0"/>
              <a:t>Nausea </a:t>
            </a:r>
          </a:p>
          <a:p>
            <a:r>
              <a:rPr lang="en-US" sz="3200" dirty="0"/>
              <a:t>Bloody or dark stool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50F3C1-0A8F-8BB1-94B5-742928478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Weight loss </a:t>
            </a:r>
          </a:p>
          <a:p>
            <a:r>
              <a:rPr lang="en-US" sz="3200" dirty="0"/>
              <a:t>Indigestion </a:t>
            </a:r>
          </a:p>
          <a:p>
            <a:r>
              <a:rPr lang="en-US" sz="3200" dirty="0"/>
              <a:t>Vomiting</a:t>
            </a:r>
          </a:p>
          <a:p>
            <a:r>
              <a:rPr lang="en-US" sz="3200" dirty="0"/>
              <a:t>Chest pain </a:t>
            </a:r>
            <a:endParaRPr lang="gu-IN" sz="3200" dirty="0"/>
          </a:p>
          <a:p>
            <a:endParaRPr lang="gu-IN" dirty="0"/>
          </a:p>
        </p:txBody>
      </p:sp>
    </p:spTree>
    <p:extLst>
      <p:ext uri="{BB962C8B-B14F-4D97-AF65-F5344CB8AC3E}">
        <p14:creationId xmlns:p14="http://schemas.microsoft.com/office/powerpoint/2010/main" xmlns="" val="266295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3167A-3B19-3C45-E555-2382948C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DIAGNOSTIC EVALUATION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ADCD7D-755B-6E85-AFD1-BE37A727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/>
          <a:lstStyle/>
          <a:p>
            <a:r>
              <a:rPr lang="en-US" sz="3200" dirty="0"/>
              <a:t>History collection </a:t>
            </a:r>
          </a:p>
          <a:p>
            <a:r>
              <a:rPr lang="en-US" sz="3200" dirty="0"/>
              <a:t>Physical examination</a:t>
            </a:r>
          </a:p>
          <a:p>
            <a:r>
              <a:rPr lang="en-US" sz="3200" dirty="0"/>
              <a:t>Lab tests </a:t>
            </a:r>
          </a:p>
          <a:p>
            <a:r>
              <a:rPr lang="en-US" sz="3200" dirty="0"/>
              <a:t>Upper GI endoscopy</a:t>
            </a:r>
          </a:p>
          <a:p>
            <a:r>
              <a:rPr lang="en-US" sz="3200" dirty="0"/>
              <a:t>Upper GI biopsy </a:t>
            </a:r>
          </a:p>
          <a:p>
            <a:r>
              <a:rPr lang="en-US" sz="3200" dirty="0"/>
              <a:t>CT scan </a:t>
            </a:r>
          </a:p>
          <a:p>
            <a:endParaRPr lang="gu-IN" dirty="0"/>
          </a:p>
        </p:txBody>
      </p:sp>
    </p:spTree>
    <p:extLst>
      <p:ext uri="{BB962C8B-B14F-4D97-AF65-F5344CB8AC3E}">
        <p14:creationId xmlns:p14="http://schemas.microsoft.com/office/powerpoint/2010/main" xmlns="" val="205451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EA390-2A07-3984-C8C1-9657B6F7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MEDICAL MANAGEMENT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48561-0514-53B1-45FE-58A9774D4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Antibiotics - to kill H. pylori.</a:t>
            </a:r>
          </a:p>
          <a:p>
            <a:r>
              <a:rPr lang="en-US" sz="3200" dirty="0"/>
              <a:t>Proton pump inhibitors – Reduce secretion of stomach acid </a:t>
            </a:r>
          </a:p>
          <a:p>
            <a:r>
              <a:rPr lang="en-US" sz="3200" dirty="0"/>
              <a:t>Acid blocker is called </a:t>
            </a:r>
            <a:r>
              <a:rPr lang="en-US" sz="3200" dirty="0" err="1"/>
              <a:t>histamin</a:t>
            </a:r>
            <a:r>
              <a:rPr lang="en-US" sz="3200" dirty="0"/>
              <a:t> – Reduce amount of stomach acid , relieves ulcer pain and encourage healing</a:t>
            </a:r>
            <a:endParaRPr lang="gu-IN" sz="3200" dirty="0"/>
          </a:p>
        </p:txBody>
      </p:sp>
    </p:spTree>
    <p:extLst>
      <p:ext uri="{BB962C8B-B14F-4D97-AF65-F5344CB8AC3E}">
        <p14:creationId xmlns:p14="http://schemas.microsoft.com/office/powerpoint/2010/main" xmlns="" val="247769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511C0-9BEC-14AD-3226-6F2BFA4E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NURSING MANAGEMENT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20277B-6A91-063F-9C29-0EDE6FDD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sz="5400" b="1" dirty="0"/>
              <a:t>   NURSES RESPONSIBILITY </a:t>
            </a:r>
          </a:p>
        </p:txBody>
      </p:sp>
    </p:spTree>
    <p:extLst>
      <p:ext uri="{BB962C8B-B14F-4D97-AF65-F5344CB8AC3E}">
        <p14:creationId xmlns:p14="http://schemas.microsoft.com/office/powerpoint/2010/main" xmlns="" val="6090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97EFC-A9D8-EAE5-8997-132B7840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47A5EE-30A3-E1A4-A26B-771F58493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1183612" cy="4629150"/>
          </a:xfrm>
        </p:spPr>
        <p:txBody>
          <a:bodyPr>
            <a:noAutofit/>
          </a:bodyPr>
          <a:lstStyle/>
          <a:p>
            <a:r>
              <a:rPr lang="en-US" sz="3200" dirty="0"/>
              <a:t>It is defined as a breakdown in continuity of mucus membrane of duodenum, esophagus and stomach by pepsin and acid are present in abnormally high concentration.</a:t>
            </a:r>
          </a:p>
          <a:p>
            <a:r>
              <a:rPr lang="en-US" sz="3200" dirty="0"/>
              <a:t>Peptic ulcers are sores develop in the lining of the stomach lower esophagus or small intestine.</a:t>
            </a:r>
          </a:p>
          <a:p>
            <a:r>
              <a:rPr lang="en-US" sz="3200" dirty="0"/>
              <a:t>They are usually formed as a result of inflammation caused by H. pylori, as well as from erosion from stomach acids.</a:t>
            </a:r>
            <a:endParaRPr lang="gu-IN" sz="3200" dirty="0"/>
          </a:p>
        </p:txBody>
      </p:sp>
    </p:spTree>
    <p:extLst>
      <p:ext uri="{BB962C8B-B14F-4D97-AF65-F5344CB8AC3E}">
        <p14:creationId xmlns:p14="http://schemas.microsoft.com/office/powerpoint/2010/main" xmlns="" val="295076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392B6-6729-3F63-9364-A584ED9B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u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00A60A-2AB0-B4C5-C953-575151AA1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20" y="231228"/>
            <a:ext cx="11561379" cy="6180082"/>
          </a:xfrm>
        </p:spPr>
      </p:pic>
    </p:spTree>
    <p:extLst>
      <p:ext uri="{BB962C8B-B14F-4D97-AF65-F5344CB8AC3E}">
        <p14:creationId xmlns:p14="http://schemas.microsoft.com/office/powerpoint/2010/main" xmlns="" val="383298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A0D7A-8B7C-3386-08C1-49AE93EB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DEFINITION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7BDA2-FB2E-2737-5B1E-B77CC3309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Peptic ulcers are open sores that develop on the inside lining of stomach and the upper portion of small intestine.</a:t>
            </a:r>
            <a:endParaRPr lang="gu-IN" sz="3600" dirty="0"/>
          </a:p>
        </p:txBody>
      </p:sp>
    </p:spTree>
    <p:extLst>
      <p:ext uri="{BB962C8B-B14F-4D97-AF65-F5344CB8AC3E}">
        <p14:creationId xmlns:p14="http://schemas.microsoft.com/office/powerpoint/2010/main" xmlns="" val="274521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6F7EB-3956-D503-1630-8E298DF6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1EA980-82B1-48B4-489C-5A03E590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>
            <a:noAutofit/>
          </a:bodyPr>
          <a:lstStyle/>
          <a:p>
            <a:r>
              <a:rPr lang="en-US" sz="3200" dirty="0"/>
              <a:t>GASTRIC ULCERS :  Ulcers that develop inside the stomach</a:t>
            </a:r>
          </a:p>
          <a:p>
            <a:r>
              <a:rPr lang="en-US" sz="3200" dirty="0"/>
              <a:t>ESOPHAGEAL ULCERS : Ulcers that develop inside the esophagus</a:t>
            </a:r>
          </a:p>
          <a:p>
            <a:r>
              <a:rPr lang="en-US" sz="3200" dirty="0"/>
              <a:t>DUEDENAL ULCERS : Ulcers that develop in the upper section of the small intestines called the duodenum.</a:t>
            </a:r>
            <a:endParaRPr lang="gu-IN" sz="3200" dirty="0"/>
          </a:p>
        </p:txBody>
      </p:sp>
    </p:spTree>
    <p:extLst>
      <p:ext uri="{BB962C8B-B14F-4D97-AF65-F5344CB8AC3E}">
        <p14:creationId xmlns:p14="http://schemas.microsoft.com/office/powerpoint/2010/main" xmlns="" val="80551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65EB8-4BC6-6DFC-1C5A-E076E4A62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615" y="0"/>
            <a:ext cx="5655022" cy="6858000"/>
          </a:xfrm>
        </p:spPr>
        <p:txBody>
          <a:bodyPr>
            <a:noAutofit/>
          </a:bodyPr>
          <a:lstStyle/>
          <a:p>
            <a:r>
              <a:rPr lang="en-US" sz="3200" dirty="0"/>
              <a:t>GESTRIC ULCER</a:t>
            </a:r>
          </a:p>
          <a:p>
            <a:r>
              <a:rPr lang="en-US" sz="3200" dirty="0"/>
              <a:t>They occur in stomach </a:t>
            </a:r>
          </a:p>
          <a:p>
            <a:r>
              <a:rPr lang="en-US" sz="3200" dirty="0"/>
              <a:t>Caused by injury, alcohol, NSAIDS.</a:t>
            </a:r>
          </a:p>
          <a:p>
            <a:r>
              <a:rPr lang="en-US" sz="3200" dirty="0"/>
              <a:t>Pain in left epigastric region</a:t>
            </a:r>
          </a:p>
          <a:p>
            <a:r>
              <a:rPr lang="en-US" sz="3200" dirty="0"/>
              <a:t>Nausea is common.</a:t>
            </a:r>
          </a:p>
          <a:p>
            <a:r>
              <a:rPr lang="en-US" sz="3200" dirty="0"/>
              <a:t>Vomiting with blood </a:t>
            </a:r>
          </a:p>
          <a:p>
            <a:r>
              <a:rPr lang="en-US" sz="3200" dirty="0"/>
              <a:t>Weight loss</a:t>
            </a:r>
          </a:p>
          <a:p>
            <a:r>
              <a:rPr lang="en-US" sz="3200" dirty="0"/>
              <a:t>Pain in regular </a:t>
            </a:r>
          </a:p>
          <a:p>
            <a:r>
              <a:rPr lang="en-US" sz="3200" dirty="0"/>
              <a:t>Malignancy is not common</a:t>
            </a:r>
            <a:endParaRPr lang="gu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C7A41-D7F6-495C-A993-0874BAB8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0"/>
            <a:ext cx="5781284" cy="6858000"/>
          </a:xfrm>
        </p:spPr>
        <p:txBody>
          <a:bodyPr>
            <a:normAutofit/>
          </a:bodyPr>
          <a:lstStyle/>
          <a:p>
            <a:r>
              <a:rPr lang="en-US" sz="3200" dirty="0"/>
              <a:t>DUODENAL ULCER</a:t>
            </a:r>
          </a:p>
          <a:p>
            <a:r>
              <a:rPr lang="en-US" sz="3200" dirty="0"/>
              <a:t>They occur in </a:t>
            </a:r>
            <a:r>
              <a:rPr lang="en-US" sz="3200" dirty="0" err="1"/>
              <a:t>doedenum</a:t>
            </a:r>
            <a:r>
              <a:rPr lang="en-US" sz="3200" dirty="0"/>
              <a:t>.</a:t>
            </a:r>
          </a:p>
          <a:p>
            <a:r>
              <a:rPr lang="en-US" sz="3200" dirty="0"/>
              <a:t>Caused by HCL secretion </a:t>
            </a:r>
          </a:p>
          <a:p>
            <a:r>
              <a:rPr lang="en-US" sz="3200" dirty="0"/>
              <a:t>Pain in right epigastric pain</a:t>
            </a:r>
          </a:p>
          <a:p>
            <a:r>
              <a:rPr lang="en-US" sz="3200" dirty="0"/>
              <a:t>Rarely </a:t>
            </a:r>
          </a:p>
          <a:p>
            <a:r>
              <a:rPr lang="en-US" sz="3200" dirty="0"/>
              <a:t>Stool with blood</a:t>
            </a:r>
          </a:p>
          <a:p>
            <a:r>
              <a:rPr lang="en-US" sz="3200" dirty="0"/>
              <a:t>No weight loss</a:t>
            </a:r>
          </a:p>
          <a:p>
            <a:r>
              <a:rPr lang="en-US" sz="3200" dirty="0"/>
              <a:t>Not regular pain</a:t>
            </a:r>
          </a:p>
          <a:p>
            <a:r>
              <a:rPr lang="en-US" sz="3200" dirty="0" err="1"/>
              <a:t>Malignacy</a:t>
            </a:r>
            <a:r>
              <a:rPr lang="en-US" sz="3200" dirty="0"/>
              <a:t> common</a:t>
            </a:r>
          </a:p>
        </p:txBody>
      </p:sp>
    </p:spTree>
    <p:extLst>
      <p:ext uri="{BB962C8B-B14F-4D97-AF65-F5344CB8AC3E}">
        <p14:creationId xmlns:p14="http://schemas.microsoft.com/office/powerpoint/2010/main" xmlns="" val="42617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184CA-C16E-C7BD-4DAC-7EA2F43B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ETIOLOGY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E03465-60E6-B460-2219-5E30C80D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681702"/>
          </a:xfrm>
        </p:spPr>
        <p:txBody>
          <a:bodyPr>
            <a:noAutofit/>
          </a:bodyPr>
          <a:lstStyle/>
          <a:p>
            <a:r>
              <a:rPr lang="en-US" sz="3200" dirty="0"/>
              <a:t>H. pylori caused infection &amp; inflammation of the stomach</a:t>
            </a:r>
          </a:p>
          <a:p>
            <a:r>
              <a:rPr lang="en-US" sz="3200" dirty="0"/>
              <a:t>Frequent use of aspirin</a:t>
            </a:r>
          </a:p>
          <a:p>
            <a:r>
              <a:rPr lang="en-US" sz="3200" dirty="0"/>
              <a:t>Smoking</a:t>
            </a:r>
          </a:p>
          <a:p>
            <a:r>
              <a:rPr lang="en-US" sz="3200" dirty="0"/>
              <a:t>Drinking too much alcohol</a:t>
            </a:r>
          </a:p>
          <a:p>
            <a:r>
              <a:rPr lang="en-US" sz="3200" dirty="0"/>
              <a:t>Radiation therapy </a:t>
            </a:r>
          </a:p>
          <a:p>
            <a:r>
              <a:rPr lang="en-US" sz="3200" dirty="0"/>
              <a:t>Stomach cancer</a:t>
            </a:r>
            <a:endParaRPr lang="gu-IN" sz="3200" dirty="0"/>
          </a:p>
        </p:txBody>
      </p:sp>
    </p:spTree>
    <p:extLst>
      <p:ext uri="{BB962C8B-B14F-4D97-AF65-F5344CB8AC3E}">
        <p14:creationId xmlns:p14="http://schemas.microsoft.com/office/powerpoint/2010/main" xmlns="" val="328027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6C4F0-71F7-D386-60A2-8DE7723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PATHOPHYSIOLOGY</a:t>
            </a:r>
            <a:r>
              <a:rPr lang="en-US" dirty="0"/>
              <a:t> </a:t>
            </a:r>
            <a:endParaRPr lang="gu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2DAA2C-2C7D-3D54-6DE7-CC3B4FFB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66900"/>
            <a:ext cx="11278205" cy="4991100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3000" dirty="0"/>
              <a:t>                         Due to etiological factors</a:t>
            </a:r>
          </a:p>
          <a:p>
            <a:pPr marL="36900" indent="0">
              <a:buNone/>
            </a:pPr>
            <a:r>
              <a:rPr lang="en-US" sz="3000" dirty="0"/>
              <a:t>                        </a:t>
            </a:r>
          </a:p>
          <a:p>
            <a:pPr marL="36900" indent="0">
              <a:buNone/>
            </a:pPr>
            <a:r>
              <a:rPr lang="en-US" sz="3000" dirty="0"/>
              <a:t>                         </a:t>
            </a:r>
            <a:r>
              <a:rPr lang="en-US" sz="3000" dirty="0" err="1"/>
              <a:t>Excessivve</a:t>
            </a:r>
            <a:r>
              <a:rPr lang="en-US" sz="3000" dirty="0"/>
              <a:t> </a:t>
            </a:r>
            <a:r>
              <a:rPr lang="en-US" sz="3000" dirty="0" err="1"/>
              <a:t>secreation</a:t>
            </a:r>
            <a:r>
              <a:rPr lang="en-US" sz="3000" dirty="0"/>
              <a:t> of HCL       </a:t>
            </a:r>
          </a:p>
          <a:p>
            <a:pPr marL="36900" indent="0">
              <a:buNone/>
            </a:pPr>
            <a:r>
              <a:rPr lang="en-US" sz="3000" dirty="0"/>
              <a:t>                                </a:t>
            </a:r>
          </a:p>
          <a:p>
            <a:pPr marL="36900" indent="0">
              <a:buNone/>
            </a:pPr>
            <a:r>
              <a:rPr lang="en-US" sz="3000" dirty="0"/>
              <a:t>                    Breakdown mucus membrane of stomach</a:t>
            </a:r>
          </a:p>
          <a:p>
            <a:pPr marL="36900" indent="0">
              <a:buNone/>
            </a:pPr>
            <a:r>
              <a:rPr lang="en-US" sz="3000" dirty="0"/>
              <a:t>                                          </a:t>
            </a:r>
          </a:p>
          <a:p>
            <a:pPr marL="36900" indent="0">
              <a:buNone/>
            </a:pPr>
            <a:r>
              <a:rPr lang="en-US" sz="3000" dirty="0"/>
              <a:t>                        Acid enters into gastric mucosa </a:t>
            </a:r>
          </a:p>
          <a:p>
            <a:pPr marL="36900" indent="0">
              <a:buNone/>
            </a:pPr>
            <a:r>
              <a:rPr lang="en-US" sz="3000" dirty="0"/>
              <a:t>                                               </a:t>
            </a:r>
          </a:p>
          <a:p>
            <a:pPr marL="36900" indent="0">
              <a:buNone/>
            </a:pPr>
            <a:r>
              <a:rPr lang="en-US" sz="3200" dirty="0"/>
              <a:t>                               </a:t>
            </a:r>
            <a:r>
              <a:rPr lang="en-US" sz="3200" b="1" dirty="0"/>
              <a:t>GASTRIC ULCER </a:t>
            </a:r>
            <a:endParaRPr lang="gu-IN" sz="3200" b="1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FFA99916-B3E9-B9B0-9712-A833750650F0}"/>
              </a:ext>
            </a:extLst>
          </p:cNvPr>
          <p:cNvSpPr/>
          <p:nvPr/>
        </p:nvSpPr>
        <p:spPr>
          <a:xfrm>
            <a:off x="5517931" y="2326071"/>
            <a:ext cx="420414" cy="51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4F8FFB7E-049D-1F22-9274-88BDBFBFA60D}"/>
              </a:ext>
            </a:extLst>
          </p:cNvPr>
          <p:cNvSpPr/>
          <p:nvPr/>
        </p:nvSpPr>
        <p:spPr>
          <a:xfrm>
            <a:off x="5670262" y="3496662"/>
            <a:ext cx="420414" cy="51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A56FCD50-9FB6-83C6-B79E-0224A3FCEE58}"/>
              </a:ext>
            </a:extLst>
          </p:cNvPr>
          <p:cNvSpPr/>
          <p:nvPr/>
        </p:nvSpPr>
        <p:spPr>
          <a:xfrm>
            <a:off x="5728138" y="4676447"/>
            <a:ext cx="420414" cy="51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1087DCFD-875F-D782-3DE3-2E8E3695B801}"/>
              </a:ext>
            </a:extLst>
          </p:cNvPr>
          <p:cNvSpPr/>
          <p:nvPr/>
        </p:nvSpPr>
        <p:spPr>
          <a:xfrm>
            <a:off x="5728138" y="5730766"/>
            <a:ext cx="420414" cy="51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</p:spTree>
    <p:extLst>
      <p:ext uri="{BB962C8B-B14F-4D97-AF65-F5344CB8AC3E}">
        <p14:creationId xmlns:p14="http://schemas.microsoft.com/office/powerpoint/2010/main" xmlns="" val="145272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362BB-2EF8-755C-636E-F98D2C6A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CONT…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FBCB0E-7626-9077-5EFF-6CCA88DB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2166"/>
            <a:ext cx="12191999" cy="5165834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/>
              <a:t>                                                   </a:t>
            </a:r>
            <a:r>
              <a:rPr lang="en-US" sz="2400" dirty="0"/>
              <a:t>Due to fasting </a:t>
            </a:r>
          </a:p>
          <a:p>
            <a:pPr marL="36900" indent="0">
              <a:buNone/>
            </a:pPr>
            <a:r>
              <a:rPr lang="en-US" sz="2400" dirty="0"/>
              <a:t>                                 </a:t>
            </a:r>
          </a:p>
          <a:p>
            <a:pPr marL="36900" indent="0">
              <a:buNone/>
            </a:pPr>
            <a:r>
              <a:rPr lang="en-US" sz="2400" dirty="0"/>
              <a:t>                                        Stimulation of </a:t>
            </a:r>
            <a:r>
              <a:rPr lang="en-US" sz="2400" dirty="0" err="1"/>
              <a:t>vagus</a:t>
            </a:r>
            <a:r>
              <a:rPr lang="en-US" sz="2400" dirty="0"/>
              <a:t> nerve</a:t>
            </a:r>
          </a:p>
          <a:p>
            <a:pPr marL="36900" indent="0">
              <a:buNone/>
            </a:pPr>
            <a:r>
              <a:rPr lang="en-US" sz="2400" dirty="0"/>
              <a:t>                                            </a:t>
            </a:r>
          </a:p>
          <a:p>
            <a:pPr marL="36900" indent="0">
              <a:buNone/>
            </a:pPr>
            <a:r>
              <a:rPr lang="en-US" sz="2400" dirty="0"/>
              <a:t>                                       Increased gastric secretion  </a:t>
            </a:r>
          </a:p>
          <a:p>
            <a:pPr marL="36900" indent="0">
              <a:buNone/>
            </a:pPr>
            <a:r>
              <a:rPr lang="en-US" sz="2400" dirty="0"/>
              <a:t>                                               </a:t>
            </a:r>
          </a:p>
          <a:p>
            <a:pPr marL="36900" indent="0">
              <a:buNone/>
            </a:pPr>
            <a:r>
              <a:rPr lang="en-US" sz="2400" dirty="0"/>
              <a:t>                                        Increased HCL secretion </a:t>
            </a:r>
          </a:p>
          <a:p>
            <a:pPr marL="36900" indent="0">
              <a:buNone/>
            </a:pPr>
            <a:r>
              <a:rPr lang="en-US" sz="3200" dirty="0"/>
              <a:t>                                          </a:t>
            </a:r>
          </a:p>
          <a:p>
            <a:pPr marL="36900" indent="0">
              <a:buNone/>
            </a:pPr>
            <a:r>
              <a:rPr lang="en-US" sz="3200" dirty="0"/>
              <a:t>                               </a:t>
            </a:r>
            <a:r>
              <a:rPr lang="en-US" sz="3200" b="1" dirty="0"/>
              <a:t>DUODENAL ULCER                </a:t>
            </a:r>
            <a:endParaRPr lang="gu-IN" sz="3200" b="1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B58857C5-2755-3C4E-6CFD-A5A110FA97C2}"/>
              </a:ext>
            </a:extLst>
          </p:cNvPr>
          <p:cNvSpPr/>
          <p:nvPr/>
        </p:nvSpPr>
        <p:spPr>
          <a:xfrm>
            <a:off x="5213131" y="2364827"/>
            <a:ext cx="388883" cy="40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3A005038-2594-A1A1-B939-3E4470ED874D}"/>
              </a:ext>
            </a:extLst>
          </p:cNvPr>
          <p:cNvSpPr/>
          <p:nvPr/>
        </p:nvSpPr>
        <p:spPr>
          <a:xfrm>
            <a:off x="5213131" y="3498630"/>
            <a:ext cx="472966" cy="40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FBA7793B-5A8A-54B5-0F71-7FC0B453A5FB}"/>
              </a:ext>
            </a:extLst>
          </p:cNvPr>
          <p:cNvSpPr/>
          <p:nvPr/>
        </p:nvSpPr>
        <p:spPr>
          <a:xfrm>
            <a:off x="5365531" y="4427481"/>
            <a:ext cx="472966" cy="40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AEB1AD6-ABA8-5501-4E6E-BD257ABE3FCE}"/>
              </a:ext>
            </a:extLst>
          </p:cNvPr>
          <p:cNvSpPr/>
          <p:nvPr/>
        </p:nvSpPr>
        <p:spPr>
          <a:xfrm>
            <a:off x="5449614" y="5663762"/>
            <a:ext cx="472966" cy="331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</p:spTree>
    <p:extLst>
      <p:ext uri="{BB962C8B-B14F-4D97-AF65-F5344CB8AC3E}">
        <p14:creationId xmlns:p14="http://schemas.microsoft.com/office/powerpoint/2010/main" xmlns="" val="1392242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{B1D84854-F328-4910-9815-EC0DE7262B28}tf11665031_win32</Template>
  <TotalTime>46</TotalTime>
  <Words>352</Words>
  <Application>Microsoft Office PowerPoint</Application>
  <PresentationFormat>Custom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SlateVTI</vt:lpstr>
      <vt:lpstr>PEPTIC ULCER</vt:lpstr>
      <vt:lpstr>INTRODUCTION</vt:lpstr>
      <vt:lpstr>Slide 3</vt:lpstr>
      <vt:lpstr>DEFINITION</vt:lpstr>
      <vt:lpstr>TYPE </vt:lpstr>
      <vt:lpstr>Slide 6</vt:lpstr>
      <vt:lpstr>ETIOLOGY </vt:lpstr>
      <vt:lpstr>PATHOPHYSIOLOGY </vt:lpstr>
      <vt:lpstr>CONT…</vt:lpstr>
      <vt:lpstr>SIGN &amp; SYMPTOMS </vt:lpstr>
      <vt:lpstr>DIAGNOSTIC EVALUATION </vt:lpstr>
      <vt:lpstr>MEDICAL MANAGEMENT </vt:lpstr>
      <vt:lpstr>NURSING MANAGEMENT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PEPTIC ULCER</dc:title>
  <dc:creator>vaza</dc:creator>
  <cp:lastModifiedBy>pc1</cp:lastModifiedBy>
  <cp:revision>1</cp:revision>
  <dcterms:created xsi:type="dcterms:W3CDTF">2023-05-01T16:55:54Z</dcterms:created>
  <dcterms:modified xsi:type="dcterms:W3CDTF">2023-05-04T08:54:08Z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