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a:t>
            </a:r>
            <a:endParaRPr lang="en-US" dirty="0"/>
          </a:p>
        </p:txBody>
      </p:sp>
      <p:sp>
        <p:nvSpPr>
          <p:cNvPr id="3" name="Subtitle 2"/>
          <p:cNvSpPr>
            <a:spLocks noGrp="1"/>
          </p:cNvSpPr>
          <p:nvPr>
            <p:ph type="subTitle" idx="1"/>
          </p:nvPr>
        </p:nvSpPr>
        <p:spPr/>
        <p:txBody>
          <a:bodyPr/>
          <a:lstStyle/>
          <a:p>
            <a:r>
              <a:rPr lang="en-US" dirty="0" smtClean="0"/>
              <a:t>MS. MITALI B SOLANKI.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Energy is defined as ability to do work.</a:t>
            </a:r>
          </a:p>
          <a:p>
            <a:pPr algn="just"/>
            <a:r>
              <a:rPr lang="en-US" dirty="0" smtClean="0"/>
              <a:t>Calorie is defined as the heat is required to raise the temperature of 1 kg of water by 1</a:t>
            </a:r>
            <a:r>
              <a:rPr lang="en-US" baseline="30000" dirty="0" smtClean="0"/>
              <a:t>. </a:t>
            </a:r>
            <a:r>
              <a:rPr lang="en-US" dirty="0" smtClean="0"/>
              <a:t> C.</a:t>
            </a:r>
          </a:p>
          <a:p>
            <a:pPr algn="just"/>
            <a:r>
              <a:rPr lang="en-US" dirty="0" smtClean="0"/>
              <a:t>1 kcal= 4.184 </a:t>
            </a:r>
            <a:r>
              <a:rPr lang="en-US" dirty="0" err="1" smtClean="0"/>
              <a:t>kj</a:t>
            </a:r>
            <a:endParaRPr lang="en-US" dirty="0" smtClean="0"/>
          </a:p>
          <a:p>
            <a:pPr algn="just"/>
            <a:r>
              <a:rPr lang="en-US" dirty="0" smtClean="0"/>
              <a:t>1000 kcal= 4184=4.18 </a:t>
            </a:r>
            <a:r>
              <a:rPr lang="en-US" dirty="0" err="1" smtClean="0"/>
              <a:t>mj</a:t>
            </a:r>
            <a:r>
              <a:rPr lang="en-US" dirty="0" smtClean="0"/>
              <a:t>(mega </a:t>
            </a:r>
            <a:r>
              <a:rPr lang="en-US" dirty="0" err="1" smtClean="0"/>
              <a:t>jule</a:t>
            </a:r>
            <a:r>
              <a:rPr lang="en-US" dirty="0" smtClean="0"/>
              <a:t>)</a:t>
            </a:r>
          </a:p>
          <a:p>
            <a:pPr algn="just"/>
            <a:r>
              <a:rPr lang="en-US" dirty="0" smtClean="0"/>
              <a:t>1 </a:t>
            </a:r>
            <a:r>
              <a:rPr lang="en-US" dirty="0" err="1" smtClean="0"/>
              <a:t>kj</a:t>
            </a:r>
            <a:r>
              <a:rPr lang="en-US" dirty="0" smtClean="0"/>
              <a:t>= 0.239 kcal</a:t>
            </a:r>
          </a:p>
          <a:p>
            <a:endParaRPr lang="en-US" dirty="0"/>
          </a:p>
        </p:txBody>
      </p:sp>
      <p:sp>
        <p:nvSpPr>
          <p:cNvPr id="2" name="Title 1"/>
          <p:cNvSpPr>
            <a:spLocks noGrp="1"/>
          </p:cNvSpPr>
          <p:nvPr>
            <p:ph type="title"/>
          </p:nvPr>
        </p:nvSpPr>
        <p:spPr/>
        <p:txBody>
          <a:bodyPr/>
          <a:lstStyle/>
          <a:p>
            <a:r>
              <a:rPr lang="en-US" dirty="0" smtClean="0"/>
              <a:t>ENERGY: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45091"/>
          </a:xfrm>
        </p:spPr>
        <p:txBody>
          <a:bodyPr/>
          <a:lstStyle/>
          <a:p>
            <a:pPr algn="just"/>
            <a:r>
              <a:rPr lang="en-US" dirty="0" smtClean="0"/>
              <a:t>Total energy requirement of an individual is mainly made up of three components. Total energy requirement during work can be calculated by adding total energy requirement for</a:t>
            </a:r>
          </a:p>
          <a:p>
            <a:pPr lvl="0" algn="just"/>
            <a:r>
              <a:rPr lang="en-US" dirty="0" smtClean="0"/>
              <a:t>Basal metabolism</a:t>
            </a:r>
          </a:p>
          <a:p>
            <a:pPr lvl="0" algn="just"/>
            <a:r>
              <a:rPr lang="en-US" dirty="0" smtClean="0"/>
              <a:t>Additional energy required for work </a:t>
            </a:r>
          </a:p>
          <a:p>
            <a:pPr lvl="0" algn="just"/>
            <a:r>
              <a:rPr lang="en-US" dirty="0" smtClean="0"/>
              <a:t>Specific dynamic of action</a:t>
            </a:r>
          </a:p>
          <a:p>
            <a:endParaRPr lang="en-US" dirty="0"/>
          </a:p>
        </p:txBody>
      </p:sp>
      <p:sp>
        <p:nvSpPr>
          <p:cNvPr id="2" name="Title 1"/>
          <p:cNvSpPr>
            <a:spLocks noGrp="1"/>
          </p:cNvSpPr>
          <p:nvPr>
            <p:ph type="title"/>
          </p:nvPr>
        </p:nvSpPr>
        <p:spPr>
          <a:xfrm>
            <a:off x="457200" y="274638"/>
            <a:ext cx="8229600" cy="1935162"/>
          </a:xfrm>
        </p:spPr>
        <p:txBody>
          <a:bodyPr>
            <a:normAutofit fontScale="90000"/>
          </a:bodyPr>
          <a:lstStyle/>
          <a:p>
            <a:r>
              <a:rPr lang="en-US" dirty="0" smtClean="0"/>
              <a:t/>
            </a:r>
            <a:br>
              <a:rPr lang="en-US" dirty="0" smtClean="0"/>
            </a:br>
            <a:r>
              <a:rPr lang="en-US" dirty="0" smtClean="0"/>
              <a:t>ENERGY REQURIEMNT OF DIFFERENT CATEGORIES OF PEOPLE:</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lstStyle/>
          <a:p>
            <a:pPr algn="just">
              <a:buNone/>
            </a:pPr>
            <a:r>
              <a:rPr lang="en-US" b="1" dirty="0" smtClean="0"/>
              <a:t>Basal metabolism</a:t>
            </a:r>
          </a:p>
          <a:p>
            <a:pPr algn="just"/>
            <a:r>
              <a:rPr lang="en-US" dirty="0" smtClean="0"/>
              <a:t>	The energy metabolism of subject at complete physical and mental rest and having normal body temperature and in post absorptive state (12 hours after intake of last meal) is known as basal metabolism.</a:t>
            </a:r>
          </a:p>
          <a:p>
            <a:pPr algn="just">
              <a:buNone/>
            </a:pPr>
            <a:endParaRPr lang="en-US" dirty="0" smtClean="0"/>
          </a:p>
          <a:p>
            <a:pPr algn="just">
              <a:buNone/>
            </a:pPr>
            <a:r>
              <a:rPr lang="en-US" b="1" dirty="0" smtClean="0"/>
              <a:t>Specific dynamic of action</a:t>
            </a:r>
          </a:p>
          <a:p>
            <a:pPr algn="just"/>
            <a:r>
              <a:rPr lang="en-US" dirty="0" smtClean="0"/>
              <a:t>The energy required differs based on the activity involved. The stimulating effect of carbohydrate, fats and proteins on energy metabolism is called Specific dynamic of action.</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457200"/>
            <a:ext cx="8229600" cy="5550091"/>
          </a:xfrm>
        </p:spPr>
        <p:txBody>
          <a:bodyPr>
            <a:normAutofit/>
          </a:bodyPr>
          <a:lstStyle/>
          <a:p>
            <a:pPr>
              <a:buNone/>
            </a:pPr>
            <a:r>
              <a:rPr lang="en-US" b="1" dirty="0" smtClean="0"/>
              <a:t>Energy Required for Work </a:t>
            </a:r>
          </a:p>
          <a:p>
            <a:pPr algn="just"/>
            <a:r>
              <a:rPr lang="en-US" dirty="0" smtClean="0"/>
              <a:t>It further classified as light work, moderate work and heavy work.</a:t>
            </a:r>
          </a:p>
          <a:p>
            <a:pPr algn="just"/>
            <a:r>
              <a:rPr lang="en-US" dirty="0" smtClean="0"/>
              <a:t>There are the factor which affect the energy requirement. which are,</a:t>
            </a:r>
          </a:p>
          <a:p>
            <a:pPr lvl="0"/>
            <a:r>
              <a:rPr lang="en-US" dirty="0" smtClean="0"/>
              <a:t>Age</a:t>
            </a:r>
          </a:p>
          <a:p>
            <a:pPr lvl="0"/>
            <a:r>
              <a:rPr lang="en-US" dirty="0" smtClean="0"/>
              <a:t>Climate</a:t>
            </a:r>
          </a:p>
          <a:p>
            <a:pPr lvl="0"/>
            <a:r>
              <a:rPr lang="en-US" dirty="0" smtClean="0"/>
              <a:t>Sex</a:t>
            </a:r>
          </a:p>
          <a:p>
            <a:pPr lvl="0"/>
            <a:r>
              <a:rPr lang="en-US" dirty="0" smtClean="0"/>
              <a:t>Body size and weight</a:t>
            </a:r>
          </a:p>
          <a:p>
            <a:pPr lvl="0"/>
            <a:r>
              <a:rPr lang="en-US" dirty="0" smtClean="0"/>
              <a:t>Type if physical activity</a:t>
            </a:r>
          </a:p>
          <a:p>
            <a:r>
              <a:rPr lang="en-US" dirty="0" smtClean="0"/>
              <a:t>Physiological state(pregnancy and lactation)</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304800"/>
          <a:ext cx="8229600" cy="6075840"/>
        </p:xfrm>
        <a:graphic>
          <a:graphicData uri="http://schemas.openxmlformats.org/drawingml/2006/table">
            <a:tbl>
              <a:tblPr firstRow="1" bandRow="1">
                <a:tableStyleId>{5C22544A-7EE6-4342-B048-85BDC9FD1C3A}</a:tableStyleId>
              </a:tblPr>
              <a:tblGrid>
                <a:gridCol w="2743200"/>
                <a:gridCol w="2743200"/>
                <a:gridCol w="2743200"/>
              </a:tblGrid>
              <a:tr h="416137">
                <a:tc>
                  <a:txBody>
                    <a:bodyPr/>
                    <a:lstStyle/>
                    <a:p>
                      <a:pPr marL="0" marR="0">
                        <a:lnSpc>
                          <a:spcPct val="115000"/>
                        </a:lnSpc>
                        <a:spcBef>
                          <a:spcPts val="0"/>
                        </a:spcBef>
                        <a:spcAft>
                          <a:spcPts val="0"/>
                        </a:spcAft>
                      </a:pPr>
                      <a:r>
                        <a:rPr lang="en-US" sz="2400" b="0" dirty="0">
                          <a:latin typeface="Times New Roman"/>
                          <a:ea typeface="Times New Roman"/>
                          <a:cs typeface="Shruti"/>
                        </a:rPr>
                        <a:t>Particular</a:t>
                      </a:r>
                      <a:endParaRPr lang="en-US" sz="1800" b="0" dirty="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2400" b="0">
                          <a:latin typeface="Times New Roman"/>
                          <a:ea typeface="Times New Roman"/>
                          <a:cs typeface="Shruti"/>
                        </a:rPr>
                        <a:t>Nature of work</a:t>
                      </a:r>
                      <a:endParaRPr lang="en-US" sz="1800" b="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2400" b="0" dirty="0">
                          <a:latin typeface="Times New Roman"/>
                          <a:ea typeface="Times New Roman"/>
                          <a:cs typeface="Shruti"/>
                        </a:rPr>
                        <a:t>kcal</a:t>
                      </a:r>
                      <a:endParaRPr lang="en-US" sz="1800" b="0" dirty="0">
                        <a:latin typeface="Calibri"/>
                        <a:ea typeface="Times New Roman"/>
                        <a:cs typeface="Shruti"/>
                      </a:endParaRPr>
                    </a:p>
                  </a:txBody>
                  <a:tcPr marL="68580" marR="68580" marT="0" marB="0"/>
                </a:tc>
              </a:tr>
              <a:tr h="846305">
                <a:tc>
                  <a:txBody>
                    <a:bodyPr/>
                    <a:lstStyle/>
                    <a:p>
                      <a:pPr marL="0" marR="0">
                        <a:lnSpc>
                          <a:spcPct val="115000"/>
                        </a:lnSpc>
                        <a:spcBef>
                          <a:spcPts val="0"/>
                        </a:spcBef>
                        <a:spcAft>
                          <a:spcPts val="0"/>
                        </a:spcAft>
                      </a:pPr>
                      <a:r>
                        <a:rPr lang="en-US" sz="1600" dirty="0">
                          <a:latin typeface="Times New Roman"/>
                          <a:ea typeface="Times New Roman"/>
                          <a:cs typeface="Shruti"/>
                        </a:rPr>
                        <a:t>Man(55 kg)</a:t>
                      </a:r>
                      <a:endParaRPr lang="en-US" sz="1600" dirty="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Shruti"/>
                        </a:rPr>
                        <a:t>Sedentary worker</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Moderate worker</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Heavy worker</a:t>
                      </a:r>
                      <a:endParaRPr lang="en-US" sz="1600" dirty="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a:latin typeface="Times New Roman"/>
                          <a:ea typeface="Times New Roman"/>
                          <a:cs typeface="Shruti"/>
                        </a:rPr>
                        <a:t>2400</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2800</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3900</a:t>
                      </a:r>
                      <a:endParaRPr lang="en-US" sz="1600">
                        <a:latin typeface="Calibri"/>
                        <a:ea typeface="Times New Roman"/>
                        <a:cs typeface="Shruti"/>
                      </a:endParaRPr>
                    </a:p>
                  </a:txBody>
                  <a:tcPr marL="68580" marR="68580" marT="0" marB="0"/>
                </a:tc>
              </a:tr>
              <a:tr h="1370674">
                <a:tc>
                  <a:txBody>
                    <a:bodyPr/>
                    <a:lstStyle/>
                    <a:p>
                      <a:pPr marL="0" marR="0">
                        <a:lnSpc>
                          <a:spcPct val="115000"/>
                        </a:lnSpc>
                        <a:spcBef>
                          <a:spcPts val="0"/>
                        </a:spcBef>
                        <a:spcAft>
                          <a:spcPts val="0"/>
                        </a:spcAft>
                      </a:pPr>
                      <a:r>
                        <a:rPr lang="en-US" sz="1600">
                          <a:latin typeface="Times New Roman"/>
                          <a:ea typeface="Times New Roman"/>
                          <a:cs typeface="Shruti"/>
                        </a:rPr>
                        <a:t>Woman(45 kg)</a:t>
                      </a:r>
                      <a:endParaRPr lang="en-US" sz="160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a:latin typeface="Times New Roman"/>
                          <a:ea typeface="Times New Roman"/>
                          <a:cs typeface="Shruti"/>
                        </a:rPr>
                        <a:t>Sedentary worker</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Moderate worker</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Heavy worker</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Pregnancy</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Lactation </a:t>
                      </a:r>
                      <a:endParaRPr lang="en-US" sz="160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Shruti"/>
                        </a:rPr>
                        <a:t>1900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2200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3000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+300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+550+400</a:t>
                      </a:r>
                      <a:endParaRPr lang="en-US" sz="1600" dirty="0">
                        <a:latin typeface="Calibri"/>
                        <a:ea typeface="Times New Roman"/>
                        <a:cs typeface="Shruti"/>
                      </a:endParaRPr>
                    </a:p>
                  </a:txBody>
                  <a:tcPr marL="68580" marR="68580" marT="0" marB="0"/>
                </a:tc>
              </a:tr>
              <a:tr h="883087">
                <a:tc>
                  <a:txBody>
                    <a:bodyPr/>
                    <a:lstStyle/>
                    <a:p>
                      <a:pPr marL="0" marR="0">
                        <a:lnSpc>
                          <a:spcPct val="115000"/>
                        </a:lnSpc>
                        <a:spcBef>
                          <a:spcPts val="0"/>
                        </a:spcBef>
                        <a:spcAft>
                          <a:spcPts val="0"/>
                        </a:spcAft>
                      </a:pPr>
                      <a:r>
                        <a:rPr lang="en-US" sz="1600" dirty="0">
                          <a:latin typeface="Times New Roman"/>
                          <a:ea typeface="Times New Roman"/>
                          <a:cs typeface="Shruti"/>
                        </a:rPr>
                        <a:t>Infants</a:t>
                      </a:r>
                      <a:endParaRPr lang="en-US" sz="1600" dirty="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a:latin typeface="Times New Roman"/>
                          <a:ea typeface="Times New Roman"/>
                          <a:cs typeface="Shruti"/>
                        </a:rPr>
                        <a:t>0-6 months</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7-12 months</a:t>
                      </a:r>
                      <a:endParaRPr lang="en-US" sz="160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a:latin typeface="Times New Roman"/>
                          <a:ea typeface="Times New Roman"/>
                          <a:cs typeface="Shruti"/>
                        </a:rPr>
                        <a:t>100kcal/kg body weight</a:t>
                      </a:r>
                      <a:endParaRPr lang="en-US" sz="1600">
                        <a:latin typeface="Calibri"/>
                        <a:ea typeface="Times New Roman"/>
                        <a:cs typeface="Shruti"/>
                      </a:endParaRPr>
                    </a:p>
                    <a:p>
                      <a:pPr marL="0" marR="0">
                        <a:lnSpc>
                          <a:spcPct val="115000"/>
                        </a:lnSpc>
                        <a:spcBef>
                          <a:spcPts val="0"/>
                        </a:spcBef>
                        <a:spcAft>
                          <a:spcPts val="0"/>
                        </a:spcAft>
                      </a:pPr>
                      <a:r>
                        <a:rPr lang="en-US" sz="1600">
                          <a:latin typeface="Times New Roman"/>
                          <a:ea typeface="Times New Roman"/>
                          <a:cs typeface="Shruti"/>
                        </a:rPr>
                        <a:t>120kcal/kg body weight</a:t>
                      </a:r>
                      <a:endParaRPr lang="en-US" sz="1600">
                        <a:latin typeface="Calibri"/>
                        <a:ea typeface="Times New Roman"/>
                        <a:cs typeface="Shruti"/>
                      </a:endParaRPr>
                    </a:p>
                  </a:txBody>
                  <a:tcPr marL="68580" marR="68580" marT="0" marB="0"/>
                </a:tc>
              </a:tr>
              <a:tr h="2413771">
                <a:tc>
                  <a:txBody>
                    <a:bodyPr/>
                    <a:lstStyle/>
                    <a:p>
                      <a:pPr marL="0" marR="0">
                        <a:lnSpc>
                          <a:spcPct val="115000"/>
                        </a:lnSpc>
                        <a:spcBef>
                          <a:spcPts val="0"/>
                        </a:spcBef>
                        <a:spcAft>
                          <a:spcPts val="0"/>
                        </a:spcAft>
                      </a:pPr>
                      <a:r>
                        <a:rPr lang="en-US" sz="1600">
                          <a:latin typeface="Times New Roman"/>
                          <a:ea typeface="Times New Roman"/>
                          <a:cs typeface="Shruti"/>
                        </a:rPr>
                        <a:t>children</a:t>
                      </a:r>
                      <a:endParaRPr lang="en-US" sz="160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Shruti"/>
                        </a:rPr>
                        <a:t>1-3 years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4-6 years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7-9 years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10-12 years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13-15(boys)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13-15(girls)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16-19(boys)</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16-19(girls)</a:t>
                      </a:r>
                      <a:endParaRPr lang="en-US" sz="1600" dirty="0">
                        <a:latin typeface="Calibri"/>
                        <a:ea typeface="Times New Roman"/>
                        <a:cs typeface="Shruti"/>
                      </a:endParaRPr>
                    </a:p>
                  </a:txBody>
                  <a:tcPr marL="68580" marR="68580" marT="0" marB="0"/>
                </a:tc>
                <a:tc>
                  <a:txBody>
                    <a:bodyPr/>
                    <a:lstStyle/>
                    <a:p>
                      <a:pPr marL="0" marR="0">
                        <a:lnSpc>
                          <a:spcPct val="115000"/>
                        </a:lnSpc>
                        <a:spcBef>
                          <a:spcPts val="0"/>
                        </a:spcBef>
                        <a:spcAft>
                          <a:spcPts val="0"/>
                        </a:spcAft>
                      </a:pPr>
                      <a:r>
                        <a:rPr lang="en-US" sz="1600" dirty="0">
                          <a:latin typeface="Times New Roman"/>
                          <a:ea typeface="Times New Roman"/>
                          <a:cs typeface="Shruti"/>
                        </a:rPr>
                        <a:t>1200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1500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1800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2100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2500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2300</a:t>
                      </a:r>
                      <a:endParaRPr lang="en-US" sz="1600" dirty="0">
                        <a:latin typeface="Calibri"/>
                        <a:ea typeface="Times New Roman"/>
                        <a:cs typeface="Shruti"/>
                      </a:endParaRPr>
                    </a:p>
                    <a:p>
                      <a:pPr marL="0" marR="0">
                        <a:lnSpc>
                          <a:spcPct val="115000"/>
                        </a:lnSpc>
                        <a:spcBef>
                          <a:spcPts val="0"/>
                        </a:spcBef>
                        <a:spcAft>
                          <a:spcPts val="0"/>
                        </a:spcAft>
                      </a:pPr>
                      <a:r>
                        <a:rPr lang="en-US" sz="1600" dirty="0">
                          <a:latin typeface="Times New Roman"/>
                          <a:ea typeface="Times New Roman"/>
                          <a:cs typeface="Shruti"/>
                        </a:rPr>
                        <a:t>3000</a:t>
                      </a:r>
                      <a:endParaRPr lang="en-US" sz="1600" dirty="0">
                        <a:latin typeface="Calibri"/>
                        <a:ea typeface="Times New Roman"/>
                        <a:cs typeface="Shruti"/>
                      </a:endParaRPr>
                    </a:p>
                    <a:p>
                      <a:pPr marL="0" marR="0">
                        <a:lnSpc>
                          <a:spcPct val="115000"/>
                        </a:lnSpc>
                        <a:spcBef>
                          <a:spcPts val="0"/>
                        </a:spcBef>
                        <a:spcAft>
                          <a:spcPts val="0"/>
                        </a:spcAft>
                      </a:pPr>
                      <a:r>
                        <a:rPr lang="en-US" sz="1600" dirty="0" smtClean="0">
                          <a:latin typeface="Times New Roman"/>
                          <a:ea typeface="Times New Roman"/>
                          <a:cs typeface="Shruti"/>
                        </a:rPr>
                        <a:t>220</a:t>
                      </a:r>
                    </a:p>
                    <a:p>
                      <a:pPr marL="0" marR="0">
                        <a:lnSpc>
                          <a:spcPct val="115000"/>
                        </a:lnSpc>
                        <a:spcBef>
                          <a:spcPts val="0"/>
                        </a:spcBef>
                        <a:spcAft>
                          <a:spcPts val="0"/>
                        </a:spcAft>
                      </a:pPr>
                      <a:r>
                        <a:rPr lang="en-US" sz="1600" dirty="0" smtClean="0">
                          <a:latin typeface="Times New Roman"/>
                          <a:ea typeface="Times New Roman"/>
                          <a:cs typeface="Shruti"/>
                        </a:rPr>
                        <a:t>0</a:t>
                      </a:r>
                      <a:endParaRPr lang="en-US" sz="1600" dirty="0">
                        <a:latin typeface="Calibri"/>
                        <a:ea typeface="Times New Roman"/>
                        <a:cs typeface="Shrut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a:bodyPr>
          <a:lstStyle/>
          <a:p>
            <a:pPr>
              <a:buNone/>
            </a:pPr>
            <a:r>
              <a:rPr lang="en-US" dirty="0" smtClean="0"/>
              <a:t>Body mass index(BSI)</a:t>
            </a:r>
          </a:p>
          <a:p>
            <a:pPr>
              <a:buNone/>
            </a:pPr>
            <a:endParaRPr lang="en-US" dirty="0" smtClean="0"/>
          </a:p>
          <a:p>
            <a:pPr>
              <a:buNone/>
            </a:pPr>
            <a:r>
              <a:rPr lang="en-US" dirty="0" smtClean="0"/>
              <a:t>BMI=weight(kg)</a:t>
            </a:r>
          </a:p>
          <a:p>
            <a:pPr>
              <a:buNone/>
            </a:pPr>
            <a:r>
              <a:rPr lang="en-US" dirty="0" smtClean="0"/>
              <a:t>        height(m</a:t>
            </a:r>
            <a:r>
              <a:rPr lang="en-US" baseline="30000" dirty="0" smtClean="0"/>
              <a:t>2</a:t>
            </a:r>
            <a:r>
              <a:rPr lang="en-US" dirty="0" smtClean="0"/>
              <a:t>)</a:t>
            </a:r>
          </a:p>
          <a:p>
            <a:pPr>
              <a:buNone/>
            </a:pPr>
            <a:r>
              <a:rPr lang="en-US" dirty="0" smtClean="0"/>
              <a:t>Underweight &lt;18.5</a:t>
            </a:r>
          </a:p>
          <a:p>
            <a:pPr>
              <a:buNone/>
            </a:pPr>
            <a:r>
              <a:rPr lang="en-US" dirty="0" smtClean="0"/>
              <a:t>Normal 18.5-24.9</a:t>
            </a:r>
          </a:p>
          <a:p>
            <a:pPr>
              <a:buNone/>
            </a:pPr>
            <a:r>
              <a:rPr lang="en-US" dirty="0" smtClean="0"/>
              <a:t>Overweight 25-29.9</a:t>
            </a:r>
          </a:p>
          <a:p>
            <a:pPr>
              <a:buNone/>
            </a:pPr>
            <a:r>
              <a:rPr lang="en-US" dirty="0" smtClean="0"/>
              <a:t>obesity</a:t>
            </a:r>
          </a:p>
          <a:p>
            <a:pPr>
              <a:buNone/>
            </a:pPr>
            <a:r>
              <a:rPr lang="en-US" dirty="0" smtClean="0"/>
              <a:t>Grade I 30-34.9</a:t>
            </a:r>
          </a:p>
          <a:p>
            <a:pPr>
              <a:buNone/>
            </a:pPr>
            <a:r>
              <a:rPr lang="en-US" dirty="0" smtClean="0"/>
              <a:t>Grade II 35-39.9</a:t>
            </a:r>
          </a:p>
          <a:p>
            <a:pPr>
              <a:buNone/>
            </a:pPr>
            <a:r>
              <a:rPr lang="en-US" dirty="0" smtClean="0"/>
              <a:t>Grade III &gt; 40 </a:t>
            </a:r>
            <a:endParaRPr lang="en-US" dirty="0"/>
          </a:p>
        </p:txBody>
      </p:sp>
      <p:sp>
        <p:nvSpPr>
          <p:cNvPr id="2" name="Title 1"/>
          <p:cNvSpPr>
            <a:spLocks noGrp="1"/>
          </p:cNvSpPr>
          <p:nvPr>
            <p:ph type="title"/>
          </p:nvPr>
        </p:nvSpPr>
        <p:spPr/>
        <p:txBody>
          <a:bodyPr>
            <a:normAutofit fontScale="90000"/>
          </a:bodyPr>
          <a:lstStyle/>
          <a:p>
            <a:pPr algn="r"/>
            <a:r>
              <a:rPr lang="en-US" dirty="0" smtClean="0"/>
              <a:t>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cxnSp>
        <p:nvCxnSpPr>
          <p:cNvPr id="5" name="Straight Connector 4"/>
          <p:cNvCxnSpPr/>
          <p:nvPr/>
        </p:nvCxnSpPr>
        <p:spPr>
          <a:xfrm>
            <a:off x="1524000" y="1981200"/>
            <a:ext cx="1828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TotalTime>
  <Words>244</Words>
  <Application>Microsoft Office PowerPoint</Application>
  <PresentationFormat>On-screen Show (4:3)</PresentationFormat>
  <Paragraphs>83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ENERGY</vt:lpstr>
      <vt:lpstr>ENERGY:</vt:lpstr>
      <vt:lpstr> ENERGY REQURIEMNT OF DIFFERENT CATEGORIES OF PEOPLE: </vt:lpstr>
      <vt:lpstr>Slide 4</vt:lpstr>
      <vt:lpstr>Slide 5</vt:lpstr>
      <vt:lpstr>Slide 6</vt:lpstr>
      <vt:lpstr>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Mitali</dc:creator>
  <cp:lastModifiedBy>nurshing</cp:lastModifiedBy>
  <cp:revision>7</cp:revision>
  <dcterms:created xsi:type="dcterms:W3CDTF">2006-08-16T00:00:00Z</dcterms:created>
  <dcterms:modified xsi:type="dcterms:W3CDTF">2020-10-06T12:09:14Z</dcterms:modified>
</cp:coreProperties>
</file>