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12" r:id="rId49"/>
    <p:sldId id="304" r:id="rId50"/>
    <p:sldId id="310" r:id="rId51"/>
    <p:sldId id="313" r:id="rId52"/>
    <p:sldId id="314" r:id="rId53"/>
    <p:sldId id="31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5050"/>
    <a:srgbClr val="008000"/>
    <a:srgbClr val="FFCCFF"/>
    <a:srgbClr val="800000"/>
    <a:srgbClr val="FF00FF"/>
    <a:srgbClr val="0000FF"/>
    <a:srgbClr val="003366"/>
    <a:srgbClr val="66FF33"/>
    <a:srgbClr val="FF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1" Type="http://schemas.openxmlformats.org/officeDocument/2006/relationships/image" Target="../media/image5.jpeg"/></Relationships>
</file>

<file path=ppt/diagrams/_rels/data3.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AB865C-9819-4919-8FB6-1CEB25432920}" type="doc">
      <dgm:prSet loTypeId="urn:microsoft.com/office/officeart/2005/8/layout/default#1" loCatId="list" qsTypeId="urn:microsoft.com/office/officeart/2005/8/quickstyle/simple1" qsCatId="simple" csTypeId="urn:microsoft.com/office/officeart/2005/8/colors/accent2_4" csCatId="accent2" phldr="1"/>
      <dgm:spPr/>
      <dgm:t>
        <a:bodyPr/>
        <a:lstStyle/>
        <a:p>
          <a:endParaRPr lang="en-IN"/>
        </a:p>
      </dgm:t>
    </dgm:pt>
    <dgm:pt modelId="{F42A670E-69D9-4C1D-842B-C21D14BE6626}">
      <dgm:prSet phldrT="[Text]"/>
      <dgm:spPr/>
      <dgm:t>
        <a:bodyPr/>
        <a:lstStyle/>
        <a:p>
          <a:r>
            <a:rPr lang="en-US" b="1" i="0" baseline="0" dirty="0">
              <a:solidFill>
                <a:srgbClr val="09E71E"/>
              </a:solidFill>
            </a:rPr>
            <a:t>ASSESSMENT</a:t>
          </a:r>
          <a:endParaRPr lang="en-IN" b="1" i="0" baseline="0" dirty="0">
            <a:solidFill>
              <a:srgbClr val="09E71E"/>
            </a:solidFill>
          </a:endParaRPr>
        </a:p>
      </dgm:t>
    </dgm:pt>
    <dgm:pt modelId="{1E7A7E71-D45F-4380-B27F-25AC43AED462}" type="parTrans" cxnId="{5EC2B26C-EF3A-4CBD-AC8A-28FC5FF3B9C0}">
      <dgm:prSet/>
      <dgm:spPr/>
      <dgm:t>
        <a:bodyPr/>
        <a:lstStyle/>
        <a:p>
          <a:endParaRPr lang="en-IN"/>
        </a:p>
      </dgm:t>
    </dgm:pt>
    <dgm:pt modelId="{26E9B75D-D90F-41BB-A752-E240D27282B8}" type="sibTrans" cxnId="{5EC2B26C-EF3A-4CBD-AC8A-28FC5FF3B9C0}">
      <dgm:prSet/>
      <dgm:spPr/>
      <dgm:t>
        <a:bodyPr/>
        <a:lstStyle/>
        <a:p>
          <a:endParaRPr lang="en-IN"/>
        </a:p>
      </dgm:t>
    </dgm:pt>
    <dgm:pt modelId="{F819E4B3-3F8B-4AF5-B35B-B9B666212447}">
      <dgm:prSet phldrT="[Text]"/>
      <dgm:spPr/>
      <dgm:t>
        <a:bodyPr/>
        <a:lstStyle/>
        <a:p>
          <a:r>
            <a:rPr lang="en-US" b="1" dirty="0">
              <a:solidFill>
                <a:srgbClr val="66FF33"/>
              </a:solidFill>
            </a:rPr>
            <a:t>CARE PLANNING</a:t>
          </a:r>
          <a:endParaRPr lang="en-IN" b="1" dirty="0">
            <a:solidFill>
              <a:srgbClr val="66FF33"/>
            </a:solidFill>
          </a:endParaRPr>
        </a:p>
      </dgm:t>
    </dgm:pt>
    <dgm:pt modelId="{F25A6F22-16AB-4629-9251-8939C12BB047}" type="parTrans" cxnId="{0197597C-5784-494B-9BB6-862748D08F07}">
      <dgm:prSet/>
      <dgm:spPr/>
      <dgm:t>
        <a:bodyPr/>
        <a:lstStyle/>
        <a:p>
          <a:endParaRPr lang="en-IN"/>
        </a:p>
      </dgm:t>
    </dgm:pt>
    <dgm:pt modelId="{DC47EC66-1D10-4FAA-B2F8-1247755271F3}" type="sibTrans" cxnId="{0197597C-5784-494B-9BB6-862748D08F07}">
      <dgm:prSet/>
      <dgm:spPr/>
      <dgm:t>
        <a:bodyPr/>
        <a:lstStyle/>
        <a:p>
          <a:endParaRPr lang="en-IN"/>
        </a:p>
      </dgm:t>
    </dgm:pt>
    <dgm:pt modelId="{BFD58C99-8F1C-455C-BCDF-7FA40E795DE5}">
      <dgm:prSet phldrT="[Text]"/>
      <dgm:spPr/>
      <dgm:t>
        <a:bodyPr/>
        <a:lstStyle/>
        <a:p>
          <a:r>
            <a:rPr lang="en-US" b="1" dirty="0">
              <a:solidFill>
                <a:srgbClr val="66FF33"/>
              </a:solidFill>
            </a:rPr>
            <a:t>CARE GIVING</a:t>
          </a:r>
          <a:endParaRPr lang="en-IN" b="1" dirty="0">
            <a:solidFill>
              <a:srgbClr val="66FF33"/>
            </a:solidFill>
          </a:endParaRPr>
        </a:p>
      </dgm:t>
    </dgm:pt>
    <dgm:pt modelId="{B0AB9AC6-09DC-416D-AFB3-8F5EE10D410C}" type="parTrans" cxnId="{CB8658F0-506F-40DB-8267-220F72C41181}">
      <dgm:prSet/>
      <dgm:spPr/>
      <dgm:t>
        <a:bodyPr/>
        <a:lstStyle/>
        <a:p>
          <a:endParaRPr lang="en-IN"/>
        </a:p>
      </dgm:t>
    </dgm:pt>
    <dgm:pt modelId="{7A61400F-1D0D-4C3E-8EFA-E5F0E79AB0C1}" type="sibTrans" cxnId="{CB8658F0-506F-40DB-8267-220F72C41181}">
      <dgm:prSet/>
      <dgm:spPr/>
      <dgm:t>
        <a:bodyPr/>
        <a:lstStyle/>
        <a:p>
          <a:endParaRPr lang="en-IN"/>
        </a:p>
      </dgm:t>
    </dgm:pt>
    <dgm:pt modelId="{47AFD6B7-9957-4754-AED2-B0B8CD1828CD}">
      <dgm:prSet phldrT="[Text]"/>
      <dgm:spPr/>
      <dgm:t>
        <a:bodyPr/>
        <a:lstStyle/>
        <a:p>
          <a:r>
            <a:rPr lang="en-US" b="1" dirty="0">
              <a:solidFill>
                <a:srgbClr val="66FF33"/>
              </a:solidFill>
            </a:rPr>
            <a:t>COMMINICATION</a:t>
          </a:r>
          <a:endParaRPr lang="en-IN" b="1" dirty="0">
            <a:solidFill>
              <a:srgbClr val="66FF33"/>
            </a:solidFill>
          </a:endParaRPr>
        </a:p>
      </dgm:t>
    </dgm:pt>
    <dgm:pt modelId="{DB8F7961-58E6-4C67-AC79-3EA0A4C16449}" type="parTrans" cxnId="{7AA60BF6-EC8D-4DAC-9B61-746A0382C7A1}">
      <dgm:prSet/>
      <dgm:spPr/>
      <dgm:t>
        <a:bodyPr/>
        <a:lstStyle/>
        <a:p>
          <a:endParaRPr lang="en-IN"/>
        </a:p>
      </dgm:t>
    </dgm:pt>
    <dgm:pt modelId="{F4D345F5-AC73-4593-B2DD-574231E60503}" type="sibTrans" cxnId="{7AA60BF6-EC8D-4DAC-9B61-746A0382C7A1}">
      <dgm:prSet/>
      <dgm:spPr/>
      <dgm:t>
        <a:bodyPr/>
        <a:lstStyle/>
        <a:p>
          <a:endParaRPr lang="en-IN"/>
        </a:p>
      </dgm:t>
    </dgm:pt>
    <dgm:pt modelId="{49207051-4B2A-470C-BC10-1029341A07B2}">
      <dgm:prSet phldrT="[Text]"/>
      <dgm:spPr/>
      <dgm:t>
        <a:bodyPr/>
        <a:lstStyle/>
        <a:p>
          <a:r>
            <a:rPr lang="en-US" b="1" dirty="0">
              <a:solidFill>
                <a:srgbClr val="66FF33"/>
              </a:solidFill>
            </a:rPr>
            <a:t>MANAGEMENT</a:t>
          </a:r>
          <a:endParaRPr lang="en-IN" b="1" dirty="0">
            <a:solidFill>
              <a:srgbClr val="66FF33"/>
            </a:solidFill>
          </a:endParaRPr>
        </a:p>
      </dgm:t>
    </dgm:pt>
    <dgm:pt modelId="{0BE56C6F-4971-430A-90F9-4D79175D8DC9}" type="parTrans" cxnId="{2C519447-7834-4234-9322-65D0EC6C4273}">
      <dgm:prSet/>
      <dgm:spPr/>
      <dgm:t>
        <a:bodyPr/>
        <a:lstStyle/>
        <a:p>
          <a:endParaRPr lang="en-IN"/>
        </a:p>
      </dgm:t>
    </dgm:pt>
    <dgm:pt modelId="{D03870BC-0C1A-46F8-9AB1-0FF6B1FB1D27}" type="sibTrans" cxnId="{2C519447-7834-4234-9322-65D0EC6C4273}">
      <dgm:prSet/>
      <dgm:spPr/>
      <dgm:t>
        <a:bodyPr/>
        <a:lstStyle/>
        <a:p>
          <a:endParaRPr lang="en-IN"/>
        </a:p>
      </dgm:t>
    </dgm:pt>
    <dgm:pt modelId="{0E78A0EB-2B63-4D64-8ACF-233C12CE6951}" type="pres">
      <dgm:prSet presAssocID="{C3AB865C-9819-4919-8FB6-1CEB25432920}" presName="diagram" presStyleCnt="0">
        <dgm:presLayoutVars>
          <dgm:dir/>
          <dgm:resizeHandles val="exact"/>
        </dgm:presLayoutVars>
      </dgm:prSet>
      <dgm:spPr/>
      <dgm:t>
        <a:bodyPr/>
        <a:lstStyle/>
        <a:p>
          <a:endParaRPr lang="en-US"/>
        </a:p>
      </dgm:t>
    </dgm:pt>
    <dgm:pt modelId="{4AC0EF48-7BFA-4066-80EF-D621BA16DE30}" type="pres">
      <dgm:prSet presAssocID="{F42A670E-69D9-4C1D-842B-C21D14BE6626}" presName="node" presStyleLbl="node1" presStyleIdx="0" presStyleCnt="5">
        <dgm:presLayoutVars>
          <dgm:bulletEnabled val="1"/>
        </dgm:presLayoutVars>
      </dgm:prSet>
      <dgm:spPr/>
      <dgm:t>
        <a:bodyPr/>
        <a:lstStyle/>
        <a:p>
          <a:endParaRPr lang="en-US"/>
        </a:p>
      </dgm:t>
    </dgm:pt>
    <dgm:pt modelId="{BAC030D0-4EBE-493B-9E27-1B2089C4DDC1}" type="pres">
      <dgm:prSet presAssocID="{26E9B75D-D90F-41BB-A752-E240D27282B8}" presName="sibTrans" presStyleCnt="0"/>
      <dgm:spPr/>
    </dgm:pt>
    <dgm:pt modelId="{37D013CD-06AA-46D5-8639-46584EE6C4D2}" type="pres">
      <dgm:prSet presAssocID="{F819E4B3-3F8B-4AF5-B35B-B9B666212447}" presName="node" presStyleLbl="node1" presStyleIdx="1" presStyleCnt="5">
        <dgm:presLayoutVars>
          <dgm:bulletEnabled val="1"/>
        </dgm:presLayoutVars>
      </dgm:prSet>
      <dgm:spPr/>
      <dgm:t>
        <a:bodyPr/>
        <a:lstStyle/>
        <a:p>
          <a:endParaRPr lang="en-US"/>
        </a:p>
      </dgm:t>
    </dgm:pt>
    <dgm:pt modelId="{B06E0D02-7FF0-4D50-A861-21D499562355}" type="pres">
      <dgm:prSet presAssocID="{DC47EC66-1D10-4FAA-B2F8-1247755271F3}" presName="sibTrans" presStyleCnt="0"/>
      <dgm:spPr/>
    </dgm:pt>
    <dgm:pt modelId="{D1650597-1EFA-40E2-951A-BFD769C32225}" type="pres">
      <dgm:prSet presAssocID="{BFD58C99-8F1C-455C-BCDF-7FA40E795DE5}" presName="node" presStyleLbl="node1" presStyleIdx="2" presStyleCnt="5">
        <dgm:presLayoutVars>
          <dgm:bulletEnabled val="1"/>
        </dgm:presLayoutVars>
      </dgm:prSet>
      <dgm:spPr/>
      <dgm:t>
        <a:bodyPr/>
        <a:lstStyle/>
        <a:p>
          <a:endParaRPr lang="en-US"/>
        </a:p>
      </dgm:t>
    </dgm:pt>
    <dgm:pt modelId="{6DEC1D88-9550-49C1-80C0-9AC2701E26F1}" type="pres">
      <dgm:prSet presAssocID="{7A61400F-1D0D-4C3E-8EFA-E5F0E79AB0C1}" presName="sibTrans" presStyleCnt="0"/>
      <dgm:spPr/>
    </dgm:pt>
    <dgm:pt modelId="{3E1D4319-50FD-4288-8629-84D0D9B1381A}" type="pres">
      <dgm:prSet presAssocID="{47AFD6B7-9957-4754-AED2-B0B8CD1828CD}" presName="node" presStyleLbl="node1" presStyleIdx="3" presStyleCnt="5" custLinFactNeighborX="-627" custLinFactNeighborY="2590">
        <dgm:presLayoutVars>
          <dgm:bulletEnabled val="1"/>
        </dgm:presLayoutVars>
      </dgm:prSet>
      <dgm:spPr/>
      <dgm:t>
        <a:bodyPr/>
        <a:lstStyle/>
        <a:p>
          <a:endParaRPr lang="en-US"/>
        </a:p>
      </dgm:t>
    </dgm:pt>
    <dgm:pt modelId="{07A2D8D5-EE0A-4596-8F2C-2E3FCED806A2}" type="pres">
      <dgm:prSet presAssocID="{F4D345F5-AC73-4593-B2DD-574231E60503}" presName="sibTrans" presStyleCnt="0"/>
      <dgm:spPr/>
    </dgm:pt>
    <dgm:pt modelId="{B2A2EB57-29AD-4EAA-9EFF-34C8BDB3421A}" type="pres">
      <dgm:prSet presAssocID="{49207051-4B2A-470C-BC10-1029341A07B2}" presName="node" presStyleLbl="node1" presStyleIdx="4" presStyleCnt="5">
        <dgm:presLayoutVars>
          <dgm:bulletEnabled val="1"/>
        </dgm:presLayoutVars>
      </dgm:prSet>
      <dgm:spPr/>
      <dgm:t>
        <a:bodyPr/>
        <a:lstStyle/>
        <a:p>
          <a:endParaRPr lang="en-US"/>
        </a:p>
      </dgm:t>
    </dgm:pt>
  </dgm:ptLst>
  <dgm:cxnLst>
    <dgm:cxn modelId="{4652A701-46CE-4C28-9F4E-3BAAD3605873}" type="presOf" srcId="{49207051-4B2A-470C-BC10-1029341A07B2}" destId="{B2A2EB57-29AD-4EAA-9EFF-34C8BDB3421A}" srcOrd="0" destOrd="0" presId="urn:microsoft.com/office/officeart/2005/8/layout/default#1"/>
    <dgm:cxn modelId="{8EE585D9-7F7B-45C6-9D3B-3D6697916BD4}" type="presOf" srcId="{C3AB865C-9819-4919-8FB6-1CEB25432920}" destId="{0E78A0EB-2B63-4D64-8ACF-233C12CE6951}" srcOrd="0" destOrd="0" presId="urn:microsoft.com/office/officeart/2005/8/layout/default#1"/>
    <dgm:cxn modelId="{1FF3BA64-DD4F-448A-9DA9-0034EB169E5D}" type="presOf" srcId="{47AFD6B7-9957-4754-AED2-B0B8CD1828CD}" destId="{3E1D4319-50FD-4288-8629-84D0D9B1381A}" srcOrd="0" destOrd="0" presId="urn:microsoft.com/office/officeart/2005/8/layout/default#1"/>
    <dgm:cxn modelId="{5EC2B26C-EF3A-4CBD-AC8A-28FC5FF3B9C0}" srcId="{C3AB865C-9819-4919-8FB6-1CEB25432920}" destId="{F42A670E-69D9-4C1D-842B-C21D14BE6626}" srcOrd="0" destOrd="0" parTransId="{1E7A7E71-D45F-4380-B27F-25AC43AED462}" sibTransId="{26E9B75D-D90F-41BB-A752-E240D27282B8}"/>
    <dgm:cxn modelId="{0197597C-5784-494B-9BB6-862748D08F07}" srcId="{C3AB865C-9819-4919-8FB6-1CEB25432920}" destId="{F819E4B3-3F8B-4AF5-B35B-B9B666212447}" srcOrd="1" destOrd="0" parTransId="{F25A6F22-16AB-4629-9251-8939C12BB047}" sibTransId="{DC47EC66-1D10-4FAA-B2F8-1247755271F3}"/>
    <dgm:cxn modelId="{7AA60BF6-EC8D-4DAC-9B61-746A0382C7A1}" srcId="{C3AB865C-9819-4919-8FB6-1CEB25432920}" destId="{47AFD6B7-9957-4754-AED2-B0B8CD1828CD}" srcOrd="3" destOrd="0" parTransId="{DB8F7961-58E6-4C67-AC79-3EA0A4C16449}" sibTransId="{F4D345F5-AC73-4593-B2DD-574231E60503}"/>
    <dgm:cxn modelId="{E847464C-5D16-4ECD-A34A-80B04E4ADC20}" type="presOf" srcId="{BFD58C99-8F1C-455C-BCDF-7FA40E795DE5}" destId="{D1650597-1EFA-40E2-951A-BFD769C32225}" srcOrd="0" destOrd="0" presId="urn:microsoft.com/office/officeart/2005/8/layout/default#1"/>
    <dgm:cxn modelId="{CB8658F0-506F-40DB-8267-220F72C41181}" srcId="{C3AB865C-9819-4919-8FB6-1CEB25432920}" destId="{BFD58C99-8F1C-455C-BCDF-7FA40E795DE5}" srcOrd="2" destOrd="0" parTransId="{B0AB9AC6-09DC-416D-AFB3-8F5EE10D410C}" sibTransId="{7A61400F-1D0D-4C3E-8EFA-E5F0E79AB0C1}"/>
    <dgm:cxn modelId="{2C519447-7834-4234-9322-65D0EC6C4273}" srcId="{C3AB865C-9819-4919-8FB6-1CEB25432920}" destId="{49207051-4B2A-470C-BC10-1029341A07B2}" srcOrd="4" destOrd="0" parTransId="{0BE56C6F-4971-430A-90F9-4D79175D8DC9}" sibTransId="{D03870BC-0C1A-46F8-9AB1-0FF6B1FB1D27}"/>
    <dgm:cxn modelId="{07AB9FE3-6426-4636-9119-B1D4D273BECE}" type="presOf" srcId="{F42A670E-69D9-4C1D-842B-C21D14BE6626}" destId="{4AC0EF48-7BFA-4066-80EF-D621BA16DE30}" srcOrd="0" destOrd="0" presId="urn:microsoft.com/office/officeart/2005/8/layout/default#1"/>
    <dgm:cxn modelId="{4BFA4F6E-5B2C-4F89-977F-C031E0C004D4}" type="presOf" srcId="{F819E4B3-3F8B-4AF5-B35B-B9B666212447}" destId="{37D013CD-06AA-46D5-8639-46584EE6C4D2}" srcOrd="0" destOrd="0" presId="urn:microsoft.com/office/officeart/2005/8/layout/default#1"/>
    <dgm:cxn modelId="{D9EEA22C-E86C-4282-8159-11C6AA74A25C}" type="presParOf" srcId="{0E78A0EB-2B63-4D64-8ACF-233C12CE6951}" destId="{4AC0EF48-7BFA-4066-80EF-D621BA16DE30}" srcOrd="0" destOrd="0" presId="urn:microsoft.com/office/officeart/2005/8/layout/default#1"/>
    <dgm:cxn modelId="{1C85BFE9-ACFA-4B41-BDEC-3424D5237448}" type="presParOf" srcId="{0E78A0EB-2B63-4D64-8ACF-233C12CE6951}" destId="{BAC030D0-4EBE-493B-9E27-1B2089C4DDC1}" srcOrd="1" destOrd="0" presId="urn:microsoft.com/office/officeart/2005/8/layout/default#1"/>
    <dgm:cxn modelId="{5E258F12-962D-438F-AABE-59E037E78389}" type="presParOf" srcId="{0E78A0EB-2B63-4D64-8ACF-233C12CE6951}" destId="{37D013CD-06AA-46D5-8639-46584EE6C4D2}" srcOrd="2" destOrd="0" presId="urn:microsoft.com/office/officeart/2005/8/layout/default#1"/>
    <dgm:cxn modelId="{1176E9DA-6C5A-4A7E-8DF9-675E46062925}" type="presParOf" srcId="{0E78A0EB-2B63-4D64-8ACF-233C12CE6951}" destId="{B06E0D02-7FF0-4D50-A861-21D499562355}" srcOrd="3" destOrd="0" presId="urn:microsoft.com/office/officeart/2005/8/layout/default#1"/>
    <dgm:cxn modelId="{1D3194BB-25F8-4E91-B8B6-D1911EAA5056}" type="presParOf" srcId="{0E78A0EB-2B63-4D64-8ACF-233C12CE6951}" destId="{D1650597-1EFA-40E2-951A-BFD769C32225}" srcOrd="4" destOrd="0" presId="urn:microsoft.com/office/officeart/2005/8/layout/default#1"/>
    <dgm:cxn modelId="{11EA81E7-A459-49EB-AA4F-B91AF1895B2E}" type="presParOf" srcId="{0E78A0EB-2B63-4D64-8ACF-233C12CE6951}" destId="{6DEC1D88-9550-49C1-80C0-9AC2701E26F1}" srcOrd="5" destOrd="0" presId="urn:microsoft.com/office/officeart/2005/8/layout/default#1"/>
    <dgm:cxn modelId="{7AE02445-C3DA-4BD5-ACDB-C6C3F6CE52C8}" type="presParOf" srcId="{0E78A0EB-2B63-4D64-8ACF-233C12CE6951}" destId="{3E1D4319-50FD-4288-8629-84D0D9B1381A}" srcOrd="6" destOrd="0" presId="urn:microsoft.com/office/officeart/2005/8/layout/default#1"/>
    <dgm:cxn modelId="{8D13C75E-DB12-4B11-91DE-6A9B10A04300}" type="presParOf" srcId="{0E78A0EB-2B63-4D64-8ACF-233C12CE6951}" destId="{07A2D8D5-EE0A-4596-8F2C-2E3FCED806A2}" srcOrd="7" destOrd="0" presId="urn:microsoft.com/office/officeart/2005/8/layout/default#1"/>
    <dgm:cxn modelId="{F34F17CC-E89B-49FB-8016-B05F865F2FE0}" type="presParOf" srcId="{0E78A0EB-2B63-4D64-8ACF-233C12CE6951}" destId="{B2A2EB57-29AD-4EAA-9EFF-34C8BDB3421A}" srcOrd="8" destOrd="0" presId="urn:microsoft.com/office/officeart/2005/8/layout/default#1"/>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504CF3-88E8-4301-8B20-C25EF2B28713}" type="doc">
      <dgm:prSet loTypeId="urn:microsoft.com/office/officeart/2005/8/layout/vList3#1" loCatId="list" qsTypeId="urn:microsoft.com/office/officeart/2005/8/quickstyle/simple1" qsCatId="simple" csTypeId="urn:microsoft.com/office/officeart/2005/8/colors/colorful5" csCatId="colorful" phldr="1"/>
      <dgm:spPr/>
    </dgm:pt>
    <dgm:pt modelId="{768B4B1D-F536-45D5-883E-A979A1CA3C4B}">
      <dgm:prSet phldrT="[Text]"/>
      <dgm:spPr/>
      <dgm:t>
        <a:bodyPr/>
        <a:lstStyle/>
        <a:p>
          <a:r>
            <a:rPr lang="en-US" b="1" dirty="0">
              <a:solidFill>
                <a:srgbClr val="FF33CC"/>
              </a:solidFill>
            </a:rPr>
            <a:t>THE CLINICAL MODEL</a:t>
          </a:r>
          <a:endParaRPr lang="en-IN" b="1" dirty="0">
            <a:solidFill>
              <a:srgbClr val="FF33CC"/>
            </a:solidFill>
          </a:endParaRPr>
        </a:p>
      </dgm:t>
    </dgm:pt>
    <dgm:pt modelId="{767C022E-1189-4B52-A5AF-E6FCF500775C}" type="parTrans" cxnId="{0638DA1D-BE37-4479-BFBC-4F4E1BDF38F5}">
      <dgm:prSet/>
      <dgm:spPr/>
      <dgm:t>
        <a:bodyPr/>
        <a:lstStyle/>
        <a:p>
          <a:endParaRPr lang="en-IN"/>
        </a:p>
      </dgm:t>
    </dgm:pt>
    <dgm:pt modelId="{1B453404-D325-47EF-BCDA-BBB720868C34}" type="sibTrans" cxnId="{0638DA1D-BE37-4479-BFBC-4F4E1BDF38F5}">
      <dgm:prSet/>
      <dgm:spPr/>
      <dgm:t>
        <a:bodyPr/>
        <a:lstStyle/>
        <a:p>
          <a:endParaRPr lang="en-IN"/>
        </a:p>
      </dgm:t>
    </dgm:pt>
    <dgm:pt modelId="{C9DE8162-2183-4116-A0A2-3F1C435729C8}">
      <dgm:prSet phldrT="[Text]"/>
      <dgm:spPr/>
      <dgm:t>
        <a:bodyPr/>
        <a:lstStyle/>
        <a:p>
          <a:r>
            <a:rPr lang="en-US" b="1" dirty="0">
              <a:solidFill>
                <a:srgbClr val="FFFF00"/>
              </a:solidFill>
            </a:rPr>
            <a:t>LEVELS OF PREVETION MODEL</a:t>
          </a:r>
          <a:endParaRPr lang="en-IN" b="1" dirty="0">
            <a:solidFill>
              <a:srgbClr val="FFFF00"/>
            </a:solidFill>
          </a:endParaRPr>
        </a:p>
      </dgm:t>
    </dgm:pt>
    <dgm:pt modelId="{5C8638AF-C465-4036-9EA1-B4BA410102D7}" type="parTrans" cxnId="{85DEC3C2-EE37-4850-8329-DA4908AB5DCB}">
      <dgm:prSet/>
      <dgm:spPr/>
      <dgm:t>
        <a:bodyPr/>
        <a:lstStyle/>
        <a:p>
          <a:endParaRPr lang="en-IN"/>
        </a:p>
      </dgm:t>
    </dgm:pt>
    <dgm:pt modelId="{5163E159-8F17-4369-9D25-7182318E232D}" type="sibTrans" cxnId="{85DEC3C2-EE37-4850-8329-DA4908AB5DCB}">
      <dgm:prSet/>
      <dgm:spPr/>
      <dgm:t>
        <a:bodyPr/>
        <a:lstStyle/>
        <a:p>
          <a:endParaRPr lang="en-IN"/>
        </a:p>
      </dgm:t>
    </dgm:pt>
    <dgm:pt modelId="{DF3E2629-BB92-46D0-909C-44800F7B66A5}">
      <dgm:prSet phldrT="[Text]"/>
      <dgm:spPr/>
      <dgm:t>
        <a:bodyPr/>
        <a:lstStyle/>
        <a:p>
          <a:r>
            <a:rPr lang="en-US" b="1" dirty="0">
              <a:solidFill>
                <a:srgbClr val="FF33CC"/>
              </a:solidFill>
            </a:rPr>
            <a:t>PRIMARY HEALTH CARE &amp; MANAGED CARE MODELS</a:t>
          </a:r>
          <a:endParaRPr lang="en-IN" b="1" dirty="0">
            <a:solidFill>
              <a:srgbClr val="FF33CC"/>
            </a:solidFill>
          </a:endParaRPr>
        </a:p>
      </dgm:t>
    </dgm:pt>
    <dgm:pt modelId="{CCC23D08-7EFC-40CC-8F6B-235D25905B4E}" type="parTrans" cxnId="{895D006C-90C8-41A9-86BB-9B6674AFD31E}">
      <dgm:prSet/>
      <dgm:spPr/>
      <dgm:t>
        <a:bodyPr/>
        <a:lstStyle/>
        <a:p>
          <a:endParaRPr lang="en-IN"/>
        </a:p>
      </dgm:t>
    </dgm:pt>
    <dgm:pt modelId="{C8EAD58E-3DF2-40E1-AF7F-7F661EB818EB}" type="sibTrans" cxnId="{895D006C-90C8-41A9-86BB-9B6674AFD31E}">
      <dgm:prSet/>
      <dgm:spPr/>
      <dgm:t>
        <a:bodyPr/>
        <a:lstStyle/>
        <a:p>
          <a:endParaRPr lang="en-IN"/>
        </a:p>
      </dgm:t>
    </dgm:pt>
    <dgm:pt modelId="{1714FA09-3034-414D-841B-6D2CE81D508B}" type="pres">
      <dgm:prSet presAssocID="{34504CF3-88E8-4301-8B20-C25EF2B28713}" presName="linearFlow" presStyleCnt="0">
        <dgm:presLayoutVars>
          <dgm:dir/>
          <dgm:resizeHandles val="exact"/>
        </dgm:presLayoutVars>
      </dgm:prSet>
      <dgm:spPr/>
    </dgm:pt>
    <dgm:pt modelId="{284AA289-3C70-4C6B-B6CF-D3E334AB739C}" type="pres">
      <dgm:prSet presAssocID="{768B4B1D-F536-45D5-883E-A979A1CA3C4B}" presName="composite" presStyleCnt="0"/>
      <dgm:spPr/>
    </dgm:pt>
    <dgm:pt modelId="{088444A0-B596-4838-B2FD-786FF2DC78B1}" type="pres">
      <dgm:prSet presAssocID="{768B4B1D-F536-45D5-883E-A979A1CA3C4B}" presName="imgShp" presStyleLbl="fgImgPlace1" presStyleIdx="0" presStyleCnt="3"/>
      <dgm:spPr/>
    </dgm:pt>
    <dgm:pt modelId="{9E010696-4A8E-473D-910C-50162C466950}" type="pres">
      <dgm:prSet presAssocID="{768B4B1D-F536-45D5-883E-A979A1CA3C4B}" presName="txShp" presStyleLbl="node1" presStyleIdx="0" presStyleCnt="3">
        <dgm:presLayoutVars>
          <dgm:bulletEnabled val="1"/>
        </dgm:presLayoutVars>
      </dgm:prSet>
      <dgm:spPr/>
      <dgm:t>
        <a:bodyPr/>
        <a:lstStyle/>
        <a:p>
          <a:endParaRPr lang="en-US"/>
        </a:p>
      </dgm:t>
    </dgm:pt>
    <dgm:pt modelId="{D90DFB98-9FD0-48B4-AD8B-9DFCE4E3D958}" type="pres">
      <dgm:prSet presAssocID="{1B453404-D325-47EF-BCDA-BBB720868C34}" presName="spacing" presStyleCnt="0"/>
      <dgm:spPr/>
    </dgm:pt>
    <dgm:pt modelId="{1B779FC0-6E73-41E9-8B0E-A35C5E952041}" type="pres">
      <dgm:prSet presAssocID="{C9DE8162-2183-4116-A0A2-3F1C435729C8}" presName="composite" presStyleCnt="0"/>
      <dgm:spPr/>
    </dgm:pt>
    <dgm:pt modelId="{2199195E-2067-4804-BC71-7AD9035CA242}" type="pres">
      <dgm:prSet presAssocID="{C9DE8162-2183-4116-A0A2-3F1C435729C8}" presName="imgShp" presStyleLbl="fgImgPlace1" presStyleIdx="1" presStyleCnt="3"/>
      <dgm:spPr/>
    </dgm:pt>
    <dgm:pt modelId="{B7F29DDF-3266-42A9-B3F2-829B5414A0B9}" type="pres">
      <dgm:prSet presAssocID="{C9DE8162-2183-4116-A0A2-3F1C435729C8}" presName="txShp" presStyleLbl="node1" presStyleIdx="1" presStyleCnt="3">
        <dgm:presLayoutVars>
          <dgm:bulletEnabled val="1"/>
        </dgm:presLayoutVars>
      </dgm:prSet>
      <dgm:spPr/>
      <dgm:t>
        <a:bodyPr/>
        <a:lstStyle/>
        <a:p>
          <a:endParaRPr lang="en-US"/>
        </a:p>
      </dgm:t>
    </dgm:pt>
    <dgm:pt modelId="{2763F474-5192-402C-AA7D-7B5F6DE64711}" type="pres">
      <dgm:prSet presAssocID="{5163E159-8F17-4369-9D25-7182318E232D}" presName="spacing" presStyleCnt="0"/>
      <dgm:spPr/>
    </dgm:pt>
    <dgm:pt modelId="{68393C26-BCA5-42BE-B9B3-463857D4D5B7}" type="pres">
      <dgm:prSet presAssocID="{DF3E2629-BB92-46D0-909C-44800F7B66A5}" presName="composite" presStyleCnt="0"/>
      <dgm:spPr/>
    </dgm:pt>
    <dgm:pt modelId="{C34B6AEB-0299-49B3-9590-AD41D261F493}" type="pres">
      <dgm:prSet presAssocID="{DF3E2629-BB92-46D0-909C-44800F7B66A5}" presName="imgShp" presStyleLbl="fgImgPlace1" presStyleIdx="2" presStyleCnt="3"/>
      <dgm:spPr/>
    </dgm:pt>
    <dgm:pt modelId="{5FB5425A-BB54-44B5-9A13-05F7C6C47835}" type="pres">
      <dgm:prSet presAssocID="{DF3E2629-BB92-46D0-909C-44800F7B66A5}" presName="txShp" presStyleLbl="node1" presStyleIdx="2" presStyleCnt="3">
        <dgm:presLayoutVars>
          <dgm:bulletEnabled val="1"/>
        </dgm:presLayoutVars>
      </dgm:prSet>
      <dgm:spPr/>
      <dgm:t>
        <a:bodyPr/>
        <a:lstStyle/>
        <a:p>
          <a:endParaRPr lang="en-US"/>
        </a:p>
      </dgm:t>
    </dgm:pt>
  </dgm:ptLst>
  <dgm:cxnLst>
    <dgm:cxn modelId="{228BC1C4-FCF4-4100-BE62-3C8059918AA7}" type="presOf" srcId="{DF3E2629-BB92-46D0-909C-44800F7B66A5}" destId="{5FB5425A-BB54-44B5-9A13-05F7C6C47835}" srcOrd="0" destOrd="0" presId="urn:microsoft.com/office/officeart/2005/8/layout/vList3#1"/>
    <dgm:cxn modelId="{4883D5F6-4ED8-4A4B-8BA3-7C617F018D3D}" type="presOf" srcId="{C9DE8162-2183-4116-A0A2-3F1C435729C8}" destId="{B7F29DDF-3266-42A9-B3F2-829B5414A0B9}" srcOrd="0" destOrd="0" presId="urn:microsoft.com/office/officeart/2005/8/layout/vList3#1"/>
    <dgm:cxn modelId="{0638DA1D-BE37-4479-BFBC-4F4E1BDF38F5}" srcId="{34504CF3-88E8-4301-8B20-C25EF2B28713}" destId="{768B4B1D-F536-45D5-883E-A979A1CA3C4B}" srcOrd="0" destOrd="0" parTransId="{767C022E-1189-4B52-A5AF-E6FCF500775C}" sibTransId="{1B453404-D325-47EF-BCDA-BBB720868C34}"/>
    <dgm:cxn modelId="{02A966FB-0A6A-464E-BB80-BEF3443D4B36}" type="presOf" srcId="{34504CF3-88E8-4301-8B20-C25EF2B28713}" destId="{1714FA09-3034-414D-841B-6D2CE81D508B}" srcOrd="0" destOrd="0" presId="urn:microsoft.com/office/officeart/2005/8/layout/vList3#1"/>
    <dgm:cxn modelId="{2F1F6929-C59C-4DCF-A538-6E9EC362BFE7}" type="presOf" srcId="{768B4B1D-F536-45D5-883E-A979A1CA3C4B}" destId="{9E010696-4A8E-473D-910C-50162C466950}" srcOrd="0" destOrd="0" presId="urn:microsoft.com/office/officeart/2005/8/layout/vList3#1"/>
    <dgm:cxn modelId="{85DEC3C2-EE37-4850-8329-DA4908AB5DCB}" srcId="{34504CF3-88E8-4301-8B20-C25EF2B28713}" destId="{C9DE8162-2183-4116-A0A2-3F1C435729C8}" srcOrd="1" destOrd="0" parTransId="{5C8638AF-C465-4036-9EA1-B4BA410102D7}" sibTransId="{5163E159-8F17-4369-9D25-7182318E232D}"/>
    <dgm:cxn modelId="{895D006C-90C8-41A9-86BB-9B6674AFD31E}" srcId="{34504CF3-88E8-4301-8B20-C25EF2B28713}" destId="{DF3E2629-BB92-46D0-909C-44800F7B66A5}" srcOrd="2" destOrd="0" parTransId="{CCC23D08-7EFC-40CC-8F6B-235D25905B4E}" sibTransId="{C8EAD58E-3DF2-40E1-AF7F-7F661EB818EB}"/>
    <dgm:cxn modelId="{ED4AB28B-EA11-4A13-B999-3510254D3260}" type="presParOf" srcId="{1714FA09-3034-414D-841B-6D2CE81D508B}" destId="{284AA289-3C70-4C6B-B6CF-D3E334AB739C}" srcOrd="0" destOrd="0" presId="urn:microsoft.com/office/officeart/2005/8/layout/vList3#1"/>
    <dgm:cxn modelId="{00135904-D03D-49D6-9C21-C306D219EE82}" type="presParOf" srcId="{284AA289-3C70-4C6B-B6CF-D3E334AB739C}" destId="{088444A0-B596-4838-B2FD-786FF2DC78B1}" srcOrd="0" destOrd="0" presId="urn:microsoft.com/office/officeart/2005/8/layout/vList3#1"/>
    <dgm:cxn modelId="{EDF2CD34-7967-4A3C-B017-55BD9AC0141A}" type="presParOf" srcId="{284AA289-3C70-4C6B-B6CF-D3E334AB739C}" destId="{9E010696-4A8E-473D-910C-50162C466950}" srcOrd="1" destOrd="0" presId="urn:microsoft.com/office/officeart/2005/8/layout/vList3#1"/>
    <dgm:cxn modelId="{79C5A48B-05FE-4C37-98FE-D8A811E7B395}" type="presParOf" srcId="{1714FA09-3034-414D-841B-6D2CE81D508B}" destId="{D90DFB98-9FD0-48B4-AD8B-9DFCE4E3D958}" srcOrd="1" destOrd="0" presId="urn:microsoft.com/office/officeart/2005/8/layout/vList3#1"/>
    <dgm:cxn modelId="{2A50DBB4-F36F-4A0B-A900-E4CF4DDE08CA}" type="presParOf" srcId="{1714FA09-3034-414D-841B-6D2CE81D508B}" destId="{1B779FC0-6E73-41E9-8B0E-A35C5E952041}" srcOrd="2" destOrd="0" presId="urn:microsoft.com/office/officeart/2005/8/layout/vList3#1"/>
    <dgm:cxn modelId="{C6926533-0DFB-4608-BD5C-C7074A80960D}" type="presParOf" srcId="{1B779FC0-6E73-41E9-8B0E-A35C5E952041}" destId="{2199195E-2067-4804-BC71-7AD9035CA242}" srcOrd="0" destOrd="0" presId="urn:microsoft.com/office/officeart/2005/8/layout/vList3#1"/>
    <dgm:cxn modelId="{DE2A7555-F502-410A-AED7-21295870E832}" type="presParOf" srcId="{1B779FC0-6E73-41E9-8B0E-A35C5E952041}" destId="{B7F29DDF-3266-42A9-B3F2-829B5414A0B9}" srcOrd="1" destOrd="0" presId="urn:microsoft.com/office/officeart/2005/8/layout/vList3#1"/>
    <dgm:cxn modelId="{54845ED7-6607-4448-B437-9F9D46063FD6}" type="presParOf" srcId="{1714FA09-3034-414D-841B-6D2CE81D508B}" destId="{2763F474-5192-402C-AA7D-7B5F6DE64711}" srcOrd="3" destOrd="0" presId="urn:microsoft.com/office/officeart/2005/8/layout/vList3#1"/>
    <dgm:cxn modelId="{6E11E34A-ED3B-459F-AD85-8C936939ABA1}" type="presParOf" srcId="{1714FA09-3034-414D-841B-6D2CE81D508B}" destId="{68393C26-BCA5-42BE-B9B3-463857D4D5B7}" srcOrd="4" destOrd="0" presId="urn:microsoft.com/office/officeart/2005/8/layout/vList3#1"/>
    <dgm:cxn modelId="{2E0ABA95-FDD8-47A6-AFF4-7B0203B14140}" type="presParOf" srcId="{68393C26-BCA5-42BE-B9B3-463857D4D5B7}" destId="{C34B6AEB-0299-49B3-9590-AD41D261F493}" srcOrd="0" destOrd="0" presId="urn:microsoft.com/office/officeart/2005/8/layout/vList3#1"/>
    <dgm:cxn modelId="{C2E5C3A7-B4C9-42AD-903C-EC858246656D}" type="presParOf" srcId="{68393C26-BCA5-42BE-B9B3-463857D4D5B7}" destId="{5FB5425A-BB54-44B5-9A13-05F7C6C47835}"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E9CBA2-6A95-49C7-AAA9-F720A5CD2B7E}" type="doc">
      <dgm:prSet loTypeId="urn:microsoft.com/office/officeart/2005/8/layout/hierarchy4" loCatId="list" qsTypeId="urn:microsoft.com/office/officeart/2005/8/quickstyle/simple1" qsCatId="simple" csTypeId="urn:microsoft.com/office/officeart/2005/8/colors/accent2_3" csCatId="accent2" phldr="1"/>
      <dgm:spPr/>
      <dgm:t>
        <a:bodyPr/>
        <a:lstStyle/>
        <a:p>
          <a:endParaRPr lang="en-IN"/>
        </a:p>
      </dgm:t>
    </dgm:pt>
    <dgm:pt modelId="{15141E91-4395-470A-85C3-F4B48EE15B12}">
      <dgm:prSet phldrT="[Text]"/>
      <dgm:spPr>
        <a:blipFill rotWithShape="0">
          <a:blip xmlns:r="http://schemas.openxmlformats.org/officeDocument/2006/relationships" r:embed="rId1"/>
          <a:tile tx="0" ty="0" sx="100000" sy="100000" flip="none" algn="tl"/>
        </a:blipFill>
      </dgm:spPr>
      <dgm:t>
        <a:bodyPr/>
        <a:lstStyle/>
        <a:p>
          <a:r>
            <a:rPr lang="en-US" dirty="0">
              <a:solidFill>
                <a:srgbClr val="008000"/>
              </a:solidFill>
            </a:rPr>
            <a:t>PROFESSIONAL AND </a:t>
          </a:r>
          <a:r>
            <a:rPr lang="en-US">
              <a:solidFill>
                <a:srgbClr val="008000"/>
              </a:solidFill>
            </a:rPr>
            <a:t>LEGAL CONSIDERATIONS:</a:t>
          </a:r>
          <a:endParaRPr lang="en-IN" dirty="0">
            <a:solidFill>
              <a:srgbClr val="008000"/>
            </a:solidFill>
          </a:endParaRPr>
        </a:p>
      </dgm:t>
    </dgm:pt>
    <dgm:pt modelId="{D457CAA2-DBC0-4C71-A16F-8C3453FBEDB1}" type="parTrans" cxnId="{C0CC46E3-DC4D-4B5A-A7E6-BD74ACD1A663}">
      <dgm:prSet/>
      <dgm:spPr/>
      <dgm:t>
        <a:bodyPr/>
        <a:lstStyle/>
        <a:p>
          <a:endParaRPr lang="en-IN"/>
        </a:p>
      </dgm:t>
    </dgm:pt>
    <dgm:pt modelId="{316BA2D4-12FE-46E3-B80A-CB8F4CF6A9A8}" type="sibTrans" cxnId="{C0CC46E3-DC4D-4B5A-A7E6-BD74ACD1A663}">
      <dgm:prSet/>
      <dgm:spPr/>
      <dgm:t>
        <a:bodyPr/>
        <a:lstStyle/>
        <a:p>
          <a:endParaRPr lang="en-IN"/>
        </a:p>
      </dgm:t>
    </dgm:pt>
    <dgm:pt modelId="{898A89A0-0391-45B3-B772-AC1745F00795}">
      <dgm:prSet phldrT="[Text]"/>
      <dgm:spPr/>
      <dgm:t>
        <a:bodyPr/>
        <a:lstStyle/>
        <a:p>
          <a:r>
            <a:rPr lang="en-US" dirty="0"/>
            <a:t>STANDARDS OF CARE</a:t>
          </a:r>
          <a:endParaRPr lang="en-IN" dirty="0"/>
        </a:p>
      </dgm:t>
    </dgm:pt>
    <dgm:pt modelId="{A0B88B19-8B3E-4FB0-981E-379543EF6872}" type="parTrans" cxnId="{5D44AE9D-B8C6-4E13-9843-C046A8B9EFFF}">
      <dgm:prSet/>
      <dgm:spPr/>
      <dgm:t>
        <a:bodyPr/>
        <a:lstStyle/>
        <a:p>
          <a:endParaRPr lang="en-IN"/>
        </a:p>
      </dgm:t>
    </dgm:pt>
    <dgm:pt modelId="{728E559A-4E85-4C6F-AD4C-A268DC601811}" type="sibTrans" cxnId="{5D44AE9D-B8C6-4E13-9843-C046A8B9EFFF}">
      <dgm:prSet/>
      <dgm:spPr/>
      <dgm:t>
        <a:bodyPr/>
        <a:lstStyle/>
        <a:p>
          <a:endParaRPr lang="en-IN"/>
        </a:p>
      </dgm:t>
    </dgm:pt>
    <dgm:pt modelId="{96349EA0-5CDF-45C2-BA59-6F4ED24FB145}">
      <dgm:prSet phldrT="[Text]"/>
      <dgm:spPr/>
      <dgm:t>
        <a:bodyPr/>
        <a:lstStyle/>
        <a:p>
          <a:r>
            <a:rPr lang="en-US" dirty="0"/>
            <a:t>CERTIFICATION</a:t>
          </a:r>
          <a:endParaRPr lang="en-IN" dirty="0"/>
        </a:p>
      </dgm:t>
    </dgm:pt>
    <dgm:pt modelId="{24799D77-0DA1-462D-B1DD-AF9B6540AED9}" type="parTrans" cxnId="{7632660C-1851-4927-ADE4-FBFE626F6296}">
      <dgm:prSet/>
      <dgm:spPr/>
      <dgm:t>
        <a:bodyPr/>
        <a:lstStyle/>
        <a:p>
          <a:endParaRPr lang="en-IN"/>
        </a:p>
      </dgm:t>
    </dgm:pt>
    <dgm:pt modelId="{09B64088-47DA-4436-9C68-DF23B9E0C7CD}" type="sibTrans" cxnId="{7632660C-1851-4927-ADE4-FBFE626F6296}">
      <dgm:prSet/>
      <dgm:spPr/>
      <dgm:t>
        <a:bodyPr/>
        <a:lstStyle/>
        <a:p>
          <a:endParaRPr lang="en-IN"/>
        </a:p>
      </dgm:t>
    </dgm:pt>
    <dgm:pt modelId="{D36FC2E5-8166-47F2-BE92-80CFE25BDEA7}">
      <dgm:prSet phldrT="[Text]"/>
      <dgm:spPr/>
      <dgm:t>
        <a:bodyPr/>
        <a:lstStyle/>
        <a:p>
          <a:r>
            <a:rPr lang="en-US" dirty="0"/>
            <a:t>REGULATORY COMPLIANCE</a:t>
          </a:r>
          <a:endParaRPr lang="en-IN" dirty="0"/>
        </a:p>
      </dgm:t>
    </dgm:pt>
    <dgm:pt modelId="{8EF5322A-16D0-407C-B9A2-E731B814BBB5}" type="parTrans" cxnId="{1EB78802-94F9-4AAD-9216-003BF49659EA}">
      <dgm:prSet/>
      <dgm:spPr/>
      <dgm:t>
        <a:bodyPr/>
        <a:lstStyle/>
        <a:p>
          <a:endParaRPr lang="en-IN"/>
        </a:p>
      </dgm:t>
    </dgm:pt>
    <dgm:pt modelId="{19C352C2-A911-485D-9272-9B922E203F49}" type="sibTrans" cxnId="{1EB78802-94F9-4AAD-9216-003BF49659EA}">
      <dgm:prSet/>
      <dgm:spPr/>
      <dgm:t>
        <a:bodyPr/>
        <a:lstStyle/>
        <a:p>
          <a:endParaRPr lang="en-IN"/>
        </a:p>
      </dgm:t>
    </dgm:pt>
    <dgm:pt modelId="{47DE0F0A-79F7-477F-A310-D99721134C3B}">
      <dgm:prSet phldrT="[Text]"/>
      <dgm:spPr/>
      <dgm:t>
        <a:bodyPr/>
        <a:lstStyle/>
        <a:p>
          <a:r>
            <a:rPr lang="en-US" dirty="0"/>
            <a:t>COMPETENCE</a:t>
          </a:r>
          <a:endParaRPr lang="en-IN" dirty="0"/>
        </a:p>
      </dgm:t>
    </dgm:pt>
    <dgm:pt modelId="{FFE1AC96-F7C2-48DE-B8A3-38C0DF495005}" type="parTrans" cxnId="{E829C327-1574-4150-B8EC-DA1720752495}">
      <dgm:prSet/>
      <dgm:spPr/>
      <dgm:t>
        <a:bodyPr/>
        <a:lstStyle/>
        <a:p>
          <a:endParaRPr lang="en-IN"/>
        </a:p>
      </dgm:t>
    </dgm:pt>
    <dgm:pt modelId="{BAD62726-5BFE-4370-8A2D-3EA582E3E0C3}" type="sibTrans" cxnId="{E829C327-1574-4150-B8EC-DA1720752495}">
      <dgm:prSet/>
      <dgm:spPr/>
      <dgm:t>
        <a:bodyPr/>
        <a:lstStyle/>
        <a:p>
          <a:endParaRPr lang="en-IN"/>
        </a:p>
      </dgm:t>
    </dgm:pt>
    <dgm:pt modelId="{85F2C745-61AA-4792-AD27-74C848BC08D5}">
      <dgm:prSet phldrT="[Text]"/>
      <dgm:spPr/>
      <dgm:t>
        <a:bodyPr/>
        <a:lstStyle/>
        <a:p>
          <a:r>
            <a:rPr lang="en-US" dirty="0"/>
            <a:t>MULTI-STATE LICENSURE</a:t>
          </a:r>
          <a:endParaRPr lang="en-IN" dirty="0"/>
        </a:p>
      </dgm:t>
    </dgm:pt>
    <dgm:pt modelId="{B60192C1-B1F3-444C-8519-DF2697DEF910}" type="parTrans" cxnId="{3A6D5E6E-1F6E-4B35-A731-C53E3E2CF267}">
      <dgm:prSet/>
      <dgm:spPr/>
      <dgm:t>
        <a:bodyPr/>
        <a:lstStyle/>
        <a:p>
          <a:endParaRPr lang="en-IN"/>
        </a:p>
      </dgm:t>
    </dgm:pt>
    <dgm:pt modelId="{0051D24E-3105-4D86-8141-DF1B02D12F0D}" type="sibTrans" cxnId="{3A6D5E6E-1F6E-4B35-A731-C53E3E2CF267}">
      <dgm:prSet/>
      <dgm:spPr/>
      <dgm:t>
        <a:bodyPr/>
        <a:lstStyle/>
        <a:p>
          <a:endParaRPr lang="en-IN"/>
        </a:p>
      </dgm:t>
    </dgm:pt>
    <dgm:pt modelId="{1291C9E8-6F16-408F-80AA-55C83795B24B}" type="pres">
      <dgm:prSet presAssocID="{77E9CBA2-6A95-49C7-AAA9-F720A5CD2B7E}" presName="Name0" presStyleCnt="0">
        <dgm:presLayoutVars>
          <dgm:chPref val="1"/>
          <dgm:dir/>
          <dgm:animOne val="branch"/>
          <dgm:animLvl val="lvl"/>
          <dgm:resizeHandles/>
        </dgm:presLayoutVars>
      </dgm:prSet>
      <dgm:spPr/>
      <dgm:t>
        <a:bodyPr/>
        <a:lstStyle/>
        <a:p>
          <a:endParaRPr lang="en-US"/>
        </a:p>
      </dgm:t>
    </dgm:pt>
    <dgm:pt modelId="{3623B370-813C-4115-B4F6-664A69A47780}" type="pres">
      <dgm:prSet presAssocID="{15141E91-4395-470A-85C3-F4B48EE15B12}" presName="vertOne" presStyleCnt="0"/>
      <dgm:spPr/>
    </dgm:pt>
    <dgm:pt modelId="{EE931348-AD44-4359-9E7E-80D90BCF05B3}" type="pres">
      <dgm:prSet presAssocID="{15141E91-4395-470A-85C3-F4B48EE15B12}" presName="txOne" presStyleLbl="node0" presStyleIdx="0" presStyleCnt="1" custScaleY="139182" custLinFactNeighborX="-582" custLinFactNeighborY="-2464">
        <dgm:presLayoutVars>
          <dgm:chPref val="3"/>
        </dgm:presLayoutVars>
      </dgm:prSet>
      <dgm:spPr/>
      <dgm:t>
        <a:bodyPr/>
        <a:lstStyle/>
        <a:p>
          <a:endParaRPr lang="en-US"/>
        </a:p>
      </dgm:t>
    </dgm:pt>
    <dgm:pt modelId="{8ECEB98E-C519-47F8-8851-EBB5C589ADCE}" type="pres">
      <dgm:prSet presAssocID="{15141E91-4395-470A-85C3-F4B48EE15B12}" presName="parTransOne" presStyleCnt="0"/>
      <dgm:spPr/>
    </dgm:pt>
    <dgm:pt modelId="{B36C3F7A-5D93-4EC9-B3F9-62060EA6A9A4}" type="pres">
      <dgm:prSet presAssocID="{15141E91-4395-470A-85C3-F4B48EE15B12}" presName="horzOne" presStyleCnt="0"/>
      <dgm:spPr/>
    </dgm:pt>
    <dgm:pt modelId="{086EF3B0-774B-4D6E-9428-AA44EEAF75A8}" type="pres">
      <dgm:prSet presAssocID="{898A89A0-0391-45B3-B772-AC1745F00795}" presName="vertTwo" presStyleCnt="0"/>
      <dgm:spPr/>
    </dgm:pt>
    <dgm:pt modelId="{8AB9935B-7FEC-4D65-AD4D-F140E44E1BDD}" type="pres">
      <dgm:prSet presAssocID="{898A89A0-0391-45B3-B772-AC1745F00795}" presName="txTwo" presStyleLbl="node2" presStyleIdx="0" presStyleCnt="2">
        <dgm:presLayoutVars>
          <dgm:chPref val="3"/>
        </dgm:presLayoutVars>
      </dgm:prSet>
      <dgm:spPr/>
      <dgm:t>
        <a:bodyPr/>
        <a:lstStyle/>
        <a:p>
          <a:endParaRPr lang="en-US"/>
        </a:p>
      </dgm:t>
    </dgm:pt>
    <dgm:pt modelId="{34368677-822D-46FC-B22B-19A6ABCC6C2F}" type="pres">
      <dgm:prSet presAssocID="{898A89A0-0391-45B3-B772-AC1745F00795}" presName="parTransTwo" presStyleCnt="0"/>
      <dgm:spPr/>
    </dgm:pt>
    <dgm:pt modelId="{14E91C32-9541-4D7B-9629-F3CAF162D509}" type="pres">
      <dgm:prSet presAssocID="{898A89A0-0391-45B3-B772-AC1745F00795}" presName="horzTwo" presStyleCnt="0"/>
      <dgm:spPr/>
    </dgm:pt>
    <dgm:pt modelId="{499B2C26-A8AA-4A6B-9A98-FDFA1184B8F3}" type="pres">
      <dgm:prSet presAssocID="{96349EA0-5CDF-45C2-BA59-6F4ED24FB145}" presName="vertThree" presStyleCnt="0"/>
      <dgm:spPr/>
    </dgm:pt>
    <dgm:pt modelId="{03565437-572D-440B-877C-2131196669F9}" type="pres">
      <dgm:prSet presAssocID="{96349EA0-5CDF-45C2-BA59-6F4ED24FB145}" presName="txThree" presStyleLbl="node3" presStyleIdx="0" presStyleCnt="3">
        <dgm:presLayoutVars>
          <dgm:chPref val="3"/>
        </dgm:presLayoutVars>
      </dgm:prSet>
      <dgm:spPr/>
      <dgm:t>
        <a:bodyPr/>
        <a:lstStyle/>
        <a:p>
          <a:endParaRPr lang="en-US"/>
        </a:p>
      </dgm:t>
    </dgm:pt>
    <dgm:pt modelId="{3925F47A-F1B1-476B-8994-AC3CAD9B856E}" type="pres">
      <dgm:prSet presAssocID="{96349EA0-5CDF-45C2-BA59-6F4ED24FB145}" presName="horzThree" presStyleCnt="0"/>
      <dgm:spPr/>
    </dgm:pt>
    <dgm:pt modelId="{7C31F132-913D-43BF-9E8E-1639F6E5C0B7}" type="pres">
      <dgm:prSet presAssocID="{09B64088-47DA-4436-9C68-DF23B9E0C7CD}" presName="sibSpaceThree" presStyleCnt="0"/>
      <dgm:spPr/>
    </dgm:pt>
    <dgm:pt modelId="{BA8A86B0-EEC4-40D5-8239-69D08D610F37}" type="pres">
      <dgm:prSet presAssocID="{D36FC2E5-8166-47F2-BE92-80CFE25BDEA7}" presName="vertThree" presStyleCnt="0"/>
      <dgm:spPr/>
    </dgm:pt>
    <dgm:pt modelId="{03DF673D-B904-4FCF-9CA8-D2148CD0C95D}" type="pres">
      <dgm:prSet presAssocID="{D36FC2E5-8166-47F2-BE92-80CFE25BDEA7}" presName="txThree" presStyleLbl="node3" presStyleIdx="1" presStyleCnt="3">
        <dgm:presLayoutVars>
          <dgm:chPref val="3"/>
        </dgm:presLayoutVars>
      </dgm:prSet>
      <dgm:spPr/>
      <dgm:t>
        <a:bodyPr/>
        <a:lstStyle/>
        <a:p>
          <a:endParaRPr lang="en-US"/>
        </a:p>
      </dgm:t>
    </dgm:pt>
    <dgm:pt modelId="{4269FA89-F873-43A9-8C2C-57A5135DA683}" type="pres">
      <dgm:prSet presAssocID="{D36FC2E5-8166-47F2-BE92-80CFE25BDEA7}" presName="horzThree" presStyleCnt="0"/>
      <dgm:spPr/>
    </dgm:pt>
    <dgm:pt modelId="{5BE50EB6-410B-424B-B6A0-D6E1040A0852}" type="pres">
      <dgm:prSet presAssocID="{728E559A-4E85-4C6F-AD4C-A268DC601811}" presName="sibSpaceTwo" presStyleCnt="0"/>
      <dgm:spPr/>
    </dgm:pt>
    <dgm:pt modelId="{173D927B-AA4F-4645-B2FB-8CD68581E1E4}" type="pres">
      <dgm:prSet presAssocID="{47DE0F0A-79F7-477F-A310-D99721134C3B}" presName="vertTwo" presStyleCnt="0"/>
      <dgm:spPr/>
    </dgm:pt>
    <dgm:pt modelId="{5FB1CD83-A6A5-47D5-89CB-EB0A79D877C1}" type="pres">
      <dgm:prSet presAssocID="{47DE0F0A-79F7-477F-A310-D99721134C3B}" presName="txTwo" presStyleLbl="node2" presStyleIdx="1" presStyleCnt="2">
        <dgm:presLayoutVars>
          <dgm:chPref val="3"/>
        </dgm:presLayoutVars>
      </dgm:prSet>
      <dgm:spPr/>
      <dgm:t>
        <a:bodyPr/>
        <a:lstStyle/>
        <a:p>
          <a:endParaRPr lang="en-US"/>
        </a:p>
      </dgm:t>
    </dgm:pt>
    <dgm:pt modelId="{FBFB5242-3CFA-4FD7-A091-8941C446C09F}" type="pres">
      <dgm:prSet presAssocID="{47DE0F0A-79F7-477F-A310-D99721134C3B}" presName="parTransTwo" presStyleCnt="0"/>
      <dgm:spPr/>
    </dgm:pt>
    <dgm:pt modelId="{EC8581EC-7F38-47BC-BC74-A5BC6DB83D93}" type="pres">
      <dgm:prSet presAssocID="{47DE0F0A-79F7-477F-A310-D99721134C3B}" presName="horzTwo" presStyleCnt="0"/>
      <dgm:spPr/>
    </dgm:pt>
    <dgm:pt modelId="{7BC228D0-B7A3-49DC-97FC-C972300522B1}" type="pres">
      <dgm:prSet presAssocID="{85F2C745-61AA-4792-AD27-74C848BC08D5}" presName="vertThree" presStyleCnt="0"/>
      <dgm:spPr/>
    </dgm:pt>
    <dgm:pt modelId="{66B47481-3BBF-499D-B351-B8F32FBFF7BF}" type="pres">
      <dgm:prSet presAssocID="{85F2C745-61AA-4792-AD27-74C848BC08D5}" presName="txThree" presStyleLbl="node3" presStyleIdx="2" presStyleCnt="3">
        <dgm:presLayoutVars>
          <dgm:chPref val="3"/>
        </dgm:presLayoutVars>
      </dgm:prSet>
      <dgm:spPr/>
      <dgm:t>
        <a:bodyPr/>
        <a:lstStyle/>
        <a:p>
          <a:endParaRPr lang="en-US"/>
        </a:p>
      </dgm:t>
    </dgm:pt>
    <dgm:pt modelId="{43966CE2-035B-4CA9-A04D-667FEA350779}" type="pres">
      <dgm:prSet presAssocID="{85F2C745-61AA-4792-AD27-74C848BC08D5}" presName="horzThree" presStyleCnt="0"/>
      <dgm:spPr/>
    </dgm:pt>
  </dgm:ptLst>
  <dgm:cxnLst>
    <dgm:cxn modelId="{E829C327-1574-4150-B8EC-DA1720752495}" srcId="{15141E91-4395-470A-85C3-F4B48EE15B12}" destId="{47DE0F0A-79F7-477F-A310-D99721134C3B}" srcOrd="1" destOrd="0" parTransId="{FFE1AC96-F7C2-48DE-B8A3-38C0DF495005}" sibTransId="{BAD62726-5BFE-4370-8A2D-3EA582E3E0C3}"/>
    <dgm:cxn modelId="{2068412B-36E7-4653-9B02-A36D088C3617}" type="presOf" srcId="{47DE0F0A-79F7-477F-A310-D99721134C3B}" destId="{5FB1CD83-A6A5-47D5-89CB-EB0A79D877C1}" srcOrd="0" destOrd="0" presId="urn:microsoft.com/office/officeart/2005/8/layout/hierarchy4"/>
    <dgm:cxn modelId="{C0CC46E3-DC4D-4B5A-A7E6-BD74ACD1A663}" srcId="{77E9CBA2-6A95-49C7-AAA9-F720A5CD2B7E}" destId="{15141E91-4395-470A-85C3-F4B48EE15B12}" srcOrd="0" destOrd="0" parTransId="{D457CAA2-DBC0-4C71-A16F-8C3453FBEDB1}" sibTransId="{316BA2D4-12FE-46E3-B80A-CB8F4CF6A9A8}"/>
    <dgm:cxn modelId="{3A6D5E6E-1F6E-4B35-A731-C53E3E2CF267}" srcId="{47DE0F0A-79F7-477F-A310-D99721134C3B}" destId="{85F2C745-61AA-4792-AD27-74C848BC08D5}" srcOrd="0" destOrd="0" parTransId="{B60192C1-B1F3-444C-8519-DF2697DEF910}" sibTransId="{0051D24E-3105-4D86-8141-DF1B02D12F0D}"/>
    <dgm:cxn modelId="{7632660C-1851-4927-ADE4-FBFE626F6296}" srcId="{898A89A0-0391-45B3-B772-AC1745F00795}" destId="{96349EA0-5CDF-45C2-BA59-6F4ED24FB145}" srcOrd="0" destOrd="0" parTransId="{24799D77-0DA1-462D-B1DD-AF9B6540AED9}" sibTransId="{09B64088-47DA-4436-9C68-DF23B9E0C7CD}"/>
    <dgm:cxn modelId="{34134198-E5C2-4352-9FFE-B696B8283E5B}" type="presOf" srcId="{85F2C745-61AA-4792-AD27-74C848BC08D5}" destId="{66B47481-3BBF-499D-B351-B8F32FBFF7BF}" srcOrd="0" destOrd="0" presId="urn:microsoft.com/office/officeart/2005/8/layout/hierarchy4"/>
    <dgm:cxn modelId="{1EB78802-94F9-4AAD-9216-003BF49659EA}" srcId="{898A89A0-0391-45B3-B772-AC1745F00795}" destId="{D36FC2E5-8166-47F2-BE92-80CFE25BDEA7}" srcOrd="1" destOrd="0" parTransId="{8EF5322A-16D0-407C-B9A2-E731B814BBB5}" sibTransId="{19C352C2-A911-485D-9272-9B922E203F49}"/>
    <dgm:cxn modelId="{5D44AE9D-B8C6-4E13-9843-C046A8B9EFFF}" srcId="{15141E91-4395-470A-85C3-F4B48EE15B12}" destId="{898A89A0-0391-45B3-B772-AC1745F00795}" srcOrd="0" destOrd="0" parTransId="{A0B88B19-8B3E-4FB0-981E-379543EF6872}" sibTransId="{728E559A-4E85-4C6F-AD4C-A268DC601811}"/>
    <dgm:cxn modelId="{C5B7F995-3F83-4C65-A03D-A1558F6DDBFA}" type="presOf" srcId="{77E9CBA2-6A95-49C7-AAA9-F720A5CD2B7E}" destId="{1291C9E8-6F16-408F-80AA-55C83795B24B}" srcOrd="0" destOrd="0" presId="urn:microsoft.com/office/officeart/2005/8/layout/hierarchy4"/>
    <dgm:cxn modelId="{0958B537-1085-4A43-8F5B-7BEE712287C0}" type="presOf" srcId="{15141E91-4395-470A-85C3-F4B48EE15B12}" destId="{EE931348-AD44-4359-9E7E-80D90BCF05B3}" srcOrd="0" destOrd="0" presId="urn:microsoft.com/office/officeart/2005/8/layout/hierarchy4"/>
    <dgm:cxn modelId="{F5352D9C-A901-4929-AECB-B4ADE5E38ABC}" type="presOf" srcId="{96349EA0-5CDF-45C2-BA59-6F4ED24FB145}" destId="{03565437-572D-440B-877C-2131196669F9}" srcOrd="0" destOrd="0" presId="urn:microsoft.com/office/officeart/2005/8/layout/hierarchy4"/>
    <dgm:cxn modelId="{94FB40B2-92FF-47C3-B696-6D56FEE6E2B6}" type="presOf" srcId="{898A89A0-0391-45B3-B772-AC1745F00795}" destId="{8AB9935B-7FEC-4D65-AD4D-F140E44E1BDD}" srcOrd="0" destOrd="0" presId="urn:microsoft.com/office/officeart/2005/8/layout/hierarchy4"/>
    <dgm:cxn modelId="{2F71BEE6-7149-42F4-AA94-5FDE5460DDA9}" type="presOf" srcId="{D36FC2E5-8166-47F2-BE92-80CFE25BDEA7}" destId="{03DF673D-B904-4FCF-9CA8-D2148CD0C95D}" srcOrd="0" destOrd="0" presId="urn:microsoft.com/office/officeart/2005/8/layout/hierarchy4"/>
    <dgm:cxn modelId="{DFD20A21-81AB-4A7B-B7BA-875F5BBA234F}" type="presParOf" srcId="{1291C9E8-6F16-408F-80AA-55C83795B24B}" destId="{3623B370-813C-4115-B4F6-664A69A47780}" srcOrd="0" destOrd="0" presId="urn:microsoft.com/office/officeart/2005/8/layout/hierarchy4"/>
    <dgm:cxn modelId="{85378952-3071-48F4-9F1E-0A162DB9A742}" type="presParOf" srcId="{3623B370-813C-4115-B4F6-664A69A47780}" destId="{EE931348-AD44-4359-9E7E-80D90BCF05B3}" srcOrd="0" destOrd="0" presId="urn:microsoft.com/office/officeart/2005/8/layout/hierarchy4"/>
    <dgm:cxn modelId="{09BA29D0-BB21-4DC2-89E4-6FB1F2ACD693}" type="presParOf" srcId="{3623B370-813C-4115-B4F6-664A69A47780}" destId="{8ECEB98E-C519-47F8-8851-EBB5C589ADCE}" srcOrd="1" destOrd="0" presId="urn:microsoft.com/office/officeart/2005/8/layout/hierarchy4"/>
    <dgm:cxn modelId="{150A34A8-35E5-40A8-A847-E66E9D9095B3}" type="presParOf" srcId="{3623B370-813C-4115-B4F6-664A69A47780}" destId="{B36C3F7A-5D93-4EC9-B3F9-62060EA6A9A4}" srcOrd="2" destOrd="0" presId="urn:microsoft.com/office/officeart/2005/8/layout/hierarchy4"/>
    <dgm:cxn modelId="{BB3F8492-2EB1-4FF1-8CE2-9C5FAEB4DB01}" type="presParOf" srcId="{B36C3F7A-5D93-4EC9-B3F9-62060EA6A9A4}" destId="{086EF3B0-774B-4D6E-9428-AA44EEAF75A8}" srcOrd="0" destOrd="0" presId="urn:microsoft.com/office/officeart/2005/8/layout/hierarchy4"/>
    <dgm:cxn modelId="{822E37FC-4745-4982-97FE-3476C373785F}" type="presParOf" srcId="{086EF3B0-774B-4D6E-9428-AA44EEAF75A8}" destId="{8AB9935B-7FEC-4D65-AD4D-F140E44E1BDD}" srcOrd="0" destOrd="0" presId="urn:microsoft.com/office/officeart/2005/8/layout/hierarchy4"/>
    <dgm:cxn modelId="{C4E8E4AF-8126-4C47-9298-BD4101A4E72D}" type="presParOf" srcId="{086EF3B0-774B-4D6E-9428-AA44EEAF75A8}" destId="{34368677-822D-46FC-B22B-19A6ABCC6C2F}" srcOrd="1" destOrd="0" presId="urn:microsoft.com/office/officeart/2005/8/layout/hierarchy4"/>
    <dgm:cxn modelId="{EEC00493-8115-4DED-BD30-A4A01A76803E}" type="presParOf" srcId="{086EF3B0-774B-4D6E-9428-AA44EEAF75A8}" destId="{14E91C32-9541-4D7B-9629-F3CAF162D509}" srcOrd="2" destOrd="0" presId="urn:microsoft.com/office/officeart/2005/8/layout/hierarchy4"/>
    <dgm:cxn modelId="{8A9A1E8B-EB57-48CC-BB7F-2BAE50743217}" type="presParOf" srcId="{14E91C32-9541-4D7B-9629-F3CAF162D509}" destId="{499B2C26-A8AA-4A6B-9A98-FDFA1184B8F3}" srcOrd="0" destOrd="0" presId="urn:microsoft.com/office/officeart/2005/8/layout/hierarchy4"/>
    <dgm:cxn modelId="{D4EE4556-EE92-4A53-93DA-325724A30922}" type="presParOf" srcId="{499B2C26-A8AA-4A6B-9A98-FDFA1184B8F3}" destId="{03565437-572D-440B-877C-2131196669F9}" srcOrd="0" destOrd="0" presId="urn:microsoft.com/office/officeart/2005/8/layout/hierarchy4"/>
    <dgm:cxn modelId="{50A1A93D-57A6-4553-BC8C-6062BAC2F6A7}" type="presParOf" srcId="{499B2C26-A8AA-4A6B-9A98-FDFA1184B8F3}" destId="{3925F47A-F1B1-476B-8994-AC3CAD9B856E}" srcOrd="1" destOrd="0" presId="urn:microsoft.com/office/officeart/2005/8/layout/hierarchy4"/>
    <dgm:cxn modelId="{D3BD8E6E-790D-4FFE-814C-8917D06364BA}" type="presParOf" srcId="{14E91C32-9541-4D7B-9629-F3CAF162D509}" destId="{7C31F132-913D-43BF-9E8E-1639F6E5C0B7}" srcOrd="1" destOrd="0" presId="urn:microsoft.com/office/officeart/2005/8/layout/hierarchy4"/>
    <dgm:cxn modelId="{67907BDC-F838-472A-8FF6-2FADFB1F7714}" type="presParOf" srcId="{14E91C32-9541-4D7B-9629-F3CAF162D509}" destId="{BA8A86B0-EEC4-40D5-8239-69D08D610F37}" srcOrd="2" destOrd="0" presId="urn:microsoft.com/office/officeart/2005/8/layout/hierarchy4"/>
    <dgm:cxn modelId="{1D4616B2-0D03-4308-AE55-AAE16C974249}" type="presParOf" srcId="{BA8A86B0-EEC4-40D5-8239-69D08D610F37}" destId="{03DF673D-B904-4FCF-9CA8-D2148CD0C95D}" srcOrd="0" destOrd="0" presId="urn:microsoft.com/office/officeart/2005/8/layout/hierarchy4"/>
    <dgm:cxn modelId="{7AB331A5-A084-45C5-8ED4-71A4C51C854E}" type="presParOf" srcId="{BA8A86B0-EEC4-40D5-8239-69D08D610F37}" destId="{4269FA89-F873-43A9-8C2C-57A5135DA683}" srcOrd="1" destOrd="0" presId="urn:microsoft.com/office/officeart/2005/8/layout/hierarchy4"/>
    <dgm:cxn modelId="{7458E8D0-140A-4023-81C9-883D07B7F389}" type="presParOf" srcId="{B36C3F7A-5D93-4EC9-B3F9-62060EA6A9A4}" destId="{5BE50EB6-410B-424B-B6A0-D6E1040A0852}" srcOrd="1" destOrd="0" presId="urn:microsoft.com/office/officeart/2005/8/layout/hierarchy4"/>
    <dgm:cxn modelId="{A3245D3C-61D2-425A-89D7-869E7756E948}" type="presParOf" srcId="{B36C3F7A-5D93-4EC9-B3F9-62060EA6A9A4}" destId="{173D927B-AA4F-4645-B2FB-8CD68581E1E4}" srcOrd="2" destOrd="0" presId="urn:microsoft.com/office/officeart/2005/8/layout/hierarchy4"/>
    <dgm:cxn modelId="{EA7E54C4-A971-4E55-970B-3B731106B281}" type="presParOf" srcId="{173D927B-AA4F-4645-B2FB-8CD68581E1E4}" destId="{5FB1CD83-A6A5-47D5-89CB-EB0A79D877C1}" srcOrd="0" destOrd="0" presId="urn:microsoft.com/office/officeart/2005/8/layout/hierarchy4"/>
    <dgm:cxn modelId="{6D906391-A56B-4398-BC82-87E11361873A}" type="presParOf" srcId="{173D927B-AA4F-4645-B2FB-8CD68581E1E4}" destId="{FBFB5242-3CFA-4FD7-A091-8941C446C09F}" srcOrd="1" destOrd="0" presId="urn:microsoft.com/office/officeart/2005/8/layout/hierarchy4"/>
    <dgm:cxn modelId="{2D63507C-CB52-4BDA-8DF1-B2693F729A18}" type="presParOf" srcId="{173D927B-AA4F-4645-B2FB-8CD68581E1E4}" destId="{EC8581EC-7F38-47BC-BC74-A5BC6DB83D93}" srcOrd="2" destOrd="0" presId="urn:microsoft.com/office/officeart/2005/8/layout/hierarchy4"/>
    <dgm:cxn modelId="{2CE65E5B-42F9-43CC-B99C-731A4C3967C2}" type="presParOf" srcId="{EC8581EC-7F38-47BC-BC74-A5BC6DB83D93}" destId="{7BC228D0-B7A3-49DC-97FC-C972300522B1}" srcOrd="0" destOrd="0" presId="urn:microsoft.com/office/officeart/2005/8/layout/hierarchy4"/>
    <dgm:cxn modelId="{1323944A-827F-4278-B40D-D4D06604AE08}" type="presParOf" srcId="{7BC228D0-B7A3-49DC-97FC-C972300522B1}" destId="{66B47481-3BBF-499D-B351-B8F32FBFF7BF}" srcOrd="0" destOrd="0" presId="urn:microsoft.com/office/officeart/2005/8/layout/hierarchy4"/>
    <dgm:cxn modelId="{DA904366-E695-4404-A35D-7E0635E7898B}" type="presParOf" srcId="{7BC228D0-B7A3-49DC-97FC-C972300522B1}" destId="{43966CE2-035B-4CA9-A04D-667FEA350779}"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1524000"/>
            <a:ext cx="6477000" cy="1470025"/>
          </a:xfrm>
        </p:spPr>
        <p:txBody>
          <a:bodyPr/>
          <a:lstStyle>
            <a:lvl1pPr>
              <a:defRPr>
                <a:solidFill>
                  <a:schemeClr val="tx1"/>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2286000" y="3352800"/>
            <a:ext cx="4572000" cy="1752600"/>
          </a:xfrm>
        </p:spPr>
        <p:txBody>
          <a:bodyPr/>
          <a:lstStyle>
            <a:lvl1pPr marL="0" indent="0" algn="ctr">
              <a:buFontTx/>
              <a:buNone/>
              <a:defRPr>
                <a:solidFill>
                  <a:schemeClr val="tx1"/>
                </a:solidFill>
              </a:defRPr>
            </a:lvl1pPr>
          </a:lstStyle>
          <a:p>
            <a:r>
              <a:rPr lang="en-US"/>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5" name="Rectangle 5"/>
          <p:cNvSpPr>
            <a:spLocks noGrp="1" noChangeArrowheads="1"/>
          </p:cNvSpPr>
          <p:nvPr>
            <p:ph type="ftr" sz="quarter" idx="11"/>
          </p:nvPr>
        </p:nvSpPr>
        <p:spPr>
          <a:ln/>
        </p:spPr>
        <p:txBody>
          <a:bodyPr/>
          <a:lstStyle>
            <a:lvl1pPr>
              <a:defRPr/>
            </a:lvl1pPr>
          </a:lstStyle>
          <a:p>
            <a:endParaRPr lang="en-IN"/>
          </a:p>
        </p:txBody>
      </p:sp>
      <p:sp>
        <p:nvSpPr>
          <p:cNvPr id="6"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5" name="Rectangle 5"/>
          <p:cNvSpPr>
            <a:spLocks noGrp="1" noChangeArrowheads="1"/>
          </p:cNvSpPr>
          <p:nvPr>
            <p:ph type="ftr" sz="quarter" idx="11"/>
          </p:nvPr>
        </p:nvSpPr>
        <p:spPr>
          <a:ln/>
        </p:spPr>
        <p:txBody>
          <a:bodyPr/>
          <a:lstStyle>
            <a:lvl1pPr>
              <a:defRPr/>
            </a:lvl1pPr>
          </a:lstStyle>
          <a:p>
            <a:endParaRPr lang="en-IN"/>
          </a:p>
        </p:txBody>
      </p:sp>
      <p:sp>
        <p:nvSpPr>
          <p:cNvPr id="6"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5" name="Rectangle 5"/>
          <p:cNvSpPr>
            <a:spLocks noGrp="1" noChangeArrowheads="1"/>
          </p:cNvSpPr>
          <p:nvPr>
            <p:ph type="ftr" sz="quarter" idx="11"/>
          </p:nvPr>
        </p:nvSpPr>
        <p:spPr>
          <a:ln/>
        </p:spPr>
        <p:txBody>
          <a:bodyPr/>
          <a:lstStyle>
            <a:lvl1pPr>
              <a:defRPr/>
            </a:lvl1pPr>
          </a:lstStyle>
          <a:p>
            <a:endParaRPr lang="en-IN"/>
          </a:p>
        </p:txBody>
      </p:sp>
      <p:sp>
        <p:nvSpPr>
          <p:cNvPr id="6"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731838"/>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5" name="Rectangle 5"/>
          <p:cNvSpPr>
            <a:spLocks noGrp="1" noChangeArrowheads="1"/>
          </p:cNvSpPr>
          <p:nvPr>
            <p:ph type="ftr" sz="quarter" idx="11"/>
          </p:nvPr>
        </p:nvSpPr>
        <p:spPr>
          <a:ln/>
        </p:spPr>
        <p:txBody>
          <a:bodyPr/>
          <a:lstStyle>
            <a:lvl1pPr>
              <a:defRPr/>
            </a:lvl1pPr>
          </a:lstStyle>
          <a:p>
            <a:endParaRPr lang="en-IN"/>
          </a:p>
        </p:txBody>
      </p:sp>
      <p:sp>
        <p:nvSpPr>
          <p:cNvPr id="6"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5" name="Rectangle 5"/>
          <p:cNvSpPr>
            <a:spLocks noGrp="1" noChangeArrowheads="1"/>
          </p:cNvSpPr>
          <p:nvPr>
            <p:ph type="ftr" sz="quarter" idx="11"/>
          </p:nvPr>
        </p:nvSpPr>
        <p:spPr>
          <a:ln/>
        </p:spPr>
        <p:txBody>
          <a:bodyPr/>
          <a:lstStyle>
            <a:lvl1pPr>
              <a:defRPr/>
            </a:lvl1pPr>
          </a:lstStyle>
          <a:p>
            <a:endParaRPr lang="en-IN"/>
          </a:p>
        </p:txBody>
      </p:sp>
      <p:sp>
        <p:nvSpPr>
          <p:cNvPr id="6"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6" name="Rectangle 5"/>
          <p:cNvSpPr>
            <a:spLocks noGrp="1" noChangeArrowheads="1"/>
          </p:cNvSpPr>
          <p:nvPr>
            <p:ph type="ftr" sz="quarter" idx="11"/>
          </p:nvPr>
        </p:nvSpPr>
        <p:spPr>
          <a:ln/>
        </p:spPr>
        <p:txBody>
          <a:bodyPr/>
          <a:lstStyle>
            <a:lvl1pPr>
              <a:defRPr/>
            </a:lvl1pPr>
          </a:lstStyle>
          <a:p>
            <a:endParaRPr lang="en-IN"/>
          </a:p>
        </p:txBody>
      </p:sp>
      <p:sp>
        <p:nvSpPr>
          <p:cNvPr id="7"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8" name="Rectangle 5"/>
          <p:cNvSpPr>
            <a:spLocks noGrp="1" noChangeArrowheads="1"/>
          </p:cNvSpPr>
          <p:nvPr>
            <p:ph type="ftr" sz="quarter" idx="11"/>
          </p:nvPr>
        </p:nvSpPr>
        <p:spPr>
          <a:ln/>
        </p:spPr>
        <p:txBody>
          <a:bodyPr/>
          <a:lstStyle>
            <a:lvl1pPr>
              <a:defRPr/>
            </a:lvl1pPr>
          </a:lstStyle>
          <a:p>
            <a:endParaRPr lang="en-IN"/>
          </a:p>
        </p:txBody>
      </p:sp>
      <p:sp>
        <p:nvSpPr>
          <p:cNvPr id="9"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4" name="Rectangle 5"/>
          <p:cNvSpPr>
            <a:spLocks noGrp="1" noChangeArrowheads="1"/>
          </p:cNvSpPr>
          <p:nvPr>
            <p:ph type="ftr" sz="quarter" idx="11"/>
          </p:nvPr>
        </p:nvSpPr>
        <p:spPr>
          <a:ln/>
        </p:spPr>
        <p:txBody>
          <a:bodyPr/>
          <a:lstStyle>
            <a:lvl1pPr>
              <a:defRPr/>
            </a:lvl1pPr>
          </a:lstStyle>
          <a:p>
            <a:endParaRPr lang="en-IN"/>
          </a:p>
        </p:txBody>
      </p:sp>
      <p:sp>
        <p:nvSpPr>
          <p:cNvPr id="5"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3" name="Rectangle 5"/>
          <p:cNvSpPr>
            <a:spLocks noGrp="1" noChangeArrowheads="1"/>
          </p:cNvSpPr>
          <p:nvPr>
            <p:ph type="ftr" sz="quarter" idx="11"/>
          </p:nvPr>
        </p:nvSpPr>
        <p:spPr>
          <a:ln/>
        </p:spPr>
        <p:txBody>
          <a:bodyPr/>
          <a:lstStyle>
            <a:lvl1pPr>
              <a:defRPr/>
            </a:lvl1pPr>
          </a:lstStyle>
          <a:p>
            <a:endParaRPr lang="en-IN"/>
          </a:p>
        </p:txBody>
      </p:sp>
      <p:sp>
        <p:nvSpPr>
          <p:cNvPr id="4"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6" name="Rectangle 5"/>
          <p:cNvSpPr>
            <a:spLocks noGrp="1" noChangeArrowheads="1"/>
          </p:cNvSpPr>
          <p:nvPr>
            <p:ph type="ftr" sz="quarter" idx="11"/>
          </p:nvPr>
        </p:nvSpPr>
        <p:spPr>
          <a:ln/>
        </p:spPr>
        <p:txBody>
          <a:bodyPr/>
          <a:lstStyle>
            <a:lvl1pPr>
              <a:defRPr/>
            </a:lvl1pPr>
          </a:lstStyle>
          <a:p>
            <a:endParaRPr lang="en-IN"/>
          </a:p>
        </p:txBody>
      </p:sp>
      <p:sp>
        <p:nvSpPr>
          <p:cNvPr id="7"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C3D9F76-447A-4B4D-90CC-0F3500282EFB}" type="datetimeFigureOut">
              <a:rPr lang="en-IN" smtClean="0"/>
              <a:pPr/>
              <a:t>10/8/2020</a:t>
            </a:fld>
            <a:endParaRPr lang="en-IN"/>
          </a:p>
        </p:txBody>
      </p:sp>
      <p:sp>
        <p:nvSpPr>
          <p:cNvPr id="6" name="Rectangle 5"/>
          <p:cNvSpPr>
            <a:spLocks noGrp="1" noChangeArrowheads="1"/>
          </p:cNvSpPr>
          <p:nvPr>
            <p:ph type="ftr" sz="quarter" idx="11"/>
          </p:nvPr>
        </p:nvSpPr>
        <p:spPr>
          <a:ln/>
        </p:spPr>
        <p:txBody>
          <a:bodyPr/>
          <a:lstStyle>
            <a:lvl1pPr>
              <a:defRPr/>
            </a:lvl1pPr>
          </a:lstStyle>
          <a:p>
            <a:endParaRPr lang="en-IN"/>
          </a:p>
        </p:txBody>
      </p:sp>
      <p:sp>
        <p:nvSpPr>
          <p:cNvPr id="7" name="Rectangle 6"/>
          <p:cNvSpPr>
            <a:spLocks noGrp="1" noChangeArrowheads="1"/>
          </p:cNvSpPr>
          <p:nvPr>
            <p:ph type="sldNum" sz="quarter" idx="12"/>
          </p:nvPr>
        </p:nvSpPr>
        <p:spPr>
          <a:ln/>
        </p:spPr>
        <p:txBody>
          <a:bodyPr/>
          <a:lstStyle>
            <a:lvl1pPr>
              <a:defRPr/>
            </a:lvl1pPr>
          </a:lstStyle>
          <a:p>
            <a:fld id="{854A9317-3043-403A-837C-B4931A9E177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457200"/>
            <a:ext cx="8610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IN"/>
          </a:p>
        </p:txBody>
      </p:sp>
      <p:sp>
        <p:nvSpPr>
          <p:cNvPr id="1027" name="Rectangle 3"/>
          <p:cNvSpPr>
            <a:spLocks noGrp="1" noChangeArrowheads="1"/>
          </p:cNvSpPr>
          <p:nvPr>
            <p:ph type="body" idx="1"/>
          </p:nvPr>
        </p:nvSpPr>
        <p:spPr bwMode="auto">
          <a:xfrm>
            <a:off x="228600" y="12954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C3D9F76-447A-4B4D-90CC-0F3500282EFB}" type="datetimeFigureOut">
              <a:rPr lang="en-IN" smtClean="0"/>
              <a:pPr/>
              <a:t>10/8/2020</a:t>
            </a:fld>
            <a:endParaRPr lang="en-I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I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54A9317-3043-403A-837C-B4931A9E177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2736304"/>
          </a:xfrm>
          <a:solidFill>
            <a:srgbClr val="7030A0"/>
          </a:solidFill>
        </p:spPr>
        <p:txBody>
          <a:bodyPr/>
          <a:lstStyle/>
          <a:p>
            <a:r>
              <a:rPr lang="en-US" sz="4800" b="1" dirty="0">
                <a:solidFill>
                  <a:srgbClr val="66FF33"/>
                </a:solidFill>
              </a:rPr>
              <a:t>LONG TERM CARE</a:t>
            </a:r>
            <a:endParaRPr lang="en-IN" sz="4800" b="1" dirty="0">
              <a:solidFill>
                <a:srgbClr val="66FF33"/>
              </a:solidFill>
            </a:endParaRPr>
          </a:p>
        </p:txBody>
      </p:sp>
      <p:sp>
        <p:nvSpPr>
          <p:cNvPr id="4" name="Text Placeholder 3">
            <a:extLst>
              <a:ext uri="{FF2B5EF4-FFF2-40B4-BE49-F238E27FC236}">
                <a16:creationId xmlns:a16="http://schemas.microsoft.com/office/drawing/2014/main" xmlns="" id="{F25C5D14-F2F0-469B-BDA9-F36A4207D0F3}"/>
              </a:ext>
            </a:extLst>
          </p:cNvPr>
          <p:cNvSpPr>
            <a:spLocks noGrp="1"/>
          </p:cNvSpPr>
          <p:nvPr>
            <p:ph type="body" sz="quarter" idx="3"/>
          </p:nvPr>
        </p:nvSpPr>
        <p:spPr/>
        <p:txBody>
          <a:bodyPr/>
          <a:lstStyle/>
          <a:p>
            <a:endParaRPr lang="en-IN"/>
          </a:p>
        </p:txBody>
      </p:sp>
      <p:sp>
        <p:nvSpPr>
          <p:cNvPr id="8" name="Content Placeholder 7">
            <a:extLst>
              <a:ext uri="{FF2B5EF4-FFF2-40B4-BE49-F238E27FC236}">
                <a16:creationId xmlns:a16="http://schemas.microsoft.com/office/drawing/2014/main" xmlns="" id="{F1D3F391-3C94-447F-8D13-F0328C927A73}"/>
              </a:ext>
            </a:extLst>
          </p:cNvPr>
          <p:cNvSpPr>
            <a:spLocks noGrp="1"/>
          </p:cNvSpPr>
          <p:nvPr>
            <p:ph sz="quarter" idx="4"/>
          </p:nvPr>
        </p:nvSpPr>
        <p:spPr/>
        <p:txBody>
          <a:bodyPr/>
          <a:lstStyle/>
          <a:p>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467600" cy="1152128"/>
          </a:xfrm>
          <a:solidFill>
            <a:srgbClr val="CC9900"/>
          </a:solidFill>
        </p:spPr>
        <p:txBody>
          <a:bodyPr/>
          <a:lstStyle/>
          <a:p>
            <a:pPr lvl="0"/>
            <a:r>
              <a:rPr lang="en-IN" b="1" dirty="0"/>
              <a:t/>
            </a:r>
            <a:br>
              <a:rPr lang="en-IN" b="1" dirty="0"/>
            </a:br>
            <a:r>
              <a:rPr lang="en-IN" b="1" dirty="0"/>
              <a:t>4. Assisted living:</a:t>
            </a:r>
            <a:r>
              <a:rPr lang="en-IN" dirty="0"/>
              <a:t/>
            </a:r>
            <a:br>
              <a:rPr lang="en-IN" dirty="0"/>
            </a:br>
            <a:endParaRPr lang="en-IN" dirty="0"/>
          </a:p>
        </p:txBody>
      </p:sp>
      <p:sp>
        <p:nvSpPr>
          <p:cNvPr id="3" name="Content Placeholder 2"/>
          <p:cNvSpPr>
            <a:spLocks noGrp="1"/>
          </p:cNvSpPr>
          <p:nvPr>
            <p:ph idx="1"/>
          </p:nvPr>
        </p:nvSpPr>
        <p:spPr>
          <a:xfrm>
            <a:off x="251520" y="1556792"/>
            <a:ext cx="8587680" cy="4752528"/>
          </a:xfrm>
          <a:blipFill>
            <a:blip r:embed="rId2" cstate="print"/>
            <a:tile tx="0" ty="0" sx="100000" sy="100000" flip="none" algn="tl"/>
          </a:blipFill>
        </p:spPr>
        <p:txBody>
          <a:bodyPr/>
          <a:lstStyle/>
          <a:p>
            <a:r>
              <a:rPr lang="en-IN" dirty="0"/>
              <a:t>Consider assisted living if one need more help than senior housing offers but still want to remain as independent as possible.</a:t>
            </a:r>
          </a:p>
          <a:p>
            <a:r>
              <a:rPr lang="en-IN" dirty="0"/>
              <a:t>Assisted living staff can help residents take medications on schedule, help with bathing and dressing, and provide some medical care.</a:t>
            </a:r>
          </a:p>
          <a:p>
            <a:r>
              <a:rPr lang="en-IN" dirty="0"/>
              <a:t>Some assisted living facilities also have health services such as a medical clinic.</a:t>
            </a:r>
          </a:p>
          <a:p>
            <a:endParaRPr lang="en-IN"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467600" cy="1224136"/>
          </a:xfrm>
          <a:solidFill>
            <a:srgbClr val="CC9900"/>
          </a:solidFill>
        </p:spPr>
        <p:txBody>
          <a:bodyPr/>
          <a:lstStyle/>
          <a:p>
            <a:pPr lvl="0"/>
            <a:r>
              <a:rPr lang="en-US" dirty="0"/>
              <a:t/>
            </a:r>
            <a:br>
              <a:rPr lang="en-US" dirty="0"/>
            </a:br>
            <a:r>
              <a:rPr lang="en-US" dirty="0"/>
              <a:t>5. </a:t>
            </a:r>
            <a:r>
              <a:rPr lang="en-IN" b="1" dirty="0"/>
              <a:t>Nursing home:</a:t>
            </a:r>
            <a:r>
              <a:rPr lang="en-IN" dirty="0"/>
              <a:t/>
            </a:r>
            <a:br>
              <a:rPr lang="en-IN" dirty="0"/>
            </a:br>
            <a:endParaRPr lang="en-IN" dirty="0"/>
          </a:p>
        </p:txBody>
      </p:sp>
      <p:sp>
        <p:nvSpPr>
          <p:cNvPr id="3" name="Content Placeholder 2"/>
          <p:cNvSpPr>
            <a:spLocks noGrp="1"/>
          </p:cNvSpPr>
          <p:nvPr>
            <p:ph idx="1"/>
          </p:nvPr>
        </p:nvSpPr>
        <p:spPr>
          <a:xfrm>
            <a:off x="323528" y="1700808"/>
            <a:ext cx="8515672" cy="5157192"/>
          </a:xfrm>
          <a:blipFill>
            <a:blip r:embed="rId2" cstate="print"/>
            <a:tile tx="0" ty="0" sx="100000" sy="100000" flip="none" algn="tl"/>
          </a:blipFill>
        </p:spPr>
        <p:txBody>
          <a:bodyPr/>
          <a:lstStyle/>
          <a:p>
            <a:r>
              <a:rPr lang="en-IN" dirty="0"/>
              <a:t>Nursing home offer 24 – hour nursing care if one is recovering from an illness or an injury</a:t>
            </a:r>
          </a:p>
          <a:p>
            <a:r>
              <a:rPr lang="en-IN" dirty="0"/>
              <a:t>They also offer end of life care. Personal care for bathing, dressing and going to the bathroom also is available at nursing homes.</a:t>
            </a:r>
            <a:endParaRPr lang="en-US" dirty="0"/>
          </a:p>
          <a:p>
            <a:r>
              <a:rPr lang="en-IN" dirty="0"/>
              <a:t>Nursing home services are for those who need more medical care than other long term care options can offer, such as wound care, rehabilitative therapy.</a:t>
            </a:r>
          </a:p>
          <a:p>
            <a:endParaRPr lang="en-IN" dirty="0"/>
          </a:p>
          <a:p>
            <a:endParaRPr lang="en-IN"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17" dur="1000" fill="hold"/>
                                        <p:tgtEl>
                                          <p:spTgt spid="3">
                                            <p:bg/>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bg/>
                                          </p:spTgt>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grpId="0"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calcmode="lin" valueType="num">
                                      <p:cBhvr>
                                        <p:cTn id="38"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4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5"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 calcmode="lin" valueType="num">
                                      <p:cBhvr>
                                        <p:cTn id="50"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53"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467600" cy="2160240"/>
          </a:xfrm>
          <a:solidFill>
            <a:srgbClr val="CC9900"/>
          </a:solidFill>
        </p:spPr>
        <p:txBody>
          <a:bodyPr/>
          <a:lstStyle/>
          <a:p>
            <a:pPr lvl="0"/>
            <a:r>
              <a:rPr lang="en-IN" b="1" dirty="0"/>
              <a:t/>
            </a:r>
            <a:br>
              <a:rPr lang="en-IN" b="1" dirty="0"/>
            </a:br>
            <a:r>
              <a:rPr lang="en-IN" b="1" dirty="0"/>
              <a:t>6. Continuity care retirement community (CCRC):</a:t>
            </a:r>
            <a:r>
              <a:rPr lang="en-IN" dirty="0"/>
              <a:t/>
            </a:r>
            <a:br>
              <a:rPr lang="en-IN" dirty="0"/>
            </a:br>
            <a:endParaRPr lang="en-IN" dirty="0"/>
          </a:p>
        </p:txBody>
      </p:sp>
      <p:sp>
        <p:nvSpPr>
          <p:cNvPr id="3" name="Content Placeholder 2"/>
          <p:cNvSpPr>
            <a:spLocks noGrp="1"/>
          </p:cNvSpPr>
          <p:nvPr>
            <p:ph idx="1"/>
          </p:nvPr>
        </p:nvSpPr>
        <p:spPr>
          <a:xfrm>
            <a:off x="323528" y="2924944"/>
            <a:ext cx="8515672" cy="3456384"/>
          </a:xfrm>
          <a:blipFill>
            <a:blip r:embed="rId2" cstate="print"/>
            <a:tile tx="0" ty="0" sx="100000" sy="100000" flip="none" algn="tl"/>
          </a:blipFill>
        </p:spPr>
        <p:txBody>
          <a:bodyPr/>
          <a:lstStyle/>
          <a:p>
            <a:r>
              <a:rPr lang="en-IN" dirty="0"/>
              <a:t>CCRC offer several levels of care in one setting.</a:t>
            </a:r>
          </a:p>
          <a:p>
            <a:pPr>
              <a:buNone/>
            </a:pPr>
            <a:endParaRPr lang="en-IN" dirty="0"/>
          </a:p>
          <a:p>
            <a:r>
              <a:rPr lang="en-IN" dirty="0"/>
              <a:t>They enable to stay in one place for the rest of life rather than moving each time needing a new level of care.</a:t>
            </a:r>
          </a:p>
          <a:p>
            <a:endParaRPr lang="en-IN"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ppt_w</p:attrName>
                                        </p:attrNameLst>
                                      </p:cBhvr>
                                      <p:tavLst>
                                        <p:tav tm="0">
                                          <p:val>
                                            <p:strVal val="#ppt_w*0.05"/>
                                          </p:val>
                                        </p:tav>
                                        <p:tav tm="100000">
                                          <p:val>
                                            <p:strVal val="#ppt_w"/>
                                          </p:val>
                                        </p:tav>
                                      </p:tavLst>
                                    </p:anim>
                                    <p:anim calcmode="lin" valueType="num">
                                      <p:cBhvr>
                                        <p:cTn id="14" dur="500" fill="hold"/>
                                        <p:tgtEl>
                                          <p:spTgt spid="3">
                                            <p:bg/>
                                          </p:spTgt>
                                        </p:tgtEl>
                                        <p:attrNameLst>
                                          <p:attrName>ppt_h</p:attrName>
                                        </p:attrNameLst>
                                      </p:cBhvr>
                                      <p:tavLst>
                                        <p:tav tm="0">
                                          <p:val>
                                            <p:strVal val="#ppt_h"/>
                                          </p:val>
                                        </p:tav>
                                        <p:tav tm="100000">
                                          <p:val>
                                            <p:strVal val="#ppt_h"/>
                                          </p:val>
                                        </p:tav>
                                      </p:tavLst>
                                    </p:anim>
                                    <p:anim calcmode="lin" valueType="num">
                                      <p:cBhvr>
                                        <p:cTn id="15" dur="500" fill="hold"/>
                                        <p:tgtEl>
                                          <p:spTgt spid="3">
                                            <p:bg/>
                                          </p:spTgt>
                                        </p:tgtEl>
                                        <p:attrNameLst>
                                          <p:attrName>ppt_x</p:attrName>
                                        </p:attrNameLst>
                                      </p:cBhvr>
                                      <p:tavLst>
                                        <p:tav tm="0">
                                          <p:val>
                                            <p:strVal val="#ppt_x-.2"/>
                                          </p:val>
                                        </p:tav>
                                        <p:tav tm="100000">
                                          <p:val>
                                            <p:strVal val="#ppt_x"/>
                                          </p:val>
                                        </p:tav>
                                      </p:tavLst>
                                    </p:anim>
                                    <p:anim calcmode="lin" valueType="num">
                                      <p:cBhvr>
                                        <p:cTn id="16" dur="500" fill="hold"/>
                                        <p:tgtEl>
                                          <p:spTgt spid="3">
                                            <p:bg/>
                                          </p:spTgt>
                                        </p:tgtEl>
                                        <p:attrNameLst>
                                          <p:attrName>ppt_y</p:attrName>
                                        </p:attrNameLst>
                                      </p:cBhvr>
                                      <p:tavLst>
                                        <p:tav tm="0">
                                          <p:val>
                                            <p:strVal val="#ppt_y"/>
                                          </p:val>
                                        </p:tav>
                                        <p:tav tm="100000">
                                          <p:val>
                                            <p:strVal val="#ppt_y"/>
                                          </p:val>
                                        </p:tav>
                                      </p:tavLst>
                                    </p:anim>
                                    <p:animEffect transition="in" filter="fade">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3"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2"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371656" cy="4176464"/>
          </a:xfrm>
          <a:blipFill>
            <a:blip r:embed="rId2" cstate="print"/>
            <a:tile tx="0" ty="0" sx="100000" sy="100000" flip="none" algn="tl"/>
          </a:blipFill>
        </p:spPr>
        <p:txBody>
          <a:bodyPr/>
          <a:lstStyle/>
          <a:p>
            <a:endParaRPr lang="en-IN" dirty="0"/>
          </a:p>
          <a:p>
            <a:r>
              <a:rPr lang="en-IN" dirty="0"/>
              <a:t>When one need more help with daily activities, one can move to the assisted living area. For more care, one can go to the CCRC’s on site nursing home.</a:t>
            </a:r>
          </a:p>
          <a:p>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 calcmode="lin" valueType="num">
                                      <p:cBhvr>
                                        <p:cTn id="9" dur="500" fill="hold"/>
                                        <p:tgtEl>
                                          <p:spTgt spid="3">
                                            <p:bg/>
                                          </p:spTgt>
                                        </p:tgtEl>
                                        <p:attrNameLst>
                                          <p:attrName>style.rotation</p:attrName>
                                        </p:attrNameLst>
                                      </p:cBhvr>
                                      <p:tavLst>
                                        <p:tav tm="0">
                                          <p:val>
                                            <p:fltVal val="360"/>
                                          </p:val>
                                        </p:tav>
                                        <p:tav tm="100000">
                                          <p:val>
                                            <p:fltVal val="0"/>
                                          </p:val>
                                        </p:tav>
                                      </p:tavLst>
                                    </p:anim>
                                    <p:animEffect transition="in" filter="fade">
                                      <p:cBhvr>
                                        <p:cTn id="10" dur="5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467600" cy="1512168"/>
          </a:xfrm>
          <a:solidFill>
            <a:srgbClr val="FFFF00"/>
          </a:solidFill>
        </p:spPr>
        <p:txBody>
          <a:bodyPr/>
          <a:lstStyle/>
          <a:p>
            <a:r>
              <a:rPr lang="en-IN" sz="3200" b="1"/>
              <a:t/>
            </a:r>
            <a:br>
              <a:rPr lang="en-IN" sz="3200" b="1"/>
            </a:br>
            <a:r>
              <a:rPr lang="en-IN" sz="3200" b="1"/>
              <a:t>NURSING </a:t>
            </a:r>
            <a:r>
              <a:rPr lang="en-IN" sz="3200" b="1" dirty="0"/>
              <a:t>RESPONSIBILITIES IN LONG TERM CARE FACILITIES:</a:t>
            </a:r>
            <a:r>
              <a:rPr lang="en-IN" sz="3200" dirty="0"/>
              <a:t/>
            </a:r>
            <a:br>
              <a:rPr lang="en-IN" sz="3200" dirty="0"/>
            </a:br>
            <a:endParaRPr lang="en-IN" sz="3200" dirty="0"/>
          </a:p>
        </p:txBody>
      </p:sp>
      <p:graphicFrame>
        <p:nvGraphicFramePr>
          <p:cNvPr id="6" name="Content Placeholder 5"/>
          <p:cNvGraphicFramePr>
            <a:graphicFrameLocks noGrp="1"/>
          </p:cNvGraphicFramePr>
          <p:nvPr>
            <p:ph idx="1"/>
          </p:nvPr>
        </p:nvGraphicFramePr>
        <p:xfrm>
          <a:off x="323528" y="2060848"/>
          <a:ext cx="851567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strVal val="#ppt_w+.3"/>
                                          </p:val>
                                        </p:tav>
                                        <p:tav tm="100000">
                                          <p:val>
                                            <p:strVal val="#ppt_w"/>
                                          </p:val>
                                        </p:tav>
                                      </p:tavLst>
                                    </p:anim>
                                    <p:anim calcmode="lin" valueType="num">
                                      <p:cBhvr>
                                        <p:cTn id="14" dur="1000" fill="hold"/>
                                        <p:tgtEl>
                                          <p:spTgt spid="2"/>
                                        </p:tgtEl>
                                        <p:attrNameLst>
                                          <p:attrName>ppt_h</p:attrName>
                                        </p:attrNameLst>
                                      </p:cBhvr>
                                      <p:tavLst>
                                        <p:tav tm="0">
                                          <p:val>
                                            <p:strVal val="#ppt_h"/>
                                          </p:val>
                                        </p:tav>
                                        <p:tav tm="100000">
                                          <p:val>
                                            <p:strVal val="#ppt_h"/>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467600" cy="2592288"/>
          </a:xfrm>
          <a:solidFill>
            <a:srgbClr val="CC00CC"/>
          </a:solidFill>
        </p:spPr>
        <p:txBody>
          <a:bodyPr/>
          <a:lstStyle/>
          <a:p>
            <a:r>
              <a:rPr lang="en-IN" b="1" dirty="0"/>
              <a:t/>
            </a:r>
            <a:br>
              <a:rPr lang="en-IN" b="1" dirty="0"/>
            </a:br>
            <a:r>
              <a:rPr lang="en-IN" b="1" dirty="0"/>
              <a:t>HOLISTIC NURSING IN LONG TERM CARE FACILITIES:</a:t>
            </a:r>
            <a:r>
              <a:rPr lang="en-IN" dirty="0"/>
              <a:t/>
            </a:r>
            <a:br>
              <a:rPr lang="en-IN" dirty="0"/>
            </a:br>
            <a:endParaRPr lang="en-IN" dirty="0"/>
          </a:p>
        </p:txBody>
      </p:sp>
      <p:sp>
        <p:nvSpPr>
          <p:cNvPr id="3" name="Content Placeholder 2"/>
          <p:cNvSpPr>
            <a:spLocks noGrp="1"/>
          </p:cNvSpPr>
          <p:nvPr>
            <p:ph idx="1"/>
          </p:nvPr>
        </p:nvSpPr>
        <p:spPr>
          <a:xfrm>
            <a:off x="395536" y="2924944"/>
            <a:ext cx="8443664" cy="3528392"/>
          </a:xfrm>
          <a:blipFill>
            <a:blip r:embed="rId2" cstate="print"/>
            <a:tile tx="0" ty="0" sx="100000" sy="100000" flip="none" algn="tl"/>
          </a:blipFill>
        </p:spPr>
        <p:txBody>
          <a:bodyPr/>
          <a:lstStyle/>
          <a:p>
            <a:pPr>
              <a:buNone/>
            </a:pPr>
            <a:r>
              <a:rPr lang="en-IN" dirty="0"/>
              <a:t>   Nurses can promote holistic care in long term care facilities by:</a:t>
            </a:r>
          </a:p>
          <a:p>
            <a:pPr lvl="0"/>
            <a:r>
              <a:rPr lang="en-IN" dirty="0"/>
              <a:t>Assisting residents to achieve a higher potential of functioning.</a:t>
            </a:r>
          </a:p>
          <a:p>
            <a:pPr lvl="0"/>
            <a:r>
              <a:rPr lang="en-IN" dirty="0"/>
              <a:t>Supporting residents in their efforts to promote health and prevent complications.</a:t>
            </a:r>
          </a:p>
          <a:p>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bg/>
                                          </p:spTgt>
                                        </p:tgtEl>
                                        <p:attrNameLst>
                                          <p:attrName>style.visibility</p:attrName>
                                        </p:attrNameLst>
                                      </p:cBhvr>
                                      <p:to>
                                        <p:strVal val="visible"/>
                                      </p:to>
                                    </p:set>
                                    <p:set>
                                      <p:cBhvr>
                                        <p:cTn id="16" dur="455" fill="hold">
                                          <p:stCondLst>
                                            <p:cond delay="0"/>
                                          </p:stCondLst>
                                        </p:cTn>
                                        <p:tgtEl>
                                          <p:spTgt spid="3">
                                            <p:bg/>
                                          </p:spTgt>
                                        </p:tgtEl>
                                        <p:attrNameLst>
                                          <p:attrName>style.rotation</p:attrName>
                                        </p:attrNameLst>
                                      </p:cBhvr>
                                      <p:to>
                                        <p:strVal val="-45.0"/>
                                      </p:to>
                                    </p:set>
                                    <p:anim calcmode="lin" valueType="num">
                                      <p:cBhvr>
                                        <p:cTn id="17" dur="455" fill="hold">
                                          <p:stCondLst>
                                            <p:cond delay="455"/>
                                          </p:stCondLst>
                                        </p:cTn>
                                        <p:tgtEl>
                                          <p:spTgt spid="3">
                                            <p:bg/>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bg/>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bg/>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bg/>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0" end="0"/>
                                            </p:txEl>
                                          </p:spTgt>
                                        </p:tgtEl>
                                        <p:attrNameLst>
                                          <p:attrName>style.visibility</p:attrName>
                                        </p:attrNameLst>
                                      </p:cBhvr>
                                      <p:to>
                                        <p:strVal val="visible"/>
                                      </p:to>
                                    </p:set>
                                    <p:set>
                                      <p:cBhvr>
                                        <p:cTn id="25" dur="455" fill="hold">
                                          <p:stCondLst>
                                            <p:cond delay="0"/>
                                          </p:stCondLst>
                                        </p:cTn>
                                        <p:tgtEl>
                                          <p:spTgt spid="3">
                                            <p:txEl>
                                              <p:pRg st="0" end="0"/>
                                            </p:txEl>
                                          </p:spTgt>
                                        </p:tgtEl>
                                        <p:attrNameLst>
                                          <p:attrName>style.rotation</p:attrName>
                                        </p:attrNameLst>
                                      </p:cBhvr>
                                      <p:to>
                                        <p:strVal val="-45.0"/>
                                      </p:to>
                                    </p:set>
                                    <p:anim calcmode="lin" valueType="num">
                                      <p:cBhvr>
                                        <p:cTn id="26"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3">
                                            <p:txEl>
                                              <p:pRg st="1" end="1"/>
                                            </p:txEl>
                                          </p:spTgt>
                                        </p:tgtEl>
                                        <p:attrNameLst>
                                          <p:attrName>style.visibility</p:attrName>
                                        </p:attrNameLst>
                                      </p:cBhvr>
                                      <p:to>
                                        <p:strVal val="visible"/>
                                      </p:to>
                                    </p:set>
                                    <p:set>
                                      <p:cBhvr>
                                        <p:cTn id="34" dur="455" fill="hold">
                                          <p:stCondLst>
                                            <p:cond delay="0"/>
                                          </p:stCondLst>
                                        </p:cTn>
                                        <p:tgtEl>
                                          <p:spTgt spid="3">
                                            <p:txEl>
                                              <p:pRg st="1" end="1"/>
                                            </p:txEl>
                                          </p:spTgt>
                                        </p:tgtEl>
                                        <p:attrNameLst>
                                          <p:attrName>style.rotation</p:attrName>
                                        </p:attrNameLst>
                                      </p:cBhvr>
                                      <p:to>
                                        <p:strVal val="-45.0"/>
                                      </p:to>
                                    </p:set>
                                    <p:anim calcmode="lin" valueType="num">
                                      <p:cBhvr>
                                        <p:cTn id="35"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3">
                                            <p:txEl>
                                              <p:pRg st="2" end="2"/>
                                            </p:txEl>
                                          </p:spTgt>
                                        </p:tgtEl>
                                        <p:attrNameLst>
                                          <p:attrName>style.visibility</p:attrName>
                                        </p:attrNameLst>
                                      </p:cBhvr>
                                      <p:to>
                                        <p:strVal val="visible"/>
                                      </p:to>
                                    </p:set>
                                    <p:set>
                                      <p:cBhvr>
                                        <p:cTn id="43" dur="455" fill="hold">
                                          <p:stCondLst>
                                            <p:cond delay="0"/>
                                          </p:stCondLst>
                                        </p:cTn>
                                        <p:tgtEl>
                                          <p:spTgt spid="3">
                                            <p:txEl>
                                              <p:pRg st="2" end="2"/>
                                            </p:txEl>
                                          </p:spTgt>
                                        </p:tgtEl>
                                        <p:attrNameLst>
                                          <p:attrName>style.rotation</p:attrName>
                                        </p:attrNameLst>
                                      </p:cBhvr>
                                      <p:to>
                                        <p:strVal val="-45.0"/>
                                      </p:to>
                                    </p:set>
                                    <p:anim calcmode="lin" valueType="num">
                                      <p:cBhvr>
                                        <p:cTn id="44"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6712"/>
            <a:ext cx="8610600" cy="5335488"/>
          </a:xfrm>
          <a:blipFill>
            <a:blip r:embed="rId2" cstate="print"/>
            <a:tile tx="0" ty="0" sx="100000" sy="100000" flip="none" algn="tl"/>
          </a:blipFill>
        </p:spPr>
        <p:txBody>
          <a:bodyPr/>
          <a:lstStyle/>
          <a:p>
            <a:pPr lvl="0"/>
            <a:r>
              <a:rPr lang="en-IN" dirty="0"/>
              <a:t>Learning about the unique life stories of residents.</a:t>
            </a:r>
          </a:p>
          <a:p>
            <a:pPr lvl="0"/>
            <a:r>
              <a:rPr lang="en-IN" dirty="0"/>
              <a:t>Ensuring that residents receive care that is consistent with their values and beliefs and respecting cultural differences.</a:t>
            </a:r>
          </a:p>
          <a:p>
            <a:pPr lvl="0"/>
            <a:r>
              <a:rPr lang="en-IN" dirty="0"/>
              <a:t>Aiding residents and families in discovering meaning in health status and in life and death.</a:t>
            </a:r>
          </a:p>
          <a:p>
            <a:pPr lvl="0"/>
            <a:r>
              <a:rPr lang="en-IN" dirty="0"/>
              <a:t>Strengthening residents’ abilities to live in harmony with their health conditions.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800" decel="100000"/>
                                        <p:tgtEl>
                                          <p:spTgt spid="3">
                                            <p:bg/>
                                          </p:spTgt>
                                        </p:tgtEl>
                                      </p:cBhvr>
                                    </p:animEffect>
                                    <p:anim calcmode="lin" valueType="num">
                                      <p:cBhvr>
                                        <p:cTn id="8" dur="800" decel="100000" fill="hold"/>
                                        <p:tgtEl>
                                          <p:spTgt spid="3">
                                            <p:bg/>
                                          </p:spTgt>
                                        </p:tgtEl>
                                        <p:attrNameLst>
                                          <p:attrName>style.rotation</p:attrName>
                                        </p:attrNameLst>
                                      </p:cBhvr>
                                      <p:tavLst>
                                        <p:tav tm="0">
                                          <p:val>
                                            <p:fltVal val="-90"/>
                                          </p:val>
                                        </p:tav>
                                        <p:tav tm="100000">
                                          <p:val>
                                            <p:fltVal val="0"/>
                                          </p:val>
                                        </p:tav>
                                      </p:tavLst>
                                    </p:anim>
                                    <p:anim calcmode="lin" valueType="num">
                                      <p:cBhvr>
                                        <p:cTn id="9"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800" decel="100000"/>
                                        <p:tgtEl>
                                          <p:spTgt spid="3">
                                            <p:txEl>
                                              <p:pRg st="1" end="1"/>
                                            </p:txEl>
                                          </p:spTgt>
                                        </p:tgtEl>
                                      </p:cBhvr>
                                    </p:animEffect>
                                    <p:anim calcmode="lin" valueType="num">
                                      <p:cBhvr>
                                        <p:cTn id="2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800" decel="100000"/>
                                        <p:tgtEl>
                                          <p:spTgt spid="3">
                                            <p:txEl>
                                              <p:pRg st="2" end="2"/>
                                            </p:txEl>
                                          </p:spTgt>
                                        </p:tgtEl>
                                      </p:cBhvr>
                                    </p:animEffect>
                                    <p:anim calcmode="lin" valueType="num">
                                      <p:cBhvr>
                                        <p:cTn id="3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800" decel="100000"/>
                                        <p:tgtEl>
                                          <p:spTgt spid="3">
                                            <p:txEl>
                                              <p:pRg st="3" end="3"/>
                                            </p:txEl>
                                          </p:spTgt>
                                        </p:tgtEl>
                                      </p:cBhvr>
                                    </p:animEffect>
                                    <p:anim calcmode="lin" valueType="num">
                                      <p:cBhvr>
                                        <p:cTn id="4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6712"/>
            <a:ext cx="8610600" cy="5335488"/>
          </a:xfrm>
          <a:blipFill>
            <a:blip r:embed="rId2" cstate="print"/>
            <a:tile tx="0" ty="0" sx="100000" sy="100000" flip="none" algn="tl"/>
          </a:blipFill>
        </p:spPr>
        <p:txBody>
          <a:bodyPr/>
          <a:lstStyle/>
          <a:p>
            <a:pPr lvl="0"/>
            <a:r>
              <a:rPr lang="en-IN" dirty="0"/>
              <a:t>Assisting residents in maintaining their connections with family, friends and the community with in outside the facility.</a:t>
            </a:r>
          </a:p>
          <a:p>
            <a:pPr lvl="0"/>
            <a:r>
              <a:rPr lang="en-IN" dirty="0"/>
              <a:t>Helping residents boost their natural healing abilities.</a:t>
            </a:r>
          </a:p>
          <a:p>
            <a:pPr lvl="0"/>
            <a:r>
              <a:rPr lang="en-IN" dirty="0"/>
              <a:t>Facilitating hope and a sense of purpose in resident’s lives.</a:t>
            </a:r>
          </a:p>
          <a:p>
            <a:pPr lvl="0"/>
            <a:r>
              <a:rPr lang="en-IN" dirty="0"/>
              <a:t>Supporting residents as they respond to their spiritual identity or relate to a higher power.</a:t>
            </a:r>
          </a:p>
          <a:p>
            <a:endParaRPr lang="en-IN"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4704"/>
            <a:ext cx="8610600" cy="5407496"/>
          </a:xfrm>
          <a:blipFill>
            <a:blip r:embed="rId2" cstate="print"/>
            <a:tile tx="0" ty="0" sx="100000" sy="100000" flip="none" algn="tl"/>
          </a:blipFill>
        </p:spPr>
        <p:txBody>
          <a:bodyPr/>
          <a:lstStyle/>
          <a:p>
            <a:pPr lvl="0"/>
            <a:r>
              <a:rPr lang="en-IN" dirty="0"/>
              <a:t>Providing a nurturing and healing care giving environment.</a:t>
            </a:r>
          </a:p>
          <a:p>
            <a:pPr lvl="0"/>
            <a:r>
              <a:rPr lang="en-IN" dirty="0"/>
              <a:t>Offering opportunities for residents to experience joy and satisfaction.</a:t>
            </a:r>
          </a:p>
          <a:p>
            <a:pPr lvl="0"/>
            <a:r>
              <a:rPr lang="en-IN" dirty="0"/>
              <a:t>Protecting residents from threats to their health or well being and promoting highest quality of life.</a:t>
            </a:r>
          </a:p>
          <a:p>
            <a:pPr lvl="0"/>
            <a:r>
              <a:rPr lang="en-IN" dirty="0"/>
              <a:t>Adhering to accepted standards of nursing practice.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by="(-#ppt_w*2)" calcmode="lin" valueType="num">
                                      <p:cBhvr rctx="PPT">
                                        <p:cTn id="7" dur="500" autoRev="1" fill="hold">
                                          <p:stCondLst>
                                            <p:cond delay="0"/>
                                          </p:stCondLst>
                                        </p:cTn>
                                        <p:tgtEl>
                                          <p:spTgt spid="3">
                                            <p:bg/>
                                          </p:spTgt>
                                        </p:tgtEl>
                                        <p:attrNameLst>
                                          <p:attrName>ppt_w</p:attrName>
                                        </p:attrNameLst>
                                      </p:cBhvr>
                                    </p:anim>
                                    <p:anim by="(#ppt_w*0.50)" calcmode="lin" valueType="num">
                                      <p:cBhvr>
                                        <p:cTn id="8" dur="500" decel="50000" autoRev="1" fill="hold">
                                          <p:stCondLst>
                                            <p:cond delay="0"/>
                                          </p:stCondLst>
                                        </p:cTn>
                                        <p:tgtEl>
                                          <p:spTgt spid="3">
                                            <p:bg/>
                                          </p:spTgt>
                                        </p:tgtEl>
                                        <p:attrNameLst>
                                          <p:attrName>ppt_x</p:attrName>
                                        </p:attrNameLst>
                                      </p:cBhvr>
                                    </p:anim>
                                    <p:anim from="(-#ppt_h/2)" to="(#ppt_y)" calcmode="lin" valueType="num">
                                      <p:cBhvr>
                                        <p:cTn id="9" dur="1000" fill="hold">
                                          <p:stCondLst>
                                            <p:cond delay="0"/>
                                          </p:stCondLst>
                                        </p:cTn>
                                        <p:tgtEl>
                                          <p:spTgt spid="3">
                                            <p:bg/>
                                          </p:spTgt>
                                        </p:tgtEl>
                                        <p:attrNameLst>
                                          <p:attrName>ppt_y</p:attrName>
                                        </p:attrNameLst>
                                      </p:cBhvr>
                                    </p:anim>
                                    <p:animRot by="21600000">
                                      <p:cBhvr>
                                        <p:cTn id="10" dur="1000" fill="hold">
                                          <p:stCondLst>
                                            <p:cond delay="0"/>
                                          </p:stCondLst>
                                        </p:cTn>
                                        <p:tgtEl>
                                          <p:spTgt spid="3">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1" end="1"/>
                                            </p:txEl>
                                          </p:spTgt>
                                        </p:tgtEl>
                                        <p:attrNameLst>
                                          <p:attrName>ppt_w</p:attrName>
                                        </p:attrNameLst>
                                      </p:cBhvr>
                                    </p:anim>
                                    <p:anim by="(#ppt_w*0.50)" calcmode="lin" valueType="num">
                                      <p:cBhvr>
                                        <p:cTn id="24" dur="500" decel="50000" autoRev="1" fill="hold">
                                          <p:stCondLst>
                                            <p:cond delay="0"/>
                                          </p:stCondLst>
                                        </p:cTn>
                                        <p:tgtEl>
                                          <p:spTgt spid="3">
                                            <p:txEl>
                                              <p:pRg st="1" end="1"/>
                                            </p:txEl>
                                          </p:spTgt>
                                        </p:tgtEl>
                                        <p:attrNameLst>
                                          <p:attrName>ppt_x</p:attrName>
                                        </p:attrNameLst>
                                      </p:cBhvr>
                                    </p:anim>
                                    <p:anim from="(-#ppt_h/2)" to="(#ppt_y)" calcmode="lin" valueType="num">
                                      <p:cBhvr>
                                        <p:cTn id="25" dur="1000" fill="hold">
                                          <p:stCondLst>
                                            <p:cond delay="0"/>
                                          </p:stCondLst>
                                        </p:cTn>
                                        <p:tgtEl>
                                          <p:spTgt spid="3">
                                            <p:txEl>
                                              <p:pRg st="1" end="1"/>
                                            </p:txEl>
                                          </p:spTgt>
                                        </p:tgtEl>
                                        <p:attrNameLst>
                                          <p:attrName>ppt_y</p:attrName>
                                        </p:attrNameLst>
                                      </p:cBhvr>
                                    </p:anim>
                                    <p:animRot by="21600000">
                                      <p:cBhvr>
                                        <p:cTn id="26" dur="1000" fill="hold">
                                          <p:stCondLst>
                                            <p:cond delay="0"/>
                                          </p:stCondLst>
                                        </p:cTn>
                                        <p:tgtEl>
                                          <p:spTgt spid="3">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2" end="2"/>
                                            </p:txEl>
                                          </p:spTgt>
                                        </p:tgtEl>
                                        <p:attrNameLst>
                                          <p:attrName>ppt_w</p:attrName>
                                        </p:attrNameLst>
                                      </p:cBhvr>
                                    </p:anim>
                                    <p:anim by="(#ppt_w*0.50)" calcmode="lin" valueType="num">
                                      <p:cBhvr>
                                        <p:cTn id="32" dur="500" decel="50000" autoRev="1" fill="hold">
                                          <p:stCondLst>
                                            <p:cond delay="0"/>
                                          </p:stCondLst>
                                        </p:cTn>
                                        <p:tgtEl>
                                          <p:spTgt spid="3">
                                            <p:txEl>
                                              <p:pRg st="2" end="2"/>
                                            </p:txEl>
                                          </p:spTgt>
                                        </p:tgtEl>
                                        <p:attrNameLst>
                                          <p:attrName>ppt_x</p:attrName>
                                        </p:attrNameLst>
                                      </p:cBhvr>
                                    </p:anim>
                                    <p:anim from="(-#ppt_h/2)" to="(#ppt_y)" calcmode="lin" valueType="num">
                                      <p:cBhvr>
                                        <p:cTn id="33" dur="1000" fill="hold">
                                          <p:stCondLst>
                                            <p:cond delay="0"/>
                                          </p:stCondLst>
                                        </p:cTn>
                                        <p:tgtEl>
                                          <p:spTgt spid="3">
                                            <p:txEl>
                                              <p:pRg st="2" end="2"/>
                                            </p:txEl>
                                          </p:spTgt>
                                        </p:tgtEl>
                                        <p:attrNameLst>
                                          <p:attrName>ppt_y</p:attrName>
                                        </p:attrNameLst>
                                      </p:cBhvr>
                                    </p:anim>
                                    <p:animRot by="21600000">
                                      <p:cBhvr>
                                        <p:cTn id="34" dur="1000" fill="hold">
                                          <p:stCondLst>
                                            <p:cond delay="0"/>
                                          </p:stCondLst>
                                        </p:cTn>
                                        <p:tgtEl>
                                          <p:spTgt spid="3">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3" end="3"/>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3" end="3"/>
                                            </p:txEl>
                                          </p:spTgt>
                                        </p:tgtEl>
                                        <p:attrNameLst>
                                          <p:attrName>ppt_w</p:attrName>
                                        </p:attrNameLst>
                                      </p:cBhvr>
                                    </p:anim>
                                    <p:anim by="(#ppt_w*0.50)" calcmode="lin" valueType="num">
                                      <p:cBhvr>
                                        <p:cTn id="40" dur="500" decel="50000" autoRev="1" fill="hold">
                                          <p:stCondLst>
                                            <p:cond delay="0"/>
                                          </p:stCondLst>
                                        </p:cTn>
                                        <p:tgtEl>
                                          <p:spTgt spid="3">
                                            <p:txEl>
                                              <p:pRg st="3" end="3"/>
                                            </p:txEl>
                                          </p:spTgt>
                                        </p:tgtEl>
                                        <p:attrNameLst>
                                          <p:attrName>ppt_x</p:attrName>
                                        </p:attrNameLst>
                                      </p:cBhvr>
                                    </p:anim>
                                    <p:anim from="(-#ppt_h/2)" to="(#ppt_y)" calcmode="lin" valueType="num">
                                      <p:cBhvr>
                                        <p:cTn id="41" dur="1000" fill="hold">
                                          <p:stCondLst>
                                            <p:cond delay="0"/>
                                          </p:stCondLst>
                                        </p:cTn>
                                        <p:tgtEl>
                                          <p:spTgt spid="3">
                                            <p:txEl>
                                              <p:pRg st="3" end="3"/>
                                            </p:txEl>
                                          </p:spTgt>
                                        </p:tgtEl>
                                        <p:attrNameLst>
                                          <p:attrName>ppt_y</p:attrName>
                                        </p:attrNameLst>
                                      </p:cBhvr>
                                    </p:anim>
                                    <p:animRot by="21600000">
                                      <p:cBhvr>
                                        <p:cTn id="42" dur="10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64704"/>
            <a:ext cx="7467600" cy="5112568"/>
          </a:xfrm>
          <a:solidFill>
            <a:srgbClr val="CC9900"/>
          </a:solidFill>
        </p:spPr>
        <p:txBody>
          <a:bodyPr/>
          <a:lstStyle/>
          <a:p>
            <a:r>
              <a:rPr lang="en-US" dirty="0"/>
              <a:t>ADVANTAGES AND DISADVANTAGES:</a:t>
            </a:r>
            <a:endParaRPr lang="en-IN"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457200"/>
            <a:ext cx="7467600" cy="1099592"/>
          </a:xfrm>
          <a:solidFill>
            <a:srgbClr val="0070C0"/>
          </a:solidFill>
        </p:spPr>
        <p:txBody>
          <a:bodyPr/>
          <a:lstStyle/>
          <a:p>
            <a:r>
              <a:rPr lang="en-US" dirty="0"/>
              <a:t>INTRODUCTION:</a:t>
            </a:r>
            <a:endParaRPr lang="en-IN" dirty="0"/>
          </a:p>
        </p:txBody>
      </p:sp>
      <p:sp>
        <p:nvSpPr>
          <p:cNvPr id="8" name="Content Placeholder 7"/>
          <p:cNvSpPr>
            <a:spLocks noGrp="1"/>
          </p:cNvSpPr>
          <p:nvPr>
            <p:ph idx="1"/>
          </p:nvPr>
        </p:nvSpPr>
        <p:spPr>
          <a:xfrm>
            <a:off x="323528" y="1844824"/>
            <a:ext cx="8610600" cy="4399384"/>
          </a:xfrm>
          <a:solidFill>
            <a:srgbClr val="92D050"/>
          </a:solidFill>
        </p:spPr>
        <p:txBody>
          <a:bodyPr/>
          <a:lstStyle/>
          <a:p>
            <a:r>
              <a:rPr lang="en-IN" dirty="0"/>
              <a:t>Long term care is to assist people with support services such as activities of daily living like dressing, bathing and using the bathroom. </a:t>
            </a:r>
          </a:p>
          <a:p>
            <a:endParaRPr lang="en-IN" dirty="0"/>
          </a:p>
          <a:p>
            <a:r>
              <a:rPr lang="en-IN" dirty="0"/>
              <a:t>Long term care can be provided at home, in the community, in assisted living or in nursing homes.</a:t>
            </a:r>
          </a:p>
          <a:p>
            <a:endParaRPr lang="en-IN"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diamond(in)">
                                      <p:cBhvr>
                                        <p:cTn id="12" dur="2000"/>
                                        <p:tgtEl>
                                          <p:spTgt spid="8">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amond(in)">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diamond(in)">
                                      <p:cBhvr>
                                        <p:cTn id="22"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412776"/>
            <a:ext cx="7467600" cy="4267944"/>
          </a:xfrm>
          <a:solidFill>
            <a:srgbClr val="7030A0"/>
          </a:solidFill>
        </p:spPr>
        <p:txBody>
          <a:bodyPr/>
          <a:lstStyle/>
          <a:p>
            <a:r>
              <a:rPr lang="en-US" sz="5400" b="1" dirty="0">
                <a:solidFill>
                  <a:srgbClr val="09E71E"/>
                </a:solidFill>
              </a:rPr>
              <a:t>AMBULATORY HEALTH CARE</a:t>
            </a:r>
            <a:endParaRPr lang="en-IN" sz="5400" b="1" dirty="0">
              <a:solidFill>
                <a:srgbClr val="09E71E"/>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467600" cy="1224136"/>
          </a:xfrm>
          <a:solidFill>
            <a:srgbClr val="CCCCFF"/>
          </a:solidFill>
        </p:spPr>
        <p:txBody>
          <a:bodyPr/>
          <a:lstStyle/>
          <a:p>
            <a:r>
              <a:rPr lang="en-IN" b="1" dirty="0"/>
              <a:t/>
            </a:r>
            <a:br>
              <a:rPr lang="en-IN" b="1" dirty="0"/>
            </a:br>
            <a:r>
              <a:rPr lang="en-IN" b="1" dirty="0">
                <a:solidFill>
                  <a:srgbClr val="669900"/>
                </a:solidFill>
              </a:rPr>
              <a:t>DEFINITION:</a:t>
            </a:r>
            <a:r>
              <a:rPr lang="en-IN" dirty="0">
                <a:solidFill>
                  <a:srgbClr val="669900"/>
                </a:solidFill>
              </a:rPr>
              <a:t/>
            </a:r>
            <a:br>
              <a:rPr lang="en-IN" dirty="0">
                <a:solidFill>
                  <a:srgbClr val="669900"/>
                </a:solidFill>
              </a:rPr>
            </a:br>
            <a:endParaRPr lang="en-IN" dirty="0">
              <a:solidFill>
                <a:srgbClr val="669900"/>
              </a:solidFill>
            </a:endParaRPr>
          </a:p>
        </p:txBody>
      </p:sp>
      <p:sp>
        <p:nvSpPr>
          <p:cNvPr id="3" name="Content Placeholder 2"/>
          <p:cNvSpPr>
            <a:spLocks noGrp="1"/>
          </p:cNvSpPr>
          <p:nvPr>
            <p:ph idx="1"/>
          </p:nvPr>
        </p:nvSpPr>
        <p:spPr>
          <a:xfrm>
            <a:off x="539552" y="1988840"/>
            <a:ext cx="8299648" cy="4183360"/>
          </a:xfrm>
          <a:gradFill flip="none" rotWithShape="1">
            <a:gsLst>
              <a:gs pos="0">
                <a:srgbClr val="663300">
                  <a:tint val="66000"/>
                  <a:satMod val="160000"/>
                </a:srgbClr>
              </a:gs>
              <a:gs pos="50000">
                <a:srgbClr val="663300">
                  <a:tint val="44500"/>
                  <a:satMod val="160000"/>
                </a:srgbClr>
              </a:gs>
              <a:gs pos="100000">
                <a:srgbClr val="663300">
                  <a:tint val="23500"/>
                  <a:satMod val="160000"/>
                </a:srgbClr>
              </a:gs>
            </a:gsLst>
            <a:lin ang="5400000" scaled="1"/>
            <a:tileRect/>
          </a:gradFill>
        </p:spPr>
        <p:txBody>
          <a:bodyPr/>
          <a:lstStyle/>
          <a:p>
            <a:endParaRPr lang="en-IN" dirty="0"/>
          </a:p>
          <a:p>
            <a:r>
              <a:rPr lang="en-IN" dirty="0">
                <a:solidFill>
                  <a:srgbClr val="660066"/>
                </a:solidFill>
              </a:rPr>
              <a:t>Ambulatory care nursing includes those clinical, management, educational and research activities provided by registered nurses for and with individuals who seek care and assistance with health maintenance and/or health promotion. </a:t>
            </a:r>
          </a:p>
          <a:p>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 from="(-#ppt_w/2)" to="(#ppt_x)" calcmode="lin" valueType="num">
                                      <p:cBhvr>
                                        <p:cTn id="16" dur="600" fill="hold">
                                          <p:stCondLst>
                                            <p:cond delay="0"/>
                                          </p:stCondLst>
                                        </p:cTn>
                                        <p:tgtEl>
                                          <p:spTgt spid="3">
                                            <p:bg/>
                                          </p:spTgt>
                                        </p:tgtEl>
                                        <p:attrNameLst>
                                          <p:attrName>ppt_x</p:attrName>
                                        </p:attrNameLst>
                                      </p:cBhvr>
                                    </p:anim>
                                    <p:anim from="0" to="-1.0" calcmode="lin" valueType="num">
                                      <p:cBhvr>
                                        <p:cTn id="17" dur="200" decel="50000" autoRev="1" fill="hold">
                                          <p:stCondLst>
                                            <p:cond delay="600"/>
                                          </p:stCondLst>
                                        </p:cTn>
                                        <p:tgtEl>
                                          <p:spTgt spid="3">
                                            <p:bg/>
                                          </p:spTgt>
                                        </p:tgtEl>
                                        <p:attrNameLst>
                                          <p:attrName>xshear</p:attrName>
                                        </p:attrNameLst>
                                      </p:cBhvr>
                                    </p:anim>
                                    <p:animScale>
                                      <p:cBhvr>
                                        <p:cTn id="18" dur="200" decel="100000" autoRev="1" fill="hold">
                                          <p:stCondLst>
                                            <p:cond delay="600"/>
                                          </p:stCondLst>
                                        </p:cTn>
                                        <p:tgtEl>
                                          <p:spTgt spid="3">
                                            <p:bg/>
                                          </p:spTgt>
                                        </p:tgtEl>
                                      </p:cBhvr>
                                      <p:from x="100000" y="100000"/>
                                      <p:to x="80000" y="100000"/>
                                    </p:animScale>
                                    <p:anim by="(#ppt_h/3+#ppt_w*0.1)" calcmode="lin" valueType="num">
                                      <p:cBhvr additive="sum">
                                        <p:cTn id="19" dur="200" decel="100000" autoRev="1" fill="hold">
                                          <p:stCondLst>
                                            <p:cond delay="600"/>
                                          </p:stCondLst>
                                        </p:cTn>
                                        <p:tgtEl>
                                          <p:spTgt spid="3">
                                            <p:bg/>
                                          </p:spTgt>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from="(-#ppt_w/2)" to="(#ppt_x)" calcmode="lin" valueType="num">
                                      <p:cBhvr>
                                        <p:cTn id="24" dur="600" fill="hold">
                                          <p:stCondLst>
                                            <p:cond delay="0"/>
                                          </p:stCondLst>
                                        </p:cTn>
                                        <p:tgtEl>
                                          <p:spTgt spid="3">
                                            <p:txEl>
                                              <p:pRg st="1" end="1"/>
                                            </p:txEl>
                                          </p:spTgt>
                                        </p:tgtEl>
                                        <p:attrNameLst>
                                          <p:attrName>ppt_x</p:attrName>
                                        </p:attrNameLst>
                                      </p:cBhvr>
                                    </p:anim>
                                    <p:anim from="0" to="-1.0" calcmode="lin" valueType="num">
                                      <p:cBhvr>
                                        <p:cTn id="25" dur="200" decel="50000" autoRev="1" fill="hold">
                                          <p:stCondLst>
                                            <p:cond delay="600"/>
                                          </p:stCondLst>
                                        </p:cTn>
                                        <p:tgtEl>
                                          <p:spTgt spid="3">
                                            <p:txEl>
                                              <p:pRg st="1" end="1"/>
                                            </p:txEl>
                                          </p:spTgt>
                                        </p:tgtEl>
                                        <p:attrNameLst>
                                          <p:attrName>xshear</p:attrName>
                                        </p:attrNameLst>
                                      </p:cBhvr>
                                    </p:anim>
                                    <p:animScale>
                                      <p:cBhvr>
                                        <p:cTn id="26" dur="200" decel="100000" autoRev="1" fill="hold">
                                          <p:stCondLst>
                                            <p:cond delay="600"/>
                                          </p:stCondLst>
                                        </p:cTn>
                                        <p:tgtEl>
                                          <p:spTgt spid="3">
                                            <p:txEl>
                                              <p:pRg st="1" end="1"/>
                                            </p:txEl>
                                          </p:spTgt>
                                        </p:tgtEl>
                                      </p:cBhvr>
                                      <p:from x="100000" y="100000"/>
                                      <p:to x="80000" y="100000"/>
                                    </p:animScale>
                                    <p:anim by="(#ppt_h/3+#ppt_w*0.1)" calcmode="lin" valueType="num">
                                      <p:cBhvr additive="sum">
                                        <p:cTn id="27"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467600" cy="2448272"/>
          </a:xfrm>
          <a:solidFill>
            <a:srgbClr val="FF66FF"/>
          </a:solidFill>
          <a:ln>
            <a:solidFill>
              <a:srgbClr val="BBE0E3"/>
            </a:solidFill>
          </a:ln>
          <a:effectLst>
            <a:outerShdw blurRad="63500" sx="102000" sy="102000" algn="ctr" rotWithShape="0">
              <a:prstClr val="black">
                <a:alpha val="40000"/>
              </a:prstClr>
            </a:outerShdw>
          </a:effectLst>
        </p:spPr>
        <p:txBody>
          <a:bodyPr/>
          <a:lstStyle/>
          <a:p>
            <a:r>
              <a:rPr lang="en-IN" b="1" dirty="0"/>
              <a:t/>
            </a:r>
            <a:br>
              <a:rPr lang="en-IN" b="1" dirty="0"/>
            </a:br>
            <a:r>
              <a:rPr lang="en-IN" b="1" dirty="0">
                <a:solidFill>
                  <a:srgbClr val="0000FF"/>
                </a:solidFill>
              </a:rPr>
              <a:t>CHARACTERISTICS OF AMBULATORY CARE NURSING:</a:t>
            </a:r>
            <a:r>
              <a:rPr lang="en-IN" dirty="0"/>
              <a:t/>
            </a:r>
            <a:br>
              <a:rPr lang="en-IN" dirty="0"/>
            </a:br>
            <a:endParaRPr lang="en-IN" dirty="0"/>
          </a:p>
        </p:txBody>
      </p:sp>
      <p:sp>
        <p:nvSpPr>
          <p:cNvPr id="3" name="Content Placeholder 2"/>
          <p:cNvSpPr>
            <a:spLocks noGrp="1"/>
          </p:cNvSpPr>
          <p:nvPr>
            <p:ph idx="1"/>
          </p:nvPr>
        </p:nvSpPr>
        <p:spPr>
          <a:xfrm>
            <a:off x="251520" y="2780928"/>
            <a:ext cx="8587680" cy="4077072"/>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8100000" scaled="1"/>
            <a:tileRect/>
          </a:gradFill>
        </p:spPr>
        <p:txBody>
          <a:bodyPr/>
          <a:lstStyle/>
          <a:p>
            <a:pPr>
              <a:buNone/>
            </a:pPr>
            <a:r>
              <a:rPr lang="en-IN" dirty="0">
                <a:solidFill>
                  <a:srgbClr val="FF5050"/>
                </a:solidFill>
              </a:rPr>
              <a:t>   The following factors have been identified as characteristics of ambulatory care nursing:</a:t>
            </a:r>
          </a:p>
          <a:p>
            <a:pPr>
              <a:buNone/>
            </a:pPr>
            <a:endParaRPr lang="en-IN" dirty="0">
              <a:solidFill>
                <a:srgbClr val="FF5050"/>
              </a:solidFill>
            </a:endParaRPr>
          </a:p>
          <a:p>
            <a:pPr lvl="0"/>
            <a:r>
              <a:rPr lang="en-IN" dirty="0">
                <a:solidFill>
                  <a:srgbClr val="FF5050"/>
                </a:solidFill>
              </a:rPr>
              <a:t>Nursing autonomy</a:t>
            </a:r>
          </a:p>
          <a:p>
            <a:pPr lvl="0"/>
            <a:r>
              <a:rPr lang="en-IN" dirty="0">
                <a:solidFill>
                  <a:srgbClr val="FF5050"/>
                </a:solidFill>
              </a:rPr>
              <a:t>Client advocacy</a:t>
            </a:r>
          </a:p>
          <a:p>
            <a:pPr lvl="0"/>
            <a:r>
              <a:rPr lang="en-IN" dirty="0">
                <a:solidFill>
                  <a:srgbClr val="FF5050"/>
                </a:solidFill>
              </a:rPr>
              <a:t>Skilful, rapid assessment</a:t>
            </a:r>
          </a:p>
          <a:p>
            <a:pPr lvl="0"/>
            <a:r>
              <a:rPr lang="en-IN" dirty="0">
                <a:solidFill>
                  <a:srgbClr val="FF5050"/>
                </a:solidFill>
              </a:rPr>
              <a:t>Holistic nursing care</a:t>
            </a:r>
          </a:p>
          <a:p>
            <a:pPr lvl="0"/>
            <a:endParaRPr lang="en-IN" dirty="0"/>
          </a:p>
          <a:p>
            <a:endParaRPr lang="en-IN"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3">
                                            <p:bg/>
                                          </p:spTgt>
                                        </p:tgtEl>
                                        <p:attrNameLst>
                                          <p:attrName>style.visibility</p:attrName>
                                        </p:attrNameLst>
                                      </p:cBhvr>
                                      <p:to>
                                        <p:strVal val="visible"/>
                                      </p:to>
                                    </p:set>
                                    <p:set>
                                      <p:cBhvr>
                                        <p:cTn id="15" dur="455" fill="hold">
                                          <p:stCondLst>
                                            <p:cond delay="0"/>
                                          </p:stCondLst>
                                        </p:cTn>
                                        <p:tgtEl>
                                          <p:spTgt spid="3">
                                            <p:bg/>
                                          </p:spTgt>
                                        </p:tgtEl>
                                        <p:attrNameLst>
                                          <p:attrName>style.rotation</p:attrName>
                                        </p:attrNameLst>
                                      </p:cBhvr>
                                      <p:to>
                                        <p:strVal val="-45.0"/>
                                      </p:to>
                                    </p:set>
                                    <p:anim calcmode="lin" valueType="num">
                                      <p:cBhvr>
                                        <p:cTn id="16" dur="455" fill="hold">
                                          <p:stCondLst>
                                            <p:cond delay="455"/>
                                          </p:stCondLst>
                                        </p:cTn>
                                        <p:tgtEl>
                                          <p:spTgt spid="3">
                                            <p:bg/>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3">
                                            <p:bg/>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3">
                                            <p:bg/>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3">
                                            <p:bg/>
                                          </p:spTgt>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3">
                                            <p:txEl>
                                              <p:pRg st="0" end="0"/>
                                            </p:txEl>
                                          </p:spTgt>
                                        </p:tgtEl>
                                        <p:attrNameLst>
                                          <p:attrName>style.visibility</p:attrName>
                                        </p:attrNameLst>
                                      </p:cBhvr>
                                      <p:to>
                                        <p:strVal val="visible"/>
                                      </p:to>
                                    </p:set>
                                    <p:set>
                                      <p:cBhvr>
                                        <p:cTn id="24" dur="455" fill="hold">
                                          <p:stCondLst>
                                            <p:cond delay="0"/>
                                          </p:stCondLst>
                                        </p:cTn>
                                        <p:tgtEl>
                                          <p:spTgt spid="3">
                                            <p:txEl>
                                              <p:pRg st="0" end="0"/>
                                            </p:txEl>
                                          </p:spTgt>
                                        </p:tgtEl>
                                        <p:attrNameLst>
                                          <p:attrName>style.rotation</p:attrName>
                                        </p:attrNameLst>
                                      </p:cBhvr>
                                      <p:to>
                                        <p:strVal val="-45.0"/>
                                      </p:to>
                                    </p:set>
                                    <p:anim calcmode="lin" valueType="num">
                                      <p:cBhvr>
                                        <p:cTn id="25"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8" presetClass="entr" presetSubtype="0" accel="50000" fill="hold" grpId="0" nodeType="clickEffect">
                                  <p:stCondLst>
                                    <p:cond delay="0"/>
                                  </p:stCondLst>
                                  <p:iterate type="lt">
                                    <p:tmPct val="50000"/>
                                  </p:iterate>
                                  <p:childTnLst>
                                    <p:set>
                                      <p:cBhvr>
                                        <p:cTn id="32" dur="1" fill="hold">
                                          <p:stCondLst>
                                            <p:cond delay="0"/>
                                          </p:stCondLst>
                                        </p:cTn>
                                        <p:tgtEl>
                                          <p:spTgt spid="3">
                                            <p:txEl>
                                              <p:pRg st="2" end="2"/>
                                            </p:txEl>
                                          </p:spTgt>
                                        </p:tgtEl>
                                        <p:attrNameLst>
                                          <p:attrName>style.visibility</p:attrName>
                                        </p:attrNameLst>
                                      </p:cBhvr>
                                      <p:to>
                                        <p:strVal val="visible"/>
                                      </p:to>
                                    </p:set>
                                    <p:set>
                                      <p:cBhvr>
                                        <p:cTn id="33" dur="455" fill="hold">
                                          <p:stCondLst>
                                            <p:cond delay="0"/>
                                          </p:stCondLst>
                                        </p:cTn>
                                        <p:tgtEl>
                                          <p:spTgt spid="3">
                                            <p:txEl>
                                              <p:pRg st="2" end="2"/>
                                            </p:txEl>
                                          </p:spTgt>
                                        </p:tgtEl>
                                        <p:attrNameLst>
                                          <p:attrName>style.rotation</p:attrName>
                                        </p:attrNameLst>
                                      </p:cBhvr>
                                      <p:to>
                                        <p:strVal val="-45.0"/>
                                      </p:to>
                                    </p:set>
                                    <p:anim calcmode="lin" valueType="num">
                                      <p:cBhvr>
                                        <p:cTn id="34"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5"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6"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7"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8" presetClass="entr" presetSubtype="0" accel="50000" fill="hold" grpId="0" nodeType="clickEffect">
                                  <p:stCondLst>
                                    <p:cond delay="0"/>
                                  </p:stCondLst>
                                  <p:iterate type="lt">
                                    <p:tmPct val="50000"/>
                                  </p:iterate>
                                  <p:childTnLst>
                                    <p:set>
                                      <p:cBhvr>
                                        <p:cTn id="41" dur="1" fill="hold">
                                          <p:stCondLst>
                                            <p:cond delay="0"/>
                                          </p:stCondLst>
                                        </p:cTn>
                                        <p:tgtEl>
                                          <p:spTgt spid="3">
                                            <p:txEl>
                                              <p:pRg st="3" end="3"/>
                                            </p:txEl>
                                          </p:spTgt>
                                        </p:tgtEl>
                                        <p:attrNameLst>
                                          <p:attrName>style.visibility</p:attrName>
                                        </p:attrNameLst>
                                      </p:cBhvr>
                                      <p:to>
                                        <p:strVal val="visible"/>
                                      </p:to>
                                    </p:set>
                                    <p:set>
                                      <p:cBhvr>
                                        <p:cTn id="42" dur="455" fill="hold">
                                          <p:stCondLst>
                                            <p:cond delay="0"/>
                                          </p:stCondLst>
                                        </p:cTn>
                                        <p:tgtEl>
                                          <p:spTgt spid="3">
                                            <p:txEl>
                                              <p:pRg st="3" end="3"/>
                                            </p:txEl>
                                          </p:spTgt>
                                        </p:tgtEl>
                                        <p:attrNameLst>
                                          <p:attrName>style.rotation</p:attrName>
                                        </p:attrNameLst>
                                      </p:cBhvr>
                                      <p:to>
                                        <p:strVal val="-45.0"/>
                                      </p:to>
                                    </p:set>
                                    <p:anim calcmode="lin" valueType="num">
                                      <p:cBhvr>
                                        <p:cTn id="43"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8" presetClass="entr" presetSubtype="0" accel="50000" fill="hold" grpId="0" nodeType="clickEffect">
                                  <p:stCondLst>
                                    <p:cond delay="0"/>
                                  </p:stCondLst>
                                  <p:iterate type="lt">
                                    <p:tmPct val="50000"/>
                                  </p:iterate>
                                  <p:childTnLst>
                                    <p:set>
                                      <p:cBhvr>
                                        <p:cTn id="50" dur="1" fill="hold">
                                          <p:stCondLst>
                                            <p:cond delay="0"/>
                                          </p:stCondLst>
                                        </p:cTn>
                                        <p:tgtEl>
                                          <p:spTgt spid="3">
                                            <p:txEl>
                                              <p:pRg st="4" end="4"/>
                                            </p:txEl>
                                          </p:spTgt>
                                        </p:tgtEl>
                                        <p:attrNameLst>
                                          <p:attrName>style.visibility</p:attrName>
                                        </p:attrNameLst>
                                      </p:cBhvr>
                                      <p:to>
                                        <p:strVal val="visible"/>
                                      </p:to>
                                    </p:set>
                                    <p:set>
                                      <p:cBhvr>
                                        <p:cTn id="51" dur="455" fill="hold">
                                          <p:stCondLst>
                                            <p:cond delay="0"/>
                                          </p:stCondLst>
                                        </p:cTn>
                                        <p:tgtEl>
                                          <p:spTgt spid="3">
                                            <p:txEl>
                                              <p:pRg st="4" end="4"/>
                                            </p:txEl>
                                          </p:spTgt>
                                        </p:tgtEl>
                                        <p:attrNameLst>
                                          <p:attrName>style.rotation</p:attrName>
                                        </p:attrNameLst>
                                      </p:cBhvr>
                                      <p:to>
                                        <p:strVal val="-45.0"/>
                                      </p:to>
                                    </p:set>
                                    <p:anim calcmode="lin" valueType="num">
                                      <p:cBhvr>
                                        <p:cTn id="52" dur="455" fill="hold">
                                          <p:stCondLst>
                                            <p:cond delay="455"/>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53" dur="455"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54" dur="156" decel="50000" autoRev="1" fill="hold">
                                          <p:stCondLst>
                                            <p:cond delay="455"/>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55" dur="136" fill="hold">
                                          <p:stCondLst>
                                            <p:cond delay="864"/>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3">
                                            <p:txEl>
                                              <p:pRg st="5" end="5"/>
                                            </p:txEl>
                                          </p:spTgt>
                                        </p:tgtEl>
                                        <p:attrNameLst>
                                          <p:attrName>style.visibility</p:attrName>
                                        </p:attrNameLst>
                                      </p:cBhvr>
                                      <p:to>
                                        <p:strVal val="visible"/>
                                      </p:to>
                                    </p:set>
                                    <p:set>
                                      <p:cBhvr>
                                        <p:cTn id="60" dur="455" fill="hold">
                                          <p:stCondLst>
                                            <p:cond delay="0"/>
                                          </p:stCondLst>
                                        </p:cTn>
                                        <p:tgtEl>
                                          <p:spTgt spid="3">
                                            <p:txEl>
                                              <p:pRg st="5" end="5"/>
                                            </p:txEl>
                                          </p:spTgt>
                                        </p:tgtEl>
                                        <p:attrNameLst>
                                          <p:attrName>style.rotation</p:attrName>
                                        </p:attrNameLst>
                                      </p:cBhvr>
                                      <p:to>
                                        <p:strVal val="-45.0"/>
                                      </p:to>
                                    </p:set>
                                    <p:anim calcmode="lin" valueType="num">
                                      <p:cBhvr>
                                        <p:cTn id="61" dur="455" fill="hold">
                                          <p:stCondLst>
                                            <p:cond delay="455"/>
                                          </p:stCondLst>
                                        </p:cTn>
                                        <p:tgtEl>
                                          <p:spTgt spid="3">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3">
                                            <p:txEl>
                                              <p:pRg st="5" end="5"/>
                                            </p:txEl>
                                          </p:spTgt>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3">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3">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515672" cy="5832648"/>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p:spPr>
        <p:txBody>
          <a:bodyPr/>
          <a:lstStyle/>
          <a:p>
            <a:pPr lvl="0"/>
            <a:r>
              <a:rPr lang="en-IN" dirty="0">
                <a:solidFill>
                  <a:srgbClr val="FF5050"/>
                </a:solidFill>
              </a:rPr>
              <a:t>Client teaching</a:t>
            </a:r>
          </a:p>
          <a:p>
            <a:pPr lvl="0"/>
            <a:endParaRPr lang="en-IN" dirty="0">
              <a:solidFill>
                <a:srgbClr val="FF5050"/>
              </a:solidFill>
            </a:endParaRPr>
          </a:p>
          <a:p>
            <a:pPr lvl="0"/>
            <a:r>
              <a:rPr lang="en-IN" dirty="0">
                <a:solidFill>
                  <a:srgbClr val="FF5050"/>
                </a:solidFill>
              </a:rPr>
              <a:t>Wellness and health promotion</a:t>
            </a:r>
          </a:p>
          <a:p>
            <a:pPr lvl="0">
              <a:buNone/>
            </a:pPr>
            <a:endParaRPr lang="en-IN" dirty="0">
              <a:solidFill>
                <a:srgbClr val="FF5050"/>
              </a:solidFill>
            </a:endParaRPr>
          </a:p>
          <a:p>
            <a:pPr lvl="0"/>
            <a:r>
              <a:rPr lang="en-IN" dirty="0">
                <a:solidFill>
                  <a:srgbClr val="FF5050"/>
                </a:solidFill>
              </a:rPr>
              <a:t>Co-ordination and continuity of care</a:t>
            </a:r>
          </a:p>
          <a:p>
            <a:pPr lvl="0"/>
            <a:endParaRPr lang="en-IN" dirty="0">
              <a:solidFill>
                <a:srgbClr val="FF5050"/>
              </a:solidFill>
            </a:endParaRPr>
          </a:p>
          <a:p>
            <a:pPr lvl="0"/>
            <a:r>
              <a:rPr lang="en-IN" dirty="0">
                <a:solidFill>
                  <a:srgbClr val="FF5050"/>
                </a:solidFill>
              </a:rPr>
              <a:t>Long-term relationships with clients and families</a:t>
            </a:r>
          </a:p>
          <a:p>
            <a:pPr lvl="0"/>
            <a:endParaRPr lang="en-IN" dirty="0">
              <a:solidFill>
                <a:srgbClr val="FF5050"/>
              </a:solidFill>
            </a:endParaRPr>
          </a:p>
          <a:p>
            <a:pPr lvl="0"/>
            <a:r>
              <a:rPr lang="en-IN" dirty="0">
                <a:solidFill>
                  <a:srgbClr val="FF5050"/>
                </a:solidFill>
              </a:rPr>
              <a:t>Telephone triage, instruction and advise</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515672" cy="5688632"/>
          </a:xfr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circle">
              <a:fillToRect l="100000" b="100000"/>
            </a:path>
            <a:tileRect t="-100000" r="-100000"/>
          </a:gradFill>
        </p:spPr>
        <p:txBody>
          <a:bodyPr/>
          <a:lstStyle/>
          <a:p>
            <a:pPr lvl="0"/>
            <a:r>
              <a:rPr lang="en-IN" dirty="0">
                <a:solidFill>
                  <a:srgbClr val="FF5050"/>
                </a:solidFill>
              </a:rPr>
              <a:t>Client and family control as major caregivers, users of the health care system, and decision makers regarding compliance with care regimen.</a:t>
            </a:r>
          </a:p>
          <a:p>
            <a:pPr lvl="0"/>
            <a:endParaRPr lang="en-IN" dirty="0">
              <a:solidFill>
                <a:srgbClr val="FF5050"/>
              </a:solidFill>
            </a:endParaRPr>
          </a:p>
          <a:p>
            <a:pPr lvl="0"/>
            <a:r>
              <a:rPr lang="en-IN" dirty="0">
                <a:solidFill>
                  <a:srgbClr val="FF5050"/>
                </a:solidFill>
              </a:rPr>
              <a:t>Collaboration with other health care providers</a:t>
            </a:r>
          </a:p>
          <a:p>
            <a:pPr lvl="0">
              <a:buNone/>
            </a:pPr>
            <a:endParaRPr lang="en-IN" dirty="0">
              <a:solidFill>
                <a:srgbClr val="FF5050"/>
              </a:solidFill>
            </a:endParaRPr>
          </a:p>
          <a:p>
            <a:pPr lvl="0"/>
            <a:r>
              <a:rPr lang="en-IN" dirty="0">
                <a:solidFill>
                  <a:srgbClr val="FF5050"/>
                </a:solidFill>
              </a:rPr>
              <a:t>Case management</a:t>
            </a:r>
          </a:p>
          <a:p>
            <a:endParaRPr lang="en-IN"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2.5"/>
                                          </p:val>
                                        </p:tav>
                                        <p:tav tm="100000">
                                          <p:val>
                                            <p:strVal val="#ppt_w"/>
                                          </p:val>
                                        </p:tav>
                                      </p:tavLst>
                                    </p:anim>
                                    <p:anim calcmode="lin" valueType="num">
                                      <p:cBhvr>
                                        <p:cTn id="8" dur="500" fill="hold"/>
                                        <p:tgtEl>
                                          <p:spTgt spid="3">
                                            <p:bg/>
                                          </p:spTgt>
                                        </p:tgtEl>
                                        <p:attrNameLst>
                                          <p:attrName>ppt_h</p:attrName>
                                        </p:attrNameLst>
                                      </p:cBhvr>
                                      <p:tavLst>
                                        <p:tav tm="0">
                                          <p:val>
                                            <p:strVal val="#ppt_h*0.01"/>
                                          </p:val>
                                        </p:tav>
                                        <p:tav tm="100000">
                                          <p:val>
                                            <p:strVal val="#ppt_h"/>
                                          </p:val>
                                        </p:tav>
                                      </p:tavLst>
                                    </p:anim>
                                    <p:anim calcmode="lin" valueType="num">
                                      <p:cBhvr>
                                        <p:cTn id="9" dur="500" fill="hold"/>
                                        <p:tgtEl>
                                          <p:spTgt spid="3">
                                            <p:bg/>
                                          </p:spTgt>
                                        </p:tgtEl>
                                        <p:attrNameLst>
                                          <p:attrName>ppt_x</p:attrName>
                                        </p:attrNameLst>
                                      </p:cBhvr>
                                      <p:tavLst>
                                        <p:tav tm="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h+1"/>
                                          </p:val>
                                        </p:tav>
                                        <p:tav tm="100000">
                                          <p:val>
                                            <p:strVal val="#ppt_y"/>
                                          </p:val>
                                        </p:tav>
                                      </p:tavLst>
                                    </p:anim>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467600" cy="1656184"/>
          </a:xfrm>
          <a:solidFill>
            <a:srgbClr val="CCFFCC"/>
          </a:solidFill>
        </p:spPr>
        <p:style>
          <a:lnRef idx="3">
            <a:schemeClr val="lt1"/>
          </a:lnRef>
          <a:fillRef idx="1">
            <a:schemeClr val="accent2"/>
          </a:fillRef>
          <a:effectRef idx="1">
            <a:schemeClr val="accent2"/>
          </a:effectRef>
          <a:fontRef idx="minor">
            <a:schemeClr val="lt1"/>
          </a:fontRef>
        </p:style>
        <p:txBody>
          <a:bodyPr/>
          <a:lstStyle/>
          <a:p>
            <a:r>
              <a:rPr lang="en-IN" b="1" dirty="0"/>
              <a:t/>
            </a:r>
            <a:br>
              <a:rPr lang="en-IN" b="1" dirty="0"/>
            </a:br>
            <a:r>
              <a:rPr lang="en-IN" b="1" dirty="0">
                <a:solidFill>
                  <a:srgbClr val="808000"/>
                </a:solidFill>
              </a:rPr>
              <a:t>CHALLENGES FOR NURSES:</a:t>
            </a:r>
            <a:r>
              <a:rPr lang="en-IN" dirty="0">
                <a:solidFill>
                  <a:srgbClr val="808000"/>
                </a:solidFill>
              </a:rPr>
              <a:t/>
            </a:r>
            <a:br>
              <a:rPr lang="en-IN" dirty="0">
                <a:solidFill>
                  <a:srgbClr val="808000"/>
                </a:solidFill>
              </a:rPr>
            </a:br>
            <a:endParaRPr lang="en-IN" dirty="0">
              <a:solidFill>
                <a:srgbClr val="808000"/>
              </a:solidFill>
            </a:endParaRPr>
          </a:p>
        </p:txBody>
      </p:sp>
      <p:sp>
        <p:nvSpPr>
          <p:cNvPr id="3" name="Content Placeholder 2"/>
          <p:cNvSpPr>
            <a:spLocks noGrp="1"/>
          </p:cNvSpPr>
          <p:nvPr>
            <p:ph idx="1"/>
          </p:nvPr>
        </p:nvSpPr>
        <p:spPr>
          <a:xfrm>
            <a:off x="323528" y="2204864"/>
            <a:ext cx="8515672" cy="3967336"/>
          </a:xfrm>
        </p:spPr>
        <p:style>
          <a:lnRef idx="1">
            <a:schemeClr val="accent2"/>
          </a:lnRef>
          <a:fillRef idx="2">
            <a:schemeClr val="accent2"/>
          </a:fillRef>
          <a:effectRef idx="1">
            <a:schemeClr val="accent2"/>
          </a:effectRef>
          <a:fontRef idx="minor">
            <a:schemeClr val="dk1"/>
          </a:fontRef>
        </p:style>
        <p:txBody>
          <a:bodyPr/>
          <a:lstStyle/>
          <a:p>
            <a:r>
              <a:rPr lang="en-IN" dirty="0">
                <a:solidFill>
                  <a:srgbClr val="996600"/>
                </a:solidFill>
              </a:rPr>
              <a:t>Visit encounters are short, the number of client visits per day is great, and the assessment time is compressed. </a:t>
            </a:r>
          </a:p>
          <a:p>
            <a:pPr>
              <a:buNone/>
            </a:pPr>
            <a:endParaRPr lang="en-US" dirty="0">
              <a:solidFill>
                <a:srgbClr val="996600"/>
              </a:solidFill>
            </a:endParaRPr>
          </a:p>
          <a:p>
            <a:r>
              <a:rPr lang="en-IN" dirty="0">
                <a:solidFill>
                  <a:srgbClr val="996600"/>
                </a:solidFill>
              </a:rPr>
              <a:t>Control of care and treatment modalities is in the hands of the client and family, not the health care provider. </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strVal val="#ppt_w*2.5"/>
                                          </p:val>
                                        </p:tav>
                                        <p:tav tm="100000">
                                          <p:val>
                                            <p:strVal val="#ppt_w"/>
                                          </p:val>
                                        </p:tav>
                                      </p:tavLst>
                                    </p:anim>
                                    <p:anim calcmode="lin" valueType="num">
                                      <p:cBhvr>
                                        <p:cTn id="15" dur="500" fill="hold"/>
                                        <p:tgtEl>
                                          <p:spTgt spid="3">
                                            <p:bg/>
                                          </p:spTgt>
                                        </p:tgtEl>
                                        <p:attrNameLst>
                                          <p:attrName>ppt_h</p:attrName>
                                        </p:attrNameLst>
                                      </p:cBhvr>
                                      <p:tavLst>
                                        <p:tav tm="0">
                                          <p:val>
                                            <p:strVal val="#ppt_h*0.01"/>
                                          </p:val>
                                        </p:tav>
                                        <p:tav tm="100000">
                                          <p:val>
                                            <p:strVal val="#ppt_h"/>
                                          </p:val>
                                        </p:tav>
                                      </p:tavLst>
                                    </p:anim>
                                    <p:anim calcmode="lin" valueType="num">
                                      <p:cBhvr>
                                        <p:cTn id="16" dur="500" fill="hold"/>
                                        <p:tgtEl>
                                          <p:spTgt spid="3">
                                            <p:bg/>
                                          </p:spTgt>
                                        </p:tgtEl>
                                        <p:attrNameLst>
                                          <p:attrName>ppt_x</p:attrName>
                                        </p:attrNameLst>
                                      </p:cBhvr>
                                      <p:tavLst>
                                        <p:tav tm="0">
                                          <p:val>
                                            <p:strVal val="#ppt_x"/>
                                          </p:val>
                                        </p:tav>
                                        <p:tav tm="100000">
                                          <p:val>
                                            <p:strVal val="#ppt_x"/>
                                          </p:val>
                                        </p:tav>
                                      </p:tavLst>
                                    </p:anim>
                                    <p:anim calcmode="lin" valueType="num">
                                      <p:cBhvr>
                                        <p:cTn id="17" dur="500" fill="hold"/>
                                        <p:tgtEl>
                                          <p:spTgt spid="3">
                                            <p:bg/>
                                          </p:spTgt>
                                        </p:tgtEl>
                                        <p:attrNameLst>
                                          <p:attrName>ppt_y</p:attrName>
                                        </p:attrNameLst>
                                      </p:cBhvr>
                                      <p:tavLst>
                                        <p:tav tm="0">
                                          <p:val>
                                            <p:strVal val="#ppt_h+1"/>
                                          </p:val>
                                        </p:tav>
                                        <p:tav tm="100000">
                                          <p:val>
                                            <p:strVal val="#ppt_y"/>
                                          </p:val>
                                        </p:tav>
                                      </p:tavLst>
                                    </p:anim>
                                    <p:animEffect transition="in" filter="fade">
                                      <p:cBhvr>
                                        <p:cTn id="18" dur="5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68760"/>
            <a:ext cx="8610600" cy="4903440"/>
          </a:xfrm>
        </p:spPr>
        <p:style>
          <a:lnRef idx="1">
            <a:schemeClr val="accent1"/>
          </a:lnRef>
          <a:fillRef idx="3">
            <a:schemeClr val="accent1"/>
          </a:fillRef>
          <a:effectRef idx="2">
            <a:schemeClr val="accent1"/>
          </a:effectRef>
          <a:fontRef idx="minor">
            <a:schemeClr val="lt1"/>
          </a:fontRef>
        </p:style>
        <p:txBody>
          <a:bodyPr/>
          <a:lstStyle/>
          <a:p>
            <a:r>
              <a:rPr lang="en-IN" dirty="0">
                <a:solidFill>
                  <a:srgbClr val="FF5050"/>
                </a:solidFill>
              </a:rPr>
              <a:t>In ambulatory care, many members of the health care team work together and their roles often do not have clear boundaries.</a:t>
            </a:r>
          </a:p>
          <a:p>
            <a:endParaRPr lang="en-US" dirty="0">
              <a:solidFill>
                <a:srgbClr val="FF5050"/>
              </a:solidFill>
            </a:endParaRPr>
          </a:p>
          <a:p>
            <a:r>
              <a:rPr lang="en-IN" dirty="0">
                <a:solidFill>
                  <a:srgbClr val="FF5050"/>
                </a:solidFill>
              </a:rPr>
              <a:t>In ambulatory care, contacts with the nurse are frequently maintained through communication devices such as the telephone and computer. </a:t>
            </a:r>
          </a:p>
          <a:p>
            <a:endParaRPr lang="en-IN"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anim calcmode="lin" valueType="num">
                                      <p:cBhvr>
                                        <p:cTn id="8" dur="2000" fill="hold"/>
                                        <p:tgtEl>
                                          <p:spTgt spid="3">
                                            <p:bg/>
                                          </p:spTgt>
                                        </p:tgtEl>
                                        <p:attrNameLst>
                                          <p:attrName>style.rotation</p:attrName>
                                        </p:attrNameLst>
                                      </p:cBhvr>
                                      <p:tavLst>
                                        <p:tav tm="0">
                                          <p:val>
                                            <p:fltVal val="720"/>
                                          </p:val>
                                        </p:tav>
                                        <p:tav tm="100000">
                                          <p:val>
                                            <p:fltVal val="0"/>
                                          </p:val>
                                        </p:tav>
                                      </p:tavLst>
                                    </p:anim>
                                    <p:anim calcmode="lin" valueType="num">
                                      <p:cBhvr>
                                        <p:cTn id="9" dur="2000" fill="hold"/>
                                        <p:tgtEl>
                                          <p:spTgt spid="3">
                                            <p:bg/>
                                          </p:spTgt>
                                        </p:tgtEl>
                                        <p:attrNameLst>
                                          <p:attrName>ppt_h</p:attrName>
                                        </p:attrNameLst>
                                      </p:cBhvr>
                                      <p:tavLst>
                                        <p:tav tm="0">
                                          <p:val>
                                            <p:fltVal val="0"/>
                                          </p:val>
                                        </p:tav>
                                        <p:tav tm="100000">
                                          <p:val>
                                            <p:strVal val="#ppt_h"/>
                                          </p:val>
                                        </p:tav>
                                      </p:tavLst>
                                    </p:anim>
                                    <p:anim calcmode="lin" valueType="num">
                                      <p:cBhvr>
                                        <p:cTn id="10" dur="2000" fill="hold"/>
                                        <p:tgtEl>
                                          <p:spTgt spid="3">
                                            <p:bg/>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515672" cy="5263480"/>
          </a:xfrm>
        </p:spPr>
        <p:style>
          <a:lnRef idx="1">
            <a:schemeClr val="accent2"/>
          </a:lnRef>
          <a:fillRef idx="2">
            <a:schemeClr val="accent2"/>
          </a:fillRef>
          <a:effectRef idx="1">
            <a:schemeClr val="accent2"/>
          </a:effectRef>
          <a:fontRef idx="minor">
            <a:schemeClr val="dk1"/>
          </a:fontRef>
        </p:style>
        <p:txBody>
          <a:bodyPr/>
          <a:lstStyle/>
          <a:p>
            <a:pPr lvl="0"/>
            <a:r>
              <a:rPr lang="en-IN" dirty="0">
                <a:solidFill>
                  <a:srgbClr val="008000"/>
                </a:solidFill>
              </a:rPr>
              <a:t>Ambulatory care nurses need highly developed assessment and communication skill, as well as critical thinking and judgement, in order to interpret data and to refer the client for appropriate follow up.</a:t>
            </a:r>
          </a:p>
          <a:p>
            <a:pPr lvl="0"/>
            <a:endParaRPr lang="en-US" dirty="0">
              <a:solidFill>
                <a:srgbClr val="008000"/>
              </a:solidFill>
            </a:endParaRPr>
          </a:p>
          <a:p>
            <a:pPr lvl="0"/>
            <a:r>
              <a:rPr lang="en-IN" dirty="0">
                <a:solidFill>
                  <a:srgbClr val="008000"/>
                </a:solidFill>
              </a:rPr>
              <a:t>There is constant pressure to increase efficiency and effectiveness of care. </a:t>
            </a:r>
          </a:p>
          <a:p>
            <a:pPr>
              <a:buNone/>
            </a:pPr>
            <a:r>
              <a:rPr lang="en-IN" dirty="0"/>
              <a:t> </a:t>
            </a:r>
          </a:p>
          <a:p>
            <a:pPr>
              <a:buNone/>
            </a:pPr>
            <a:endParaRPr lang="en-IN" dirty="0"/>
          </a:p>
          <a:p>
            <a:endParaRPr lang="en-IN"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ppt_x</p:attrName>
                                        </p:attrNameLst>
                                      </p:cBhvr>
                                      <p:tavLst>
                                        <p:tav tm="0">
                                          <p:val>
                                            <p:strVal val="#ppt_x-.2"/>
                                          </p:val>
                                        </p:tav>
                                        <p:tav tm="100000">
                                          <p:val>
                                            <p:strVal val="#ppt_x"/>
                                          </p:val>
                                        </p:tav>
                                      </p:tavLst>
                                    </p:anim>
                                    <p:anim calcmode="lin" valueType="num">
                                      <p:cBhvr>
                                        <p:cTn id="8"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325816" cy="2088232"/>
          </a:xfrm>
          <a:solidFill>
            <a:srgbClr val="CC00CC"/>
          </a:solidFill>
        </p:spPr>
        <p:style>
          <a:lnRef idx="3">
            <a:schemeClr val="lt1"/>
          </a:lnRef>
          <a:fillRef idx="1">
            <a:schemeClr val="accent1"/>
          </a:fillRef>
          <a:effectRef idx="1">
            <a:schemeClr val="accent1"/>
          </a:effectRef>
          <a:fontRef idx="minor">
            <a:schemeClr val="lt1"/>
          </a:fontRef>
        </p:style>
        <p:txBody>
          <a:bodyPr/>
          <a:lstStyle/>
          <a:p>
            <a:r>
              <a:rPr lang="en-IN" sz="3200" b="1" dirty="0"/>
              <a:t/>
            </a:r>
            <a:br>
              <a:rPr lang="en-IN" sz="3200" b="1" dirty="0"/>
            </a:br>
            <a:r>
              <a:rPr lang="en-IN" sz="3200" b="1" dirty="0"/>
              <a:t>CONCEPTUAL MODELS THAT INFLUENCE AMBULATORY CARE NURSING PRACTICE:</a:t>
            </a:r>
            <a:r>
              <a:rPr lang="en-IN" sz="3200" dirty="0"/>
              <a:t/>
            </a:r>
            <a:br>
              <a:rPr lang="en-IN" sz="3200" dirty="0"/>
            </a:br>
            <a:endParaRPr lang="en-IN" sz="3200" dirty="0"/>
          </a:p>
        </p:txBody>
      </p:sp>
      <p:graphicFrame>
        <p:nvGraphicFramePr>
          <p:cNvPr id="7" name="Content Placeholder 6"/>
          <p:cNvGraphicFramePr>
            <a:graphicFrameLocks noGrp="1"/>
          </p:cNvGraphicFramePr>
          <p:nvPr>
            <p:ph idx="1"/>
          </p:nvPr>
        </p:nvGraphicFramePr>
        <p:xfrm>
          <a:off x="228600" y="2420938"/>
          <a:ext cx="8610600" cy="3751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467600" cy="1440160"/>
          </a:xfrm>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lstStyle/>
          <a:p>
            <a:pPr lvl="0"/>
            <a:r>
              <a:rPr lang="en-IN" b="1" dirty="0"/>
              <a:t/>
            </a:r>
            <a:br>
              <a:rPr lang="en-IN" b="1" dirty="0"/>
            </a:br>
            <a:r>
              <a:rPr lang="en-IN" b="1" dirty="0">
                <a:solidFill>
                  <a:srgbClr val="003366"/>
                </a:solidFill>
              </a:rPr>
              <a:t>THE CLINICAL MODEL:</a:t>
            </a:r>
            <a:r>
              <a:rPr lang="en-IN" dirty="0">
                <a:solidFill>
                  <a:srgbClr val="003366"/>
                </a:solidFill>
              </a:rPr>
              <a:t/>
            </a:r>
            <a:br>
              <a:rPr lang="en-IN" dirty="0">
                <a:solidFill>
                  <a:srgbClr val="003366"/>
                </a:solidFill>
              </a:rPr>
            </a:br>
            <a:endParaRPr lang="en-IN" dirty="0">
              <a:solidFill>
                <a:srgbClr val="003366"/>
              </a:solidFill>
            </a:endParaRPr>
          </a:p>
        </p:txBody>
      </p:sp>
      <p:sp>
        <p:nvSpPr>
          <p:cNvPr id="3" name="Content Placeholder 2"/>
          <p:cNvSpPr>
            <a:spLocks noGrp="1"/>
          </p:cNvSpPr>
          <p:nvPr>
            <p:ph idx="1"/>
          </p:nvPr>
        </p:nvSpPr>
        <p:spPr>
          <a:xfrm>
            <a:off x="323528" y="1988840"/>
            <a:ext cx="8515672" cy="4183360"/>
          </a:xfrm>
        </p:spPr>
        <p:style>
          <a:lnRef idx="1">
            <a:schemeClr val="accent2"/>
          </a:lnRef>
          <a:fillRef idx="2">
            <a:schemeClr val="accent2"/>
          </a:fillRef>
          <a:effectRef idx="1">
            <a:schemeClr val="accent2"/>
          </a:effectRef>
          <a:fontRef idx="minor">
            <a:schemeClr val="dk1"/>
          </a:fontRef>
        </p:style>
        <p:txBody>
          <a:bodyPr/>
          <a:lstStyle/>
          <a:p>
            <a:r>
              <a:rPr lang="en-IN" dirty="0">
                <a:solidFill>
                  <a:srgbClr val="FF5050"/>
                </a:solidFill>
              </a:rPr>
              <a:t>Most health policy experts agree that the current health care system is based on the clinical or medical model. </a:t>
            </a:r>
          </a:p>
          <a:p>
            <a:pPr>
              <a:buNone/>
            </a:pPr>
            <a:endParaRPr lang="en-IN" dirty="0">
              <a:solidFill>
                <a:srgbClr val="FF5050"/>
              </a:solidFill>
            </a:endParaRPr>
          </a:p>
          <a:p>
            <a:r>
              <a:rPr lang="en-IN" dirty="0">
                <a:solidFill>
                  <a:srgbClr val="FF5050"/>
                </a:solidFill>
              </a:rPr>
              <a:t>In this model, health is conceptualized as the absence of the clinical manifestations of disease.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to="" calcmode="lin" valueType="num">
                                      <p:cBhvr>
                                        <p:cTn id="14" dur="1" fill="hold"/>
                                        <p:tgtEl>
                                          <p:spTgt spid="3">
                                            <p:bg/>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to="" calcmode="lin" valueType="num">
                                      <p:cBhvr>
                                        <p:cTn id="19" dur="1" fill="hold"/>
                                        <p:tgtEl>
                                          <p:spTgt spid="3">
                                            <p:txEl>
                                              <p:pRg st="0" end="0"/>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to="" calcmode="lin" valueType="num">
                                      <p:cBhvr>
                                        <p:cTn id="24"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099592"/>
          </a:xfrm>
          <a:solidFill>
            <a:srgbClr val="FF00FF"/>
          </a:solidFill>
        </p:spPr>
        <p:txBody>
          <a:bodyPr/>
          <a:lstStyle/>
          <a:p>
            <a:r>
              <a:rPr lang="en-US" dirty="0"/>
              <a:t>DEFINITION:</a:t>
            </a:r>
            <a:endParaRPr lang="en-IN" dirty="0"/>
          </a:p>
        </p:txBody>
      </p:sp>
      <p:sp>
        <p:nvSpPr>
          <p:cNvPr id="3" name="Content Placeholder 2"/>
          <p:cNvSpPr>
            <a:spLocks noGrp="1"/>
          </p:cNvSpPr>
          <p:nvPr>
            <p:ph idx="1"/>
          </p:nvPr>
        </p:nvSpPr>
        <p:spPr>
          <a:xfrm>
            <a:off x="395536" y="1700808"/>
            <a:ext cx="8443664" cy="4896544"/>
          </a:xfrm>
          <a:blipFill>
            <a:blip r:embed="rId2" cstate="print"/>
            <a:tile tx="0" ty="0" sx="100000" sy="100000" flip="none" algn="tl"/>
          </a:blipFill>
          <a:effectLst>
            <a:outerShdw blurRad="63500" sx="102000" sy="102000" algn="ctr" rotWithShape="0">
              <a:prstClr val="black">
                <a:alpha val="40000"/>
              </a:prstClr>
            </a:outerShdw>
          </a:effectLst>
        </p:spPr>
        <p:txBody>
          <a:bodyPr/>
          <a:lstStyle/>
          <a:p>
            <a:pPr lvl="0"/>
            <a:r>
              <a:rPr lang="en-IN" dirty="0"/>
              <a:t>Long term care refers to the care of patients for a time period greater than 30 days.</a:t>
            </a:r>
          </a:p>
          <a:p>
            <a:endParaRPr lang="en-US" dirty="0"/>
          </a:p>
          <a:p>
            <a:pPr lvl="0"/>
            <a:r>
              <a:rPr lang="en-IN" dirty="0"/>
              <a:t>Long term care is a variety of services that includes medical and non-medical care to people who have a chronic illness or disability. Long term care helps meet health or personal needs. </a:t>
            </a:r>
          </a:p>
          <a:p>
            <a:endParaRPr lang="en-IN"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down)">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20688"/>
            <a:ext cx="8610600" cy="5760640"/>
          </a:xfrm>
        </p:spPr>
        <p:style>
          <a:lnRef idx="1">
            <a:schemeClr val="accent5"/>
          </a:lnRef>
          <a:fillRef idx="3">
            <a:schemeClr val="accent5"/>
          </a:fillRef>
          <a:effectRef idx="2">
            <a:schemeClr val="accent5"/>
          </a:effectRef>
          <a:fontRef idx="minor">
            <a:schemeClr val="lt1"/>
          </a:fontRef>
        </p:style>
        <p:txBody>
          <a:bodyPr/>
          <a:lstStyle/>
          <a:p>
            <a:r>
              <a:rPr lang="en-IN" dirty="0">
                <a:solidFill>
                  <a:srgbClr val="0000FF"/>
                </a:solidFill>
              </a:rPr>
              <a:t>It is assumed that the body is a machine and that modern medical technology can use physical and chemical interventions to “fix the machine” whenever it is broken.</a:t>
            </a:r>
          </a:p>
          <a:p>
            <a:endParaRPr lang="en-US" dirty="0">
              <a:solidFill>
                <a:srgbClr val="0000FF"/>
              </a:solidFill>
            </a:endParaRPr>
          </a:p>
          <a:p>
            <a:r>
              <a:rPr lang="en-IN" dirty="0">
                <a:solidFill>
                  <a:srgbClr val="0000FF"/>
                </a:solidFill>
              </a:rPr>
              <a:t>This has led to great emphasis on expensive, acute care with high technology treatments and relatively little attention to prevention, public health, environmental measures, or personal responsibility for health.</a:t>
            </a:r>
          </a:p>
          <a:p>
            <a:endParaRPr lang="en-IN"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43664" cy="5400600"/>
          </a:xfrm>
        </p:spPr>
        <p:style>
          <a:lnRef idx="1">
            <a:schemeClr val="dk1"/>
          </a:lnRef>
          <a:fillRef idx="2">
            <a:schemeClr val="dk1"/>
          </a:fillRef>
          <a:effectRef idx="1">
            <a:schemeClr val="dk1"/>
          </a:effectRef>
          <a:fontRef idx="minor">
            <a:schemeClr val="dk1"/>
          </a:fontRef>
        </p:style>
        <p:txBody>
          <a:bodyPr/>
          <a:lstStyle/>
          <a:p>
            <a:r>
              <a:rPr lang="en-IN" dirty="0">
                <a:solidFill>
                  <a:srgbClr val="800000"/>
                </a:solidFill>
              </a:rPr>
              <a:t>The traditional nursing role in ambulatory care supported physician control and the clinical model of care delivery. </a:t>
            </a:r>
          </a:p>
          <a:p>
            <a:endParaRPr lang="en-IN" dirty="0">
              <a:solidFill>
                <a:srgbClr val="800000"/>
              </a:solidFill>
            </a:endParaRPr>
          </a:p>
          <a:p>
            <a:r>
              <a:rPr lang="en-IN" dirty="0">
                <a:solidFill>
                  <a:srgbClr val="800000"/>
                </a:solidFill>
              </a:rPr>
              <a:t>Although the clinical model has led to great advances in scientific medicine and technology, the focus on body parts rather than the whole, and the lack of emphasis on prevention have been problematic.</a:t>
            </a:r>
          </a:p>
          <a:p>
            <a:endParaRPr lang="en-IN"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6864" cy="1584176"/>
          </a:xfr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3500000" scaled="1"/>
            <a:tileRect/>
          </a:gradFill>
        </p:spPr>
        <p:style>
          <a:lnRef idx="2">
            <a:schemeClr val="accent2">
              <a:shade val="50000"/>
            </a:schemeClr>
          </a:lnRef>
          <a:fillRef idx="1">
            <a:schemeClr val="accent2"/>
          </a:fillRef>
          <a:effectRef idx="0">
            <a:schemeClr val="accent2"/>
          </a:effectRef>
          <a:fontRef idx="minor">
            <a:schemeClr val="lt1"/>
          </a:fontRef>
        </p:style>
        <p:txBody>
          <a:bodyPr/>
          <a:lstStyle/>
          <a:p>
            <a:pPr lvl="0"/>
            <a:r>
              <a:rPr lang="en-IN" b="1" dirty="0"/>
              <a:t/>
            </a:r>
            <a:br>
              <a:rPr lang="en-IN" b="1" dirty="0"/>
            </a:br>
            <a:r>
              <a:rPr lang="en-IN" b="1" dirty="0">
                <a:solidFill>
                  <a:srgbClr val="FF5050"/>
                </a:solidFill>
              </a:rPr>
              <a:t>LEVELS OF PREVENTION MODEL:</a:t>
            </a:r>
            <a:r>
              <a:rPr lang="en-IN" dirty="0">
                <a:solidFill>
                  <a:srgbClr val="FFCCFF"/>
                </a:solidFill>
              </a:rPr>
              <a:t/>
            </a:r>
            <a:br>
              <a:rPr lang="en-IN" dirty="0">
                <a:solidFill>
                  <a:srgbClr val="FFCCFF"/>
                </a:solidFill>
              </a:rPr>
            </a:br>
            <a:endParaRPr lang="en-IN" dirty="0">
              <a:solidFill>
                <a:srgbClr val="FFCCFF"/>
              </a:solidFill>
            </a:endParaRPr>
          </a:p>
        </p:txBody>
      </p:sp>
      <p:sp>
        <p:nvSpPr>
          <p:cNvPr id="3" name="Content Placeholder 2"/>
          <p:cNvSpPr>
            <a:spLocks noGrp="1"/>
          </p:cNvSpPr>
          <p:nvPr>
            <p:ph idx="1"/>
          </p:nvPr>
        </p:nvSpPr>
        <p:spPr>
          <a:xfrm>
            <a:off x="323528" y="2060848"/>
            <a:ext cx="8515672" cy="4608512"/>
          </a:xfrm>
          <a:solidFill>
            <a:schemeClr val="accent3">
              <a:lumMod val="75000"/>
            </a:schemeClr>
          </a:solidFill>
        </p:spPr>
        <p:txBody>
          <a:bodyPr/>
          <a:lstStyle/>
          <a:p>
            <a:r>
              <a:rPr lang="en-IN" dirty="0"/>
              <a:t>The levels of Prevention model, advocated by </a:t>
            </a:r>
            <a:r>
              <a:rPr lang="en-IN" dirty="0" err="1"/>
              <a:t>Leavell</a:t>
            </a:r>
            <a:r>
              <a:rPr lang="en-IN" dirty="0"/>
              <a:t> and Clark in 1965, has influenced both public health practice and ambulatory care delivery worldwide. </a:t>
            </a:r>
          </a:p>
          <a:p>
            <a:pPr>
              <a:buNone/>
            </a:pPr>
            <a:endParaRPr lang="en-IN" dirty="0"/>
          </a:p>
          <a:p>
            <a:r>
              <a:rPr lang="en-IN" dirty="0"/>
              <a:t>This model suggests that the natural history of any disease exists on a continuum, with health at one end and advanced diseases at the other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08720"/>
            <a:ext cx="8610600" cy="5263480"/>
          </a:xfrm>
        </p:spPr>
        <p:style>
          <a:lnRef idx="1">
            <a:schemeClr val="accent1"/>
          </a:lnRef>
          <a:fillRef idx="3">
            <a:schemeClr val="accent1"/>
          </a:fillRef>
          <a:effectRef idx="2">
            <a:schemeClr val="accent1"/>
          </a:effectRef>
          <a:fontRef idx="minor">
            <a:schemeClr val="lt1"/>
          </a:fontRef>
        </p:style>
        <p:txBody>
          <a:bodyPr/>
          <a:lstStyle/>
          <a:p>
            <a:r>
              <a:rPr lang="en-IN" dirty="0"/>
              <a:t>The goal is to maintain a healthy state and to prevent disease and injury. </a:t>
            </a:r>
          </a:p>
          <a:p>
            <a:r>
              <a:rPr lang="en-IN" dirty="0"/>
              <a:t>The model delineates three levels of the application of preventive measures that can be used to promote health and arrest the disease process at different points along the continuum. </a:t>
            </a:r>
          </a:p>
          <a:p>
            <a:r>
              <a:rPr lang="en-IN" dirty="0"/>
              <a:t>The levels of prevention  Model is appropriate in all health care settings and in any population group.</a:t>
            </a:r>
          </a:p>
          <a:p>
            <a:endParaRPr lang="en-IN"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467600" cy="1189038"/>
          </a:xfrm>
          <a:solidFill>
            <a:srgbClr val="BBE0E3"/>
          </a:solidFill>
        </p:spPr>
        <p:txBody>
          <a:bodyPr/>
          <a:lstStyle/>
          <a:p>
            <a:r>
              <a:rPr lang="en-IN" dirty="0"/>
              <a:t/>
            </a:r>
            <a:br>
              <a:rPr lang="en-IN" dirty="0"/>
            </a:br>
            <a:r>
              <a:rPr lang="en-IN" dirty="0"/>
              <a:t>Primary prevention:</a:t>
            </a:r>
            <a:br>
              <a:rPr lang="en-IN" dirty="0"/>
            </a:br>
            <a:endParaRPr lang="en-IN" dirty="0"/>
          </a:p>
        </p:txBody>
      </p:sp>
      <p:sp>
        <p:nvSpPr>
          <p:cNvPr id="3" name="Content Placeholder 2"/>
          <p:cNvSpPr>
            <a:spLocks noGrp="1"/>
          </p:cNvSpPr>
          <p:nvPr>
            <p:ph idx="1"/>
          </p:nvPr>
        </p:nvSpPr>
        <p:spPr>
          <a:xfrm>
            <a:off x="323528" y="1484784"/>
            <a:ext cx="8515672" cy="4687416"/>
          </a:xfrm>
          <a:blipFill>
            <a:blip r:embed="rId2" cstate="print"/>
            <a:tile tx="0" ty="0" sx="100000" sy="100000" flip="none" algn="tl"/>
          </a:blipFill>
        </p:spPr>
        <p:txBody>
          <a:bodyPr/>
          <a:lstStyle/>
          <a:p>
            <a:r>
              <a:rPr lang="en-IN" dirty="0"/>
              <a:t>Primary prevention encompasses both health promotion and specific protection. </a:t>
            </a:r>
          </a:p>
          <a:p>
            <a:endParaRPr lang="en-IN" dirty="0"/>
          </a:p>
          <a:p>
            <a:r>
              <a:rPr lang="en-IN" dirty="0"/>
              <a:t>Health promotion includes interventions such as health education, information on growth and development, nutrition and exercise as well as the provision of adequate housing, safe working conditions, and other services.</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2">
              <a:lumMod val="60000"/>
              <a:lumOff val="40000"/>
            </a:schemeClr>
          </a:solidFill>
        </p:spPr>
        <p:txBody>
          <a:bodyPr/>
          <a:lstStyle/>
          <a:p>
            <a:r>
              <a:rPr lang="en-IN" dirty="0"/>
              <a:t>Specific protection interventions are targeted at specific health risks, injuries, and diseases. For example, immunizations protect against particular infectious diseases; seat belts reduce the injuries in automobile crashes; smoking cessation reduces the risk of cancer s and heart diseases.</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027584"/>
          </a:xfrm>
        </p:spPr>
        <p:style>
          <a:lnRef idx="3">
            <a:schemeClr val="lt1"/>
          </a:lnRef>
          <a:fillRef idx="1">
            <a:schemeClr val="accent1"/>
          </a:fillRef>
          <a:effectRef idx="1">
            <a:schemeClr val="accent1"/>
          </a:effectRef>
          <a:fontRef idx="minor">
            <a:schemeClr val="lt1"/>
          </a:fontRef>
        </p:style>
        <p:txBody>
          <a:bodyPr/>
          <a:lstStyle/>
          <a:p>
            <a:r>
              <a:rPr lang="en-IN" dirty="0"/>
              <a:t/>
            </a:r>
            <a:br>
              <a:rPr lang="en-IN" dirty="0"/>
            </a:br>
            <a:r>
              <a:rPr lang="en-IN" dirty="0"/>
              <a:t>Secondary prevention:</a:t>
            </a:r>
            <a:br>
              <a:rPr lang="en-IN" dirty="0"/>
            </a:br>
            <a:endParaRPr lang="en-IN" dirty="0"/>
          </a:p>
        </p:txBody>
      </p:sp>
      <p:sp>
        <p:nvSpPr>
          <p:cNvPr id="3" name="Content Placeholder 2"/>
          <p:cNvSpPr>
            <a:spLocks noGrp="1"/>
          </p:cNvSpPr>
          <p:nvPr>
            <p:ph idx="1"/>
          </p:nvPr>
        </p:nvSpPr>
        <p:spPr>
          <a:xfrm>
            <a:off x="323528" y="1700808"/>
            <a:ext cx="8515672" cy="4824536"/>
          </a:xfr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13500000" scaled="1"/>
            <a:tileRect/>
          </a:gradFill>
        </p:spPr>
        <p:txBody>
          <a:bodyPr/>
          <a:lstStyle/>
          <a:p>
            <a:r>
              <a:rPr lang="en-IN" dirty="0"/>
              <a:t>Secondary preventive measures include early diagnosis and prompt treatment as well as disability limitation. </a:t>
            </a:r>
          </a:p>
          <a:p>
            <a:endParaRPr lang="en-IN" dirty="0"/>
          </a:p>
          <a:p>
            <a:r>
              <a:rPr lang="en-IN" dirty="0"/>
              <a:t>Case finding, screening, and treatment of diseases by medical or surgical interventions to arrest the disease process and prevent further complications are all part of secondary prevention.</a:t>
            </a:r>
          </a:p>
          <a:p>
            <a:r>
              <a:rPr lang="en-IN" dirty="0"/>
              <a:t> </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plus(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099592"/>
          </a:xfrm>
        </p:spPr>
        <p:style>
          <a:lnRef idx="0">
            <a:schemeClr val="accent1"/>
          </a:lnRef>
          <a:fillRef idx="3">
            <a:schemeClr val="accent1"/>
          </a:fillRef>
          <a:effectRef idx="3">
            <a:schemeClr val="accent1"/>
          </a:effectRef>
          <a:fontRef idx="minor">
            <a:schemeClr val="lt1"/>
          </a:fontRef>
        </p:style>
        <p:txBody>
          <a:bodyPr/>
          <a:lstStyle/>
          <a:p>
            <a:r>
              <a:rPr lang="en-IN" dirty="0"/>
              <a:t/>
            </a:r>
            <a:br>
              <a:rPr lang="en-IN" dirty="0"/>
            </a:br>
            <a:r>
              <a:rPr lang="en-IN" dirty="0"/>
              <a:t>Tertiary prevention:</a:t>
            </a:r>
            <a:br>
              <a:rPr lang="en-IN" dirty="0"/>
            </a:br>
            <a:endParaRPr lang="en-IN" dirty="0"/>
          </a:p>
        </p:txBody>
      </p:sp>
      <p:sp>
        <p:nvSpPr>
          <p:cNvPr id="3" name="Content Placeholder 2"/>
          <p:cNvSpPr>
            <a:spLocks noGrp="1"/>
          </p:cNvSpPr>
          <p:nvPr>
            <p:ph idx="1"/>
          </p:nvPr>
        </p:nvSpPr>
        <p:spPr>
          <a:xfrm>
            <a:off x="323528" y="1700808"/>
            <a:ext cx="8515672" cy="4896544"/>
          </a:xfrm>
          <a:blipFill>
            <a:blip r:embed="rId2" cstate="print"/>
            <a:tile tx="0" ty="0" sx="100000" sy="100000" flip="none" algn="tl"/>
          </a:blipFill>
        </p:spPr>
        <p:txBody>
          <a:bodyPr/>
          <a:lstStyle/>
          <a:p>
            <a:r>
              <a:rPr lang="en-IN" dirty="0"/>
              <a:t>Tertiary prevention is the provision of measures to rehabilitate a person or group so they can maximise their remaining capacities. Cardiac rehabilitation Nurses, physical and occupational therapists, and many home care nurses focus on tertiary prevention. An example of tertiary prevention in the ambulatory surgery recovery room is teaching crutch walking to a client after foot surgery.</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891680"/>
          </a:xfrm>
        </p:spPr>
        <p:style>
          <a:lnRef idx="3">
            <a:schemeClr val="lt1"/>
          </a:lnRef>
          <a:fillRef idx="1">
            <a:schemeClr val="accent2"/>
          </a:fillRef>
          <a:effectRef idx="1">
            <a:schemeClr val="accent2"/>
          </a:effectRef>
          <a:fontRef idx="minor">
            <a:schemeClr val="lt1"/>
          </a:fontRef>
        </p:style>
        <p:txBody>
          <a:bodyPr/>
          <a:lstStyle/>
          <a:p>
            <a:pPr lvl="0"/>
            <a:r>
              <a:rPr lang="en-IN" sz="3600" b="1" dirty="0"/>
              <a:t/>
            </a:r>
            <a:br>
              <a:rPr lang="en-IN" sz="3600" b="1" dirty="0"/>
            </a:br>
            <a:r>
              <a:rPr lang="en-IN" sz="3600" b="1" dirty="0"/>
              <a:t>PRIMARY HEALTH CARE, PRIMARY CARE, AND MANAGED CARE MODELS:</a:t>
            </a:r>
            <a:r>
              <a:rPr lang="en-IN" dirty="0"/>
              <a:t/>
            </a:r>
            <a:br>
              <a:rPr lang="en-IN" dirty="0"/>
            </a:br>
            <a:endParaRPr lang="en-IN" dirty="0"/>
          </a:p>
        </p:txBody>
      </p:sp>
      <p:sp>
        <p:nvSpPr>
          <p:cNvPr id="3" name="Content Placeholder 2"/>
          <p:cNvSpPr>
            <a:spLocks noGrp="1"/>
          </p:cNvSpPr>
          <p:nvPr>
            <p:ph idx="1"/>
          </p:nvPr>
        </p:nvSpPr>
        <p:spPr>
          <a:xfrm>
            <a:off x="251520" y="2492896"/>
            <a:ext cx="8587680" cy="4032448"/>
          </a:xfr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solidFill>
              <a:srgbClr val="00B0F0"/>
            </a:solidFill>
          </a:ln>
        </p:spPr>
        <p:txBody>
          <a:bodyPr/>
          <a:lstStyle/>
          <a:p>
            <a:r>
              <a:rPr lang="en-IN" dirty="0"/>
              <a:t>Primary Health care focuses on the universal right to basic health care. Primary care focuses on integrated care coordinated by one primary provider. Many managed care organizations use primary care providers, such as family practice physicians and nurse practitioners, in a “gatekeeper” function.</a:t>
            </a:r>
          </a:p>
          <a:p>
            <a:endParaRPr lang="en-IN"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7467600" cy="3528392"/>
          </a:xfrm>
          <a:solidFill>
            <a:srgbClr val="CC66FF"/>
          </a:solidFill>
        </p:spPr>
        <p:txBody>
          <a:bodyPr/>
          <a:lstStyle/>
          <a:p>
            <a:r>
              <a:rPr lang="en-IN" b="1" dirty="0"/>
              <a:t>AMBULATORY CARE NURSING – CONCEPTUAL FRAMEWORK:</a:t>
            </a:r>
            <a:r>
              <a:rPr lang="en-IN" dirty="0"/>
              <a:t/>
            </a:r>
            <a:br>
              <a:rPr lang="en-IN" dirty="0"/>
            </a:b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467600" cy="1584176"/>
          </a:xfrm>
          <a:solidFill>
            <a:schemeClr val="accent2">
              <a:lumMod val="40000"/>
              <a:lumOff val="60000"/>
            </a:schemeClr>
          </a:solidFill>
        </p:spPr>
        <p:txBody>
          <a:bodyPr/>
          <a:lstStyle/>
          <a:p>
            <a:r>
              <a:rPr lang="en-IN" b="1" dirty="0"/>
              <a:t/>
            </a:r>
            <a:br>
              <a:rPr lang="en-IN" b="1" dirty="0"/>
            </a:br>
            <a:r>
              <a:rPr lang="en-IN" b="1" dirty="0"/>
              <a:t>CLIENTS NEEDING LONG-TERM CARE:</a:t>
            </a:r>
            <a:r>
              <a:rPr lang="en-IN" dirty="0"/>
              <a:t/>
            </a:r>
            <a:br>
              <a:rPr lang="en-IN" dirty="0"/>
            </a:br>
            <a:endParaRPr lang="en-IN" dirty="0"/>
          </a:p>
        </p:txBody>
      </p:sp>
      <p:sp>
        <p:nvSpPr>
          <p:cNvPr id="3" name="Content Placeholder 2"/>
          <p:cNvSpPr>
            <a:spLocks noGrp="1"/>
          </p:cNvSpPr>
          <p:nvPr>
            <p:ph idx="1"/>
          </p:nvPr>
        </p:nvSpPr>
        <p:spPr>
          <a:xfrm>
            <a:off x="323528" y="1916832"/>
            <a:ext cx="8515672" cy="4752528"/>
          </a:xfrm>
          <a:blipFill>
            <a:blip r:embed="rId2" cstate="print"/>
            <a:tile tx="0" ty="0" sx="100000" sy="100000" flip="none" algn="tl"/>
          </a:blipFill>
        </p:spPr>
        <p:txBody>
          <a:bodyPr/>
          <a:lstStyle/>
          <a:p>
            <a:pPr lvl="0"/>
            <a:r>
              <a:rPr lang="en-IN" sz="2800" dirty="0"/>
              <a:t>Severely developmentally disabled and mentally impaired. </a:t>
            </a:r>
          </a:p>
          <a:p>
            <a:pPr lvl="0"/>
            <a:endParaRPr lang="en-IN" sz="2800" dirty="0"/>
          </a:p>
          <a:p>
            <a:pPr lvl="0"/>
            <a:r>
              <a:rPr lang="en-IN" sz="2800" dirty="0"/>
              <a:t>Have physical deficits requiring continuous medical or nursing management (e.g. Alzheimer’s disease).</a:t>
            </a:r>
          </a:p>
          <a:p>
            <a:pPr lvl="0"/>
            <a:endParaRPr lang="en-IN" sz="2800" dirty="0"/>
          </a:p>
          <a:p>
            <a:pPr lvl="0"/>
            <a:r>
              <a:rPr lang="en-IN" sz="2800" dirty="0"/>
              <a:t>Other adults who can no longer live alone, who needs continuous supervision, who has three or more ADL disabilities, or who is frail.</a:t>
            </a:r>
            <a:endParaRPr lang="en-IN" dirty="0"/>
          </a:p>
          <a:p>
            <a:endParaRPr lang="en-IN"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467600" cy="1747664"/>
          </a:xfrm>
          <a:solidFill>
            <a:srgbClr val="FF99FF"/>
          </a:solidFill>
        </p:spPr>
        <p:txBody>
          <a:bodyPr/>
          <a:lstStyle/>
          <a:p>
            <a:r>
              <a:rPr lang="en-IN" b="1" dirty="0"/>
              <a:t/>
            </a:r>
            <a:br>
              <a:rPr lang="en-IN" b="1" dirty="0"/>
            </a:br>
            <a:r>
              <a:rPr lang="en-IN" b="1" dirty="0"/>
              <a:t>AMBULATORY CARE PRACTICE SETTINGS:</a:t>
            </a:r>
            <a:r>
              <a:rPr lang="en-IN" dirty="0"/>
              <a:t/>
            </a:r>
            <a:br>
              <a:rPr lang="en-IN" dirty="0"/>
            </a:br>
            <a:endParaRPr lang="en-IN" dirty="0"/>
          </a:p>
        </p:txBody>
      </p:sp>
      <p:sp>
        <p:nvSpPr>
          <p:cNvPr id="3" name="Content Placeholder 2"/>
          <p:cNvSpPr>
            <a:spLocks noGrp="1"/>
          </p:cNvSpPr>
          <p:nvPr>
            <p:ph idx="1"/>
          </p:nvPr>
        </p:nvSpPr>
        <p:spPr>
          <a:xfrm>
            <a:off x="395536" y="2276872"/>
            <a:ext cx="8443664" cy="4320480"/>
          </a:xfrm>
          <a:solidFill>
            <a:srgbClr val="FFCC99"/>
          </a:solidFill>
        </p:spPr>
        <p:txBody>
          <a:bodyPr/>
          <a:lstStyle/>
          <a:p>
            <a:r>
              <a:rPr lang="en-IN" dirty="0"/>
              <a:t>For the purposes of data collection, the National Centre for Health Statistics classifies ambulatory care settings into three main groups: </a:t>
            </a:r>
          </a:p>
          <a:p>
            <a:pPr>
              <a:buNone/>
            </a:pPr>
            <a:endParaRPr lang="en-IN" dirty="0"/>
          </a:p>
          <a:p>
            <a:pPr>
              <a:buFont typeface="Wingdings" pitchFamily="2" charset="2"/>
              <a:buChar char="v"/>
            </a:pPr>
            <a:r>
              <a:rPr lang="en-IN" dirty="0"/>
              <a:t>physician’s offices, </a:t>
            </a:r>
          </a:p>
          <a:p>
            <a:pPr>
              <a:buFont typeface="Wingdings" pitchFamily="2" charset="2"/>
              <a:buChar char="v"/>
            </a:pPr>
            <a:r>
              <a:rPr lang="en-IN" dirty="0"/>
              <a:t>hospital outpatient departments</a:t>
            </a:r>
          </a:p>
          <a:p>
            <a:pPr>
              <a:buFont typeface="Wingdings" pitchFamily="2" charset="2"/>
              <a:buChar char="v"/>
            </a:pPr>
            <a:r>
              <a:rPr lang="en-IN" dirty="0"/>
              <a:t>hospital emergency departments.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027584"/>
          </a:xfrm>
          <a:solidFill>
            <a:srgbClr val="FF99FF"/>
          </a:solidFill>
        </p:spPr>
        <p:txBody>
          <a:bodyPr/>
          <a:lstStyle/>
          <a:p>
            <a:pPr lvl="0"/>
            <a:r>
              <a:rPr lang="en-IN" dirty="0"/>
              <a:t/>
            </a:r>
            <a:br>
              <a:rPr lang="en-IN" dirty="0"/>
            </a:br>
            <a:r>
              <a:rPr lang="en-IN" dirty="0"/>
              <a:t>Physician offices:</a:t>
            </a:r>
            <a:br>
              <a:rPr lang="en-IN" dirty="0"/>
            </a:br>
            <a:endParaRPr lang="en-IN" dirty="0"/>
          </a:p>
        </p:txBody>
      </p:sp>
      <p:sp>
        <p:nvSpPr>
          <p:cNvPr id="3" name="Content Placeholder 2"/>
          <p:cNvSpPr>
            <a:spLocks noGrp="1"/>
          </p:cNvSpPr>
          <p:nvPr>
            <p:ph idx="1"/>
          </p:nvPr>
        </p:nvSpPr>
        <p:spPr>
          <a:xfrm>
            <a:off x="395536" y="1700808"/>
            <a:ext cx="8443664" cy="4752528"/>
          </a:xfrm>
          <a:solidFill>
            <a:schemeClr val="bg1">
              <a:lumMod val="65000"/>
            </a:schemeClr>
          </a:solidFill>
          <a:ln>
            <a:solidFill>
              <a:schemeClr val="accent3">
                <a:lumMod val="75000"/>
              </a:schemeClr>
            </a:solidFill>
          </a:ln>
        </p:spPr>
        <p:txBody>
          <a:bodyPr/>
          <a:lstStyle/>
          <a:p>
            <a:r>
              <a:rPr lang="en-IN" dirty="0"/>
              <a:t>About 81% of the more than 1 billion annual ambulatory care visits occur in physician’s offices. </a:t>
            </a:r>
          </a:p>
          <a:p>
            <a:endParaRPr lang="en-IN" dirty="0"/>
          </a:p>
          <a:p>
            <a:r>
              <a:rPr lang="en-IN" dirty="0"/>
              <a:t>Increasingly, physicians are abandoning solo practices and aligning themselves in group practices to consolidate resources to meet the challenges of managed care contracting. </a:t>
            </a:r>
          </a:p>
          <a:p>
            <a:pPr>
              <a:buNone/>
            </a:pPr>
            <a:r>
              <a:rPr lang="en-IN" dirty="0"/>
              <a:t> </a:t>
            </a:r>
          </a:p>
          <a:p>
            <a:endParaRPr lang="en-IN"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315616"/>
          </a:xfrm>
          <a:solidFill>
            <a:srgbClr val="FF99FF"/>
          </a:solidFill>
        </p:spPr>
        <p:txBody>
          <a:bodyPr/>
          <a:lstStyle/>
          <a:p>
            <a:pPr lvl="0"/>
            <a:r>
              <a:rPr lang="en-IN" dirty="0"/>
              <a:t/>
            </a:r>
            <a:br>
              <a:rPr lang="en-IN" dirty="0"/>
            </a:br>
            <a:r>
              <a:rPr lang="en-IN" dirty="0"/>
              <a:t>Community hospital outpatient departments:</a:t>
            </a:r>
            <a:br>
              <a:rPr lang="en-IN" dirty="0"/>
            </a:br>
            <a:endParaRPr lang="en-IN" dirty="0"/>
          </a:p>
        </p:txBody>
      </p:sp>
      <p:sp>
        <p:nvSpPr>
          <p:cNvPr id="3" name="Content Placeholder 2"/>
          <p:cNvSpPr>
            <a:spLocks noGrp="1"/>
          </p:cNvSpPr>
          <p:nvPr>
            <p:ph idx="1"/>
          </p:nvPr>
        </p:nvSpPr>
        <p:spPr>
          <a:xfrm>
            <a:off x="395536" y="1916832"/>
            <a:ext cx="8443664" cy="4255368"/>
          </a:xfrm>
          <a:solidFill>
            <a:schemeClr val="bg2">
              <a:lumMod val="60000"/>
              <a:lumOff val="40000"/>
            </a:schemeClr>
          </a:solidFill>
        </p:spPr>
        <p:txBody>
          <a:bodyPr/>
          <a:lstStyle/>
          <a:p>
            <a:r>
              <a:rPr lang="en-IN" dirty="0"/>
              <a:t>Community Hospital clinic services began in the letter part of 19</a:t>
            </a:r>
            <a:r>
              <a:rPr lang="en-IN" baseline="30000" dirty="0"/>
              <a:t>th</a:t>
            </a:r>
            <a:r>
              <a:rPr lang="en-IN" dirty="0"/>
              <a:t> century and took over the functions of the freestanding dispensaries. </a:t>
            </a:r>
          </a:p>
          <a:p>
            <a:endParaRPr lang="en-IN" dirty="0"/>
          </a:p>
          <a:p>
            <a:r>
              <a:rPr lang="en-IN" dirty="0"/>
              <a:t>Today, non-profit community hospitals still provide varying amounts of uncompensated care in their outpatient department.</a:t>
            </a:r>
          </a:p>
          <a:p>
            <a:pPr>
              <a:buNone/>
            </a:pPr>
            <a:r>
              <a:rPr lang="en-IN" dirty="0"/>
              <a:t> </a:t>
            </a:r>
          </a:p>
          <a:p>
            <a:endParaRPr lang="en-IN"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603648"/>
          </a:xfrm>
          <a:solidFill>
            <a:srgbClr val="FF99FF"/>
          </a:solidFill>
        </p:spPr>
        <p:txBody>
          <a:bodyPr/>
          <a:lstStyle/>
          <a:p>
            <a:pPr lvl="0"/>
            <a:r>
              <a:rPr lang="en-IN" dirty="0"/>
              <a:t/>
            </a:r>
            <a:br>
              <a:rPr lang="en-IN" dirty="0"/>
            </a:br>
            <a:r>
              <a:rPr lang="en-IN" dirty="0"/>
              <a:t>Teaching hospital outpatient departments:</a:t>
            </a:r>
            <a:br>
              <a:rPr lang="en-IN" dirty="0"/>
            </a:br>
            <a:endParaRPr lang="en-IN" dirty="0"/>
          </a:p>
        </p:txBody>
      </p:sp>
      <p:sp>
        <p:nvSpPr>
          <p:cNvPr id="3" name="Content Placeholder 2"/>
          <p:cNvSpPr>
            <a:spLocks noGrp="1"/>
          </p:cNvSpPr>
          <p:nvPr>
            <p:ph idx="1"/>
          </p:nvPr>
        </p:nvSpPr>
        <p:spPr>
          <a:xfrm>
            <a:off x="228600" y="2204864"/>
            <a:ext cx="8610600" cy="4176464"/>
          </a:xfrm>
          <a:solidFill>
            <a:schemeClr val="bg2">
              <a:lumMod val="40000"/>
              <a:lumOff val="60000"/>
            </a:schemeClr>
          </a:solidFill>
        </p:spPr>
        <p:txBody>
          <a:bodyPr/>
          <a:lstStyle/>
          <a:p>
            <a:r>
              <a:rPr lang="en-IN" dirty="0"/>
              <a:t>Outpatient departments of teaching hospitals were developed to fulfil the mission of academic health centres; to provide medical and other health professional education, biomedical research and client care services. Clinical services are often organized around medical speciality areas for the convenience of providers.</a:t>
            </a:r>
          </a:p>
          <a:p>
            <a:pPr>
              <a:buNone/>
            </a:pPr>
            <a:r>
              <a:rPr lang="en-IN" dirty="0"/>
              <a:t> </a:t>
            </a:r>
          </a:p>
          <a:p>
            <a:endParaRPr lang="en-IN"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467600" cy="1459632"/>
          </a:xfrm>
          <a:solidFill>
            <a:srgbClr val="FF99FF"/>
          </a:solidFill>
        </p:spPr>
        <p:txBody>
          <a:bodyPr/>
          <a:lstStyle/>
          <a:p>
            <a:pPr lvl="0"/>
            <a:r>
              <a:rPr lang="en-IN" dirty="0"/>
              <a:t/>
            </a:r>
            <a:br>
              <a:rPr lang="en-IN" dirty="0"/>
            </a:br>
            <a:r>
              <a:rPr lang="en-IN" dirty="0"/>
              <a:t>Health maintenance organizations:</a:t>
            </a:r>
            <a:br>
              <a:rPr lang="en-IN" dirty="0"/>
            </a:br>
            <a:endParaRPr lang="en-IN" dirty="0"/>
          </a:p>
        </p:txBody>
      </p:sp>
      <p:sp>
        <p:nvSpPr>
          <p:cNvPr id="3" name="Content Placeholder 2"/>
          <p:cNvSpPr>
            <a:spLocks noGrp="1"/>
          </p:cNvSpPr>
          <p:nvPr>
            <p:ph idx="1"/>
          </p:nvPr>
        </p:nvSpPr>
        <p:spPr>
          <a:xfrm>
            <a:off x="323528" y="2204864"/>
            <a:ext cx="8515672" cy="4653136"/>
          </a:xfrm>
          <a:solidFill>
            <a:schemeClr val="accent3">
              <a:lumMod val="65000"/>
            </a:schemeClr>
          </a:solidFill>
        </p:spPr>
        <p:txBody>
          <a:bodyPr/>
          <a:lstStyle/>
          <a:p>
            <a:r>
              <a:rPr lang="en-IN" dirty="0"/>
              <a:t>HMOs began more than 50 years ago. HMOs provide a defined population with a stated range of services through the prepayment of an annual or monthly capitation fees. </a:t>
            </a:r>
          </a:p>
          <a:p>
            <a:r>
              <a:rPr lang="en-IN" dirty="0"/>
              <a:t>HMOs are systems of care that integrate the insurance and payment mechanisms and the actual delivery of the health care services.</a:t>
            </a:r>
          </a:p>
          <a:p>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ssolv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099592"/>
          </a:xfrm>
          <a:solidFill>
            <a:srgbClr val="FF99FF"/>
          </a:solidFill>
        </p:spPr>
        <p:txBody>
          <a:bodyPr/>
          <a:lstStyle/>
          <a:p>
            <a:pPr lvl="0"/>
            <a:r>
              <a:rPr lang="en-IN" dirty="0"/>
              <a:t/>
            </a:r>
            <a:br>
              <a:rPr lang="en-IN" dirty="0"/>
            </a:br>
            <a:r>
              <a:rPr lang="en-IN" dirty="0"/>
              <a:t>Emergency Departments:</a:t>
            </a:r>
            <a:br>
              <a:rPr lang="en-IN" dirty="0"/>
            </a:br>
            <a:endParaRPr lang="en-IN" dirty="0"/>
          </a:p>
        </p:txBody>
      </p:sp>
      <p:sp>
        <p:nvSpPr>
          <p:cNvPr id="3" name="Content Placeholder 2"/>
          <p:cNvSpPr>
            <a:spLocks noGrp="1"/>
          </p:cNvSpPr>
          <p:nvPr>
            <p:ph idx="1"/>
          </p:nvPr>
        </p:nvSpPr>
        <p:spPr>
          <a:xfrm>
            <a:off x="395536" y="1700808"/>
            <a:ext cx="8443664" cy="4608512"/>
          </a:xfrm>
          <a:solidFill>
            <a:srgbClr val="CC66FF"/>
          </a:solidFill>
        </p:spPr>
        <p:txBody>
          <a:bodyPr/>
          <a:lstStyle/>
          <a:p>
            <a:r>
              <a:rPr lang="en-IN" dirty="0"/>
              <a:t>Almost 10.6% of ambulatory care visits are provided in </a:t>
            </a:r>
            <a:r>
              <a:rPr lang="en-IN" dirty="0" err="1"/>
              <a:t>EDs.</a:t>
            </a:r>
            <a:r>
              <a:rPr lang="en-IN" dirty="0"/>
              <a:t> </a:t>
            </a:r>
          </a:p>
          <a:p>
            <a:pPr>
              <a:buNone/>
            </a:pPr>
            <a:endParaRPr lang="en-IN" dirty="0"/>
          </a:p>
          <a:p>
            <a:r>
              <a:rPr lang="en-IN" dirty="0"/>
              <a:t>Because EDs are organized according to the clinical model and are set up to meet acute care needs, they are far from the ideal place to provide primary care services.</a:t>
            </a:r>
          </a:p>
          <a:p>
            <a:endParaRPr lang="en-IN"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1603648"/>
          </a:xfrm>
          <a:solidFill>
            <a:srgbClr val="FF99FF"/>
          </a:solidFill>
        </p:spPr>
        <p:txBody>
          <a:bodyPr/>
          <a:lstStyle/>
          <a:p>
            <a:pPr lvl="0"/>
            <a:r>
              <a:rPr lang="en-IN" dirty="0"/>
              <a:t/>
            </a:r>
            <a:br>
              <a:rPr lang="en-IN" dirty="0"/>
            </a:br>
            <a:r>
              <a:rPr lang="en-IN" dirty="0"/>
              <a:t>Other ambulatory care settings:</a:t>
            </a:r>
            <a:br>
              <a:rPr lang="en-IN" dirty="0"/>
            </a:br>
            <a:endParaRPr lang="en-IN" dirty="0"/>
          </a:p>
        </p:txBody>
      </p:sp>
      <p:sp>
        <p:nvSpPr>
          <p:cNvPr id="3" name="Content Placeholder 2"/>
          <p:cNvSpPr>
            <a:spLocks noGrp="1"/>
          </p:cNvSpPr>
          <p:nvPr>
            <p:ph idx="1"/>
          </p:nvPr>
        </p:nvSpPr>
        <p:spPr>
          <a:xfrm>
            <a:off x="323528" y="2204864"/>
            <a:ext cx="8515672" cy="4176464"/>
          </a:xfrm>
          <a:solidFill>
            <a:schemeClr val="accent1">
              <a:lumMod val="50000"/>
            </a:schemeClr>
          </a:solidFill>
        </p:spPr>
        <p:txBody>
          <a:bodyPr/>
          <a:lstStyle/>
          <a:p>
            <a:pPr lvl="0"/>
            <a:r>
              <a:rPr lang="en-IN" dirty="0"/>
              <a:t>Nurse-managed </a:t>
            </a:r>
            <a:r>
              <a:rPr lang="en-IN" dirty="0" err="1"/>
              <a:t>Center</a:t>
            </a:r>
            <a:r>
              <a:rPr lang="en-IN" dirty="0"/>
              <a:t> or Nursing </a:t>
            </a:r>
            <a:r>
              <a:rPr lang="en-IN" dirty="0" err="1"/>
              <a:t>Center</a:t>
            </a:r>
            <a:endParaRPr lang="en-IN" dirty="0"/>
          </a:p>
          <a:p>
            <a:pPr lvl="0"/>
            <a:r>
              <a:rPr lang="en-IN" dirty="0"/>
              <a:t>Government funded public health clinics</a:t>
            </a:r>
          </a:p>
          <a:p>
            <a:pPr lvl="0"/>
            <a:r>
              <a:rPr lang="en-IN" dirty="0"/>
              <a:t>Community health </a:t>
            </a:r>
            <a:r>
              <a:rPr lang="en-IN" dirty="0" err="1"/>
              <a:t>centers</a:t>
            </a:r>
            <a:endParaRPr lang="en-IN" dirty="0"/>
          </a:p>
          <a:p>
            <a:pPr lvl="0"/>
            <a:r>
              <a:rPr lang="en-IN" dirty="0"/>
              <a:t>Homeless shelters</a:t>
            </a:r>
          </a:p>
          <a:p>
            <a:pPr lvl="0"/>
            <a:r>
              <a:rPr lang="en-IN" dirty="0"/>
              <a:t>School based health </a:t>
            </a:r>
            <a:r>
              <a:rPr lang="en-IN" dirty="0" err="1"/>
              <a:t>centers</a:t>
            </a:r>
            <a:endParaRPr lang="en-IN" dirty="0"/>
          </a:p>
          <a:p>
            <a:pPr lvl="0"/>
            <a:r>
              <a:rPr lang="en-IN" dirty="0"/>
              <a:t>Community based organizations</a:t>
            </a:r>
          </a:p>
          <a:p>
            <a:pPr lvl="0"/>
            <a:r>
              <a:rPr lang="en-IN" dirty="0"/>
              <a:t>Private non-profit organizations</a:t>
            </a:r>
          </a:p>
          <a:p>
            <a:r>
              <a:rPr lang="en-IN" dirty="0"/>
              <a:t> </a:t>
            </a:r>
          </a:p>
          <a:p>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467600" cy="2420888"/>
          </a:xfrm>
          <a:solidFill>
            <a:srgbClr val="666699"/>
          </a:solidFill>
        </p:spPr>
        <p:txBody>
          <a:bodyPr/>
          <a:lstStyle/>
          <a:p>
            <a:r>
              <a:rPr lang="en-IN" b="1" dirty="0"/>
              <a:t/>
            </a:r>
            <a:br>
              <a:rPr lang="en-IN" b="1" dirty="0"/>
            </a:br>
            <a:r>
              <a:rPr lang="en-IN" b="1" dirty="0"/>
              <a:t>AMBULATORY CARE INTERDISCIPLINARY TEAM:</a:t>
            </a:r>
            <a:r>
              <a:rPr lang="en-IN" dirty="0"/>
              <a:t/>
            </a:r>
            <a:br>
              <a:rPr lang="en-IN" dirty="0"/>
            </a:br>
            <a:endParaRPr lang="en-IN" dirty="0"/>
          </a:p>
        </p:txBody>
      </p:sp>
      <p:sp>
        <p:nvSpPr>
          <p:cNvPr id="3" name="Content Placeholder 2"/>
          <p:cNvSpPr>
            <a:spLocks noGrp="1"/>
          </p:cNvSpPr>
          <p:nvPr>
            <p:ph idx="1"/>
          </p:nvPr>
        </p:nvSpPr>
        <p:spPr>
          <a:xfrm>
            <a:off x="323528" y="2492896"/>
            <a:ext cx="8515672" cy="4365104"/>
          </a:xfrm>
          <a:gradFill flip="none" rotWithShape="1">
            <a:gsLst>
              <a:gs pos="0">
                <a:srgbClr val="669900">
                  <a:tint val="66000"/>
                  <a:satMod val="160000"/>
                </a:srgbClr>
              </a:gs>
              <a:gs pos="50000">
                <a:srgbClr val="669900">
                  <a:tint val="44500"/>
                  <a:satMod val="160000"/>
                </a:srgbClr>
              </a:gs>
              <a:gs pos="100000">
                <a:srgbClr val="669900">
                  <a:tint val="23500"/>
                  <a:satMod val="160000"/>
                </a:srgbClr>
              </a:gs>
            </a:gsLst>
            <a:path path="circle">
              <a:fillToRect t="100000" r="100000"/>
            </a:path>
            <a:tileRect l="-100000" b="-100000"/>
          </a:gradFill>
        </p:spPr>
        <p:txBody>
          <a:bodyPr/>
          <a:lstStyle/>
          <a:p>
            <a:r>
              <a:rPr lang="en-IN" dirty="0"/>
              <a:t>Nurses working in ambulatory settings are members of an interdisciplinary team. </a:t>
            </a:r>
          </a:p>
          <a:p>
            <a:pPr>
              <a:buNone/>
            </a:pPr>
            <a:endParaRPr lang="en-IN" dirty="0"/>
          </a:p>
          <a:p>
            <a:r>
              <a:rPr lang="en-IN" dirty="0"/>
              <a:t>They work collaboratively with physicians, midlevel providers, such as nurse practitioners, nurse midwives, and physician assistants, medical assistants, nurse assistants, clerks, receptionists etc.</a:t>
            </a:r>
          </a:p>
          <a:p>
            <a:endParaRPr lang="en-IN"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bg/>
                                          </p:spTgt>
                                        </p:tgtEl>
                                        <p:attrNameLst>
                                          <p:attrName>ppt_y</p:attrName>
                                        </p:attrNameLst>
                                      </p:cBhvr>
                                      <p:tavLst>
                                        <p:tav tm="0">
                                          <p:val>
                                            <p:strVal val="#ppt_y"/>
                                          </p:val>
                                        </p:tav>
                                        <p:tav tm="100000">
                                          <p:val>
                                            <p:strVal val="#ppt_y"/>
                                          </p:val>
                                        </p:tav>
                                      </p:tavLst>
                                    </p:anim>
                                    <p:anim calcmode="lin" valueType="num">
                                      <p:cBhvr>
                                        <p:cTn id="14"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228600" y="332656"/>
          <a:ext cx="8610600"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graphicEl>
                                              <a:dgm id="{EE931348-AD44-4359-9E7E-80D90BCF05B3}"/>
                                            </p:graphicEl>
                                          </p:spTgt>
                                        </p:tgtEl>
                                        <p:attrNameLst>
                                          <p:attrName>style.visibility</p:attrName>
                                        </p:attrNameLst>
                                      </p:cBhvr>
                                      <p:to>
                                        <p:strVal val="visible"/>
                                      </p:to>
                                    </p:set>
                                    <p:animEffect transition="in" filter="wipe(down)">
                                      <p:cBhvr>
                                        <p:cTn id="7" dur="500"/>
                                        <p:tgtEl>
                                          <p:spTgt spid="9">
                                            <p:graphicEl>
                                              <a:dgm id="{EE931348-AD44-4359-9E7E-80D90BCF05B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graphicEl>
                                              <a:dgm id="{8AB9935B-7FEC-4D65-AD4D-F140E44E1BDD}"/>
                                            </p:graphicEl>
                                          </p:spTgt>
                                        </p:tgtEl>
                                        <p:attrNameLst>
                                          <p:attrName>style.visibility</p:attrName>
                                        </p:attrNameLst>
                                      </p:cBhvr>
                                      <p:to>
                                        <p:strVal val="visible"/>
                                      </p:to>
                                    </p:set>
                                    <p:animEffect transition="in" filter="wipe(down)">
                                      <p:cBhvr>
                                        <p:cTn id="12" dur="500"/>
                                        <p:tgtEl>
                                          <p:spTgt spid="9">
                                            <p:graphicEl>
                                              <a:dgm id="{8AB9935B-7FEC-4D65-AD4D-F140E44E1BD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graphicEl>
                                              <a:dgm id="{5FB1CD83-A6A5-47D5-89CB-EB0A79D877C1}"/>
                                            </p:graphicEl>
                                          </p:spTgt>
                                        </p:tgtEl>
                                        <p:attrNameLst>
                                          <p:attrName>style.visibility</p:attrName>
                                        </p:attrNameLst>
                                      </p:cBhvr>
                                      <p:to>
                                        <p:strVal val="visible"/>
                                      </p:to>
                                    </p:set>
                                    <p:animEffect transition="in" filter="wipe(down)">
                                      <p:cBhvr>
                                        <p:cTn id="17" dur="500"/>
                                        <p:tgtEl>
                                          <p:spTgt spid="9">
                                            <p:graphicEl>
                                              <a:dgm id="{5FB1CD83-A6A5-47D5-89CB-EB0A79D877C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graphicEl>
                                              <a:dgm id="{03565437-572D-440B-877C-2131196669F9}"/>
                                            </p:graphicEl>
                                          </p:spTgt>
                                        </p:tgtEl>
                                        <p:attrNameLst>
                                          <p:attrName>style.visibility</p:attrName>
                                        </p:attrNameLst>
                                      </p:cBhvr>
                                      <p:to>
                                        <p:strVal val="visible"/>
                                      </p:to>
                                    </p:set>
                                    <p:animEffect transition="in" filter="wipe(down)">
                                      <p:cBhvr>
                                        <p:cTn id="22" dur="500"/>
                                        <p:tgtEl>
                                          <p:spTgt spid="9">
                                            <p:graphicEl>
                                              <a:dgm id="{03565437-572D-440B-877C-2131196669F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graphicEl>
                                              <a:dgm id="{03DF673D-B904-4FCF-9CA8-D2148CD0C95D}"/>
                                            </p:graphicEl>
                                          </p:spTgt>
                                        </p:tgtEl>
                                        <p:attrNameLst>
                                          <p:attrName>style.visibility</p:attrName>
                                        </p:attrNameLst>
                                      </p:cBhvr>
                                      <p:to>
                                        <p:strVal val="visible"/>
                                      </p:to>
                                    </p:set>
                                    <p:animEffect transition="in" filter="wipe(down)">
                                      <p:cBhvr>
                                        <p:cTn id="27" dur="500"/>
                                        <p:tgtEl>
                                          <p:spTgt spid="9">
                                            <p:graphicEl>
                                              <a:dgm id="{03DF673D-B904-4FCF-9CA8-D2148CD0C95D}"/>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graphicEl>
                                              <a:dgm id="{66B47481-3BBF-499D-B351-B8F32FBFF7BF}"/>
                                            </p:graphicEl>
                                          </p:spTgt>
                                        </p:tgtEl>
                                        <p:attrNameLst>
                                          <p:attrName>style.visibility</p:attrName>
                                        </p:attrNameLst>
                                      </p:cBhvr>
                                      <p:to>
                                        <p:strVal val="visible"/>
                                      </p:to>
                                    </p:set>
                                    <p:animEffect transition="in" filter="wipe(down)">
                                      <p:cBhvr>
                                        <p:cTn id="32" dur="500"/>
                                        <p:tgtEl>
                                          <p:spTgt spid="9">
                                            <p:graphicEl>
                                              <a:dgm id="{66B47481-3BBF-499D-B351-B8F32FBFF7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lvlOne"/>
        </p:bldSub>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0"/>
            <a:ext cx="8587680" cy="6858000"/>
          </a:xfrm>
          <a:solidFill>
            <a:schemeClr val="bg2">
              <a:lumMod val="40000"/>
              <a:lumOff val="60000"/>
            </a:schemeClr>
          </a:solidFill>
        </p:spPr>
        <p:txBody>
          <a:bodyPr/>
          <a:lstStyle/>
          <a:p>
            <a:r>
              <a:rPr lang="en-IN" dirty="0"/>
              <a:t>9 standards : </a:t>
            </a:r>
          </a:p>
          <a:p>
            <a:pPr lvl="0"/>
            <a:r>
              <a:rPr lang="en-IN" dirty="0"/>
              <a:t>Structure and organization of ambulatory care Nursing</a:t>
            </a:r>
          </a:p>
          <a:p>
            <a:pPr lvl="0"/>
            <a:r>
              <a:rPr lang="en-IN" dirty="0"/>
              <a:t>Staffing in ambulatory care</a:t>
            </a:r>
          </a:p>
          <a:p>
            <a:pPr lvl="0"/>
            <a:r>
              <a:rPr lang="en-IN" dirty="0"/>
              <a:t>Competency</a:t>
            </a:r>
          </a:p>
          <a:p>
            <a:pPr lvl="0"/>
            <a:r>
              <a:rPr lang="en-IN" dirty="0"/>
              <a:t>Ambulatory nursing practice</a:t>
            </a:r>
          </a:p>
          <a:p>
            <a:pPr lvl="0"/>
            <a:r>
              <a:rPr lang="en-IN" dirty="0"/>
              <a:t>Continuity of care</a:t>
            </a:r>
          </a:p>
          <a:p>
            <a:pPr lvl="0"/>
            <a:r>
              <a:rPr lang="en-IN" dirty="0"/>
              <a:t>Ethics and patient’s Rights</a:t>
            </a:r>
          </a:p>
          <a:p>
            <a:pPr lvl="0"/>
            <a:r>
              <a:rPr lang="en-IN" dirty="0"/>
              <a:t>Environment</a:t>
            </a:r>
          </a:p>
          <a:p>
            <a:pPr lvl="0"/>
            <a:r>
              <a:rPr lang="en-IN" dirty="0"/>
              <a:t>Research</a:t>
            </a:r>
          </a:p>
          <a:p>
            <a:pPr lvl="0"/>
            <a:r>
              <a:rPr lang="en-IN" dirty="0"/>
              <a:t>Quality management</a:t>
            </a:r>
          </a:p>
          <a:p>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plus(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plus(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plus(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plus(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plus(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plus(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plus(in)">
                                      <p:cBhvr>
                                        <p:cTn id="5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1728192"/>
          </a:xfrm>
          <a:solidFill>
            <a:srgbClr val="CC00CC"/>
          </a:solidFill>
          <a:effectLst>
            <a:glow rad="101600">
              <a:schemeClr val="accent4">
                <a:satMod val="175000"/>
                <a:alpha val="40000"/>
              </a:schemeClr>
            </a:glow>
          </a:effectLst>
        </p:spPr>
        <p:txBody>
          <a:bodyPr/>
          <a:lstStyle/>
          <a:p>
            <a:r>
              <a:rPr lang="en-IN" b="1" dirty="0"/>
              <a:t/>
            </a:r>
            <a:br>
              <a:rPr lang="en-IN" b="1" dirty="0"/>
            </a:br>
            <a:r>
              <a:rPr lang="en-IN" b="1" dirty="0"/>
              <a:t>TYPES OF LONG-TERM CARE:</a:t>
            </a:r>
            <a:r>
              <a:rPr lang="en-IN" dirty="0"/>
              <a:t/>
            </a:r>
            <a:br>
              <a:rPr lang="en-IN" dirty="0"/>
            </a:br>
            <a:endParaRPr lang="en-IN" dirty="0"/>
          </a:p>
        </p:txBody>
      </p:sp>
      <p:sp>
        <p:nvSpPr>
          <p:cNvPr id="3" name="Content Placeholder 2"/>
          <p:cNvSpPr>
            <a:spLocks noGrp="1"/>
          </p:cNvSpPr>
          <p:nvPr>
            <p:ph idx="1"/>
          </p:nvPr>
        </p:nvSpPr>
        <p:spPr>
          <a:xfrm>
            <a:off x="323528" y="2132856"/>
            <a:ext cx="8515672" cy="4320480"/>
          </a:xfrm>
          <a:blipFill>
            <a:blip r:embed="rId2" cstate="print"/>
            <a:tile tx="0" ty="0" sx="100000" sy="100000" flip="none" algn="tl"/>
          </a:blipFill>
        </p:spPr>
        <p:txBody>
          <a:bodyPr/>
          <a:lstStyle/>
          <a:p>
            <a:r>
              <a:rPr lang="en-IN" dirty="0"/>
              <a:t>Long term care ranges from some scheduled help around the house to 24 hour care in a nursing home. </a:t>
            </a:r>
          </a:p>
          <a:p>
            <a:pPr>
              <a:buNone/>
            </a:pPr>
            <a:endParaRPr lang="en-IN" dirty="0"/>
          </a:p>
          <a:p>
            <a:r>
              <a:rPr lang="en-IN" dirty="0"/>
              <a:t>The purpose of long term care is to help to maintain as much independence as possible without compromising safety.</a:t>
            </a:r>
          </a:p>
          <a:p>
            <a:endParaRPr lang="en-IN"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Picture2.jpg"/>
          <p:cNvPicPr>
            <a:picLocks noGrp="1" noChangeAspect="1"/>
          </p:cNvPicPr>
          <p:nvPr>
            <p:ph idx="1"/>
          </p:nvPr>
        </p:nvPicPr>
        <p:blipFill>
          <a:blip r:embed="rId2" cstate="print"/>
          <a:stretch>
            <a:fillRect/>
          </a:stretch>
        </p:blipFill>
        <p:spPr>
          <a:xfrm>
            <a:off x="0" y="0"/>
            <a:ext cx="9144000" cy="6858000"/>
          </a:xfrm>
        </p:spPr>
      </p:pic>
      <p:sp>
        <p:nvSpPr>
          <p:cNvPr id="5" name="Rectangle 4"/>
          <p:cNvSpPr/>
          <p:nvPr/>
        </p:nvSpPr>
        <p:spPr>
          <a:xfrm>
            <a:off x="323528" y="764704"/>
            <a:ext cx="669674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SUMMARY</a:t>
            </a:r>
          </a:p>
        </p:txBody>
      </p:sp>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955576"/>
          </a:xfrm>
          <a:blipFill>
            <a:blip r:embed="rId2" cstate="print"/>
            <a:tile tx="0" ty="0" sx="100000" sy="100000" flip="none" algn="tl"/>
          </a:blipFill>
        </p:spPr>
        <p:txBody>
          <a:bodyPr/>
          <a:lstStyle/>
          <a:p>
            <a:r>
              <a:rPr lang="en-US" dirty="0"/>
              <a:t>LONG TERM CARE:</a:t>
            </a:r>
            <a:endParaRPr lang="en-IN" dirty="0"/>
          </a:p>
        </p:txBody>
      </p:sp>
      <p:sp>
        <p:nvSpPr>
          <p:cNvPr id="3" name="Content Placeholder 2"/>
          <p:cNvSpPr>
            <a:spLocks noGrp="1"/>
          </p:cNvSpPr>
          <p:nvPr>
            <p:ph idx="1"/>
          </p:nvPr>
        </p:nvSpPr>
        <p:spPr>
          <a:xfrm>
            <a:off x="228600" y="1772816"/>
            <a:ext cx="8610600" cy="4752528"/>
          </a:xfrm>
          <a:solidFill>
            <a:srgbClr val="00B050"/>
          </a:solidFill>
        </p:spPr>
        <p:txBody>
          <a:bodyPr/>
          <a:lstStyle/>
          <a:p>
            <a:r>
              <a:rPr lang="en-US" dirty="0"/>
              <a:t>DEFINITION</a:t>
            </a:r>
          </a:p>
          <a:p>
            <a:r>
              <a:rPr lang="en-US" dirty="0"/>
              <a:t>CLIENTS NEEDING LONG TERM CARE</a:t>
            </a:r>
          </a:p>
          <a:p>
            <a:r>
              <a:rPr lang="en-US" dirty="0"/>
              <a:t>TYPES OF LONG TERM CARE</a:t>
            </a:r>
          </a:p>
          <a:p>
            <a:r>
              <a:rPr lang="en-US" dirty="0"/>
              <a:t>NURSING RESPONSIBILITIES</a:t>
            </a:r>
          </a:p>
          <a:p>
            <a:r>
              <a:rPr lang="en-US" dirty="0"/>
              <a:t>HOLISTIC NURSING</a:t>
            </a:r>
          </a:p>
          <a:p>
            <a:r>
              <a:rPr lang="en-US" dirty="0"/>
              <a:t>ADVANTAGES</a:t>
            </a:r>
          </a:p>
          <a:p>
            <a:r>
              <a:rPr lang="en-US" dirty="0"/>
              <a:t>DISADVANTAGES</a:t>
            </a:r>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lstStyle/>
          <a:p>
            <a:r>
              <a:rPr lang="en-US" dirty="0"/>
              <a:t>AMBULATORY CARE</a:t>
            </a:r>
            <a:endParaRPr lang="en-IN" dirty="0"/>
          </a:p>
        </p:txBody>
      </p:sp>
      <p:sp>
        <p:nvSpPr>
          <p:cNvPr id="3" name="Content Placeholder 2"/>
          <p:cNvSpPr>
            <a:spLocks noGrp="1"/>
          </p:cNvSpPr>
          <p:nvPr>
            <p:ph idx="1"/>
          </p:nvPr>
        </p:nvSpPr>
        <p:spPr>
          <a:xfrm>
            <a:off x="228600" y="1340768"/>
            <a:ext cx="8610600" cy="5112568"/>
          </a:xfrm>
          <a:solidFill>
            <a:srgbClr val="3399FF"/>
          </a:solidFill>
        </p:spPr>
        <p:txBody>
          <a:bodyPr/>
          <a:lstStyle/>
          <a:p>
            <a:r>
              <a:rPr lang="en-US" dirty="0"/>
              <a:t>DEFINITION</a:t>
            </a:r>
          </a:p>
          <a:p>
            <a:r>
              <a:rPr lang="en-US" dirty="0"/>
              <a:t>CHARACTERISTICS</a:t>
            </a:r>
          </a:p>
          <a:p>
            <a:r>
              <a:rPr lang="en-US" dirty="0"/>
              <a:t>CHALLENGES</a:t>
            </a:r>
          </a:p>
          <a:p>
            <a:r>
              <a:rPr lang="en-US" dirty="0"/>
              <a:t>CONCEPTUAL MODELS</a:t>
            </a:r>
          </a:p>
          <a:p>
            <a:r>
              <a:rPr lang="en-US" dirty="0"/>
              <a:t>CONCEPTUAL FRAME WORK</a:t>
            </a:r>
          </a:p>
          <a:p>
            <a:r>
              <a:rPr lang="en-US" dirty="0"/>
              <a:t>MULTI-DISCPLINARY TEAM</a:t>
            </a:r>
          </a:p>
          <a:p>
            <a:r>
              <a:rPr lang="en-US" dirty="0"/>
              <a:t>PROFESSIONAL AND LEGAL CONSIDERATIONS</a:t>
            </a:r>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Picture7.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467600" cy="1080120"/>
          </a:xfrm>
          <a:solidFill>
            <a:srgbClr val="CC9900"/>
          </a:solidFill>
        </p:spPr>
        <p:txBody>
          <a:bodyPr/>
          <a:lstStyle/>
          <a:p>
            <a:pPr lvl="0"/>
            <a:r>
              <a:rPr lang="en-IN" b="1" dirty="0"/>
              <a:t/>
            </a:r>
            <a:br>
              <a:rPr lang="en-IN" b="1" dirty="0"/>
            </a:br>
            <a:r>
              <a:rPr lang="en-IN" b="1" dirty="0"/>
              <a:t>1. Home care:</a:t>
            </a:r>
            <a:r>
              <a:rPr lang="en-IN" dirty="0"/>
              <a:t/>
            </a:r>
            <a:br>
              <a:rPr lang="en-IN" dirty="0"/>
            </a:br>
            <a:endParaRPr lang="en-IN" dirty="0"/>
          </a:p>
        </p:txBody>
      </p:sp>
      <p:sp>
        <p:nvSpPr>
          <p:cNvPr id="3" name="Content Placeholder 2"/>
          <p:cNvSpPr>
            <a:spLocks noGrp="1"/>
          </p:cNvSpPr>
          <p:nvPr>
            <p:ph idx="1"/>
          </p:nvPr>
        </p:nvSpPr>
        <p:spPr>
          <a:xfrm>
            <a:off x="323528" y="1556792"/>
            <a:ext cx="8515672" cy="4896544"/>
          </a:xfrm>
          <a:blipFill>
            <a:blip r:embed="rId2" cstate="print"/>
            <a:tile tx="0" ty="0" sx="100000" sy="100000" flip="none" algn="tl"/>
          </a:blipFill>
        </p:spPr>
        <p:txBody>
          <a:bodyPr/>
          <a:lstStyle/>
          <a:p>
            <a:r>
              <a:rPr lang="en-IN" dirty="0"/>
              <a:t>Home care includes medical care – usually nurses who come to one’s home if one can’t go out. But this category of long term care can also include help around the home.</a:t>
            </a:r>
          </a:p>
          <a:p>
            <a:pPr>
              <a:buNone/>
            </a:pPr>
            <a:endParaRPr lang="en-IN" dirty="0"/>
          </a:p>
          <a:p>
            <a:r>
              <a:rPr lang="en-IN" dirty="0"/>
              <a:t>Home health aides or personal care service workers can visit daily or as needed to help in bathing and get dressed.</a:t>
            </a:r>
          </a:p>
          <a:p>
            <a:endParaRPr lang="en-IN"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ssolv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467600" cy="1124744"/>
          </a:xfrm>
          <a:solidFill>
            <a:srgbClr val="CC9900"/>
          </a:solidFill>
        </p:spPr>
        <p:txBody>
          <a:bodyPr/>
          <a:lstStyle/>
          <a:p>
            <a:pPr lvl="0"/>
            <a:r>
              <a:rPr lang="en-IN" b="1" dirty="0"/>
              <a:t/>
            </a:r>
            <a:br>
              <a:rPr lang="en-IN" b="1" dirty="0"/>
            </a:br>
            <a:r>
              <a:rPr lang="en-IN" b="1" dirty="0"/>
              <a:t>2. Adult care:</a:t>
            </a:r>
            <a:r>
              <a:rPr lang="en-IN" dirty="0"/>
              <a:t/>
            </a:r>
            <a:br>
              <a:rPr lang="en-IN" dirty="0"/>
            </a:br>
            <a:endParaRPr lang="en-IN" dirty="0"/>
          </a:p>
        </p:txBody>
      </p:sp>
      <p:sp>
        <p:nvSpPr>
          <p:cNvPr id="3" name="Content Placeholder 2"/>
          <p:cNvSpPr>
            <a:spLocks noGrp="1"/>
          </p:cNvSpPr>
          <p:nvPr>
            <p:ph idx="1"/>
          </p:nvPr>
        </p:nvSpPr>
        <p:spPr>
          <a:xfrm>
            <a:off x="323528" y="1556792"/>
            <a:ext cx="8515672" cy="5301208"/>
          </a:xfrm>
          <a:blipFill>
            <a:blip r:embed="rId2" cstate="print"/>
            <a:tile tx="0" ty="0" sx="100000" sy="100000" flip="none" algn="tl"/>
          </a:blipFill>
        </p:spPr>
        <p:txBody>
          <a:bodyPr/>
          <a:lstStyle/>
          <a:p>
            <a:r>
              <a:rPr lang="en-IN" dirty="0"/>
              <a:t>Adult care programme are a type of long term care that offers social interaction and meals from one to five days a week.</a:t>
            </a:r>
          </a:p>
          <a:p>
            <a:r>
              <a:rPr lang="en-IN" dirty="0"/>
              <a:t>Some adult care programmes provide transportation to and from the care centre.</a:t>
            </a:r>
          </a:p>
          <a:p>
            <a:r>
              <a:rPr lang="en-IN" dirty="0"/>
              <a:t>Activities often include exercises, games, trips art and music.</a:t>
            </a:r>
          </a:p>
          <a:p>
            <a:r>
              <a:rPr lang="en-IN" dirty="0"/>
              <a:t>Some adult care programmes offer medical services, such as help taking medications or checking blood pressure</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1000"/>
                                        <p:tgtEl>
                                          <p:spTgt spid="3">
                                            <p:bg/>
                                          </p:spTgt>
                                        </p:tgtEl>
                                      </p:cBhvr>
                                    </p:animEffect>
                                    <p:anim calcmode="lin" valueType="num">
                                      <p:cBhvr>
                                        <p:cTn id="17" dur="1000" fill="hold"/>
                                        <p:tgtEl>
                                          <p:spTgt spid="3">
                                            <p:bg/>
                                          </p:spTgt>
                                        </p:tgtEl>
                                        <p:attrNameLst>
                                          <p:attrName>ppt_x</p:attrName>
                                        </p:attrNameLst>
                                      </p:cBhvr>
                                      <p:tavLst>
                                        <p:tav tm="0">
                                          <p:val>
                                            <p:strVal val="#ppt_x-.1"/>
                                          </p:val>
                                        </p:tav>
                                        <p:tav tm="100000">
                                          <p:val>
                                            <p:strVal val="#ppt_x"/>
                                          </p:val>
                                        </p:tav>
                                      </p:tavLst>
                                    </p:anim>
                                    <p:anim calcmode="lin" valueType="num">
                                      <p:cBhvr>
                                        <p:cTn id="18"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grpId="0" nodeType="clickEffect">
                                  <p:stCondLst>
                                    <p:cond delay="0"/>
                                  </p:stCondLst>
                                  <p:iterate type="lt">
                                    <p:tmPct val="10000"/>
                                  </p:iterate>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1000"/>
                                        <p:tgtEl>
                                          <p:spTgt spid="3">
                                            <p:txEl>
                                              <p:pRg st="3" end="3"/>
                                            </p:txEl>
                                          </p:spTgt>
                                        </p:tgtEl>
                                      </p:cBhvr>
                                    </p:animEffect>
                                    <p:anim calcmode="lin" valueType="num">
                                      <p:cBhvr>
                                        <p:cTn id="45"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4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467600" cy="1152128"/>
          </a:xfrm>
          <a:solidFill>
            <a:srgbClr val="CC9900"/>
          </a:solidFill>
        </p:spPr>
        <p:txBody>
          <a:bodyPr/>
          <a:lstStyle/>
          <a:p>
            <a:pPr lvl="0"/>
            <a:r>
              <a:rPr lang="en-IN" b="1" dirty="0"/>
              <a:t/>
            </a:r>
            <a:br>
              <a:rPr lang="en-IN" b="1" dirty="0"/>
            </a:br>
            <a:r>
              <a:rPr lang="en-IN" b="1" dirty="0"/>
              <a:t>3. Senior housing: </a:t>
            </a:r>
            <a:r>
              <a:rPr lang="en-IN" dirty="0"/>
              <a:t/>
            </a:r>
            <a:br>
              <a:rPr lang="en-IN" dirty="0"/>
            </a:br>
            <a:endParaRPr lang="en-IN" dirty="0"/>
          </a:p>
        </p:txBody>
      </p:sp>
      <p:sp>
        <p:nvSpPr>
          <p:cNvPr id="3" name="Content Placeholder 2"/>
          <p:cNvSpPr>
            <a:spLocks noGrp="1"/>
          </p:cNvSpPr>
          <p:nvPr>
            <p:ph idx="1"/>
          </p:nvPr>
        </p:nvSpPr>
        <p:spPr>
          <a:xfrm>
            <a:off x="323528" y="1556792"/>
            <a:ext cx="8515672" cy="5112568"/>
          </a:xfrm>
          <a:blipFill>
            <a:blip r:embed="rId2" cstate="print"/>
            <a:tile tx="0" ty="0" sx="100000" sy="100000" flip="none" algn="tl"/>
          </a:blipFill>
        </p:spPr>
        <p:txBody>
          <a:bodyPr/>
          <a:lstStyle/>
          <a:p>
            <a:r>
              <a:rPr lang="en-IN" dirty="0"/>
              <a:t>It is for the one who can no longer live in a house but doesn’t need continuous long term care, then one might consider senior housing or retirement housing.</a:t>
            </a:r>
          </a:p>
          <a:p>
            <a:pPr>
              <a:buNone/>
            </a:pPr>
            <a:endParaRPr lang="en-IN" dirty="0"/>
          </a:p>
          <a:p>
            <a:r>
              <a:rPr lang="en-IN" dirty="0"/>
              <a:t>This type of housing is often rental apartments that have been adapted for seniors, including railings installed in the bathrooms and power outlets placed higher on the walls.</a:t>
            </a:r>
          </a:p>
          <a:p>
            <a:pPr>
              <a:buNone/>
            </a:pPr>
            <a:endParaRPr lang="en-IN"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edge">
                                      <p:cBhvr>
                                        <p:cTn id="15" dur="2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edge">
                                      <p:cBhvr>
                                        <p:cTn id="20" dur="2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edge">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72816"/>
            <a:ext cx="7920880" cy="3816424"/>
          </a:xfrm>
          <a:blipFill>
            <a:blip r:embed="rId2" cstate="print"/>
            <a:tile tx="0" ty="0" sx="100000" sy="100000" flip="none" algn="tl"/>
          </a:blipFill>
        </p:spPr>
        <p:txBody>
          <a:bodyPr/>
          <a:lstStyle/>
          <a:p>
            <a:r>
              <a:rPr lang="en-IN" dirty="0"/>
              <a:t>Other services offered by senior housing communities include meals, transportation, housekeeping, and activities.</a:t>
            </a:r>
          </a:p>
          <a:p>
            <a:pPr>
              <a:buNone/>
            </a:pPr>
            <a:endParaRPr lang="en-IN"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Theme17">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Theme17</Template>
  <TotalTime>312</TotalTime>
  <Words>1989</Words>
  <Application>Microsoft Office PowerPoint</Application>
  <PresentationFormat>On-screen Show (4:3)</PresentationFormat>
  <Paragraphs>214</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Theme17</vt:lpstr>
      <vt:lpstr>LONG TERM CARE</vt:lpstr>
      <vt:lpstr>INTRODUCTION:</vt:lpstr>
      <vt:lpstr>DEFINITION:</vt:lpstr>
      <vt:lpstr> CLIENTS NEEDING LONG-TERM CARE: </vt:lpstr>
      <vt:lpstr> TYPES OF LONG-TERM CARE: </vt:lpstr>
      <vt:lpstr> 1. Home care: </vt:lpstr>
      <vt:lpstr> 2. Adult care: </vt:lpstr>
      <vt:lpstr> 3. Senior housing:  </vt:lpstr>
      <vt:lpstr>Slide 9</vt:lpstr>
      <vt:lpstr> 4. Assisted living: </vt:lpstr>
      <vt:lpstr> 5. Nursing home: </vt:lpstr>
      <vt:lpstr> 6. Continuity care retirement community (CCRC): </vt:lpstr>
      <vt:lpstr>Slide 13</vt:lpstr>
      <vt:lpstr> NURSING RESPONSIBILITIES IN LONG TERM CARE FACILITIES: </vt:lpstr>
      <vt:lpstr> HOLISTIC NURSING IN LONG TERM CARE FACILITIES: </vt:lpstr>
      <vt:lpstr>Slide 16</vt:lpstr>
      <vt:lpstr>Slide 17</vt:lpstr>
      <vt:lpstr>Slide 18</vt:lpstr>
      <vt:lpstr>ADVANTAGES AND DISADVANTAGES:</vt:lpstr>
      <vt:lpstr>AMBULATORY HEALTH CARE</vt:lpstr>
      <vt:lpstr> DEFINITION: </vt:lpstr>
      <vt:lpstr> CHARACTERISTICS OF AMBULATORY CARE NURSING: </vt:lpstr>
      <vt:lpstr>Slide 23</vt:lpstr>
      <vt:lpstr>Slide 24</vt:lpstr>
      <vt:lpstr> CHALLENGES FOR NURSES: </vt:lpstr>
      <vt:lpstr>Slide 26</vt:lpstr>
      <vt:lpstr>Slide 27</vt:lpstr>
      <vt:lpstr> CONCEPTUAL MODELS THAT INFLUENCE AMBULATORY CARE NURSING PRACTICE: </vt:lpstr>
      <vt:lpstr> THE CLINICAL MODEL: </vt:lpstr>
      <vt:lpstr>Slide 30</vt:lpstr>
      <vt:lpstr>Slide 31</vt:lpstr>
      <vt:lpstr> LEVELS OF PREVENTION MODEL: </vt:lpstr>
      <vt:lpstr>Slide 33</vt:lpstr>
      <vt:lpstr> Primary prevention: </vt:lpstr>
      <vt:lpstr>Slide 35</vt:lpstr>
      <vt:lpstr> Secondary prevention: </vt:lpstr>
      <vt:lpstr> Tertiary prevention: </vt:lpstr>
      <vt:lpstr> PRIMARY HEALTH CARE, PRIMARY CARE, AND MANAGED CARE MODELS: </vt:lpstr>
      <vt:lpstr>AMBULATORY CARE NURSING – CONCEPTUAL FRAMEWORK: </vt:lpstr>
      <vt:lpstr> AMBULATORY CARE PRACTICE SETTINGS: </vt:lpstr>
      <vt:lpstr> Physician offices: </vt:lpstr>
      <vt:lpstr> Community hospital outpatient departments: </vt:lpstr>
      <vt:lpstr> Teaching hospital outpatient departments: </vt:lpstr>
      <vt:lpstr> Health maintenance organizations: </vt:lpstr>
      <vt:lpstr> Emergency Departments: </vt:lpstr>
      <vt:lpstr> Other ambulatory care settings: </vt:lpstr>
      <vt:lpstr> AMBULATORY CARE INTERDISCIPLINARY TEAM: </vt:lpstr>
      <vt:lpstr>Slide 48</vt:lpstr>
      <vt:lpstr>Slide 49</vt:lpstr>
      <vt:lpstr>Slide 50</vt:lpstr>
      <vt:lpstr>LONG TERM CARE:</vt:lpstr>
      <vt:lpstr>AMBULATORY CARE</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CARE</dc:title>
  <dc:creator>Umang</dc:creator>
  <cp:lastModifiedBy>nurshing</cp:lastModifiedBy>
  <cp:revision>47</cp:revision>
  <dcterms:created xsi:type="dcterms:W3CDTF">2012-06-28T15:26:02Z</dcterms:created>
  <dcterms:modified xsi:type="dcterms:W3CDTF">2020-10-08T06:07:02Z</dcterms:modified>
</cp:coreProperties>
</file>