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0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99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818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865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04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999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932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033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35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173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338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566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14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079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76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456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409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090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4F852D-AD74-4350-A23B-38C043B73BE5}"/>
              </a:ext>
            </a:extLst>
          </p:cNvPr>
          <p:cNvSpPr/>
          <p:nvPr/>
        </p:nvSpPr>
        <p:spPr>
          <a:xfrm>
            <a:off x="1662827" y="858942"/>
            <a:ext cx="88505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COMPLEMENTARY FEEDING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4DDFCF-D063-4955-8F1A-960849BDD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9" t="13874" r="434" b="52726"/>
          <a:stretch/>
        </p:blipFill>
        <p:spPr>
          <a:xfrm>
            <a:off x="1110844" y="2517913"/>
            <a:ext cx="4977233" cy="3327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82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>
            <a:extLst>
              <a:ext uri="{FF2B5EF4-FFF2-40B4-BE49-F238E27FC236}">
                <a16:creationId xmlns="" xmlns:a16="http://schemas.microsoft.com/office/drawing/2014/main" id="{D9978B2F-5366-4F5B-9C9A-C77F6CF7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940364"/>
            <a:ext cx="10906538" cy="5029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73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="" xmlns:a16="http://schemas.microsoft.com/office/drawing/2014/main" id="{71D36AA0-41F4-4079-A0EE-D3D1CC30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771154"/>
            <a:ext cx="10469217" cy="5315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63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="" xmlns:a16="http://schemas.microsoft.com/office/drawing/2014/main" id="{FA216D9B-DA5C-4373-97A2-0A06211D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689112"/>
            <a:ext cx="10866781" cy="5579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662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="" xmlns:a16="http://schemas.microsoft.com/office/drawing/2014/main" id="{132BF66E-F1CB-4A74-ADAD-5D30BAC3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768626"/>
            <a:ext cx="10535479" cy="5084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82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="" xmlns:a16="http://schemas.microsoft.com/office/drawing/2014/main" id="{76554830-1C7A-41ED-987B-49A3B7DB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609600"/>
            <a:ext cx="10866783" cy="5601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64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76D33A-2CF2-4CB5-8632-DDB206507134}"/>
              </a:ext>
            </a:extLst>
          </p:cNvPr>
          <p:cNvSpPr/>
          <p:nvPr/>
        </p:nvSpPr>
        <p:spPr>
          <a:xfrm>
            <a:off x="632671" y="1801144"/>
            <a:ext cx="609963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</a:t>
            </a:r>
          </a:p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YOU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E49F4B-90B8-4DD0-BB08-909894B8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9276" r="-3934" b="16328"/>
          <a:stretch/>
        </p:blipFill>
        <p:spPr>
          <a:xfrm rot="21237169">
            <a:off x="7095916" y="927653"/>
            <a:ext cx="4009404" cy="5102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18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9D6181-DD36-4E46-A532-F3D488C54BFA}"/>
              </a:ext>
            </a:extLst>
          </p:cNvPr>
          <p:cNvSpPr/>
          <p:nvPr/>
        </p:nvSpPr>
        <p:spPr>
          <a:xfrm>
            <a:off x="1033670" y="2332383"/>
            <a:ext cx="9833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/>
              <a:t>Breast feeding alone is adequate to maintain growth and development up to 6 months. And complementary feeding should be given to maintain their growth and development according to age.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E6627C-8117-4283-8DC5-02199A42F381}"/>
              </a:ext>
            </a:extLst>
          </p:cNvPr>
          <p:cNvSpPr/>
          <p:nvPr/>
        </p:nvSpPr>
        <p:spPr>
          <a:xfrm>
            <a:off x="706369" y="1112031"/>
            <a:ext cx="6212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INTRODUCTION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1022E6BF-F5CF-4B59-8979-A3D92D65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97" y="630714"/>
            <a:ext cx="3436907" cy="1701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70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5F9C5FC-BD1D-47C3-A778-F1126E5D3494}"/>
              </a:ext>
            </a:extLst>
          </p:cNvPr>
          <p:cNvSpPr/>
          <p:nvPr/>
        </p:nvSpPr>
        <p:spPr>
          <a:xfrm>
            <a:off x="1378226" y="2186753"/>
            <a:ext cx="9660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/>
              <a:t>Complementary feeding or weaning is the process of giving an infant other foods and liquids along with breast milk after the age of 6 months as breast milk alone is no longer sufficient to meet the nutritional requirements of growing baby. 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683C2B-E48C-4B75-B4E5-17FEFB892BC2}"/>
              </a:ext>
            </a:extLst>
          </p:cNvPr>
          <p:cNvSpPr/>
          <p:nvPr/>
        </p:nvSpPr>
        <p:spPr>
          <a:xfrm>
            <a:off x="1079538" y="966257"/>
            <a:ext cx="489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DEFINITION-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745B55AE-480F-4A01-8431-CA63D9EF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322" y="632473"/>
            <a:ext cx="3352800" cy="1590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911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A02A898-726E-4E7D-BE54-6095B820A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109153"/>
              </p:ext>
            </p:extLst>
          </p:nvPr>
        </p:nvGraphicFramePr>
        <p:xfrm>
          <a:off x="940904" y="834887"/>
          <a:ext cx="10561983" cy="4969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1983">
                  <a:extLst>
                    <a:ext uri="{9D8B030D-6E8A-4147-A177-3AD203B41FA5}">
                      <a16:colId xmlns="" xmlns:a16="http://schemas.microsoft.com/office/drawing/2014/main" val="2403320644"/>
                    </a:ext>
                  </a:extLst>
                </a:gridCol>
              </a:tblGrid>
              <a:tr h="4969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800" dirty="0">
                          <a:effectLst/>
                          <a:latin typeface="Arial Black" panose="020B0A04020102020204" pitchFamily="34" charset="0"/>
                        </a:rPr>
                        <a:t>PRINCIPLES  OF  INTRODUCING SUPPLEMENTARY  FOOD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IN" sz="2800" dirty="0">
                          <a:effectLst/>
                        </a:rPr>
                        <a:t>Start with soup , </a:t>
                      </a:r>
                      <a:r>
                        <a:rPr lang="en-IN" sz="2800" dirty="0" smtClean="0">
                          <a:effectLst/>
                        </a:rPr>
                        <a:t>vegetable </a:t>
                      </a:r>
                      <a:r>
                        <a:rPr lang="en-IN" sz="2800" dirty="0">
                          <a:effectLst/>
                        </a:rPr>
                        <a:t>soup or juice of fresh fruits &amp; vegetables  which are available &amp; are inexpensive. This may include oranges , apple, </a:t>
                      </a:r>
                      <a:r>
                        <a:rPr lang="en-IN" sz="2800" dirty="0" smtClean="0">
                          <a:effectLst/>
                        </a:rPr>
                        <a:t>tomato’s</a:t>
                      </a:r>
                      <a:r>
                        <a:rPr lang="en-IN" sz="2800" baseline="0" dirty="0" smtClean="0">
                          <a:effectLst/>
                        </a:rPr>
                        <a:t> </a:t>
                      </a:r>
                      <a:r>
                        <a:rPr lang="en-IN" sz="2800" dirty="0" smtClean="0">
                          <a:effectLst/>
                        </a:rPr>
                        <a:t>etc</a:t>
                      </a:r>
                      <a:r>
                        <a:rPr lang="en-IN" sz="2800" dirty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IN" sz="2800" dirty="0">
                          <a:effectLst/>
                        </a:rPr>
                        <a:t>Sweeten the juice by adding sugar , if necessary</a:t>
                      </a:r>
                      <a:r>
                        <a:rPr lang="en-IN" sz="2800" dirty="0" smtClean="0">
                          <a:effectLst/>
                        </a:rPr>
                        <a:t>.</a:t>
                      </a:r>
                      <a:endParaRPr lang="en-IN" sz="2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IN" sz="2800" dirty="0">
                          <a:effectLst/>
                        </a:rPr>
                        <a:t>Start with small quantity </a:t>
                      </a:r>
                      <a:r>
                        <a:rPr lang="en-IN" sz="2800" dirty="0" smtClean="0">
                          <a:effectLst/>
                        </a:rPr>
                        <a:t>&amp; </a:t>
                      </a:r>
                      <a:r>
                        <a:rPr lang="en-IN" sz="2800" dirty="0">
                          <a:effectLst/>
                        </a:rPr>
                        <a:t>when the child tolerates, the quantity should be increased gradually.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en-IN" sz="2800" dirty="0">
                          <a:effectLst/>
                        </a:rPr>
                        <a:t>Offer one new food at a time at an interval of 1 week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817258558"/>
                  </a:ext>
                </a:extLst>
              </a:tr>
            </a:tbl>
          </a:graphicData>
        </a:graphic>
      </p:graphicFrame>
      <p:pic>
        <p:nvPicPr>
          <p:cNvPr id="3" name="Picture 2" descr="Screen Clipping">
            <a:extLst>
              <a:ext uri="{FF2B5EF4-FFF2-40B4-BE49-F238E27FC236}">
                <a16:creationId xmlns="" xmlns:a16="http://schemas.microsoft.com/office/drawing/2014/main" id="{97E732A9-6FC4-40E6-90CB-8B6D3A49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4" y="4836525"/>
            <a:ext cx="2729948" cy="1505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8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165DC719-F885-4D50-9919-DEA650EC8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7781417"/>
              </p:ext>
            </p:extLst>
          </p:nvPr>
        </p:nvGraphicFramePr>
        <p:xfrm>
          <a:off x="662609" y="591333"/>
          <a:ext cx="10986052" cy="441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6052">
                  <a:extLst>
                    <a:ext uri="{9D8B030D-6E8A-4147-A177-3AD203B41FA5}">
                      <a16:colId xmlns="" xmlns:a16="http://schemas.microsoft.com/office/drawing/2014/main" val="4177966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5) When starting with egg , it should be soft boiled , first give only the yolk; when the child tolerates , white of an egg can also be given.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6) When starting vegetables , they should be cooked either by boiling </a:t>
                      </a:r>
                      <a:r>
                        <a:rPr lang="en-IN" sz="2800" dirty="0" smtClean="0">
                          <a:effectLst/>
                        </a:rPr>
                        <a:t>and </a:t>
                      </a:r>
                      <a:r>
                        <a:rPr lang="en-IN" sz="2800" dirty="0">
                          <a:effectLst/>
                        </a:rPr>
                        <a:t>feed the baby.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7) When starting with foods such as banana , guava , apple, </a:t>
                      </a:r>
                      <a:r>
                        <a:rPr lang="en-IN" sz="2800" dirty="0" err="1">
                          <a:effectLst/>
                        </a:rPr>
                        <a:t>chiku</a:t>
                      </a:r>
                      <a:r>
                        <a:rPr lang="en-IN" sz="2800" dirty="0">
                          <a:effectLst/>
                        </a:rPr>
                        <a:t> etc. this should be </a:t>
                      </a:r>
                      <a:r>
                        <a:rPr lang="en-IN" sz="2800" dirty="0" smtClean="0">
                          <a:effectLst/>
                        </a:rPr>
                        <a:t>ripped.</a:t>
                      </a:r>
                      <a:endParaRPr lang="en-IN" sz="28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8) When starting with cereals and pulses they should be well </a:t>
                      </a:r>
                      <a:r>
                        <a:rPr lang="en-IN" sz="2800" dirty="0" smtClean="0">
                          <a:effectLst/>
                        </a:rPr>
                        <a:t>cooked, </a:t>
                      </a:r>
                      <a:r>
                        <a:rPr lang="en-IN" sz="2800" dirty="0">
                          <a:effectLst/>
                        </a:rPr>
                        <a:t>khichdi, </a:t>
                      </a:r>
                      <a:r>
                        <a:rPr lang="en-IN" sz="2800" dirty="0" err="1">
                          <a:effectLst/>
                        </a:rPr>
                        <a:t>khir</a:t>
                      </a:r>
                      <a:r>
                        <a:rPr lang="en-IN" sz="2800" dirty="0">
                          <a:effectLst/>
                        </a:rPr>
                        <a:t> </a:t>
                      </a:r>
                      <a:r>
                        <a:rPr lang="en-IN" sz="2800" dirty="0" smtClean="0">
                          <a:effectLst/>
                        </a:rPr>
                        <a:t>,soft </a:t>
                      </a:r>
                      <a:r>
                        <a:rPr lang="en-IN" sz="2800" dirty="0">
                          <a:effectLst/>
                        </a:rPr>
                        <a:t>boiled rice , soft </a:t>
                      </a:r>
                      <a:r>
                        <a:rPr lang="en-IN" sz="2800" dirty="0" err="1" smtClean="0">
                          <a:effectLst/>
                        </a:rPr>
                        <a:t>dal</a:t>
                      </a:r>
                      <a:r>
                        <a:rPr lang="en-IN" sz="2800" dirty="0" smtClean="0">
                          <a:effectLst/>
                        </a:rPr>
                        <a:t>.</a:t>
                      </a:r>
                      <a:r>
                        <a:rPr lang="en-IN" sz="2800" baseline="0" dirty="0" smtClean="0">
                          <a:effectLst/>
                        </a:rPr>
                        <a:t> </a:t>
                      </a:r>
                      <a:r>
                        <a:rPr lang="en-IN" sz="2800" dirty="0" smtClean="0">
                          <a:effectLst/>
                        </a:rPr>
                        <a:t>Baby </a:t>
                      </a:r>
                      <a:r>
                        <a:rPr lang="en-IN" sz="2800" dirty="0">
                          <a:effectLst/>
                        </a:rPr>
                        <a:t>foods available in the market are expensive , so fresh food prepared at home should be preferred</a:t>
                      </a:r>
                      <a:r>
                        <a:rPr lang="en-IN" sz="1200" dirty="0">
                          <a:effectLst/>
                        </a:rPr>
                        <a:t>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286493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947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F558427-BB2D-41B3-B3A9-B84E68B9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5093344"/>
              </p:ext>
            </p:extLst>
          </p:nvPr>
        </p:nvGraphicFramePr>
        <p:xfrm>
          <a:off x="818322" y="708880"/>
          <a:ext cx="9601200" cy="4552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="" xmlns:a16="http://schemas.microsoft.com/office/drawing/2014/main" val="812297179"/>
                    </a:ext>
                  </a:extLst>
                </a:gridCol>
              </a:tblGrid>
              <a:tr h="45522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9) This solids should be given before the breast feed.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10) Increase all the solids until the child takes good 4 to 5 meals a day, which are usually cooked for the family.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effectLst/>
                        </a:rPr>
                        <a:t>11)  The mother must find time and spend time to feed the baby.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7113729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A85D453-DC5C-4B4B-B639-7CB2B5AD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0618900"/>
              </p:ext>
            </p:extLst>
          </p:nvPr>
        </p:nvGraphicFramePr>
        <p:xfrm>
          <a:off x="948950" y="2829888"/>
          <a:ext cx="8587409" cy="1074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87409">
                  <a:extLst>
                    <a:ext uri="{9D8B030D-6E8A-4147-A177-3AD203B41FA5}">
                      <a16:colId xmlns="" xmlns:a16="http://schemas.microsoft.com/office/drawing/2014/main" val="344679486"/>
                    </a:ext>
                  </a:extLst>
                </a:gridCol>
              </a:tblGrid>
              <a:tr h="10742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IN" sz="2800" dirty="0" smtClean="0">
                          <a:effectLst/>
                        </a:rPr>
                        <a:t>12)She </a:t>
                      </a:r>
                      <a:r>
                        <a:rPr lang="en-IN" sz="2800" dirty="0">
                          <a:effectLst/>
                        </a:rPr>
                        <a:t>must wash hands ,use clean utensils while preparing the feed, while serving&amp; feeding the child</a:t>
                      </a:r>
                      <a:r>
                        <a:rPr lang="en-IN" sz="1200" dirty="0">
                          <a:effectLst/>
                        </a:rPr>
                        <a:t>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2537097606"/>
                  </a:ext>
                </a:extLst>
              </a:tr>
            </a:tbl>
          </a:graphicData>
        </a:graphic>
      </p:graphicFrame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0710F912-9990-4F3A-AEAE-01065083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31" y="5088835"/>
            <a:ext cx="2216427" cy="116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40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E09C74-C901-4222-8DDD-60048B1A32BB}"/>
              </a:ext>
            </a:extLst>
          </p:cNvPr>
          <p:cNvSpPr/>
          <p:nvPr/>
        </p:nvSpPr>
        <p:spPr>
          <a:xfrm>
            <a:off x="795131" y="1822462"/>
            <a:ext cx="102704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-Infant’s intestinal tract develops immunologically with defence mechanisms to protect the infant from foreign proteins. </a:t>
            </a:r>
          </a:p>
          <a:p>
            <a:r>
              <a:rPr lang="en-IN" sz="2800" dirty="0"/>
              <a:t> The infant’s ability to digest and absorb proteins, fats, and carbohydrates, other than those in breast milk increases rapidly.</a:t>
            </a:r>
          </a:p>
          <a:p>
            <a:r>
              <a:rPr lang="en-IN" sz="2800" dirty="0"/>
              <a:t> The infant’s kidneys develop the ability to excrete the waste products.  The infant develops the neuromuscular mechanisms needed for recognizing and accepting variation </a:t>
            </a:r>
            <a:r>
              <a:rPr lang="en-IN" sz="2800" dirty="0" smtClean="0"/>
              <a:t> </a:t>
            </a:r>
            <a:r>
              <a:rPr lang="en-IN" sz="2800" dirty="0"/>
              <a:t>the taste and </a:t>
            </a:r>
            <a:r>
              <a:rPr lang="en-IN" sz="2800" dirty="0" err="1"/>
              <a:t>color</a:t>
            </a:r>
            <a:r>
              <a:rPr lang="en-IN" sz="2800" dirty="0"/>
              <a:t> of foods.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23AA29-3918-4D63-9F45-B49AA702638F}"/>
              </a:ext>
            </a:extLst>
          </p:cNvPr>
          <p:cNvSpPr/>
          <p:nvPr/>
        </p:nvSpPr>
        <p:spPr>
          <a:xfrm>
            <a:off x="468527" y="714466"/>
            <a:ext cx="895376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 start at six month</a:t>
            </a:r>
          </a:p>
        </p:txBody>
      </p:sp>
    </p:spTree>
    <p:extLst>
      <p:ext uri="{BB962C8B-B14F-4D97-AF65-F5344CB8AC3E}">
        <p14:creationId xmlns="" xmlns:p14="http://schemas.microsoft.com/office/powerpoint/2010/main" val="19980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B65557-2524-40DE-951D-90D52695E10B}"/>
              </a:ext>
            </a:extLst>
          </p:cNvPr>
          <p:cNvSpPr/>
          <p:nvPr/>
        </p:nvSpPr>
        <p:spPr>
          <a:xfrm>
            <a:off x="777923" y="2828836"/>
            <a:ext cx="10495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  <a:r>
              <a:rPr lang="en-IN" sz="3200" dirty="0"/>
              <a:t>Hold his/her head straight when sitting down. </a:t>
            </a:r>
          </a:p>
          <a:p>
            <a:r>
              <a:rPr lang="en-IN" sz="3200" dirty="0"/>
              <a:t> Opens his/her mouth when others eat</a:t>
            </a:r>
          </a:p>
          <a:p>
            <a:r>
              <a:rPr lang="en-IN" sz="3200" dirty="0"/>
              <a:t>  Is interested in foods when others eat. </a:t>
            </a:r>
          </a:p>
          <a:p>
            <a:r>
              <a:rPr lang="en-IN" sz="3200" dirty="0"/>
              <a:t> Receives frequent breast feed but appear hungry soon after.</a:t>
            </a:r>
          </a:p>
          <a:p>
            <a:r>
              <a:rPr lang="en-IN" sz="3200" dirty="0"/>
              <a:t>  Is not gaining weight adequately.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29DDB3-03D7-4E3B-9ADA-02F80DC95954}"/>
              </a:ext>
            </a:extLst>
          </p:cNvPr>
          <p:cNvSpPr/>
          <p:nvPr/>
        </p:nvSpPr>
        <p:spPr>
          <a:xfrm>
            <a:off x="887105" y="606272"/>
            <a:ext cx="106203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are the sign that baby is ready for complementary food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00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D2CF34-BC04-4F95-AC40-D811444B3444}"/>
              </a:ext>
            </a:extLst>
          </p:cNvPr>
          <p:cNvSpPr/>
          <p:nvPr/>
        </p:nvSpPr>
        <p:spPr>
          <a:xfrm>
            <a:off x="887896" y="2139723"/>
            <a:ext cx="106149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  <a:r>
              <a:rPr lang="en-IN" sz="2800" dirty="0"/>
              <a:t>Wash hands. </a:t>
            </a:r>
          </a:p>
          <a:p>
            <a:r>
              <a:rPr lang="en-IN" sz="2800" dirty="0"/>
              <a:t> Keep food in clean utensils</a:t>
            </a:r>
            <a:r>
              <a:rPr lang="en-IN" sz="2800" dirty="0" smtClean="0"/>
              <a:t>.</a:t>
            </a:r>
            <a:endParaRPr lang="en-IN" sz="2800" dirty="0"/>
          </a:p>
          <a:p>
            <a:r>
              <a:rPr lang="en-IN" sz="2800" dirty="0"/>
              <a:t>  Cook food thoroughly. </a:t>
            </a:r>
          </a:p>
          <a:p>
            <a:r>
              <a:rPr lang="en-IN" sz="2800" dirty="0"/>
              <a:t> Keep food at safe temperatures.</a:t>
            </a:r>
          </a:p>
          <a:p>
            <a:r>
              <a:rPr lang="en-IN" sz="2800" dirty="0"/>
              <a:t>  Use safe </a:t>
            </a:r>
            <a:r>
              <a:rPr lang="en-IN" sz="2800" dirty="0" smtClean="0"/>
              <a:t>water.</a:t>
            </a:r>
            <a:endParaRPr lang="en-IN" sz="2800" dirty="0"/>
          </a:p>
          <a:p>
            <a:r>
              <a:rPr lang="en-IN" sz="2800" dirty="0"/>
              <a:t>  Give freshly prepared food.</a:t>
            </a:r>
          </a:p>
          <a:p>
            <a:r>
              <a:rPr lang="en-IN" sz="2800" dirty="0"/>
              <a:t>  Keep the cooked food covered.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56F4E33-D371-47ED-92E3-0366F4DAD0EE}"/>
              </a:ext>
            </a:extLst>
          </p:cNvPr>
          <p:cNvSpPr/>
          <p:nvPr/>
        </p:nvSpPr>
        <p:spPr>
          <a:xfrm>
            <a:off x="1465126" y="886743"/>
            <a:ext cx="875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Preparation for weaning food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D199D0-E028-4CEF-8BB1-2AA236113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9468" r="875" b="17189"/>
          <a:stretch/>
        </p:blipFill>
        <p:spPr>
          <a:xfrm rot="21389170">
            <a:off x="6620930" y="2041119"/>
            <a:ext cx="3615616" cy="3530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064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529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 PARMAR</dc:creator>
  <cp:lastModifiedBy>dell</cp:lastModifiedBy>
  <cp:revision>54</cp:revision>
  <dcterms:created xsi:type="dcterms:W3CDTF">2017-12-13T17:55:00Z</dcterms:created>
  <dcterms:modified xsi:type="dcterms:W3CDTF">2023-02-14T05:01:25Z</dcterms:modified>
</cp:coreProperties>
</file>