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88" r:id="rId2"/>
    <p:sldId id="289" r:id="rId3"/>
    <p:sldId id="259" r:id="rId4"/>
    <p:sldId id="277" r:id="rId5"/>
    <p:sldId id="261" r:id="rId6"/>
    <p:sldId id="262" r:id="rId7"/>
    <p:sldId id="263" r:id="rId8"/>
    <p:sldId id="264" r:id="rId9"/>
    <p:sldId id="265" r:id="rId10"/>
    <p:sldId id="266" r:id="rId11"/>
    <p:sldId id="267" r:id="rId12"/>
    <p:sldId id="268" r:id="rId13"/>
    <p:sldId id="269" r:id="rId14"/>
    <p:sldId id="270" r:id="rId15"/>
    <p:sldId id="271" r:id="rId16"/>
    <p:sldId id="285" r:id="rId17"/>
    <p:sldId id="280" r:id="rId18"/>
    <p:sldId id="281" r:id="rId19"/>
    <p:sldId id="282" r:id="rId20"/>
    <p:sldId id="286" r:id="rId21"/>
    <p:sldId id="287"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64" d="100"/>
          <a:sy n="64" d="100"/>
        </p:scale>
        <p:origin x="-696" y="-21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algn="l" eaLnBrk="1" latinLnBrk="0" hangingPunct="1"/>
            <a:fld id="{48D92626-37D2-4832-BF7A-BC283494A20D}" type="datetimeFigureOut">
              <a:rPr lang="en-US" smtClean="0"/>
              <a:pPr algn="l" eaLnBrk="1" latinLnBrk="0" hangingPunct="1"/>
              <a:t>10/9/2020</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pPr algn="r" eaLnBrk="1" latinLnBrk="0" hangingPunct="1"/>
            <a:fld id="{8C592886-E571-45D5-8B56-343DC94F8FA6}" type="slidenum">
              <a:rPr kumimoji="0" lang="en-US" smtClean="0"/>
              <a:pPr algn="r" eaLnBrk="1" latinLnBrk="0" hangingPunct="1"/>
              <a:t>‹#›</a:t>
            </a:fld>
            <a:endParaRPr kumimoji="0" lang="en-US" dirty="0">
              <a:solidFill>
                <a:schemeClr val="tx2">
                  <a:shade val="90000"/>
                </a:schemeClr>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D92626-37D2-4832-BF7A-BC283494A20D}" type="datetimeFigureOut">
              <a:rPr lang="en-US" smtClean="0"/>
              <a:pPr/>
              <a:t>10/9/2020</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8C592886-E571-45D5-8B56-343DC94F8FA6}" type="slidenum">
              <a:rPr kumimoji="0" lang="en-US" smtClean="0"/>
              <a:pPr/>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D92626-37D2-4832-BF7A-BC283494A20D}" type="datetimeFigureOut">
              <a:rPr lang="en-US" smtClean="0"/>
              <a:pPr/>
              <a:t>10/9/2020</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8C592886-E571-45D5-8B56-343DC94F8FA6}" type="slidenum">
              <a:rPr kumimoji="0" lang="en-US" smtClean="0"/>
              <a:pPr/>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D92626-37D2-4832-BF7A-BC283494A20D}" type="datetimeFigureOut">
              <a:rPr lang="en-US" smtClean="0"/>
              <a:pPr/>
              <a:t>10/9/2020</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8C592886-E571-45D5-8B56-343DC94F8FA6}" type="slidenum">
              <a:rPr kumimoji="0" lang="en-US" smtClean="0"/>
              <a:pPr/>
              <a:t>‹#›</a:t>
            </a:fld>
            <a:endParaRPr kumimoji="0"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lgn="l" eaLnBrk="1" latinLnBrk="0" hangingPunct="1"/>
            <a:fld id="{48D92626-37D2-4832-BF7A-BC283494A20D}" type="datetimeFigureOut">
              <a:rPr lang="en-US" smtClean="0"/>
              <a:pPr algn="l" eaLnBrk="1" latinLnBrk="0" hangingPunct="1"/>
              <a:t>10/9/2020</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pPr algn="r" eaLnBrk="1" latinLnBrk="0" hangingPunct="1"/>
            <a:fld id="{8C592886-E571-45D5-8B56-343DC94F8FA6}" type="slidenum">
              <a:rPr kumimoji="0" lang="en-US" smtClean="0"/>
              <a:pPr algn="r" eaLnBrk="1" latinLnBrk="0" hangingPunct="1"/>
              <a:t>‹#›</a:t>
            </a:fld>
            <a:endParaRPr kumimoji="0" lang="en-US">
              <a:solidFill>
                <a:schemeClr val="tx2">
                  <a:shade val="90000"/>
                </a:schemeClr>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8D92626-37D2-4832-BF7A-BC283494A20D}" type="datetimeFigureOut">
              <a:rPr lang="en-US" smtClean="0"/>
              <a:pPr/>
              <a:t>10/9/2020</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8C592886-E571-45D5-8B56-343DC94F8FA6}" type="slidenum">
              <a:rPr kumimoji="0" lang="en-US" smtClean="0"/>
              <a:pPr/>
              <a:t>‹#›</a:t>
            </a:fld>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8D92626-37D2-4832-BF7A-BC283494A20D}" type="datetimeFigureOut">
              <a:rPr lang="en-US" smtClean="0"/>
              <a:pPr/>
              <a:t>10/9/2020</a:t>
            </a:fld>
            <a:endParaRPr lang="en-US"/>
          </a:p>
        </p:txBody>
      </p:sp>
      <p:sp>
        <p:nvSpPr>
          <p:cNvPr id="8" name="Footer Placeholder 7"/>
          <p:cNvSpPr>
            <a:spLocks noGrp="1"/>
          </p:cNvSpPr>
          <p:nvPr>
            <p:ph type="ftr" sz="quarter" idx="11"/>
          </p:nvPr>
        </p:nvSpPr>
        <p:spPr/>
        <p:txBody>
          <a:bodyPr/>
          <a:lstStyle/>
          <a:p>
            <a:endParaRPr kumimoji="0" lang="en-US"/>
          </a:p>
        </p:txBody>
      </p:sp>
      <p:sp>
        <p:nvSpPr>
          <p:cNvPr id="9" name="Slide Number Placeholder 8"/>
          <p:cNvSpPr>
            <a:spLocks noGrp="1"/>
          </p:cNvSpPr>
          <p:nvPr>
            <p:ph type="sldNum" sz="quarter" idx="12"/>
          </p:nvPr>
        </p:nvSpPr>
        <p:spPr/>
        <p:txBody>
          <a:bodyPr/>
          <a:lstStyle/>
          <a:p>
            <a:fld id="{8C592886-E571-45D5-8B56-343DC94F8FA6}" type="slidenum">
              <a:rPr kumimoji="0" lang="en-US" smtClean="0"/>
              <a:pPr/>
              <a:t>‹#›</a:t>
            </a:fld>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8D92626-37D2-4832-BF7A-BC283494A20D}" type="datetimeFigureOut">
              <a:rPr lang="en-US" smtClean="0"/>
              <a:pPr/>
              <a:t>10/9/2020</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p>
            <a:fld id="{8C592886-E571-45D5-8B56-343DC94F8FA6}" type="slidenum">
              <a:rPr kumimoji="0" lang="en-US" smtClean="0"/>
              <a:pPr/>
              <a:t>‹#›</a:t>
            </a:fld>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D92626-37D2-4832-BF7A-BC283494A20D}" type="datetimeFigureOut">
              <a:rPr lang="en-US" smtClean="0"/>
              <a:pPr/>
              <a:t>10/9/2020</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fld id="{8C592886-E571-45D5-8B56-343DC94F8FA6}" type="slidenum">
              <a:rPr kumimoji="0" lang="en-US" smtClean="0"/>
              <a:pPr/>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lgn="l" eaLnBrk="1" latinLnBrk="0" hangingPunct="1"/>
            <a:fld id="{48D92626-37D2-4832-BF7A-BC283494A20D}" type="datetimeFigureOut">
              <a:rPr lang="en-US" smtClean="0"/>
              <a:pPr algn="l" eaLnBrk="1" latinLnBrk="0" hangingPunct="1"/>
              <a:t>10/9/2020</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pPr algn="r" eaLnBrk="1" latinLnBrk="0" hangingPunct="1"/>
            <a:fld id="{8C592886-E571-45D5-8B56-343DC94F8FA6}" type="slidenum">
              <a:rPr kumimoji="0" lang="en-US" smtClean="0"/>
              <a:pPr algn="r" eaLnBrk="1" latinLnBrk="0" hangingPunct="1"/>
              <a:t>‹#›</a:t>
            </a:fld>
            <a:endParaRPr kumimoji="0" lang="en-US">
              <a:solidFill>
                <a:schemeClr val="tx2">
                  <a:shade val="90000"/>
                </a:schemeClr>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lgn="l" eaLnBrk="1" latinLnBrk="0" hangingPunct="1"/>
            <a:fld id="{48D92626-37D2-4832-BF7A-BC283494A20D}" type="datetimeFigureOut">
              <a:rPr lang="en-US" smtClean="0"/>
              <a:pPr algn="l" eaLnBrk="1" latinLnBrk="0" hangingPunct="1"/>
              <a:t>10/9/2020</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pPr algn="r" eaLnBrk="1" latinLnBrk="0" hangingPunct="1"/>
            <a:fld id="{8C592886-E571-45D5-8B56-343DC94F8FA6}" type="slidenum">
              <a:rPr kumimoji="0" lang="en-US" smtClean="0"/>
              <a:pPr algn="r" eaLnBrk="1" latinLnBrk="0" hangingPunct="1"/>
              <a:t>‹#›</a:t>
            </a:fld>
            <a:endParaRPr kumimoji="0" lang="en-US">
              <a:solidFill>
                <a:schemeClr val="tx2">
                  <a:shade val="90000"/>
                </a:schemeClr>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lgn="l" eaLnBrk="1" latinLnBrk="0" hangingPunct="1"/>
            <a:fld id="{48D92626-37D2-4832-BF7A-BC283494A20D}" type="datetimeFigureOut">
              <a:rPr lang="en-US" smtClean="0"/>
              <a:pPr algn="l" eaLnBrk="1" latinLnBrk="0" hangingPunct="1"/>
              <a:t>10/9/2020</a:t>
            </a:fld>
            <a:endParaRPr lang="en-US" sz="1300" dirty="0">
              <a:solidFill>
                <a:schemeClr val="bg2">
                  <a:tint val="60000"/>
                  <a:satMod val="155000"/>
                </a:scheme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lgn="r" eaLnBrk="1" latinLnBrk="0" hangingPunct="1"/>
            <a:endParaRPr kumimoji="0" lang="en-US" sz="1300" dirty="0">
              <a:solidFill>
                <a:schemeClr val="bg2">
                  <a:tint val="60000"/>
                  <a:satMod val="155000"/>
                </a:scheme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lgn="r" eaLnBrk="1" latinLnBrk="0" hangingPunct="1"/>
            <a:fld id="{8C592886-E571-45D5-8B56-343DC94F8FA6}" type="slidenum">
              <a:rPr kumimoji="0" lang="en-US" smtClean="0"/>
              <a:pPr algn="r" eaLnBrk="1" latinLnBrk="0" hangingPunct="1"/>
              <a:t>‹#›</a:t>
            </a:fld>
            <a:endParaRPr kumimoji="0" lang="en-US" sz="1600" b="1" dirty="0">
              <a:solidFill>
                <a:schemeClr val="tx2">
                  <a:shade val="90000"/>
                </a:schemeClr>
              </a:solidFill>
              <a:effectLst/>
            </a:endParaRP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ANM II YEAR </a:t>
            </a:r>
            <a:endParaRPr lang="en-US" dirty="0"/>
          </a:p>
        </p:txBody>
      </p:sp>
      <p:sp>
        <p:nvSpPr>
          <p:cNvPr id="3" name="Content Placeholder 2"/>
          <p:cNvSpPr>
            <a:spLocks noGrp="1"/>
          </p:cNvSpPr>
          <p:nvPr>
            <p:ph idx="1"/>
          </p:nvPr>
        </p:nvSpPr>
        <p:spPr/>
        <p:txBody>
          <a:bodyPr/>
          <a:lstStyle/>
          <a:p>
            <a:pPr algn="ctr"/>
            <a:endParaRPr lang="en-US" dirty="0" smtClean="0"/>
          </a:p>
          <a:p>
            <a:pPr algn="ctr">
              <a:buNone/>
            </a:pPr>
            <a:r>
              <a:rPr lang="en-US" sz="4800" dirty="0" smtClean="0"/>
              <a:t>HEALTH CENTER MANAGEMENT</a:t>
            </a:r>
          </a:p>
          <a:p>
            <a:pPr algn="ctr"/>
            <a:endParaRPr lang="en-US" dirty="0" smtClean="0"/>
          </a:p>
          <a:p>
            <a:pPr algn="ctr">
              <a:buNone/>
            </a:pPr>
            <a:r>
              <a:rPr lang="en-US" smtClean="0"/>
              <a:t>UNIT- </a:t>
            </a:r>
            <a:r>
              <a:rPr lang="en-US" dirty="0" smtClean="0"/>
              <a:t>I SUB CENTER</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755650" y="0"/>
            <a:ext cx="7772400" cy="803275"/>
          </a:xfrm>
        </p:spPr>
        <p:txBody>
          <a:bodyPr/>
          <a:lstStyle/>
          <a:p>
            <a:pPr>
              <a:defRPr/>
            </a:pPr>
            <a:r>
              <a:rPr lang="en-US" sz="4000">
                <a:effectLst>
                  <a:outerShdw blurRad="38100" dist="38100" dir="2700000" algn="tl">
                    <a:srgbClr val="FFFFFF"/>
                  </a:outerShdw>
                </a:effectLst>
              </a:rPr>
              <a:t>Staff for community Health Centre :</a:t>
            </a:r>
            <a:endParaRPr lang="ru-RU" sz="4000">
              <a:effectLst>
                <a:outerShdw blurRad="38100" dist="38100" dir="2700000" algn="tl">
                  <a:srgbClr val="FFFFFF"/>
                </a:outerShdw>
              </a:effectLst>
            </a:endParaRPr>
          </a:p>
        </p:txBody>
      </p:sp>
      <p:sp>
        <p:nvSpPr>
          <p:cNvPr id="17411" name="Rectangle 3"/>
          <p:cNvSpPr>
            <a:spLocks noGrp="1" noChangeArrowheads="1"/>
          </p:cNvSpPr>
          <p:nvPr>
            <p:ph type="body" idx="1"/>
          </p:nvPr>
        </p:nvSpPr>
        <p:spPr>
          <a:xfrm>
            <a:off x="468313" y="1196975"/>
            <a:ext cx="8424862" cy="4899025"/>
          </a:xfrm>
          <a:gradFill rotWithShape="1">
            <a:gsLst>
              <a:gs pos="0">
                <a:srgbClr val="E4E3D4"/>
              </a:gs>
              <a:gs pos="50000">
                <a:srgbClr val="FFFFCC"/>
              </a:gs>
              <a:gs pos="100000">
                <a:srgbClr val="E4E3D4"/>
              </a:gs>
            </a:gsLst>
            <a:lin ang="5400000" scaled="1"/>
          </a:gradFill>
        </p:spPr>
        <p:txBody>
          <a:bodyPr/>
          <a:lstStyle/>
          <a:p>
            <a:pPr>
              <a:lnSpc>
                <a:spcPct val="80000"/>
              </a:lnSpc>
              <a:defRPr/>
            </a:pPr>
            <a:r>
              <a:rPr lang="en-US" sz="2800">
                <a:effectLst>
                  <a:outerShdw blurRad="38100" dist="38100" dir="2700000" algn="tl">
                    <a:srgbClr val="FFFFFF"/>
                  </a:outerShdw>
                </a:effectLst>
              </a:rPr>
              <a:t>Medical officer	4</a:t>
            </a:r>
          </a:p>
          <a:p>
            <a:pPr>
              <a:lnSpc>
                <a:spcPct val="80000"/>
              </a:lnSpc>
              <a:defRPr/>
            </a:pPr>
            <a:r>
              <a:rPr lang="en-US" sz="2800">
                <a:effectLst>
                  <a:outerShdw blurRad="38100" dist="38100" dir="2700000" algn="tl">
                    <a:srgbClr val="FFFFFF"/>
                  </a:outerShdw>
                </a:effectLst>
              </a:rPr>
              <a:t>Nurse mid-wives</a:t>
            </a:r>
            <a:r>
              <a:rPr lang="ru-RU" sz="2800">
                <a:effectLst>
                  <a:outerShdw blurRad="38100" dist="38100" dir="2700000" algn="tl">
                    <a:srgbClr val="FFFFFF"/>
                  </a:outerShdw>
                </a:effectLst>
              </a:rPr>
              <a:t>     </a:t>
            </a:r>
            <a:r>
              <a:rPr lang="en-US" sz="2800">
                <a:effectLst>
                  <a:outerShdw blurRad="38100" dist="38100" dir="2700000" algn="tl">
                    <a:srgbClr val="FFFFFF"/>
                  </a:outerShdw>
                </a:effectLst>
              </a:rPr>
              <a:t>7</a:t>
            </a:r>
          </a:p>
          <a:p>
            <a:pPr>
              <a:lnSpc>
                <a:spcPct val="80000"/>
              </a:lnSpc>
              <a:defRPr/>
            </a:pPr>
            <a:r>
              <a:rPr lang="en-US" sz="2800">
                <a:effectLst>
                  <a:outerShdw blurRad="38100" dist="38100" dir="2700000" algn="tl">
                    <a:srgbClr val="FFFFFF"/>
                  </a:outerShdw>
                </a:effectLst>
              </a:rPr>
              <a:t>Dresser	1</a:t>
            </a:r>
          </a:p>
          <a:p>
            <a:pPr>
              <a:lnSpc>
                <a:spcPct val="80000"/>
              </a:lnSpc>
              <a:defRPr/>
            </a:pPr>
            <a:r>
              <a:rPr lang="en-US" sz="2800">
                <a:effectLst>
                  <a:outerShdw blurRad="38100" dist="38100" dir="2700000" algn="tl">
                    <a:srgbClr val="FFFFFF"/>
                  </a:outerShdw>
                </a:effectLst>
              </a:rPr>
              <a:t>Pharmacist/Compounder	1</a:t>
            </a:r>
          </a:p>
          <a:p>
            <a:pPr>
              <a:lnSpc>
                <a:spcPct val="80000"/>
              </a:lnSpc>
              <a:defRPr/>
            </a:pPr>
            <a:r>
              <a:rPr lang="en-US" sz="2800">
                <a:effectLst>
                  <a:outerShdw blurRad="38100" dist="38100" dir="2700000" algn="tl">
                    <a:srgbClr val="FFFFFF"/>
                  </a:outerShdw>
                </a:effectLst>
              </a:rPr>
              <a:t>Lab. technician	1</a:t>
            </a:r>
          </a:p>
          <a:p>
            <a:pPr>
              <a:lnSpc>
                <a:spcPct val="80000"/>
              </a:lnSpc>
              <a:defRPr/>
            </a:pPr>
            <a:r>
              <a:rPr lang="en-US" sz="2800">
                <a:effectLst>
                  <a:outerShdw blurRad="38100" dist="38100" dir="2700000" algn="tl">
                    <a:srgbClr val="FFFFFF"/>
                  </a:outerShdw>
                </a:effectLst>
              </a:rPr>
              <a:t>Radiographer	1</a:t>
            </a:r>
          </a:p>
          <a:p>
            <a:pPr>
              <a:lnSpc>
                <a:spcPct val="80000"/>
              </a:lnSpc>
              <a:defRPr/>
            </a:pPr>
            <a:r>
              <a:rPr lang="en-US" sz="2800">
                <a:effectLst>
                  <a:outerShdw blurRad="38100" dist="38100" dir="2700000" algn="tl">
                    <a:srgbClr val="FFFFFF"/>
                  </a:outerShdw>
                </a:effectLst>
              </a:rPr>
              <a:t>Ward boys	2</a:t>
            </a:r>
          </a:p>
          <a:p>
            <a:pPr>
              <a:lnSpc>
                <a:spcPct val="80000"/>
              </a:lnSpc>
              <a:defRPr/>
            </a:pPr>
            <a:r>
              <a:rPr lang="en-US" sz="2800">
                <a:effectLst>
                  <a:outerShdw blurRad="38100" dist="38100" dir="2700000" algn="tl">
                    <a:srgbClr val="FFFFFF"/>
                  </a:outerShdw>
                </a:effectLst>
              </a:rPr>
              <a:t>Sweepers	3</a:t>
            </a:r>
          </a:p>
          <a:p>
            <a:pPr>
              <a:lnSpc>
                <a:spcPct val="80000"/>
              </a:lnSpc>
              <a:defRPr/>
            </a:pPr>
            <a:r>
              <a:rPr lang="en-US" sz="2900">
                <a:effectLst>
                  <a:outerShdw blurRad="38100" dist="38100" dir="2700000" algn="tl">
                    <a:srgbClr val="FFFFFF"/>
                  </a:outerShdw>
                </a:effectLst>
              </a:rPr>
              <a:t>Other health workers</a:t>
            </a:r>
            <a:r>
              <a:rPr lang="ru-RU" sz="2900">
                <a:effectLst>
                  <a:outerShdw blurRad="38100" dist="38100" dir="2700000" algn="tl">
                    <a:srgbClr val="FFFFFF"/>
                  </a:outerShdw>
                </a:effectLst>
              </a:rPr>
              <a:t>: </a:t>
            </a:r>
            <a:r>
              <a:rPr lang="en-US" sz="2800">
                <a:effectLst>
                  <a:outerShdw blurRad="38100" dist="38100" dir="2700000" algn="tl">
                    <a:srgbClr val="FFFFFF"/>
                  </a:outerShdw>
                </a:effectLst>
              </a:rPr>
              <a:t>Dhobi</a:t>
            </a:r>
            <a:r>
              <a:rPr lang="ru-RU" sz="2800">
                <a:effectLst>
                  <a:outerShdw blurRad="38100" dist="38100" dir="2700000" algn="tl">
                    <a:srgbClr val="FFFFFF"/>
                  </a:outerShdw>
                </a:effectLst>
              </a:rPr>
              <a:t> - </a:t>
            </a:r>
            <a:r>
              <a:rPr lang="en-US" sz="2800">
                <a:effectLst>
                  <a:outerShdw blurRad="38100" dist="38100" dir="2700000" algn="tl">
                    <a:srgbClr val="FFFFFF"/>
                  </a:outerShdw>
                </a:effectLst>
              </a:rPr>
              <a:t>1</a:t>
            </a:r>
            <a:r>
              <a:rPr lang="ru-RU" sz="2800">
                <a:effectLst>
                  <a:outerShdw blurRad="38100" dist="38100" dir="2700000" algn="tl">
                    <a:srgbClr val="FFFFFF"/>
                  </a:outerShdw>
                </a:effectLst>
              </a:rPr>
              <a:t>, </a:t>
            </a:r>
            <a:r>
              <a:rPr lang="en-US" sz="2800">
                <a:effectLst>
                  <a:outerShdw blurRad="38100" dist="38100" dir="2700000" algn="tl">
                    <a:srgbClr val="FFFFFF"/>
                  </a:outerShdw>
                </a:effectLst>
              </a:rPr>
              <a:t>Mali</a:t>
            </a:r>
            <a:r>
              <a:rPr lang="ru-RU" sz="2800">
                <a:effectLst>
                  <a:outerShdw blurRad="38100" dist="38100" dir="2700000" algn="tl">
                    <a:srgbClr val="FFFFFF"/>
                  </a:outerShdw>
                </a:effectLst>
              </a:rPr>
              <a:t> - </a:t>
            </a:r>
            <a:r>
              <a:rPr lang="en-US" sz="2800">
                <a:effectLst>
                  <a:outerShdw blurRad="38100" dist="38100" dir="2700000" algn="tl">
                    <a:srgbClr val="FFFFFF"/>
                  </a:outerShdw>
                </a:effectLst>
              </a:rPr>
              <a:t>1</a:t>
            </a:r>
            <a:r>
              <a:rPr lang="ru-RU" sz="2800">
                <a:effectLst>
                  <a:outerShdw blurRad="38100" dist="38100" dir="2700000" algn="tl">
                    <a:srgbClr val="FFFFFF"/>
                  </a:outerShdw>
                </a:effectLst>
              </a:rPr>
              <a:t>, </a:t>
            </a:r>
            <a:r>
              <a:rPr lang="en-US" sz="2800">
                <a:effectLst>
                  <a:outerShdw blurRad="38100" dist="38100" dir="2700000" algn="tl">
                    <a:srgbClr val="FFFFFF"/>
                  </a:outerShdw>
                </a:effectLst>
              </a:rPr>
              <a:t>Chowkidar</a:t>
            </a:r>
            <a:r>
              <a:rPr lang="ru-RU" sz="2800">
                <a:effectLst>
                  <a:outerShdw blurRad="38100" dist="38100" dir="2700000" algn="tl">
                    <a:srgbClr val="FFFFFF"/>
                  </a:outerShdw>
                </a:effectLst>
              </a:rPr>
              <a:t> -</a:t>
            </a:r>
            <a:r>
              <a:rPr lang="en-US" sz="2800">
                <a:effectLst>
                  <a:outerShdw blurRad="38100" dist="38100" dir="2700000" algn="tl">
                    <a:srgbClr val="FFFFFF"/>
                  </a:outerShdw>
                </a:effectLst>
              </a:rPr>
              <a:t>1</a:t>
            </a:r>
            <a:r>
              <a:rPr lang="ru-RU" sz="2800">
                <a:effectLst>
                  <a:outerShdw blurRad="38100" dist="38100" dir="2700000" algn="tl">
                    <a:srgbClr val="FFFFFF"/>
                  </a:outerShdw>
                </a:effectLst>
              </a:rPr>
              <a:t>, </a:t>
            </a:r>
            <a:r>
              <a:rPr lang="en-US" sz="2800">
                <a:effectLst>
                  <a:outerShdw blurRad="38100" dist="38100" dir="2700000" algn="tl">
                    <a:srgbClr val="FFFFFF"/>
                  </a:outerShdw>
                </a:effectLst>
              </a:rPr>
              <a:t>Aya</a:t>
            </a:r>
            <a:r>
              <a:rPr lang="ru-RU" sz="2800">
                <a:effectLst>
                  <a:outerShdw blurRad="38100" dist="38100" dir="2700000" algn="tl">
                    <a:srgbClr val="FFFFFF"/>
                  </a:outerShdw>
                </a:effectLst>
              </a:rPr>
              <a:t> -</a:t>
            </a:r>
            <a:r>
              <a:rPr lang="en-US" sz="2800">
                <a:effectLst>
                  <a:outerShdw blurRad="38100" dist="38100" dir="2700000" algn="tl">
                    <a:srgbClr val="FFFFFF"/>
                  </a:outerShdw>
                </a:effectLst>
              </a:rPr>
              <a:t>1</a:t>
            </a:r>
            <a:r>
              <a:rPr lang="ru-RU" sz="2800">
                <a:effectLst>
                  <a:outerShdw blurRad="38100" dist="38100" dir="2700000" algn="tl">
                    <a:srgbClr val="FFFFFF"/>
                  </a:outerShdw>
                </a:effectLst>
              </a:rPr>
              <a:t>, </a:t>
            </a:r>
            <a:r>
              <a:rPr lang="en-US" sz="2800">
                <a:effectLst>
                  <a:outerShdw blurRad="38100" dist="38100" dir="2700000" algn="tl">
                    <a:srgbClr val="FFFFFF"/>
                  </a:outerShdw>
                </a:effectLst>
              </a:rPr>
              <a:t>Peon</a:t>
            </a:r>
            <a:r>
              <a:rPr lang="ru-RU" sz="2800">
                <a:effectLst>
                  <a:outerShdw blurRad="38100" dist="38100" dir="2700000" algn="tl">
                    <a:srgbClr val="FFFFFF"/>
                  </a:outerShdw>
                </a:effectLst>
              </a:rPr>
              <a:t> - </a:t>
            </a:r>
            <a:r>
              <a:rPr lang="en-US" sz="2800">
                <a:effectLst>
                  <a:outerShdw blurRad="38100" dist="38100" dir="2700000" algn="tl">
                    <a:srgbClr val="FFFFFF"/>
                  </a:outerShdw>
                </a:effectLst>
              </a:rPr>
              <a:t>1</a:t>
            </a:r>
            <a:r>
              <a:rPr lang="ru-RU" sz="2800">
                <a:effectLst>
                  <a:outerShdw blurRad="38100" dist="38100" dir="2700000" algn="tl">
                    <a:srgbClr val="FFFFFF"/>
                  </a:outerShdw>
                </a:effectLst>
              </a:rPr>
              <a:t>.</a:t>
            </a:r>
            <a:endParaRPr lang="en-US" sz="2800">
              <a:effectLst>
                <a:outerShdw blurRad="38100" dist="38100" dir="2700000" algn="tl">
                  <a:srgbClr val="FFFFFF"/>
                </a:outerShdw>
              </a:effectLst>
            </a:endParaRPr>
          </a:p>
          <a:p>
            <a:pPr>
              <a:lnSpc>
                <a:spcPct val="80000"/>
              </a:lnSpc>
              <a:buFontTx/>
              <a:buNone/>
              <a:defRPr/>
            </a:pPr>
            <a:r>
              <a:rPr lang="en-US" sz="2900" b="1">
                <a:effectLst>
                  <a:outerShdw blurRad="38100" dist="38100" dir="2700000" algn="tl">
                    <a:srgbClr val="FFFFFF"/>
                  </a:outerShdw>
                </a:effectLst>
              </a:rPr>
              <a:t>In total </a:t>
            </a:r>
            <a:r>
              <a:rPr lang="en-US" sz="2800"/>
              <a:t>25</a:t>
            </a:r>
            <a:endParaRPr lang="ru-RU" sz="28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611188" y="0"/>
            <a:ext cx="7772400" cy="731838"/>
          </a:xfrm>
        </p:spPr>
        <p:txBody>
          <a:bodyPr/>
          <a:lstStyle/>
          <a:p>
            <a:r>
              <a:rPr lang="en-US" sz="4000" b="1" smtClean="0"/>
              <a:t>Health worker Male and Female</a:t>
            </a:r>
            <a:endParaRPr lang="ru-RU" sz="4000" b="1" smtClean="0"/>
          </a:p>
        </p:txBody>
      </p:sp>
      <p:sp>
        <p:nvSpPr>
          <p:cNvPr id="23555" name="Rectangle 3"/>
          <p:cNvSpPr>
            <a:spLocks noGrp="1" noChangeArrowheads="1"/>
          </p:cNvSpPr>
          <p:nvPr>
            <p:ph type="body" idx="1"/>
          </p:nvPr>
        </p:nvSpPr>
        <p:spPr>
          <a:xfrm>
            <a:off x="179388" y="620713"/>
            <a:ext cx="8785225" cy="6237287"/>
          </a:xfrm>
        </p:spPr>
        <p:txBody>
          <a:bodyPr/>
          <a:lstStyle/>
          <a:p>
            <a:pPr>
              <a:lnSpc>
                <a:spcPct val="80000"/>
              </a:lnSpc>
            </a:pPr>
            <a:r>
              <a:rPr lang="en-US" sz="2100" smtClean="0"/>
              <a:t>Under The Multipurpose Worker Scheme, one health worker female and one health worker male are posted at each sub-centre and are expected to cover a population of 5000 (3000 in tribal and hilly areas). However, health worker female limits her activities among 350-500 families.</a:t>
            </a:r>
            <a:endParaRPr lang="ru-RU" sz="2100" smtClean="0"/>
          </a:p>
          <a:p>
            <a:pPr>
              <a:lnSpc>
                <a:spcPct val="80000"/>
              </a:lnSpc>
              <a:buFontTx/>
              <a:buNone/>
            </a:pPr>
            <a:r>
              <a:rPr lang="en-US" sz="2100" b="1" smtClean="0"/>
              <a:t>HEALTH WORKER MALE (HWM)</a:t>
            </a:r>
          </a:p>
          <a:p>
            <a:pPr>
              <a:lnSpc>
                <a:spcPct val="80000"/>
              </a:lnSpc>
              <a:buFontTx/>
              <a:buNone/>
            </a:pPr>
            <a:r>
              <a:rPr lang="en-US" sz="2100" smtClean="0"/>
              <a:t>I. Record Keeping</a:t>
            </a:r>
          </a:p>
          <a:p>
            <a:pPr>
              <a:lnSpc>
                <a:spcPct val="80000"/>
              </a:lnSpc>
            </a:pPr>
            <a:r>
              <a:rPr lang="en-US" sz="2100" smtClean="0"/>
              <a:t>He will;</a:t>
            </a:r>
          </a:p>
          <a:p>
            <a:pPr>
              <a:lnSpc>
                <a:spcPct val="80000"/>
              </a:lnSpc>
            </a:pPr>
            <a:r>
              <a:rPr lang="en-US" sz="2100" smtClean="0"/>
              <a:t>Survey all the families in his area and collect general information about each village/locality in his area.</a:t>
            </a:r>
          </a:p>
          <a:p>
            <a:pPr>
              <a:lnSpc>
                <a:spcPct val="80000"/>
              </a:lnSpc>
            </a:pPr>
            <a:r>
              <a:rPr lang="en-US" sz="2100" smtClean="0"/>
              <a:t>Prepare, maintain and utilize family records and village registers containing columns for recording particulars concerning FP, immunizations, vital events, environmental sanitation, other local health programmes, educational activities, services rendered and achievements, etc.</a:t>
            </a:r>
          </a:p>
          <a:p>
            <a:pPr>
              <a:lnSpc>
                <a:spcPct val="80000"/>
              </a:lnSpc>
              <a:buFontTx/>
              <a:buNone/>
            </a:pPr>
            <a:r>
              <a:rPr lang="en-US" sz="2100" smtClean="0"/>
              <a:t>II.	Malaria</a:t>
            </a:r>
          </a:p>
          <a:p>
            <a:pPr>
              <a:lnSpc>
                <a:spcPct val="80000"/>
              </a:lnSpc>
            </a:pPr>
            <a:r>
              <a:rPr lang="en-US" sz="2100" smtClean="0"/>
              <a:t>Identify fever cases.</a:t>
            </a:r>
            <a:r>
              <a:rPr lang="ru-RU" sz="2100" smtClean="0"/>
              <a:t> </a:t>
            </a:r>
            <a:r>
              <a:rPr lang="en-US" sz="2100" smtClean="0"/>
              <a:t>Make thick and thin blood slides.</a:t>
            </a:r>
            <a:r>
              <a:rPr lang="ru-RU" sz="2100" smtClean="0"/>
              <a:t> </a:t>
            </a:r>
            <a:r>
              <a:rPr lang="en-US" sz="2100" smtClean="0"/>
              <a:t>Send the blood slides for laboratory examination.</a:t>
            </a:r>
          </a:p>
          <a:p>
            <a:pPr>
              <a:lnSpc>
                <a:spcPct val="80000"/>
              </a:lnSpc>
            </a:pPr>
            <a:r>
              <a:rPr lang="en-US" sz="2100" smtClean="0"/>
              <a:t>Administer presumptive treatment.</a:t>
            </a:r>
            <a:r>
              <a:rPr lang="ru-RU" sz="2100" smtClean="0"/>
              <a:t>  </a:t>
            </a:r>
            <a:r>
              <a:rPr lang="en-US" sz="2100" smtClean="0"/>
              <a:t>Record the results of examination of blood slides.</a:t>
            </a:r>
          </a:p>
          <a:p>
            <a:pPr>
              <a:lnSpc>
                <a:spcPct val="80000"/>
              </a:lnSpc>
            </a:pPr>
            <a:r>
              <a:rPr lang="en-US" sz="2100" smtClean="0"/>
              <a:t>Educate the community on the importance of blood smear examination for fever cases, insecticidal spraying of houses, treatment of fever cases.</a:t>
            </a:r>
          </a:p>
          <a:p>
            <a:pPr>
              <a:lnSpc>
                <a:spcPct val="80000"/>
              </a:lnSpc>
            </a:pPr>
            <a:endParaRPr lang="ru-RU" sz="210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755650" y="0"/>
            <a:ext cx="7772400" cy="658813"/>
          </a:xfrm>
        </p:spPr>
        <p:txBody>
          <a:bodyPr anchor="t">
            <a:normAutofit fontScale="90000"/>
          </a:bodyPr>
          <a:lstStyle/>
          <a:p>
            <a:pPr>
              <a:defRPr/>
            </a:pPr>
            <a:r>
              <a:rPr lang="en-US" sz="3200" b="1">
                <a:effectLst>
                  <a:outerShdw blurRad="38100" dist="38100" dir="2700000" algn="tl">
                    <a:srgbClr val="FFFFFF"/>
                  </a:outerShdw>
                </a:effectLst>
              </a:rPr>
              <a:t>HEALTH WORKER MALE (HWM)</a:t>
            </a:r>
            <a:br>
              <a:rPr lang="en-US" sz="3200" b="1">
                <a:effectLst>
                  <a:outerShdw blurRad="38100" dist="38100" dir="2700000" algn="tl">
                    <a:srgbClr val="FFFFFF"/>
                  </a:outerShdw>
                </a:effectLst>
              </a:rPr>
            </a:br>
            <a:endParaRPr lang="ru-RU" sz="3200" b="1">
              <a:effectLst>
                <a:outerShdw blurRad="38100" dist="38100" dir="2700000" algn="tl">
                  <a:srgbClr val="FFFFFF"/>
                </a:outerShdw>
              </a:effectLst>
            </a:endParaRPr>
          </a:p>
        </p:txBody>
      </p:sp>
      <p:sp>
        <p:nvSpPr>
          <p:cNvPr id="24579" name="Rectangle 3"/>
          <p:cNvSpPr>
            <a:spLocks noGrp="1" noChangeArrowheads="1"/>
          </p:cNvSpPr>
          <p:nvPr>
            <p:ph type="body" idx="1"/>
          </p:nvPr>
        </p:nvSpPr>
        <p:spPr>
          <a:xfrm>
            <a:off x="323850" y="620713"/>
            <a:ext cx="8569325" cy="5475287"/>
          </a:xfrm>
        </p:spPr>
        <p:txBody>
          <a:bodyPr/>
          <a:lstStyle/>
          <a:p>
            <a:pPr>
              <a:lnSpc>
                <a:spcPct val="80000"/>
              </a:lnSpc>
              <a:buFontTx/>
              <a:buNone/>
            </a:pPr>
            <a:r>
              <a:rPr lang="en-US" sz="2400" smtClean="0"/>
              <a:t>III.	Communicable Diseases</a:t>
            </a:r>
          </a:p>
          <a:p>
            <a:pPr algn="just">
              <a:lnSpc>
                <a:spcPct val="80000"/>
              </a:lnSpc>
            </a:pPr>
            <a:r>
              <a:rPr lang="en-US" sz="2400" smtClean="0"/>
              <a:t>Identify cases of diarrhoes/dysentery, fever with rash jaundice, encephalitis, diphtheria, whooping cough and tetanus, acute eye infections and notify the Health Assistant Male and M.O. PHC immediately about these cases.</a:t>
            </a:r>
          </a:p>
          <a:p>
            <a:pPr algn="just">
              <a:lnSpc>
                <a:spcPct val="80000"/>
              </a:lnSpc>
            </a:pPr>
            <a:r>
              <a:rPr lang="en-US" sz="2400" smtClean="0"/>
              <a:t>Carty out control measures until the arrival of the Health Assistant Male and assist him in carrying out these measures.</a:t>
            </a:r>
          </a:p>
          <a:p>
            <a:pPr algn="just">
              <a:lnSpc>
                <a:spcPct val="80000"/>
              </a:lnSpc>
            </a:pPr>
            <a:r>
              <a:rPr lang="en-US" sz="2400" smtClean="0"/>
              <a:t>Give Oral Rehydration Solution to all cases of diarrhoea/dysentery/vomiting.</a:t>
            </a:r>
          </a:p>
          <a:p>
            <a:pPr algn="just">
              <a:lnSpc>
                <a:spcPct val="80000"/>
              </a:lnSpc>
            </a:pPr>
            <a:r>
              <a:rPr lang="en-US" sz="2400" smtClean="0"/>
              <a:t>Educate the community about the importance of control and preventive measures against communicable diseases and about the importance of taking regular and complete treatment.</a:t>
            </a:r>
          </a:p>
          <a:p>
            <a:pPr algn="just">
              <a:lnSpc>
                <a:spcPct val="80000"/>
              </a:lnSpc>
            </a:pPr>
            <a:r>
              <a:rPr lang="en-US" sz="2400" smtClean="0"/>
              <a:t>Identify and refer cases of genital sore or urethral discharge or non-itchy rash over the body to Medical Officer.</a:t>
            </a:r>
          </a:p>
          <a:p>
            <a:pPr algn="just">
              <a:lnSpc>
                <a:spcPct val="80000"/>
              </a:lnSpc>
            </a:pPr>
            <a:r>
              <a:rPr lang="en-US" sz="2400" smtClean="0"/>
              <a:t>Identify and refer all cases of blindness including suspected cases of cataract to M.O.PHC.</a:t>
            </a:r>
            <a:endParaRPr lang="ru-RU" sz="240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755650" y="0"/>
            <a:ext cx="7772400" cy="658813"/>
          </a:xfrm>
        </p:spPr>
        <p:txBody>
          <a:bodyPr anchor="t">
            <a:normAutofit fontScale="90000"/>
          </a:bodyPr>
          <a:lstStyle/>
          <a:p>
            <a:pPr>
              <a:defRPr/>
            </a:pPr>
            <a:r>
              <a:rPr lang="en-US" sz="3200" b="1">
                <a:effectLst>
                  <a:outerShdw blurRad="38100" dist="38100" dir="2700000" algn="tl">
                    <a:srgbClr val="FFFFFF"/>
                  </a:outerShdw>
                </a:effectLst>
              </a:rPr>
              <a:t>HEALTH WORKER MALE (HWM)</a:t>
            </a:r>
            <a:br>
              <a:rPr lang="en-US" sz="3200" b="1">
                <a:effectLst>
                  <a:outerShdw blurRad="38100" dist="38100" dir="2700000" algn="tl">
                    <a:srgbClr val="FFFFFF"/>
                  </a:outerShdw>
                </a:effectLst>
              </a:rPr>
            </a:br>
            <a:endParaRPr lang="ru-RU" sz="3200" b="1">
              <a:effectLst>
                <a:outerShdw blurRad="38100" dist="38100" dir="2700000" algn="tl">
                  <a:srgbClr val="FFFFFF"/>
                </a:outerShdw>
              </a:effectLst>
            </a:endParaRPr>
          </a:p>
        </p:txBody>
      </p:sp>
      <p:sp>
        <p:nvSpPr>
          <p:cNvPr id="25603" name="Rectangle 3"/>
          <p:cNvSpPr>
            <a:spLocks noGrp="1" noChangeArrowheads="1"/>
          </p:cNvSpPr>
          <p:nvPr>
            <p:ph type="body" idx="1"/>
          </p:nvPr>
        </p:nvSpPr>
        <p:spPr>
          <a:xfrm>
            <a:off x="323850" y="620713"/>
            <a:ext cx="8569325" cy="6237287"/>
          </a:xfrm>
        </p:spPr>
        <p:txBody>
          <a:bodyPr/>
          <a:lstStyle/>
          <a:p>
            <a:pPr marL="609600" indent="-609600">
              <a:lnSpc>
                <a:spcPct val="80000"/>
              </a:lnSpc>
              <a:buFontTx/>
              <a:buNone/>
            </a:pPr>
            <a:r>
              <a:rPr lang="en-US" sz="1800" b="1" smtClean="0"/>
              <a:t>IV	</a:t>
            </a:r>
            <a:r>
              <a:rPr lang="ru-RU" sz="1800" smtClean="0"/>
              <a:t> </a:t>
            </a:r>
            <a:r>
              <a:rPr lang="en-US" sz="2200" b="1" smtClean="0"/>
              <a:t>Leprosy</a:t>
            </a:r>
            <a:endParaRPr lang="en-US" sz="2200" smtClean="0"/>
          </a:p>
          <a:p>
            <a:pPr marL="609600" indent="-609600">
              <a:lnSpc>
                <a:spcPct val="80000"/>
              </a:lnSpc>
            </a:pPr>
            <a:r>
              <a:rPr lang="en-US" sz="2200" smtClean="0"/>
              <a:t>Identify cases of skin patches, especially if accompanied by loss of sensation and take skin smears from these cases Refer these cases, to M.O. PHC for further investigations.</a:t>
            </a:r>
          </a:p>
          <a:p>
            <a:pPr marL="609600" indent="-609600">
              <a:lnSpc>
                <a:spcPct val="80000"/>
              </a:lnSpc>
            </a:pPr>
            <a:r>
              <a:rPr lang="en-US" sz="2200" smtClean="0"/>
              <a:t>Check whether all cases of leprosy are taking regular treatment. Motivate defaulter to take regular treatment.</a:t>
            </a:r>
            <a:endParaRPr lang="en-US" sz="2200" b="1" smtClean="0"/>
          </a:p>
          <a:p>
            <a:pPr marL="609600" indent="-609600">
              <a:lnSpc>
                <a:spcPct val="80000"/>
              </a:lnSpc>
              <a:buFontTx/>
              <a:buNone/>
            </a:pPr>
            <a:r>
              <a:rPr lang="en-US" sz="2200" b="1" smtClean="0"/>
              <a:t>V	Tuberculosis</a:t>
            </a:r>
            <a:endParaRPr lang="en-US" sz="2200" smtClean="0"/>
          </a:p>
          <a:p>
            <a:pPr marL="609600" indent="-609600">
              <a:lnSpc>
                <a:spcPct val="80000"/>
              </a:lnSpc>
            </a:pPr>
            <a:r>
              <a:rPr lang="en-US" sz="2200" smtClean="0"/>
              <a:t>Identify persons especially 15 years and above with prolonged cough or spitting of blood and take sputum smears from these individuals. Refer cases to the M.O.PHC for further investigations.</a:t>
            </a:r>
          </a:p>
          <a:p>
            <a:pPr marL="609600" indent="-609600">
              <a:lnSpc>
                <a:spcPct val="80000"/>
              </a:lnSpc>
            </a:pPr>
            <a:r>
              <a:rPr lang="en-US" sz="2200" smtClean="0"/>
              <a:t>Check whether all cases of tuberculosis are taking regular treatment. Motivate defaulters to take regular treatment.</a:t>
            </a:r>
          </a:p>
          <a:p>
            <a:pPr marL="609600" indent="-609600">
              <a:lnSpc>
                <a:spcPct val="80000"/>
              </a:lnSpc>
            </a:pPr>
            <a:r>
              <a:rPr lang="en-US" sz="2200" smtClean="0"/>
              <a:t>Educate the community on various health education aspect of tuberculosis programme.</a:t>
            </a:r>
          </a:p>
          <a:p>
            <a:pPr marL="609600" indent="-609600">
              <a:lnSpc>
                <a:spcPct val="80000"/>
              </a:lnSpc>
            </a:pPr>
            <a:r>
              <a:rPr lang="en-US" sz="2200" smtClean="0"/>
              <a:t>Assist the village Health Guide in undertaking the activities under TB Programme properly. Provide the list of the TB patients living in a village to the village Health Guide so that he is further able to motivate the TB patient in taking regular treatment.</a:t>
            </a:r>
            <a:endParaRPr lang="ru-RU" sz="220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827088" y="0"/>
            <a:ext cx="7772400" cy="515938"/>
          </a:xfrm>
        </p:spPr>
        <p:txBody>
          <a:bodyPr anchor="t">
            <a:normAutofit fontScale="90000"/>
          </a:bodyPr>
          <a:lstStyle/>
          <a:p>
            <a:pPr>
              <a:defRPr/>
            </a:pPr>
            <a:r>
              <a:rPr lang="en-US" sz="3200" b="1">
                <a:effectLst>
                  <a:outerShdw blurRad="38100" dist="38100" dir="2700000" algn="tl">
                    <a:srgbClr val="FFFFFF"/>
                  </a:outerShdw>
                </a:effectLst>
              </a:rPr>
              <a:t>HEALTH WORKER MALE (HWM)</a:t>
            </a:r>
            <a:endParaRPr lang="ru-RU" sz="3200" b="1">
              <a:effectLst>
                <a:outerShdw blurRad="38100" dist="38100" dir="2700000" algn="tl">
                  <a:srgbClr val="FFFFFF"/>
                </a:outerShdw>
              </a:effectLst>
            </a:endParaRPr>
          </a:p>
        </p:txBody>
      </p:sp>
      <p:sp>
        <p:nvSpPr>
          <p:cNvPr id="26627" name="Rectangle 3"/>
          <p:cNvSpPr>
            <a:spLocks noGrp="1" noChangeArrowheads="1"/>
          </p:cNvSpPr>
          <p:nvPr>
            <p:ph type="body" idx="1"/>
          </p:nvPr>
        </p:nvSpPr>
        <p:spPr>
          <a:xfrm>
            <a:off x="685800" y="620713"/>
            <a:ext cx="7772400" cy="5475287"/>
          </a:xfrm>
        </p:spPr>
        <p:txBody>
          <a:bodyPr>
            <a:normAutofit lnSpcReduction="10000"/>
          </a:bodyPr>
          <a:lstStyle/>
          <a:p>
            <a:pPr>
              <a:lnSpc>
                <a:spcPct val="90000"/>
              </a:lnSpc>
              <a:buFontTx/>
              <a:buNone/>
            </a:pPr>
            <a:r>
              <a:rPr lang="en-US" sz="2400" b="1" smtClean="0"/>
              <a:t>VI.	Environmental Sanitation</a:t>
            </a:r>
            <a:endParaRPr lang="en-US" sz="2400" smtClean="0"/>
          </a:p>
          <a:p>
            <a:pPr algn="just">
              <a:lnSpc>
                <a:spcPct val="90000"/>
              </a:lnSpc>
            </a:pPr>
            <a:r>
              <a:rPr lang="en-US" sz="2400" smtClean="0"/>
              <a:t>Chlorinate public water sources including wells at regular intervals.</a:t>
            </a:r>
          </a:p>
          <a:p>
            <a:pPr algn="just">
              <a:lnSpc>
                <a:spcPct val="90000"/>
              </a:lnSpc>
            </a:pPr>
            <a:r>
              <a:rPr lang="en-US" sz="2400" smtClean="0"/>
              <a:t>Educate community on (a) the method of disposal of liquid wastes; (b) the method of disposal of solid wastes; (c) home sanitation, (d) advantage and use of sanitary type of latrines; (e) construction and use of smokeless chulhas.</a:t>
            </a:r>
            <a:endParaRPr lang="en-US" sz="2400" b="1" smtClean="0"/>
          </a:p>
          <a:p>
            <a:pPr algn="just">
              <a:lnSpc>
                <a:spcPct val="90000"/>
              </a:lnSpc>
              <a:buFontTx/>
              <a:buNone/>
            </a:pPr>
            <a:r>
              <a:rPr lang="en-US" sz="2400" b="1" smtClean="0"/>
              <a:t>VII.	Expanded Programme on Immunisation</a:t>
            </a:r>
            <a:endParaRPr lang="en-US" sz="2400" smtClean="0"/>
          </a:p>
          <a:p>
            <a:pPr algn="just">
              <a:lnSpc>
                <a:spcPct val="90000"/>
              </a:lnSpc>
            </a:pPr>
            <a:r>
              <a:rPr lang="en-US" sz="2400" smtClean="0"/>
              <a:t>Administer DPT vaccine, oral poliomyelitis vaccine measles vaccine (where available) and BCG vaccine to a infants and children in his area.</a:t>
            </a:r>
          </a:p>
          <a:p>
            <a:pPr algn="just">
              <a:lnSpc>
                <a:spcPct val="90000"/>
              </a:lnSpc>
            </a:pPr>
            <a:r>
              <a:rPr lang="en-US" sz="2400" smtClean="0"/>
              <a:t>Assist the Health Worker Female in administering tetanus toxoid to all pregnant women.</a:t>
            </a:r>
          </a:p>
          <a:p>
            <a:pPr algn="just">
              <a:lnSpc>
                <a:spcPct val="90000"/>
              </a:lnSpc>
            </a:pPr>
            <a:r>
              <a:rPr lang="en-US" sz="2400" smtClean="0"/>
              <a:t>Assist the Health Assistant Male in the school immunization programme.</a:t>
            </a:r>
            <a:endParaRPr lang="ru-RU" sz="240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684213" y="0"/>
            <a:ext cx="7772400" cy="731838"/>
          </a:xfrm>
        </p:spPr>
        <p:txBody>
          <a:bodyPr/>
          <a:lstStyle/>
          <a:p>
            <a:pPr>
              <a:defRPr/>
            </a:pPr>
            <a:r>
              <a:rPr lang="en-US" sz="3600" b="1">
                <a:effectLst>
                  <a:outerShdw blurRad="38100" dist="38100" dir="2700000" algn="tl">
                    <a:srgbClr val="FFFFFF"/>
                  </a:outerShdw>
                </a:effectLst>
              </a:rPr>
              <a:t>HEALTH WORKER MALE (HWM)</a:t>
            </a:r>
            <a:endParaRPr lang="ru-RU" sz="3600" b="1">
              <a:effectLst>
                <a:outerShdw blurRad="38100" dist="38100" dir="2700000" algn="tl">
                  <a:srgbClr val="FFFFFF"/>
                </a:outerShdw>
              </a:effectLst>
            </a:endParaRPr>
          </a:p>
        </p:txBody>
      </p:sp>
      <p:sp>
        <p:nvSpPr>
          <p:cNvPr id="27651" name="Rectangle 3"/>
          <p:cNvSpPr>
            <a:spLocks noGrp="1" noChangeArrowheads="1"/>
          </p:cNvSpPr>
          <p:nvPr>
            <p:ph type="body" idx="1"/>
          </p:nvPr>
        </p:nvSpPr>
        <p:spPr>
          <a:xfrm>
            <a:off x="250825" y="765175"/>
            <a:ext cx="8713788" cy="5832475"/>
          </a:xfrm>
        </p:spPr>
        <p:txBody>
          <a:bodyPr/>
          <a:lstStyle/>
          <a:p>
            <a:pPr>
              <a:lnSpc>
                <a:spcPct val="80000"/>
              </a:lnSpc>
              <a:buFontTx/>
              <a:buNone/>
            </a:pPr>
            <a:r>
              <a:rPr lang="en-US" sz="2800" b="1" smtClean="0"/>
              <a:t>VIII.	Family Planning</a:t>
            </a:r>
            <a:endParaRPr lang="en-US" sz="2800" smtClean="0"/>
          </a:p>
          <a:p>
            <a:pPr algn="just">
              <a:lnSpc>
                <a:spcPct val="80000"/>
              </a:lnSpc>
            </a:pPr>
            <a:r>
              <a:rPr lang="en-US" sz="2800" smtClean="0"/>
              <a:t>Utili</a:t>
            </a:r>
            <a:r>
              <a:rPr lang="en-US" sz="2900" smtClean="0"/>
              <a:t>z</a:t>
            </a:r>
            <a:r>
              <a:rPr lang="en-US" sz="2800" smtClean="0"/>
              <a:t>e the information from the eligible couple and </a:t>
            </a:r>
            <a:r>
              <a:rPr lang="en-US" sz="2800" b="1" smtClean="0"/>
              <a:t>child </a:t>
            </a:r>
            <a:r>
              <a:rPr lang="en-US" sz="2800" smtClean="0"/>
              <a:t>register for the family planning programme.</a:t>
            </a:r>
          </a:p>
          <a:p>
            <a:pPr algn="just">
              <a:lnSpc>
                <a:spcPct val="80000"/>
              </a:lnSpc>
            </a:pPr>
            <a:r>
              <a:rPr lang="en-US" sz="2800" smtClean="0"/>
              <a:t>Spread the message of family planning to the couples and</a:t>
            </a:r>
            <a:r>
              <a:rPr lang="en-US" sz="2800" b="1" smtClean="0"/>
              <a:t> </a:t>
            </a:r>
            <a:r>
              <a:rPr lang="en-US" sz="2800" smtClean="0"/>
              <a:t>motivate them for family planning individually and in groups.</a:t>
            </a:r>
          </a:p>
          <a:p>
            <a:pPr algn="just">
              <a:lnSpc>
                <a:spcPct val="80000"/>
              </a:lnSpc>
            </a:pPr>
            <a:r>
              <a:rPr lang="en-US" sz="2800" smtClean="0"/>
              <a:t>Distribute conventional contraceptives to the couples.</a:t>
            </a:r>
          </a:p>
          <a:p>
            <a:pPr algn="just">
              <a:lnSpc>
                <a:spcPct val="80000"/>
              </a:lnSpc>
            </a:pPr>
            <a:r>
              <a:rPr lang="en-US" sz="2800" smtClean="0"/>
              <a:t>Provide facilities and help to prospective acceptors of sterilization in obtaining the services.</a:t>
            </a:r>
          </a:p>
          <a:p>
            <a:pPr algn="just">
              <a:lnSpc>
                <a:spcPct val="80000"/>
              </a:lnSpc>
            </a:pPr>
            <a:r>
              <a:rPr lang="en-US" sz="2800" smtClean="0"/>
              <a:t>Provide follow-up services to male family planning acceptors.</a:t>
            </a:r>
          </a:p>
          <a:p>
            <a:pPr algn="just">
              <a:lnSpc>
                <a:spcPct val="80000"/>
              </a:lnSpc>
            </a:pPr>
            <a:r>
              <a:rPr lang="en-US" sz="2800" smtClean="0"/>
              <a:t>Establish male depot holders in the area. Help the Heath Assistant Male and Health Assistant Female in training them and provide a continuous supply of convention contraceptives to the depot holders.</a:t>
            </a:r>
            <a:endParaRPr lang="ru-RU" sz="280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438400"/>
            <a:ext cx="8229600" cy="1143000"/>
          </a:xfrm>
        </p:spPr>
        <p:txBody>
          <a:bodyPr>
            <a:noAutofit/>
          </a:bodyPr>
          <a:lstStyle/>
          <a:p>
            <a:r>
              <a:rPr lang="en-US" sz="6000" b="1" dirty="0" smtClean="0"/>
              <a:t>COMMUNITY NEED ASSESSMENT</a:t>
            </a:r>
            <a:endParaRPr lang="en-US" sz="6000" b="1" dirty="0"/>
          </a:p>
        </p:txBody>
      </p:sp>
      <p:sp>
        <p:nvSpPr>
          <p:cNvPr id="3" name="Content Placeholder 2"/>
          <p:cNvSpPr>
            <a:spLocks noGrp="1"/>
          </p:cNvSpPr>
          <p:nvPr>
            <p:ph idx="1"/>
          </p:nvPr>
        </p:nvSpPr>
        <p:spPr/>
        <p:txBody>
          <a:bodyPr/>
          <a:lstStyle/>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a:xfrm>
            <a:off x="1447800" y="685800"/>
            <a:ext cx="8077200" cy="914400"/>
          </a:xfrm>
        </p:spPr>
        <p:txBody>
          <a:bodyPr/>
          <a:lstStyle/>
          <a:p>
            <a:pPr eaLnBrk="1" hangingPunct="1">
              <a:defRPr/>
            </a:pPr>
            <a:r>
              <a:rPr lang="en-US" smtClean="0"/>
              <a:t>Steps in an Assessment (review)</a:t>
            </a:r>
          </a:p>
        </p:txBody>
      </p:sp>
      <p:sp>
        <p:nvSpPr>
          <p:cNvPr id="78851" name="Rectangle 3"/>
          <p:cNvSpPr>
            <a:spLocks noGrp="1" noChangeArrowheads="1"/>
          </p:cNvSpPr>
          <p:nvPr>
            <p:ph type="body" idx="1"/>
          </p:nvPr>
        </p:nvSpPr>
        <p:spPr>
          <a:xfrm>
            <a:off x="381000" y="1752600"/>
            <a:ext cx="8763000" cy="4419600"/>
          </a:xfrm>
        </p:spPr>
        <p:txBody>
          <a:bodyPr/>
          <a:lstStyle/>
          <a:p>
            <a:pPr marL="533400" indent="-533400" eaLnBrk="1" hangingPunct="1">
              <a:lnSpc>
                <a:spcPct val="90000"/>
              </a:lnSpc>
              <a:spcBef>
                <a:spcPct val="0"/>
              </a:spcBef>
              <a:buFont typeface="Wingdings" pitchFamily="2" charset="2"/>
              <a:buAutoNum type="arabicPeriod"/>
            </a:pPr>
            <a:r>
              <a:rPr lang="en-US" sz="2400" smtClean="0"/>
              <a:t>Identify the condition of concern</a:t>
            </a:r>
          </a:p>
          <a:p>
            <a:pPr marL="533400" indent="-533400" eaLnBrk="1" hangingPunct="1">
              <a:lnSpc>
                <a:spcPct val="90000"/>
              </a:lnSpc>
              <a:spcBef>
                <a:spcPct val="0"/>
              </a:spcBef>
              <a:buFont typeface="Wingdings" pitchFamily="2" charset="2"/>
              <a:buAutoNum type="arabicPeriod"/>
            </a:pPr>
            <a:r>
              <a:rPr lang="en-US" sz="2400" smtClean="0"/>
              <a:t>Developing a vision and principles to guide action</a:t>
            </a:r>
          </a:p>
          <a:p>
            <a:pPr marL="533400" indent="-533400" eaLnBrk="1" hangingPunct="1">
              <a:lnSpc>
                <a:spcPct val="90000"/>
              </a:lnSpc>
              <a:spcBef>
                <a:spcPct val="0"/>
              </a:spcBef>
              <a:buFont typeface="Wingdings" pitchFamily="2" charset="2"/>
              <a:buAutoNum type="arabicPeriod"/>
            </a:pPr>
            <a:r>
              <a:rPr lang="en-US" sz="2400" smtClean="0"/>
              <a:t>Identify and mobilize stakeholders into guiding coalition</a:t>
            </a:r>
          </a:p>
          <a:p>
            <a:pPr marL="533400" indent="-533400" eaLnBrk="1" hangingPunct="1">
              <a:lnSpc>
                <a:spcPct val="90000"/>
              </a:lnSpc>
              <a:spcBef>
                <a:spcPct val="0"/>
              </a:spcBef>
              <a:buFontTx/>
              <a:buAutoNum type="arabicPeriod"/>
            </a:pPr>
            <a:r>
              <a:rPr lang="en-US" sz="2400" smtClean="0"/>
              <a:t>Explore condition, why problem, history, causes, politics</a:t>
            </a:r>
          </a:p>
          <a:p>
            <a:pPr marL="533400" indent="-533400" eaLnBrk="1" hangingPunct="1">
              <a:lnSpc>
                <a:spcPct val="90000"/>
              </a:lnSpc>
              <a:spcBef>
                <a:spcPct val="0"/>
              </a:spcBef>
              <a:buFontTx/>
              <a:buAutoNum type="arabicPeriod"/>
            </a:pPr>
            <a:r>
              <a:rPr lang="en-US" sz="2400" smtClean="0"/>
              <a:t>Develop baseline measure to measure future impact </a:t>
            </a:r>
          </a:p>
          <a:p>
            <a:pPr marL="533400" indent="-533400" eaLnBrk="1" hangingPunct="1">
              <a:lnSpc>
                <a:spcPct val="90000"/>
              </a:lnSpc>
              <a:spcBef>
                <a:spcPct val="0"/>
              </a:spcBef>
              <a:buFontTx/>
              <a:buAutoNum type="arabicPeriod"/>
            </a:pPr>
            <a:r>
              <a:rPr lang="en-US" sz="2400" smtClean="0"/>
              <a:t>Best practices, intervention models, guidelines </a:t>
            </a:r>
          </a:p>
          <a:p>
            <a:pPr marL="533400" indent="-533400" eaLnBrk="1" hangingPunct="1">
              <a:lnSpc>
                <a:spcPct val="90000"/>
              </a:lnSpc>
              <a:spcBef>
                <a:spcPct val="0"/>
              </a:spcBef>
              <a:buFontTx/>
              <a:buAutoNum type="arabicPeriod"/>
            </a:pPr>
            <a:r>
              <a:rPr lang="en-US" sz="2400" smtClean="0"/>
              <a:t>Profile community (client)</a:t>
            </a:r>
          </a:p>
          <a:p>
            <a:pPr marL="533400" indent="-533400" eaLnBrk="1" hangingPunct="1">
              <a:lnSpc>
                <a:spcPct val="90000"/>
              </a:lnSpc>
              <a:spcBef>
                <a:spcPct val="0"/>
              </a:spcBef>
              <a:buFontTx/>
              <a:buAutoNum type="arabicPeriod"/>
            </a:pPr>
            <a:r>
              <a:rPr lang="en-US" sz="2400" smtClean="0"/>
              <a:t>Document </a:t>
            </a:r>
            <a:r>
              <a:rPr lang="en-US" sz="2400" noProof="1" smtClean="0"/>
              <a:t>existing </a:t>
            </a:r>
            <a:r>
              <a:rPr lang="en-US" sz="2400" smtClean="0"/>
              <a:t>solutions/</a:t>
            </a:r>
            <a:r>
              <a:rPr lang="en-US" sz="2400" noProof="1" smtClean="0"/>
              <a:t>service</a:t>
            </a:r>
            <a:r>
              <a:rPr lang="en-US" sz="2400" smtClean="0"/>
              <a:t> </a:t>
            </a:r>
            <a:r>
              <a:rPr lang="en-US" sz="2400" noProof="1" smtClean="0"/>
              <a:t>system</a:t>
            </a:r>
          </a:p>
          <a:p>
            <a:pPr marL="533400" indent="-533400" eaLnBrk="1" hangingPunct="1">
              <a:lnSpc>
                <a:spcPct val="90000"/>
              </a:lnSpc>
              <a:spcBef>
                <a:spcPct val="0"/>
              </a:spcBef>
              <a:buFontTx/>
              <a:buAutoNum type="arabicPeriod"/>
            </a:pPr>
            <a:r>
              <a:rPr lang="en-US" sz="2400" smtClean="0"/>
              <a:t>Develop list of </a:t>
            </a:r>
            <a:r>
              <a:rPr lang="en-US" sz="2400" noProof="1" smtClean="0"/>
              <a:t>capacities/resources to build </a:t>
            </a:r>
            <a:r>
              <a:rPr lang="en-US" sz="2400" smtClean="0"/>
              <a:t>on</a:t>
            </a:r>
            <a:endParaRPr lang="en-US" sz="2400" noProof="1" smtClean="0"/>
          </a:p>
          <a:p>
            <a:pPr marL="533400" indent="-533400" eaLnBrk="1" hangingPunct="1">
              <a:lnSpc>
                <a:spcPct val="90000"/>
              </a:lnSpc>
              <a:spcBef>
                <a:spcPct val="0"/>
              </a:spcBef>
              <a:buFontTx/>
              <a:buAutoNum type="arabicPeriod"/>
            </a:pPr>
            <a:r>
              <a:rPr lang="en-US" sz="2400" smtClean="0"/>
              <a:t>Develop list of needs (gaps in services, felt need, etc.)</a:t>
            </a:r>
            <a:endParaRPr lang="en-US" sz="2400" noProof="1" smtClean="0"/>
          </a:p>
          <a:p>
            <a:pPr marL="533400" indent="-533400" eaLnBrk="1" hangingPunct="1">
              <a:lnSpc>
                <a:spcPct val="90000"/>
              </a:lnSpc>
              <a:spcBef>
                <a:spcPct val="0"/>
              </a:spcBef>
              <a:buFontTx/>
              <a:buAutoNum type="arabicPeriod"/>
            </a:pPr>
            <a:r>
              <a:rPr lang="en-US" sz="2400" smtClean="0"/>
              <a:t>Identify </a:t>
            </a:r>
            <a:r>
              <a:rPr lang="en-US" sz="2400" noProof="1" smtClean="0"/>
              <a:t>barriers to </a:t>
            </a:r>
            <a:r>
              <a:rPr lang="en-US" sz="2400" smtClean="0"/>
              <a:t>solutions</a:t>
            </a:r>
          </a:p>
          <a:p>
            <a:pPr marL="533400" indent="-533400" eaLnBrk="1" hangingPunct="1">
              <a:lnSpc>
                <a:spcPct val="90000"/>
              </a:lnSpc>
              <a:spcBef>
                <a:spcPct val="0"/>
              </a:spcBef>
              <a:buFontTx/>
              <a:buAutoNum type="arabicPeriod"/>
            </a:pPr>
            <a:r>
              <a:rPr lang="en-US" sz="2400" smtClean="0"/>
              <a:t>Make report understandable/politically acceptable </a:t>
            </a:r>
            <a:r>
              <a:rPr lang="en-US" sz="800" smtClean="0"/>
              <a: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885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885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885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885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885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8851">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8851">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78851">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78851">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78851">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78851">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78851">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51" grpId="0" build="p"/>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7762" name="Rectangle 2"/>
          <p:cNvSpPr>
            <a:spLocks noGrp="1" noChangeArrowheads="1"/>
          </p:cNvSpPr>
          <p:nvPr>
            <p:ph type="title"/>
          </p:nvPr>
        </p:nvSpPr>
        <p:spPr>
          <a:xfrm>
            <a:off x="1371600" y="762000"/>
            <a:ext cx="6705600" cy="1143000"/>
          </a:xfrm>
        </p:spPr>
        <p:txBody>
          <a:bodyPr/>
          <a:lstStyle/>
          <a:p>
            <a:pPr eaLnBrk="1" hangingPunct="1">
              <a:defRPr/>
            </a:pPr>
            <a:r>
              <a:rPr lang="en-US" b="1" smtClean="0"/>
              <a:t>Goals of an assessment</a:t>
            </a:r>
          </a:p>
        </p:txBody>
      </p:sp>
      <p:sp>
        <p:nvSpPr>
          <p:cNvPr id="5123" name="Rectangle 3"/>
          <p:cNvSpPr>
            <a:spLocks noGrp="1" noChangeArrowheads="1"/>
          </p:cNvSpPr>
          <p:nvPr>
            <p:ph type="body" idx="1"/>
          </p:nvPr>
        </p:nvSpPr>
        <p:spPr>
          <a:xfrm>
            <a:off x="914400" y="1905000"/>
            <a:ext cx="7924800" cy="4495800"/>
          </a:xfrm>
        </p:spPr>
        <p:txBody>
          <a:bodyPr/>
          <a:lstStyle/>
          <a:p>
            <a:pPr eaLnBrk="1" hangingPunct="1"/>
            <a:r>
              <a:rPr lang="en-US" smtClean="0"/>
              <a:t>Unite, educate, coordinate, mobilize people/institutions</a:t>
            </a:r>
          </a:p>
          <a:p>
            <a:pPr eaLnBrk="1" hangingPunct="1"/>
            <a:r>
              <a:rPr lang="en-US" smtClean="0"/>
              <a:t>Understand a condition/problem </a:t>
            </a:r>
          </a:p>
          <a:p>
            <a:pPr eaLnBrk="1" hangingPunct="1"/>
            <a:r>
              <a:rPr lang="en-US" smtClean="0"/>
              <a:t>Collect information on a condition/problem</a:t>
            </a:r>
          </a:p>
          <a:p>
            <a:pPr eaLnBrk="1" hangingPunct="1"/>
            <a:r>
              <a:rPr lang="en-US" smtClean="0"/>
              <a:t>Provide information to design a solution, e.g., capacities, model programs, research</a:t>
            </a:r>
          </a:p>
          <a:p>
            <a:pPr eaLnBrk="1" hangingPunct="1"/>
            <a:r>
              <a:rPr lang="en-US" smtClean="0"/>
              <a:t>Provide baseline data to measure progress</a:t>
            </a:r>
          </a:p>
          <a:p>
            <a:pPr eaLnBrk="1" hangingPunct="1"/>
            <a:r>
              <a:rPr lang="en-US" smtClean="0"/>
              <a:t>Provide data to see if vision impacted</a:t>
            </a:r>
          </a:p>
        </p:txBody>
      </p:sp>
    </p:spTree>
  </p:cSld>
  <p:clrMapOvr>
    <a:masterClrMapping/>
  </p:clrMapOvr>
  <p:transition>
    <p:cover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11776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762" grpId="0"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1295400" y="838200"/>
            <a:ext cx="7620000" cy="914400"/>
          </a:xfrm>
        </p:spPr>
        <p:txBody>
          <a:bodyPr/>
          <a:lstStyle/>
          <a:p>
            <a:pPr eaLnBrk="1" hangingPunct="1">
              <a:defRPr/>
            </a:pPr>
            <a:r>
              <a:rPr lang="en-US" sz="3600" smtClean="0"/>
              <a:t>Methods of Primary Data Collection</a:t>
            </a:r>
          </a:p>
        </p:txBody>
      </p:sp>
      <p:sp>
        <p:nvSpPr>
          <p:cNvPr id="12291" name="Rectangle 3"/>
          <p:cNvSpPr>
            <a:spLocks noGrp="1" noChangeArrowheads="1"/>
          </p:cNvSpPr>
          <p:nvPr>
            <p:ph type="body" idx="1"/>
          </p:nvPr>
        </p:nvSpPr>
        <p:spPr/>
        <p:txBody>
          <a:bodyPr/>
          <a:lstStyle/>
          <a:p>
            <a:pPr eaLnBrk="1" hangingPunct="1"/>
            <a:r>
              <a:rPr lang="en-US" sz="3600" smtClean="0"/>
              <a:t>Surveys</a:t>
            </a:r>
          </a:p>
          <a:p>
            <a:pPr eaLnBrk="1" hangingPunct="1"/>
            <a:r>
              <a:rPr lang="en-US" sz="3600" smtClean="0"/>
              <a:t>Public forums</a:t>
            </a:r>
          </a:p>
          <a:p>
            <a:pPr eaLnBrk="1" hangingPunct="1"/>
            <a:r>
              <a:rPr lang="en-US" sz="3600" smtClean="0"/>
              <a:t>Interviews</a:t>
            </a:r>
          </a:p>
          <a:p>
            <a:pPr eaLnBrk="1" hangingPunct="1"/>
            <a:r>
              <a:rPr lang="en-US" sz="3600" smtClean="0"/>
              <a:t>Document analysis</a:t>
            </a:r>
          </a:p>
          <a:p>
            <a:pPr eaLnBrk="1" hangingPunct="1"/>
            <a:r>
              <a:rPr lang="en-US" sz="3600" smtClean="0"/>
              <a:t>Observation</a:t>
            </a:r>
          </a:p>
          <a:p>
            <a:pPr eaLnBrk="1" hangingPunct="1"/>
            <a:r>
              <a:rPr lang="en-US" sz="3600" smtClean="0"/>
              <a:t>Group process (focus groups) </a:t>
            </a:r>
            <a:r>
              <a:rPr lang="en-US" sz="1800" smtClean="0"/>
              <a: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29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29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29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29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29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endParaRPr lang="en-US" smtClean="0"/>
          </a:p>
        </p:txBody>
      </p:sp>
      <p:pic>
        <p:nvPicPr>
          <p:cNvPr id="3075" name="Content Placeholder 3" descr="Screenshot_2017-08-23-17-40-28.png"/>
          <p:cNvPicPr>
            <a:picLocks noGrp="1" noChangeAspect="1"/>
          </p:cNvPicPr>
          <p:nvPr>
            <p:ph idx="1"/>
          </p:nvPr>
        </p:nvPicPr>
        <p:blipFill>
          <a:blip r:embed="rId2"/>
          <a:srcRect/>
          <a:stretch>
            <a:fillRect/>
          </a:stretch>
        </p:blipFill>
        <p:spPr>
          <a:xfrm>
            <a:off x="914400" y="228600"/>
            <a:ext cx="7467600" cy="6172200"/>
          </a:xfrm>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b="1" u="sng" dirty="0" smtClean="0"/>
              <a:t>INFORMAION EDUCATION AND CMMUNICATION</a:t>
            </a:r>
            <a:endParaRPr lang="en-US" dirty="0" smtClean="0"/>
          </a:p>
          <a:p>
            <a:r>
              <a:rPr lang="en-US" b="1" dirty="0" smtClean="0"/>
              <a:t> </a:t>
            </a:r>
            <a:endParaRPr lang="en-US" dirty="0" smtClean="0"/>
          </a:p>
          <a:p>
            <a:r>
              <a:rPr lang="en-US" b="1" dirty="0" smtClean="0"/>
              <a:t>SCOPE AND CONCEPT OF IEC</a:t>
            </a:r>
            <a:endParaRPr lang="en-US" dirty="0" smtClean="0"/>
          </a:p>
          <a:p>
            <a:r>
              <a:rPr lang="en-US" b="1" dirty="0" smtClean="0"/>
              <a:t> </a:t>
            </a:r>
            <a:endParaRPr lang="en-US" dirty="0" smtClean="0"/>
          </a:p>
          <a:p>
            <a:r>
              <a:rPr lang="en-US" dirty="0" smtClean="0"/>
              <a:t>         IEC is a new strategy by which the health education is provided through information and communication.</a:t>
            </a:r>
          </a:p>
          <a:p>
            <a:r>
              <a:rPr lang="en-US" dirty="0" smtClean="0"/>
              <a:t> </a:t>
            </a:r>
          </a:p>
          <a:p>
            <a:r>
              <a:rPr lang="en-US" dirty="0" smtClean="0"/>
              <a:t>     Its main aim is the social welfare of people.   </a:t>
            </a:r>
          </a:p>
          <a:p>
            <a:r>
              <a:rPr lang="en-US" dirty="0" smtClean="0"/>
              <a:t> </a:t>
            </a:r>
          </a:p>
          <a:p>
            <a:r>
              <a:rPr lang="en-US" dirty="0" smtClean="0"/>
              <a:t>        The communication media has played</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r>
              <a:rPr lang="en-US" dirty="0" smtClean="0"/>
              <a:t>important role in providing health education and in promotion of family welfare programmed.</a:t>
            </a:r>
          </a:p>
          <a:p>
            <a:r>
              <a:rPr lang="en-US" dirty="0" smtClean="0"/>
              <a:t> </a:t>
            </a:r>
          </a:p>
          <a:p>
            <a:r>
              <a:rPr lang="en-US" dirty="0" smtClean="0"/>
              <a:t>It involves central government, state governments, district extension and media officers, block extension education officers, multipurpose health workers, ANMs, NGOs.</a:t>
            </a:r>
          </a:p>
          <a:p>
            <a:r>
              <a:rPr lang="en-US" dirty="0" smtClean="0"/>
              <a:t> </a:t>
            </a:r>
          </a:p>
          <a:p>
            <a:r>
              <a:rPr lang="en-US" dirty="0" smtClean="0"/>
              <a:t>      All have contributed significantly to IEC campaigns.</a:t>
            </a:r>
          </a:p>
          <a:p>
            <a:r>
              <a:rPr lang="en-US" dirty="0" smtClean="0"/>
              <a:t> </a:t>
            </a:r>
          </a:p>
          <a:p>
            <a:r>
              <a:rPr lang="en-US" b="1" dirty="0" smtClean="0"/>
              <a:t>AIMS OF IEC</a:t>
            </a:r>
            <a:endParaRPr lang="en-US" dirty="0" smtClean="0"/>
          </a:p>
          <a:p>
            <a:r>
              <a:rPr lang="en-US" b="1" dirty="0" smtClean="0"/>
              <a:t> </a:t>
            </a:r>
            <a:endParaRPr lang="en-US" dirty="0" smtClean="0"/>
          </a:p>
          <a:p>
            <a:pPr lvl="0"/>
            <a:r>
              <a:rPr lang="en-US" dirty="0" smtClean="0"/>
              <a:t> To generate interest</a:t>
            </a:r>
          </a:p>
          <a:p>
            <a:endParaRPr lang="en-US"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684213" y="0"/>
            <a:ext cx="7772400" cy="882650"/>
          </a:xfrm>
        </p:spPr>
        <p:txBody>
          <a:bodyPr/>
          <a:lstStyle/>
          <a:p>
            <a:r>
              <a:rPr lang="en-US" b="1" smtClean="0"/>
              <a:t>Sub-centre level</a:t>
            </a:r>
            <a:endParaRPr lang="ru-RU" b="1" smtClean="0"/>
          </a:p>
        </p:txBody>
      </p:sp>
      <p:sp>
        <p:nvSpPr>
          <p:cNvPr id="15363" name="Rectangle 3"/>
          <p:cNvSpPr>
            <a:spLocks noGrp="1" noChangeArrowheads="1"/>
          </p:cNvSpPr>
          <p:nvPr>
            <p:ph type="body" idx="1"/>
          </p:nvPr>
        </p:nvSpPr>
        <p:spPr>
          <a:xfrm>
            <a:off x="0" y="476250"/>
            <a:ext cx="8893175" cy="6381750"/>
          </a:xfrm>
        </p:spPr>
        <p:txBody>
          <a:bodyPr/>
          <a:lstStyle/>
          <a:p>
            <a:pPr>
              <a:lnSpc>
                <a:spcPct val="80000"/>
              </a:lnSpc>
            </a:pPr>
            <a:endParaRPr lang="en-US" sz="2400" smtClean="0"/>
          </a:p>
          <a:p>
            <a:pPr algn="just">
              <a:lnSpc>
                <a:spcPct val="80000"/>
              </a:lnSpc>
            </a:pPr>
            <a:r>
              <a:rPr lang="en-US" sz="2400" smtClean="0"/>
              <a:t>The sub-centre is the peripheral outpost of the existing health delivery system in rural areas. They are being established on the basis of one sub-centre for every 5000 population in general and one for every 3000 population in hilly, tribal and backward areas. As on 31st March 2003, 138368 sub-centers were established in the country</a:t>
            </a:r>
            <a:r>
              <a:rPr lang="en-US" sz="2400" i="1" smtClean="0"/>
              <a:t>); </a:t>
            </a:r>
            <a:r>
              <a:rPr lang="en-US" sz="2400" smtClean="0"/>
              <a:t>the total requirement is estimated to be 1.34 lakh</a:t>
            </a:r>
            <a:r>
              <a:rPr lang="en-US" sz="2400" i="1" smtClean="0"/>
              <a:t>.</a:t>
            </a:r>
            <a:endParaRPr lang="en-US" sz="2400" smtClean="0"/>
          </a:p>
          <a:p>
            <a:pPr algn="just">
              <a:lnSpc>
                <a:spcPct val="80000"/>
              </a:lnSpc>
            </a:pPr>
            <a:r>
              <a:rPr lang="en-US" sz="2400" smtClean="0"/>
              <a:t>Each sub-centre is manned by one male and one female multipurpose health worker. At present the functions of a sub-center are limited to mother and child health care, family planning and immunization. It is proposed to extend the facilities at all sub-centres for IUD insertion, and simple laboratory investigations like routine examination of urine for albumin and sugar. Creation of these facilities would go a long way in securing greater acceptance of IUD and early detection of complications of pregnancy. The work at sub-centres is supervised by male and female health assistants. According to the revised norm, one female HA will supervise the work of 6 female HWs. The job descriptions of these workers have been published as Manuals by the Rural Health Division of the Ministry of Health and Family Welfare.</a:t>
            </a:r>
            <a:endParaRPr lang="ru-RU" sz="240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611188" y="0"/>
            <a:ext cx="7772400" cy="1143000"/>
          </a:xfrm>
        </p:spPr>
        <p:txBody>
          <a:bodyPr/>
          <a:lstStyle/>
          <a:p>
            <a:pPr eaLnBrk="1" hangingPunct="1"/>
            <a:r>
              <a:rPr lang="en-US" smtClean="0"/>
              <a:t>Anganwadi Worker</a:t>
            </a:r>
            <a:r>
              <a:rPr lang="ru-RU" smtClean="0"/>
              <a:t> </a:t>
            </a:r>
          </a:p>
        </p:txBody>
      </p:sp>
      <p:sp>
        <p:nvSpPr>
          <p:cNvPr id="14339" name="Rectangle 3"/>
          <p:cNvSpPr>
            <a:spLocks noGrp="1" noChangeArrowheads="1"/>
          </p:cNvSpPr>
          <p:nvPr>
            <p:ph type="body" idx="1"/>
          </p:nvPr>
        </p:nvSpPr>
        <p:spPr>
          <a:xfrm>
            <a:off x="0" y="857250"/>
            <a:ext cx="8929688" cy="5545138"/>
          </a:xfrm>
        </p:spPr>
        <p:txBody>
          <a:bodyPr>
            <a:normAutofit lnSpcReduction="10000"/>
          </a:bodyPr>
          <a:lstStyle/>
          <a:p>
            <a:pPr algn="just" eaLnBrk="1" hangingPunct="1">
              <a:lnSpc>
                <a:spcPct val="90000"/>
              </a:lnSpc>
            </a:pPr>
            <a:r>
              <a:rPr lang="en-US" sz="2500" dirty="0" err="1" smtClean="0"/>
              <a:t>Angan</a:t>
            </a:r>
            <a:r>
              <a:rPr lang="en-US" sz="2500" dirty="0" smtClean="0"/>
              <a:t> literally means a courtyard. Under the ICDS (Integrated Child Development Services) Scheme, there is an </a:t>
            </a:r>
            <a:r>
              <a:rPr lang="en-US" sz="2500" dirty="0" err="1" smtClean="0"/>
              <a:t>anganwadi</a:t>
            </a:r>
            <a:r>
              <a:rPr lang="en-US" sz="2500" dirty="0" smtClean="0"/>
              <a:t> worker for a population of 1000. There are about 100 such workers in each ICDS Project. As of date over 5320 ICDS blocks are functioning in the country. The </a:t>
            </a:r>
            <a:r>
              <a:rPr lang="en-US" sz="2500" dirty="0" err="1" smtClean="0"/>
              <a:t>anganwadi</a:t>
            </a:r>
            <a:r>
              <a:rPr lang="en-US" sz="2500" dirty="0" smtClean="0"/>
              <a:t> worker is selected from the community she is expected to serve. She undergoes training in various aspects of health, nutrition, and child development for 4 months. She is a part-time worker and is paid an honorarium of Rs. 200-250 per month for the services rendered, which include health check­up, immunization, supplementary nutrition, health education, non-formal pre-school education and referral services. The beneficiaries are especially nursing mothers, other women (15-45 years) and children below the age of 6 years</a:t>
            </a:r>
            <a:r>
              <a:rPr lang="en-US" sz="2500" i="1" dirty="0" smtClean="0"/>
              <a:t>. </a:t>
            </a:r>
            <a:r>
              <a:rPr lang="en-US" sz="2500" dirty="0" smtClean="0"/>
              <a:t>Along with Village Health Guides, the </a:t>
            </a:r>
            <a:r>
              <a:rPr lang="en-US" sz="2500" dirty="0" err="1" smtClean="0"/>
              <a:t>anganwadi</a:t>
            </a:r>
            <a:r>
              <a:rPr lang="en-US" sz="2500" dirty="0" smtClean="0"/>
              <a:t> workers are the community's primary link with the health services and all other services for young children.</a:t>
            </a:r>
            <a:endParaRPr lang="ru-RU" sz="25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685800" y="188913"/>
            <a:ext cx="7772400" cy="719137"/>
          </a:xfrm>
        </p:spPr>
        <p:txBody>
          <a:bodyPr anchor="t">
            <a:normAutofit fontScale="90000"/>
          </a:bodyPr>
          <a:lstStyle/>
          <a:p>
            <a:r>
              <a:rPr lang="en-US" sz="4000" b="1" smtClean="0"/>
              <a:t>Primary health centre level</a:t>
            </a:r>
            <a:r>
              <a:rPr lang="en-US" sz="4000" smtClean="0"/>
              <a:t/>
            </a:r>
            <a:br>
              <a:rPr lang="en-US" sz="4000" smtClean="0"/>
            </a:br>
            <a:endParaRPr lang="ru-RU" sz="4000" smtClean="0"/>
          </a:p>
        </p:txBody>
      </p:sp>
      <p:sp>
        <p:nvSpPr>
          <p:cNvPr id="16387" name="Rectangle 3"/>
          <p:cNvSpPr>
            <a:spLocks noGrp="1" noChangeArrowheads="1"/>
          </p:cNvSpPr>
          <p:nvPr>
            <p:ph type="body" idx="1"/>
          </p:nvPr>
        </p:nvSpPr>
        <p:spPr>
          <a:xfrm>
            <a:off x="0" y="836613"/>
            <a:ext cx="8893175" cy="5832475"/>
          </a:xfrm>
        </p:spPr>
        <p:txBody>
          <a:bodyPr>
            <a:normAutofit lnSpcReduction="10000"/>
          </a:bodyPr>
          <a:lstStyle/>
          <a:p>
            <a:pPr algn="just">
              <a:lnSpc>
                <a:spcPct val="90000"/>
              </a:lnSpc>
            </a:pPr>
            <a:r>
              <a:rPr lang="en-US" sz="2400" smtClean="0"/>
              <a:t>The concept of primary health centre is not new to India. The Bhore committee in 1946 gave the concept of a primary health centre as a basic health unit, to provide, as close to the people as possible, an integrated curative and preventive health care to the rural population with emphasis on preventive and promotive aspects of health care. The Bhore Committee aimed at having a health centre to serve a population of 10,000 to 20,000 with 6 medical officers, 6 public health nurses and other supporting staff. But in view of the limited resources, the Bhore Committee's recommendations could not be fully implemented, even after a lapse of 50 years.</a:t>
            </a:r>
            <a:endParaRPr lang="ru-RU" sz="2400" smtClean="0"/>
          </a:p>
          <a:p>
            <a:pPr algn="just">
              <a:lnSpc>
                <a:spcPct val="90000"/>
              </a:lnSpc>
            </a:pPr>
            <a:r>
              <a:rPr lang="en-US" sz="2400" smtClean="0"/>
              <a:t>The health planners in India have visualized the primary health centre and its sub-centers as the proper infrastructure to provide health services to the rural population. The Central Council of Health at its first meeting held in January 1953 had recommended the establishment of primary health centers in community development blocks to provide comprehensive health care to the rural population. </a:t>
            </a:r>
            <a:endParaRPr lang="ru-RU" sz="2400" smtClean="0"/>
          </a:p>
          <a:p>
            <a:pPr>
              <a:lnSpc>
                <a:spcPct val="90000"/>
              </a:lnSpc>
            </a:pPr>
            <a:endParaRPr lang="ru-RU" sz="240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611188" y="0"/>
            <a:ext cx="7772400" cy="731838"/>
          </a:xfrm>
        </p:spPr>
        <p:txBody>
          <a:bodyPr/>
          <a:lstStyle/>
          <a:p>
            <a:r>
              <a:rPr lang="en-US" sz="4000" b="1" smtClean="0"/>
              <a:t>Primary health centre level</a:t>
            </a:r>
            <a:endParaRPr lang="ru-RU" sz="4000" b="1" smtClean="0"/>
          </a:p>
        </p:txBody>
      </p:sp>
      <p:sp>
        <p:nvSpPr>
          <p:cNvPr id="17411" name="Rectangle 3"/>
          <p:cNvSpPr>
            <a:spLocks noGrp="1" noChangeArrowheads="1"/>
          </p:cNvSpPr>
          <p:nvPr>
            <p:ph type="body" idx="1"/>
          </p:nvPr>
        </p:nvSpPr>
        <p:spPr>
          <a:xfrm>
            <a:off x="0" y="692150"/>
            <a:ext cx="8964613" cy="6165850"/>
          </a:xfrm>
        </p:spPr>
        <p:txBody>
          <a:bodyPr anchor="ctr"/>
          <a:lstStyle/>
          <a:p>
            <a:pPr algn="just">
              <a:lnSpc>
                <a:spcPct val="80000"/>
              </a:lnSpc>
            </a:pPr>
            <a:r>
              <a:rPr lang="en-US" sz="2400" smtClean="0"/>
              <a:t>The number of primary health centers established since then had increased from 725 to 5484 - each PHC covering a population of 100,000 or more spread over some 100 villages in each community development block. These centers were functioning as peripheral health service institutions with little or no community involvement. Increasingly, these centers came under criticism as they were not able to provide adequate health coverage, partly because they were poorly staffed and equipped,</a:t>
            </a:r>
            <a:r>
              <a:rPr lang="ru-RU" sz="2400" smtClean="0"/>
              <a:t> </a:t>
            </a:r>
            <a:r>
              <a:rPr lang="en-US" sz="2400" smtClean="0"/>
              <a:t>and partly because they had to cover a large population of one lakh or more. The Mudaliar Committee in 1962 had recommended that the existing primary health centers should be strengthened and the population to be served by them to be scaled down to 40,000.</a:t>
            </a:r>
            <a:endParaRPr lang="ru-RU" sz="2400" smtClean="0"/>
          </a:p>
          <a:p>
            <a:pPr algn="just">
              <a:lnSpc>
                <a:spcPct val="80000"/>
              </a:lnSpc>
            </a:pPr>
            <a:r>
              <a:rPr lang="en-US" sz="2400" smtClean="0"/>
              <a:t>The National Health Plan (1983) proposed reorganization of primary health centers on the basis of one PHC for every 30,000 rural population in the plains, and one PHC for every 20,000 population in hilly, tribal and backward areas for more effective coverage. As on 31st March 2003, 22936 primary health centers have been established in the country against the total requirement of about 23,000</a:t>
            </a:r>
            <a:r>
              <a:rPr lang="en-US" sz="2400" i="1" smtClean="0"/>
              <a:t>.</a:t>
            </a:r>
            <a:endParaRPr lang="ru-RU" sz="2400" i="1"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684213" y="0"/>
            <a:ext cx="7772400" cy="692150"/>
          </a:xfrm>
        </p:spPr>
        <p:txBody>
          <a:bodyPr>
            <a:normAutofit fontScale="90000"/>
          </a:bodyPr>
          <a:lstStyle/>
          <a:p>
            <a:r>
              <a:rPr lang="en-US" sz="4000" b="1" i="1" smtClean="0"/>
              <a:t>Functions of the PHC</a:t>
            </a:r>
            <a:endParaRPr lang="ru-RU" sz="4000" b="1" i="1" smtClean="0"/>
          </a:p>
        </p:txBody>
      </p:sp>
      <p:sp>
        <p:nvSpPr>
          <p:cNvPr id="18435" name="Rectangle 3"/>
          <p:cNvSpPr>
            <a:spLocks noGrp="1" noChangeArrowheads="1"/>
          </p:cNvSpPr>
          <p:nvPr>
            <p:ph type="body" idx="1"/>
          </p:nvPr>
        </p:nvSpPr>
        <p:spPr>
          <a:xfrm>
            <a:off x="0" y="692150"/>
            <a:ext cx="8964613" cy="6165850"/>
          </a:xfrm>
        </p:spPr>
        <p:txBody>
          <a:bodyPr/>
          <a:lstStyle/>
          <a:p>
            <a:pPr marL="539750" indent="-455613" algn="just">
              <a:lnSpc>
                <a:spcPct val="70000"/>
              </a:lnSpc>
              <a:buFontTx/>
              <a:buNone/>
              <a:tabLst>
                <a:tab pos="534988" algn="l"/>
              </a:tabLst>
            </a:pPr>
            <a:r>
              <a:rPr lang="en-US" sz="2400" smtClean="0"/>
              <a:t>The functions of the primary health center in India cover all the 8 "essential" elements of primary health care. They are:</a:t>
            </a:r>
          </a:p>
          <a:p>
            <a:pPr marL="539750" indent="-455613" algn="just">
              <a:lnSpc>
                <a:spcPct val="70000"/>
              </a:lnSpc>
              <a:tabLst>
                <a:tab pos="534988" algn="l"/>
              </a:tabLst>
            </a:pPr>
            <a:r>
              <a:rPr lang="en-US" sz="2400" smtClean="0"/>
              <a:t>Medical care</a:t>
            </a:r>
          </a:p>
          <a:p>
            <a:pPr marL="539750" indent="-455613" algn="just">
              <a:lnSpc>
                <a:spcPct val="70000"/>
              </a:lnSpc>
              <a:tabLst>
                <a:tab pos="534988" algn="l"/>
              </a:tabLst>
            </a:pPr>
            <a:r>
              <a:rPr lang="en-US" sz="2400" smtClean="0"/>
              <a:t>MCH including family planning</a:t>
            </a:r>
          </a:p>
          <a:p>
            <a:pPr marL="539750" indent="-455613" algn="just">
              <a:lnSpc>
                <a:spcPct val="70000"/>
              </a:lnSpc>
              <a:tabLst>
                <a:tab pos="534988" algn="l"/>
              </a:tabLst>
            </a:pPr>
            <a:r>
              <a:rPr lang="en-US" sz="2400" smtClean="0"/>
              <a:t>Safe water supply and basic sanitation</a:t>
            </a:r>
          </a:p>
          <a:p>
            <a:pPr marL="539750" indent="-455613" algn="just">
              <a:lnSpc>
                <a:spcPct val="70000"/>
              </a:lnSpc>
              <a:tabLst>
                <a:tab pos="534988" algn="l"/>
              </a:tabLst>
            </a:pPr>
            <a:r>
              <a:rPr lang="en-US" sz="2400" smtClean="0"/>
              <a:t>Prevention and control of locally endemic diseases</a:t>
            </a:r>
          </a:p>
          <a:p>
            <a:pPr marL="539750" indent="-455613" algn="just">
              <a:lnSpc>
                <a:spcPct val="70000"/>
              </a:lnSpc>
              <a:tabLst>
                <a:tab pos="534988" algn="l"/>
              </a:tabLst>
            </a:pPr>
            <a:r>
              <a:rPr lang="en-US" sz="2400" smtClean="0"/>
              <a:t>Collection and reporting of vital statistics</a:t>
            </a:r>
          </a:p>
          <a:p>
            <a:pPr marL="539750" indent="-455613" algn="just">
              <a:lnSpc>
                <a:spcPct val="70000"/>
              </a:lnSpc>
              <a:tabLst>
                <a:tab pos="534988" algn="l"/>
              </a:tabLst>
            </a:pPr>
            <a:r>
              <a:rPr lang="en-US" sz="2400" smtClean="0"/>
              <a:t>Education about health</a:t>
            </a:r>
          </a:p>
          <a:p>
            <a:pPr marL="539750" indent="-455613" algn="just">
              <a:lnSpc>
                <a:spcPct val="70000"/>
              </a:lnSpc>
              <a:tabLst>
                <a:tab pos="534988" algn="l"/>
              </a:tabLst>
            </a:pPr>
            <a:r>
              <a:rPr lang="en-US" sz="2400" smtClean="0"/>
              <a:t>National Health Programmers - as relevant</a:t>
            </a:r>
          </a:p>
          <a:p>
            <a:pPr marL="539750" indent="-455613" algn="just">
              <a:lnSpc>
                <a:spcPct val="70000"/>
              </a:lnSpc>
              <a:tabLst>
                <a:tab pos="534988" algn="l"/>
              </a:tabLst>
            </a:pPr>
            <a:r>
              <a:rPr lang="en-US" sz="2400" smtClean="0"/>
              <a:t>Referral services</a:t>
            </a:r>
          </a:p>
          <a:p>
            <a:pPr marL="539750" indent="-455613" algn="just">
              <a:lnSpc>
                <a:spcPct val="70000"/>
              </a:lnSpc>
              <a:tabLst>
                <a:tab pos="534988" algn="l"/>
              </a:tabLst>
            </a:pPr>
            <a:r>
              <a:rPr lang="en-US" sz="2400" smtClean="0"/>
              <a:t>Training of health guides, health workers, local dais and health assistants</a:t>
            </a:r>
          </a:p>
          <a:p>
            <a:pPr marL="539750" indent="-455613" algn="just">
              <a:lnSpc>
                <a:spcPct val="70000"/>
              </a:lnSpc>
              <a:tabLst>
                <a:tab pos="534988" algn="l"/>
              </a:tabLst>
            </a:pPr>
            <a:r>
              <a:rPr lang="en-US" sz="2400" smtClean="0"/>
              <a:t>Basic laboratory services</a:t>
            </a:r>
            <a:endParaRPr lang="ru-RU" sz="2400" smtClean="0"/>
          </a:p>
          <a:p>
            <a:pPr marL="539750" indent="-455613" algn="just">
              <a:lnSpc>
                <a:spcPct val="80000"/>
              </a:lnSpc>
              <a:buFontTx/>
              <a:buNone/>
              <a:tabLst>
                <a:tab pos="534988" algn="l"/>
              </a:tabLst>
            </a:pPr>
            <a:r>
              <a:rPr lang="en-US" sz="2400" smtClean="0"/>
              <a:t>It is proposed to equip the primary health centers with facilities for selected surgical procedures (e.g., vasectomy, tubectomy</a:t>
            </a:r>
            <a:r>
              <a:rPr lang="ru-RU" sz="2400" smtClean="0"/>
              <a:t> </a:t>
            </a:r>
            <a:r>
              <a:rPr lang="en-US" sz="2400" smtClean="0"/>
              <a:t>and minor surgical procedures) and for paediatric care. In order to reorient medical education (ROME Programmer) towards the needs of the country and community care, three primary health centers have been attached to each of the 148 medical colleges.</a:t>
            </a:r>
            <a:endParaRPr lang="ru-RU" sz="240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179388" y="0"/>
            <a:ext cx="8642350" cy="2205038"/>
          </a:xfrm>
        </p:spPr>
        <p:txBody>
          <a:bodyPr anchor="b"/>
          <a:lstStyle/>
          <a:p>
            <a:pPr>
              <a:defRPr/>
            </a:pPr>
            <a:r>
              <a:rPr lang="en-US" sz="4000" b="1" i="1">
                <a:effectLst>
                  <a:outerShdw blurRad="38100" dist="38100" dir="2700000" algn="tl">
                    <a:srgbClr val="FFFFFF"/>
                  </a:outerShdw>
                </a:effectLst>
              </a:rPr>
              <a:t>Staffing pattern</a:t>
            </a:r>
            <a:r>
              <a:rPr lang="ru-RU" sz="4000" b="1" i="1">
                <a:effectLst>
                  <a:outerShdw blurRad="38100" dist="38100" dir="2700000" algn="tl">
                    <a:srgbClr val="FFFFFF"/>
                  </a:outerShdw>
                </a:effectLst>
              </a:rPr>
              <a:t/>
            </a:r>
            <a:br>
              <a:rPr lang="ru-RU" sz="4000" b="1" i="1">
                <a:effectLst>
                  <a:outerShdw blurRad="38100" dist="38100" dir="2700000" algn="tl">
                    <a:srgbClr val="FFFFFF"/>
                  </a:outerShdw>
                </a:effectLst>
              </a:rPr>
            </a:br>
            <a:r>
              <a:rPr lang="en-US" sz="2400"/>
              <a:t>At present in each community development block, there are one or more PHCs each of which covers 30,000 rural population. In the new set-up each PHC will have the following staff:</a:t>
            </a:r>
            <a:r>
              <a:rPr lang="en-US" sz="2400" b="1"/>
              <a:t/>
            </a:r>
            <a:br>
              <a:rPr lang="en-US" sz="2400" b="1"/>
            </a:br>
            <a:endParaRPr lang="ru-RU" sz="2400" b="1"/>
          </a:p>
        </p:txBody>
      </p:sp>
      <p:sp>
        <p:nvSpPr>
          <p:cNvPr id="14339" name="Rectangle 3"/>
          <p:cNvSpPr>
            <a:spLocks noGrp="1" noChangeArrowheads="1"/>
          </p:cNvSpPr>
          <p:nvPr>
            <p:ph type="body" sz="half" idx="1"/>
          </p:nvPr>
        </p:nvSpPr>
        <p:spPr>
          <a:xfrm>
            <a:off x="179388" y="1844675"/>
            <a:ext cx="4316412" cy="5013325"/>
          </a:xfrm>
        </p:spPr>
        <p:txBody>
          <a:bodyPr/>
          <a:lstStyle/>
          <a:p>
            <a:pPr>
              <a:lnSpc>
                <a:spcPct val="90000"/>
              </a:lnSpc>
              <a:buFontTx/>
              <a:buNone/>
              <a:defRPr/>
            </a:pPr>
            <a:r>
              <a:rPr lang="en-US" sz="2100" b="1"/>
              <a:t>At the PHC level</a:t>
            </a:r>
            <a:r>
              <a:rPr lang="en-US" sz="2100"/>
              <a:t>:</a:t>
            </a:r>
          </a:p>
          <a:p>
            <a:pPr algn="just">
              <a:lnSpc>
                <a:spcPct val="90000"/>
              </a:lnSpc>
              <a:defRPr/>
            </a:pPr>
            <a:r>
              <a:rPr lang="en-US" sz="2100"/>
              <a:t>Medical officer	</a:t>
            </a:r>
            <a:r>
              <a:rPr lang="ru-RU" sz="2100"/>
              <a:t>            </a:t>
            </a:r>
            <a:r>
              <a:rPr lang="en-US" sz="2100"/>
              <a:t>1</a:t>
            </a:r>
          </a:p>
          <a:p>
            <a:pPr>
              <a:lnSpc>
                <a:spcPct val="90000"/>
              </a:lnSpc>
              <a:defRPr/>
            </a:pPr>
            <a:r>
              <a:rPr lang="en-US" sz="2100"/>
              <a:t>Pharmacist</a:t>
            </a:r>
            <a:r>
              <a:rPr lang="ru-RU" sz="2100"/>
              <a:t>                              </a:t>
            </a:r>
            <a:r>
              <a:rPr lang="en-US" sz="2100"/>
              <a:t>1</a:t>
            </a:r>
          </a:p>
          <a:p>
            <a:pPr>
              <a:lnSpc>
                <a:spcPct val="90000"/>
              </a:lnSpc>
              <a:defRPr/>
            </a:pPr>
            <a:r>
              <a:rPr lang="en-US" sz="2100"/>
              <a:t>Nurse mid-wife	</a:t>
            </a:r>
            <a:r>
              <a:rPr lang="ru-RU" sz="2100"/>
              <a:t>            </a:t>
            </a:r>
            <a:r>
              <a:rPr lang="en-US" sz="2100"/>
              <a:t>1</a:t>
            </a:r>
          </a:p>
          <a:p>
            <a:pPr>
              <a:lnSpc>
                <a:spcPct val="90000"/>
              </a:lnSpc>
              <a:defRPr/>
            </a:pPr>
            <a:r>
              <a:rPr lang="en-US" sz="2100"/>
              <a:t>Health worker (female)</a:t>
            </a:r>
            <a:r>
              <a:rPr lang="ru-RU" sz="2100"/>
              <a:t>          </a:t>
            </a:r>
            <a:r>
              <a:rPr lang="en-US" sz="2100"/>
              <a:t>1</a:t>
            </a:r>
          </a:p>
          <a:p>
            <a:pPr>
              <a:lnSpc>
                <a:spcPct val="90000"/>
              </a:lnSpc>
              <a:defRPr/>
            </a:pPr>
            <a:r>
              <a:rPr lang="en-US" sz="2100"/>
              <a:t>Block Extension Educator</a:t>
            </a:r>
            <a:r>
              <a:rPr lang="ru-RU" sz="2100"/>
              <a:t>      </a:t>
            </a:r>
            <a:r>
              <a:rPr lang="en-US" sz="2100"/>
              <a:t>1</a:t>
            </a:r>
          </a:p>
          <a:p>
            <a:pPr>
              <a:lnSpc>
                <a:spcPct val="90000"/>
              </a:lnSpc>
              <a:defRPr/>
            </a:pPr>
            <a:r>
              <a:rPr lang="en-US" sz="2100"/>
              <a:t>Health assistant (male)</a:t>
            </a:r>
            <a:r>
              <a:rPr lang="ru-RU" sz="2100"/>
              <a:t>           </a:t>
            </a:r>
            <a:r>
              <a:rPr lang="en-US" sz="2100"/>
              <a:t>1</a:t>
            </a:r>
          </a:p>
          <a:p>
            <a:pPr>
              <a:lnSpc>
                <a:spcPct val="90000"/>
              </a:lnSpc>
              <a:defRPr/>
            </a:pPr>
            <a:r>
              <a:rPr lang="en-US" sz="2100"/>
              <a:t>Health assistant (female)</a:t>
            </a:r>
            <a:r>
              <a:rPr lang="ru-RU" sz="2100"/>
              <a:t>        </a:t>
            </a:r>
            <a:r>
              <a:rPr lang="en-US" sz="2100"/>
              <a:t>1</a:t>
            </a:r>
          </a:p>
          <a:p>
            <a:pPr>
              <a:lnSpc>
                <a:spcPct val="90000"/>
              </a:lnSpc>
              <a:defRPr/>
            </a:pPr>
            <a:r>
              <a:rPr lang="en-US" sz="2100"/>
              <a:t>Lab. technician	</a:t>
            </a:r>
            <a:r>
              <a:rPr lang="ru-RU" sz="2100"/>
              <a:t>            </a:t>
            </a:r>
            <a:r>
              <a:rPr lang="en-US" sz="2100"/>
              <a:t>1</a:t>
            </a:r>
          </a:p>
          <a:p>
            <a:pPr>
              <a:lnSpc>
                <a:spcPct val="90000"/>
              </a:lnSpc>
              <a:defRPr/>
            </a:pPr>
            <a:r>
              <a:rPr lang="en-US" sz="2100"/>
              <a:t>Driver (subject to availability of vehicle)	</a:t>
            </a:r>
            <a:r>
              <a:rPr lang="ru-RU" sz="2100"/>
              <a:t>                          </a:t>
            </a:r>
            <a:r>
              <a:rPr lang="en-US" sz="2100"/>
              <a:t>1</a:t>
            </a:r>
          </a:p>
          <a:p>
            <a:pPr>
              <a:lnSpc>
                <a:spcPct val="90000"/>
              </a:lnSpc>
              <a:defRPr/>
            </a:pPr>
            <a:r>
              <a:rPr lang="en-US" sz="2100"/>
              <a:t>Other health workers</a:t>
            </a:r>
            <a:r>
              <a:rPr lang="ru-RU" sz="2100"/>
              <a:t>               4                                </a:t>
            </a:r>
            <a:r>
              <a:rPr lang="en-US" sz="2100" b="1">
                <a:effectLst>
                  <a:outerShdw blurRad="38100" dist="38100" dir="2700000" algn="tl">
                    <a:srgbClr val="FFFFFF"/>
                  </a:outerShdw>
                </a:effectLst>
              </a:rPr>
              <a:t>In total </a:t>
            </a:r>
            <a:r>
              <a:rPr lang="ru-RU" sz="2100" b="1">
                <a:effectLst>
                  <a:outerShdw blurRad="38100" dist="38100" dir="2700000" algn="tl">
                    <a:srgbClr val="FFFFFF"/>
                  </a:outerShdw>
                </a:effectLst>
              </a:rPr>
              <a:t>                                  </a:t>
            </a:r>
            <a:r>
              <a:rPr lang="en-US" sz="2100" b="1">
                <a:effectLst>
                  <a:outerShdw blurRad="38100" dist="38100" dir="2700000" algn="tl">
                    <a:srgbClr val="FFFFFF"/>
                  </a:outerShdw>
                </a:effectLst>
              </a:rPr>
              <a:t>15</a:t>
            </a:r>
          </a:p>
        </p:txBody>
      </p:sp>
      <p:sp>
        <p:nvSpPr>
          <p:cNvPr id="14340" name="Rectangle 4"/>
          <p:cNvSpPr>
            <a:spLocks noGrp="1" noChangeArrowheads="1"/>
          </p:cNvSpPr>
          <p:nvPr>
            <p:ph type="body" sz="half" idx="2"/>
          </p:nvPr>
        </p:nvSpPr>
        <p:spPr>
          <a:xfrm>
            <a:off x="4284663" y="1773238"/>
            <a:ext cx="4608512" cy="5084762"/>
          </a:xfrm>
        </p:spPr>
        <p:txBody>
          <a:bodyPr/>
          <a:lstStyle/>
          <a:p>
            <a:pPr>
              <a:lnSpc>
                <a:spcPct val="90000"/>
              </a:lnSpc>
              <a:buFontTx/>
              <a:buNone/>
              <a:defRPr/>
            </a:pPr>
            <a:r>
              <a:rPr lang="en-US" sz="2100" b="1"/>
              <a:t>At the sub-centre level:</a:t>
            </a:r>
            <a:endParaRPr lang="en-US" sz="2100"/>
          </a:p>
          <a:p>
            <a:pPr>
              <a:lnSpc>
                <a:spcPct val="90000"/>
              </a:lnSpc>
              <a:defRPr/>
            </a:pPr>
            <a:r>
              <a:rPr lang="en-US" sz="2100"/>
              <a:t>Health worker (female)</a:t>
            </a:r>
            <a:r>
              <a:rPr lang="ru-RU" sz="2100"/>
              <a:t>        1</a:t>
            </a:r>
          </a:p>
          <a:p>
            <a:pPr>
              <a:lnSpc>
                <a:spcPct val="90000"/>
              </a:lnSpc>
              <a:defRPr/>
            </a:pPr>
            <a:r>
              <a:rPr lang="en-US" sz="2100"/>
              <a:t>Health worker (male)	</a:t>
            </a:r>
            <a:r>
              <a:rPr lang="ru-RU" sz="2100"/>
              <a:t>         </a:t>
            </a:r>
            <a:r>
              <a:rPr lang="en-US" sz="2100"/>
              <a:t>1</a:t>
            </a:r>
          </a:p>
          <a:p>
            <a:pPr>
              <a:lnSpc>
                <a:spcPct val="90000"/>
              </a:lnSpc>
              <a:defRPr/>
            </a:pPr>
            <a:r>
              <a:rPr lang="en-US" sz="2100"/>
              <a:t>Voluntary worker </a:t>
            </a:r>
          </a:p>
          <a:p>
            <a:pPr>
              <a:lnSpc>
                <a:spcPct val="90000"/>
              </a:lnSpc>
              <a:buFontTx/>
              <a:buNone/>
              <a:defRPr/>
            </a:pPr>
            <a:r>
              <a:rPr lang="en-US" sz="2100"/>
              <a:t>(paid Rs.50 per month as honorarium) </a:t>
            </a:r>
            <a:r>
              <a:rPr lang="ru-RU" sz="2100"/>
              <a:t>  1                 </a:t>
            </a:r>
            <a:r>
              <a:rPr lang="en-US" sz="2100" b="1">
                <a:effectLst>
                  <a:outerShdw blurRad="38100" dist="38100" dir="2700000" algn="tl">
                    <a:srgbClr val="FFFFFF"/>
                  </a:outerShdw>
                </a:effectLst>
              </a:rPr>
              <a:t>In total </a:t>
            </a:r>
            <a:r>
              <a:rPr lang="ru-RU" sz="2100" b="1">
                <a:effectLst>
                  <a:outerShdw blurRad="38100" dist="38100" dir="2700000" algn="tl">
                    <a:srgbClr val="FFFFFF"/>
                  </a:outerShdw>
                </a:effectLst>
              </a:rPr>
              <a:t>                                      </a:t>
            </a:r>
            <a:r>
              <a:rPr lang="en-US" sz="2100" b="1">
                <a:effectLst>
                  <a:outerShdw blurRad="38100" dist="38100" dir="2700000" algn="tl">
                    <a:srgbClr val="FFFFFF"/>
                  </a:outerShdw>
                </a:effectLst>
              </a:rPr>
              <a:t>3</a:t>
            </a:r>
            <a:endParaRPr lang="ru-RU" sz="2100" b="1">
              <a:effectLst>
                <a:outerShdw blurRad="38100" dist="38100" dir="2700000" algn="tl">
                  <a:srgbClr val="FFFFFF"/>
                </a:outerShdw>
              </a:effectLst>
            </a:endParaRPr>
          </a:p>
          <a:p>
            <a:pPr algn="just">
              <a:lnSpc>
                <a:spcPct val="90000"/>
              </a:lnSpc>
              <a:buFontTx/>
              <a:buNone/>
              <a:defRPr/>
            </a:pPr>
            <a:endParaRPr lang="ru-RU" sz="2000" b="1">
              <a:effectLst>
                <a:outerShdw blurRad="38100" dist="38100" dir="2700000" algn="tl">
                  <a:srgbClr val="FFFFFF"/>
                </a:outerShdw>
              </a:effectLst>
            </a:endParaRPr>
          </a:p>
          <a:p>
            <a:pPr algn="just">
              <a:lnSpc>
                <a:spcPct val="90000"/>
              </a:lnSpc>
              <a:buFontTx/>
              <a:buNone/>
              <a:defRPr/>
            </a:pPr>
            <a:r>
              <a:rPr lang="ru-RU" sz="2100" b="1">
                <a:effectLst>
                  <a:outerShdw blurRad="38100" dist="38100" dir="2700000" algn="tl">
                    <a:srgbClr val="FFFFFF"/>
                  </a:outerShdw>
                </a:effectLst>
              </a:rPr>
              <a:t>   </a:t>
            </a:r>
            <a:r>
              <a:rPr lang="en-US" sz="2100" b="1">
                <a:solidFill>
                  <a:srgbClr val="000066"/>
                </a:solidFill>
                <a:effectLst>
                  <a:outerShdw blurRad="38100" dist="38100" dir="2700000" algn="tl">
                    <a:srgbClr val="000000"/>
                  </a:outerShdw>
                </a:effectLst>
              </a:rPr>
              <a:t>Notwithstanding the strong criticism of primary health centers it must be emphasized that their establishment is a valuable national asset. Their establishment is the fruit of many years of great efforts to increase the outreach of the health services</a:t>
            </a:r>
            <a:r>
              <a:rPr lang="en-US" sz="2100" b="1" i="1">
                <a:solidFill>
                  <a:srgbClr val="000066"/>
                </a:solidFill>
                <a:effectLst>
                  <a:outerShdw blurRad="38100" dist="38100" dir="2700000" algn="tl">
                    <a:srgbClr val="000000"/>
                  </a:outerShdw>
                </a:effectLst>
              </a:rPr>
              <a:t>.</a:t>
            </a:r>
            <a:endParaRPr lang="ru-RU" sz="2100" b="1" i="1">
              <a:solidFill>
                <a:srgbClr val="000066"/>
              </a:solidFill>
              <a:effectLst>
                <a:outerShdw blurRad="38100" dist="38100" dir="2700000" algn="tl">
                  <a:srgbClr val="000000"/>
                </a:outerShdw>
              </a:effectLst>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684213" y="0"/>
            <a:ext cx="7772400" cy="908050"/>
          </a:xfrm>
        </p:spPr>
        <p:txBody>
          <a:bodyPr/>
          <a:lstStyle/>
          <a:p>
            <a:r>
              <a:rPr lang="en-US" b="1" smtClean="0"/>
              <a:t>Community Health Centers</a:t>
            </a:r>
            <a:endParaRPr lang="ru-RU" b="1" smtClean="0"/>
          </a:p>
        </p:txBody>
      </p:sp>
      <p:sp>
        <p:nvSpPr>
          <p:cNvPr id="20483" name="Rectangle 3"/>
          <p:cNvSpPr>
            <a:spLocks noGrp="1" noChangeArrowheads="1"/>
          </p:cNvSpPr>
          <p:nvPr>
            <p:ph type="body" idx="1"/>
          </p:nvPr>
        </p:nvSpPr>
        <p:spPr>
          <a:xfrm>
            <a:off x="179388" y="765175"/>
            <a:ext cx="8713787" cy="5832475"/>
          </a:xfrm>
        </p:spPr>
        <p:txBody>
          <a:bodyPr/>
          <a:lstStyle/>
          <a:p>
            <a:pPr algn="just">
              <a:lnSpc>
                <a:spcPct val="90000"/>
              </a:lnSpc>
            </a:pPr>
            <a:r>
              <a:rPr lang="en-US" sz="2400" smtClean="0"/>
              <a:t>As on 31st March 2003, 3076 community health centers were</a:t>
            </a:r>
            <a:r>
              <a:rPr lang="en-US" sz="2400" i="1" smtClean="0"/>
              <a:t> </a:t>
            </a:r>
            <a:r>
              <a:rPr lang="en-US" sz="2400" smtClean="0"/>
              <a:t>established by upgrading the primary health centers, each community health centre covering a population of 80.000 to 1.20 lakh (one in each community development block) with 30 beds and specialists in surgery, medicine, obstetrics and gynaecology, and paediatrics with X-ray and laboratory facilities. For strengthening preventive and promotive aspects of health care, a new non-medical post called community health officer has been created at each community health centre. The community health officer is selected from amongst the supervisory category of staff at the PHC and district level with minimum of 7 years experience in rural health programmers. Some states have not accepted this scheme and have opted for a second medical officer</a:t>
            </a:r>
            <a:r>
              <a:rPr lang="en-US" sz="2400" i="1" smtClean="0"/>
              <a:t>.</a:t>
            </a:r>
            <a:endParaRPr lang="ru-RU" sz="2400" i="1" smtClean="0"/>
          </a:p>
          <a:p>
            <a:pPr algn="just">
              <a:lnSpc>
                <a:spcPct val="90000"/>
              </a:lnSpc>
            </a:pPr>
            <a:r>
              <a:rPr lang="en-US" sz="2400" i="1" smtClean="0"/>
              <a:t>The specialists at the community health centre may refer a patient directly to the State level hospital or the nearest/ appropriate Medical College Hospital, as may be necessary, without the patient having to go first to the sub-divisional or District Hospital.</a:t>
            </a:r>
            <a:endParaRPr lang="ru-RU" sz="2400" i="1" smtClean="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TotalTime>
  <Words>1487</Words>
  <Application>Microsoft Office PowerPoint</Application>
  <PresentationFormat>On-screen Show (4:3)</PresentationFormat>
  <Paragraphs>153</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ANM II YEAR </vt:lpstr>
      <vt:lpstr>Slide 2</vt:lpstr>
      <vt:lpstr>Sub-centre level</vt:lpstr>
      <vt:lpstr>Anganwadi Worker </vt:lpstr>
      <vt:lpstr>Primary health centre level </vt:lpstr>
      <vt:lpstr>Primary health centre level</vt:lpstr>
      <vt:lpstr>Functions of the PHC</vt:lpstr>
      <vt:lpstr>Staffing pattern At present in each community development block, there are one or more PHCs each of which covers 30,000 rural population. In the new set-up each PHC will have the following staff: </vt:lpstr>
      <vt:lpstr>Community Health Centers</vt:lpstr>
      <vt:lpstr>Staff for community Health Centre :</vt:lpstr>
      <vt:lpstr>Health worker Male and Female</vt:lpstr>
      <vt:lpstr>HEALTH WORKER MALE (HWM) </vt:lpstr>
      <vt:lpstr>HEALTH WORKER MALE (HWM) </vt:lpstr>
      <vt:lpstr>HEALTH WORKER MALE (HWM)</vt:lpstr>
      <vt:lpstr>HEALTH WORKER MALE (HWM)</vt:lpstr>
      <vt:lpstr>COMMUNITY NEED ASSESSMENT</vt:lpstr>
      <vt:lpstr>Steps in an Assessment (review)</vt:lpstr>
      <vt:lpstr>Goals of an assessment</vt:lpstr>
      <vt:lpstr>Methods of Primary Data Collection</vt:lpstr>
      <vt:lpstr>Slide 20</vt:lpstr>
      <vt:lpstr>Slide 21</vt:lpstr>
    </vt:vector>
  </TitlesOfParts>
  <Company>Bond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Anganwadi Worker </dc:title>
  <dc:creator>sss</dc:creator>
  <cp:lastModifiedBy>nurshing</cp:lastModifiedBy>
  <cp:revision>5</cp:revision>
  <dcterms:created xsi:type="dcterms:W3CDTF">2017-08-31T06:35:10Z</dcterms:created>
  <dcterms:modified xsi:type="dcterms:W3CDTF">2020-10-09T05:37:07Z</dcterms:modified>
</cp:coreProperties>
</file>