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59" r:id="rId5"/>
    <p:sldId id="260" r:id="rId6"/>
    <p:sldId id="261" r:id="rId7"/>
    <p:sldId id="262" r:id="rId8"/>
    <p:sldId id="263" r:id="rId9"/>
    <p:sldId id="264" r:id="rId10"/>
    <p:sldId id="258"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Principles and Concepts of Mental Health Nursing</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buNone/>
            </a:pPr>
            <a:r>
              <a:rPr lang="en-US" dirty="0" smtClean="0"/>
              <a:t>		Health is a state of complete physical, mental, social and spiritual well-being and not merely the absence of disease or infirmity. </a:t>
            </a:r>
          </a:p>
          <a:p>
            <a:pPr algn="just">
              <a:buNone/>
            </a:pPr>
            <a:r>
              <a:rPr lang="en-US" dirty="0" smtClean="0"/>
              <a:t>		A nurse who is responsible for total health care of a person must take care of both physical and emotional needs; therefore she should develop a basic understanding and skill in psychiatric nursing to achieve total health care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2"/>
          <p:cNvSpPr>
            <a:spLocks noGrp="1"/>
          </p:cNvSpPr>
          <p:nvPr>
            <p:ph idx="1"/>
          </p:nvPr>
        </p:nvSpPr>
        <p:spPr>
          <a:xfrm>
            <a:off x="457200" y="1676400"/>
            <a:ext cx="8229600" cy="4525963"/>
          </a:xfrm>
        </p:spPr>
        <p:txBody>
          <a:bodyPr>
            <a:normAutofit fontScale="85000" lnSpcReduction="10000"/>
          </a:bodyPr>
          <a:lstStyle/>
          <a:p>
            <a:pPr algn="just">
              <a:buNone/>
            </a:pPr>
            <a:r>
              <a:rPr lang="en-US" dirty="0" smtClean="0"/>
              <a:t>PSYCHIATRY</a:t>
            </a:r>
          </a:p>
          <a:p>
            <a:pPr algn="just">
              <a:buNone/>
            </a:pPr>
            <a:r>
              <a:rPr lang="en-US" dirty="0" smtClean="0"/>
              <a:t>	 It is a branch of medicine that deals with the diagnosis, treatment and prevention of mental illness.</a:t>
            </a:r>
          </a:p>
          <a:p>
            <a:pPr>
              <a:buNone/>
            </a:pPr>
            <a:endParaRPr lang="en-US" dirty="0" smtClean="0"/>
          </a:p>
          <a:p>
            <a:pPr>
              <a:buNone/>
            </a:pPr>
            <a:r>
              <a:rPr lang="en-US" dirty="0" smtClean="0"/>
              <a:t>PSYCHIATRIC NURSING</a:t>
            </a:r>
          </a:p>
          <a:p>
            <a:pPr algn="just">
              <a:buNone/>
            </a:pPr>
            <a:r>
              <a:rPr lang="en-US" dirty="0" smtClean="0"/>
              <a:t>	 It is a specialized area of nursing practice, employing theories of human behavior as it is a science, and the purposeful use of self as it is an art, in the diagnosis and treatment of human responses to actual or potential mental health problems. (American Nurses Association, 1994)</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OF PSYCHIATRY</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Pythagoras (580-510BC)developed the concept that the brain is the seat of intellectual activity. </a:t>
            </a:r>
          </a:p>
          <a:p>
            <a:pPr algn="just">
              <a:buNone/>
            </a:pPr>
            <a:r>
              <a:rPr lang="en-US" dirty="0" smtClean="0"/>
              <a:t>• Hippocrates (460- 370BC)described mental illness as hysteria, mania and depression.</a:t>
            </a:r>
          </a:p>
          <a:p>
            <a:pPr algn="just">
              <a:buNone/>
            </a:pPr>
            <a:r>
              <a:rPr lang="en-US" dirty="0" smtClean="0"/>
              <a:t> • Plato (427-347BC)identified the relationship between mind and body</a:t>
            </a:r>
          </a:p>
          <a:p>
            <a:pPr algn="just">
              <a:buNone/>
            </a:pPr>
            <a:r>
              <a:rPr lang="en-US" dirty="0" smtClean="0"/>
              <a:t> • </a:t>
            </a:r>
            <a:r>
              <a:rPr lang="en-US" dirty="0" err="1" smtClean="0"/>
              <a:t>Asciepiades</a:t>
            </a:r>
            <a:r>
              <a:rPr lang="en-US" dirty="0" smtClean="0"/>
              <a:t>, who is referred to as the Father of Psychiatry, made use of simple hygienic measures, diet, bath, massage in place of mechanical restraints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Important Milestones</a:t>
            </a:r>
            <a:endParaRPr lang="en-US" dirty="0"/>
          </a:p>
        </p:txBody>
      </p:sp>
      <p:sp>
        <p:nvSpPr>
          <p:cNvPr id="3" name="Content Placeholder 2"/>
          <p:cNvSpPr>
            <a:spLocks noGrp="1"/>
          </p:cNvSpPr>
          <p:nvPr>
            <p:ph idx="1"/>
          </p:nvPr>
        </p:nvSpPr>
        <p:spPr/>
        <p:txBody>
          <a:bodyPr/>
          <a:lstStyle/>
          <a:p>
            <a:r>
              <a:rPr lang="en-US" dirty="0" smtClean="0"/>
              <a:t>1773 The first mental hospital in the US was built in Williamsburg, Virginia.</a:t>
            </a:r>
          </a:p>
          <a:p>
            <a:r>
              <a:rPr lang="en-US" dirty="0" smtClean="0"/>
              <a:t>1812 The first American textbook in psychiatry was written by Benjamin Rush, who is referred to as the Father of American Psychiatry.</a:t>
            </a:r>
          </a:p>
          <a:p>
            <a:r>
              <a:rPr lang="en-US" dirty="0" smtClean="0"/>
              <a:t>1912 Eugene </a:t>
            </a:r>
            <a:r>
              <a:rPr lang="en-US" dirty="0" err="1" smtClean="0"/>
              <a:t>Bleuler</a:t>
            </a:r>
            <a:r>
              <a:rPr lang="en-US" dirty="0" smtClean="0"/>
              <a:t>, a Swiss psychiatrist coined the term 'schizophrenia'.</a:t>
            </a:r>
          </a:p>
          <a:p>
            <a:r>
              <a:rPr lang="en-US" dirty="0" smtClean="0"/>
              <a:t>1912 -The Indian Lunacy Act was passed</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en-US"/>
          </a:p>
        </p:txBody>
      </p:sp>
      <p:sp>
        <p:nvSpPr>
          <p:cNvPr id="3" name="Content Placeholder 2"/>
          <p:cNvSpPr>
            <a:spLocks noGrp="1"/>
          </p:cNvSpPr>
          <p:nvPr>
            <p:ph idx="1"/>
          </p:nvPr>
        </p:nvSpPr>
        <p:spPr/>
        <p:txBody>
          <a:bodyPr>
            <a:normAutofit fontScale="92500" lnSpcReduction="20000"/>
          </a:bodyPr>
          <a:lstStyle/>
          <a:p>
            <a:pPr algn="just"/>
            <a:r>
              <a:rPr lang="en-US" dirty="0" smtClean="0"/>
              <a:t>1927 Insulin shock treatment was introduced for schizophrenia.</a:t>
            </a:r>
          </a:p>
          <a:p>
            <a:pPr algn="just"/>
            <a:r>
              <a:rPr lang="en-US" dirty="0" smtClean="0"/>
              <a:t>1938 Electro Convulsive Therapy (ECT) was used for the treatment of psychoses. </a:t>
            </a:r>
          </a:p>
          <a:p>
            <a:pPr algn="just"/>
            <a:r>
              <a:rPr lang="en-US" dirty="0" smtClean="0"/>
              <a:t>1939 Development of psychoanalytical theory by Sigmund Freud led to new concepts in the treatment of mental illness</a:t>
            </a:r>
          </a:p>
          <a:p>
            <a:pPr algn="just"/>
            <a:r>
              <a:rPr lang="en-US" dirty="0" smtClean="0"/>
              <a:t>1949 Lithium was first used for the treatment of mania</a:t>
            </a:r>
          </a:p>
          <a:p>
            <a:pPr algn="just"/>
            <a:r>
              <a:rPr lang="en-US" dirty="0" smtClean="0"/>
              <a:t>1963 The 'Community Mental Health Centers' Act was passed.</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lgn="just"/>
            <a:r>
              <a:rPr lang="en-US" dirty="0" smtClean="0"/>
              <a:t>1978 The Alma-Ata declaration of "Health for All by 2000AD." posed a major challenge to Indian mental health professionals.</a:t>
            </a:r>
          </a:p>
          <a:p>
            <a:pPr algn="just"/>
            <a:r>
              <a:rPr lang="en-US" dirty="0" smtClean="0"/>
              <a:t>1982 The Central Council of Health, India's highest health policy making body accepted the National Mental Health Policy and brought out the National Mental Health Program in India.</a:t>
            </a:r>
          </a:p>
          <a:p>
            <a:pPr algn="just"/>
            <a:r>
              <a:rPr lang="en-US" dirty="0" smtClean="0"/>
              <a:t> 1987 The Indian Mental Health Act was passed.</a:t>
            </a:r>
          </a:p>
          <a:p>
            <a:pPr algn="just"/>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DEVELOPMENT OF MODERN PSYCHIATRICNURSING</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1872 First training school for nurses, based on the Nightingale system was established by the New England Hospital for Women and Children, USA. Linda Richards, the first nurse to graduate from the one-year course, developed 12 training schools in the USA.</a:t>
            </a:r>
          </a:p>
          <a:p>
            <a:pPr algn="just"/>
            <a:r>
              <a:rPr lang="en-US" dirty="0" smtClean="0"/>
              <a:t>1943 Psychiatric nursing course was started for male nurses</a:t>
            </a:r>
          </a:p>
          <a:p>
            <a:pPr algn="just"/>
            <a:r>
              <a:rPr lang="en-US" dirty="0" smtClean="0"/>
              <a:t>1952 Dr. Hildegard </a:t>
            </a:r>
            <a:r>
              <a:rPr lang="en-US" dirty="0" err="1" smtClean="0"/>
              <a:t>Peplau</a:t>
            </a:r>
            <a:r>
              <a:rPr lang="en-US" dirty="0" smtClean="0"/>
              <a:t> defined the therapeutic roles that nurses might play in the mental health setting. She described the skills and roles of the psychiatric nurse in her book 'Interpersonal Relations in Nursing'.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r>
              <a:rPr lang="en-US" dirty="0" smtClean="0"/>
              <a:t>1953 Maxwell Jones introduced therapeutic community.</a:t>
            </a:r>
          </a:p>
          <a:p>
            <a:pPr algn="just"/>
            <a:r>
              <a:rPr lang="en-US" dirty="0" smtClean="0"/>
              <a:t> 1956 One year post-certificate course in psychiatric nursing was started at NIMHANS, Bangalore.</a:t>
            </a:r>
          </a:p>
          <a:p>
            <a:pPr algn="just"/>
            <a:r>
              <a:rPr lang="en-US" dirty="0" smtClean="0"/>
              <a:t>1965 The Indian Nursing Council included psychiatric nursing as a compulsory course in the </a:t>
            </a:r>
            <a:r>
              <a:rPr lang="en-US" dirty="0" err="1" smtClean="0"/>
              <a:t>B.ScNursing</a:t>
            </a:r>
            <a:r>
              <a:rPr lang="en-US" dirty="0" smtClean="0"/>
              <a:t> program.</a:t>
            </a:r>
          </a:p>
          <a:p>
            <a:pPr algn="just"/>
            <a:r>
              <a:rPr lang="en-US" dirty="0" smtClean="0"/>
              <a:t>1960 The focus began to shift to primary prevention and implementing care and consultation in the community. The name 'psychiatric nursing' was changed to 'psychiatric and mental health nursing,</a:t>
            </a:r>
          </a:p>
          <a:p>
            <a:pPr algn="just"/>
            <a:r>
              <a:rPr lang="en-US" dirty="0" smtClean="0"/>
              <a:t>1986 The Indian Nursing Council (INC) made psychiatric nursing a component of General Nursing and Midwifery course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CURRENT ISSUES AND TRENDS IN CARE (SCOPE)</a:t>
            </a:r>
            <a:endParaRPr lang="en-US" dirty="0"/>
          </a:p>
        </p:txBody>
      </p:sp>
      <p:sp>
        <p:nvSpPr>
          <p:cNvPr id="4" name="Content Placeholder 3"/>
          <p:cNvSpPr>
            <a:spLocks noGrp="1"/>
          </p:cNvSpPr>
          <p:nvPr>
            <p:ph idx="1"/>
          </p:nvPr>
        </p:nvSpPr>
        <p:spPr/>
        <p:txBody>
          <a:bodyPr>
            <a:normAutofit fontScale="62500" lnSpcReduction="20000"/>
          </a:bodyPr>
          <a:lstStyle/>
          <a:p>
            <a:pPr>
              <a:buNone/>
            </a:pPr>
            <a:r>
              <a:rPr lang="en-US" dirty="0" smtClean="0"/>
              <a:t>1)Demographic Changes</a:t>
            </a:r>
          </a:p>
          <a:p>
            <a:pPr>
              <a:buNone/>
            </a:pPr>
            <a:r>
              <a:rPr lang="en-US" dirty="0" smtClean="0"/>
              <a:t> • Type of family (increased number of nuclear families) </a:t>
            </a:r>
          </a:p>
          <a:p>
            <a:pPr>
              <a:buNone/>
            </a:pPr>
            <a:r>
              <a:rPr lang="en-US" dirty="0" smtClean="0"/>
              <a:t>• Increasing number of the elderly group </a:t>
            </a:r>
          </a:p>
          <a:p>
            <a:pPr>
              <a:buNone/>
            </a:pPr>
            <a:r>
              <a:rPr lang="en-US" dirty="0" smtClean="0"/>
              <a:t>2)Social Changes</a:t>
            </a:r>
          </a:p>
          <a:p>
            <a:pPr>
              <a:buNone/>
            </a:pPr>
            <a:r>
              <a:rPr lang="en-US" dirty="0" smtClean="0"/>
              <a:t> • The need for maintaining intergroup and </a:t>
            </a:r>
            <a:r>
              <a:rPr lang="en-US" dirty="0" err="1" smtClean="0"/>
              <a:t>intragroup</a:t>
            </a:r>
            <a:r>
              <a:rPr lang="en-US" dirty="0" smtClean="0"/>
              <a:t> loyalties</a:t>
            </a:r>
          </a:p>
          <a:p>
            <a:pPr>
              <a:buNone/>
            </a:pPr>
            <a:r>
              <a:rPr lang="en-US" dirty="0" smtClean="0"/>
              <a:t> • Peer pressure </a:t>
            </a:r>
          </a:p>
          <a:p>
            <a:pPr>
              <a:buNone/>
            </a:pPr>
            <a:r>
              <a:rPr lang="en-US" dirty="0" smtClean="0"/>
              <a:t>3)Economic Changes</a:t>
            </a:r>
          </a:p>
          <a:p>
            <a:pPr>
              <a:buNone/>
            </a:pPr>
            <a:r>
              <a:rPr lang="en-US" dirty="0" smtClean="0"/>
              <a:t> • Industrialization </a:t>
            </a:r>
          </a:p>
          <a:p>
            <a:pPr>
              <a:buNone/>
            </a:pPr>
            <a:r>
              <a:rPr lang="en-US" dirty="0" smtClean="0"/>
              <a:t>• Urbanization </a:t>
            </a:r>
          </a:p>
          <a:p>
            <a:pPr>
              <a:buNone/>
            </a:pPr>
            <a:r>
              <a:rPr lang="en-US" dirty="0" smtClean="0"/>
              <a:t>• Raised standard of living </a:t>
            </a:r>
          </a:p>
          <a:p>
            <a:pPr>
              <a:buNone/>
            </a:pPr>
            <a:r>
              <a:rPr lang="en-US" dirty="0" smtClean="0"/>
              <a:t>4)Technological Changes</a:t>
            </a:r>
          </a:p>
          <a:p>
            <a:pPr>
              <a:buNone/>
            </a:pPr>
            <a:r>
              <a:rPr lang="en-US" dirty="0" smtClean="0"/>
              <a:t> • Mass media</a:t>
            </a:r>
          </a:p>
          <a:p>
            <a:pPr>
              <a:buNone/>
            </a:pPr>
            <a:r>
              <a:rPr lang="en-US" dirty="0" smtClean="0"/>
              <a:t> • Electronic systems </a:t>
            </a:r>
          </a:p>
          <a:p>
            <a:pPr>
              <a:buNone/>
            </a:pPr>
            <a:r>
              <a:rPr lang="en-US" dirty="0" smtClean="0"/>
              <a:t>• Information Technology</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buNone/>
            </a:pPr>
            <a:r>
              <a:rPr lang="en-US" dirty="0" smtClean="0"/>
              <a:t>5)Mental Health Care Changes </a:t>
            </a:r>
          </a:p>
          <a:p>
            <a:pPr>
              <a:buNone/>
            </a:pPr>
            <a:r>
              <a:rPr lang="en-US" dirty="0" smtClean="0"/>
              <a:t>• Increased awareness in the public regarding mental health</a:t>
            </a:r>
          </a:p>
          <a:p>
            <a:pPr>
              <a:buNone/>
            </a:pPr>
            <a:r>
              <a:rPr lang="en-US" dirty="0" smtClean="0"/>
              <a:t> • Need to maintain mental stability</a:t>
            </a:r>
          </a:p>
          <a:p>
            <a:pPr>
              <a:buNone/>
            </a:pPr>
            <a:r>
              <a:rPr lang="en-US" dirty="0" smtClean="0"/>
              <a:t> • Increased mental health problems</a:t>
            </a:r>
          </a:p>
          <a:p>
            <a:pPr>
              <a:buNone/>
            </a:pPr>
            <a:r>
              <a:rPr lang="en-US" dirty="0" smtClean="0"/>
              <a:t>6)Educational Programs for the Psychiatric Nurse </a:t>
            </a:r>
          </a:p>
          <a:p>
            <a:pPr>
              <a:buNone/>
            </a:pPr>
            <a:r>
              <a:rPr lang="en-US" dirty="0" smtClean="0"/>
              <a:t>• Diploma in Psychiatric Nursing (The first program was offered in 1956 at NIMHANS, Bangalore). </a:t>
            </a:r>
          </a:p>
          <a:p>
            <a:pPr>
              <a:buNone/>
            </a:pPr>
            <a:r>
              <a:rPr lang="en-US" dirty="0" smtClean="0"/>
              <a:t>• M.Sc in Psychiatric Nursing (The first program was offered in 1976at </a:t>
            </a:r>
            <a:r>
              <a:rPr lang="en-US" dirty="0" err="1" smtClean="0"/>
              <a:t>Rajkumari</a:t>
            </a:r>
            <a:r>
              <a:rPr lang="en-US" dirty="0" smtClean="0"/>
              <a:t> </a:t>
            </a:r>
            <a:r>
              <a:rPr lang="en-US" dirty="0" err="1" smtClean="0"/>
              <a:t>Amrit</a:t>
            </a:r>
            <a:r>
              <a:rPr lang="en-US" dirty="0" smtClean="0"/>
              <a:t> </a:t>
            </a:r>
            <a:r>
              <a:rPr lang="en-US" dirty="0" err="1" smtClean="0"/>
              <a:t>Kaur</a:t>
            </a:r>
            <a:r>
              <a:rPr lang="en-US" dirty="0" smtClean="0"/>
              <a:t> College of Nursing, New Delhi). </a:t>
            </a:r>
          </a:p>
          <a:p>
            <a:pPr>
              <a:buNone/>
            </a:pPr>
            <a:r>
              <a:rPr lang="en-US" dirty="0" smtClean="0"/>
              <a:t>• </a:t>
            </a:r>
            <a:r>
              <a:rPr lang="en-US" dirty="0" err="1" smtClean="0"/>
              <a:t>M.Phil</a:t>
            </a:r>
            <a:r>
              <a:rPr lang="en-US" dirty="0" smtClean="0"/>
              <a:t> in Psychiatric Nursing (1990, M.G. University, </a:t>
            </a:r>
            <a:r>
              <a:rPr lang="en-US" dirty="0" err="1" smtClean="0"/>
              <a:t>Kottayam</a:t>
            </a:r>
            <a:r>
              <a:rPr lang="en-US" dirty="0" smtClean="0"/>
              <a:t>). </a:t>
            </a:r>
          </a:p>
          <a:p>
            <a:pPr>
              <a:buNone/>
            </a:pPr>
            <a:r>
              <a:rPr lang="en-US" dirty="0" smtClean="0"/>
              <a:t>• Doctorate in Psychiatric Nursing (offered at MAHE, </a:t>
            </a:r>
            <a:r>
              <a:rPr lang="en-US" dirty="0" err="1" smtClean="0"/>
              <a:t>Manipal</a:t>
            </a:r>
            <a:r>
              <a:rPr lang="en-US" dirty="0" smtClean="0"/>
              <a:t>; RAK College of Nursing, </a:t>
            </a:r>
            <a:r>
              <a:rPr lang="en-US" dirty="0" err="1" smtClean="0"/>
              <a:t>Delhi;NIMHANS</a:t>
            </a:r>
            <a:r>
              <a:rPr lang="en-US" dirty="0" smtClean="0"/>
              <a:t>, Bangalore)</a:t>
            </a:r>
          </a:p>
          <a:p>
            <a:pPr>
              <a:buNone/>
            </a:pPr>
            <a:r>
              <a:rPr lang="en-US" dirty="0" smtClean="0"/>
              <a:t>•  Short-term training programs for both the degree and diploma holders in nursing.</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Trends in Role of a Psychiatric Nurse</a:t>
            </a:r>
            <a:endParaRPr lang="en-US" dirty="0"/>
          </a:p>
        </p:txBody>
      </p:sp>
      <p:sp>
        <p:nvSpPr>
          <p:cNvPr id="3" name="Content Placeholder 2"/>
          <p:cNvSpPr>
            <a:spLocks noGrp="1"/>
          </p:cNvSpPr>
          <p:nvPr>
            <p:ph idx="1"/>
          </p:nvPr>
        </p:nvSpPr>
        <p:spPr/>
        <p:txBody>
          <a:bodyPr>
            <a:normAutofit lnSpcReduction="10000"/>
          </a:bodyPr>
          <a:lstStyle/>
          <a:p>
            <a:r>
              <a:rPr lang="en-US" dirty="0" smtClean="0"/>
              <a:t>Primary Mental Health Nursing</a:t>
            </a:r>
          </a:p>
          <a:p>
            <a:r>
              <a:rPr lang="en-US" dirty="0" smtClean="0"/>
              <a:t>Collaborative Psychiatric Nursing Practice</a:t>
            </a:r>
          </a:p>
          <a:p>
            <a:r>
              <a:rPr lang="en-US" dirty="0" smtClean="0"/>
              <a:t>Registered Psychiatric Nurse (RPN)</a:t>
            </a:r>
          </a:p>
          <a:p>
            <a:r>
              <a:rPr lang="en-US" dirty="0" smtClean="0"/>
              <a:t>Clinical Nurse Specialist (CNS)</a:t>
            </a:r>
          </a:p>
          <a:p>
            <a:r>
              <a:rPr lang="en-US" dirty="0" smtClean="0"/>
              <a:t>Case Management</a:t>
            </a:r>
          </a:p>
          <a:p>
            <a:r>
              <a:rPr lang="en-US" dirty="0" smtClean="0"/>
              <a:t>Nurse Psychotherapist</a:t>
            </a:r>
          </a:p>
          <a:p>
            <a:r>
              <a:rPr lang="en-US" dirty="0" smtClean="0"/>
              <a:t>Psychiatric Nurse Educator</a:t>
            </a:r>
          </a:p>
          <a:p>
            <a:r>
              <a:rPr lang="en-US" dirty="0" smtClean="0"/>
              <a:t>Psychosocial Rehabilitation Nursing</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Child Psychiatric Nursing</a:t>
            </a:r>
          </a:p>
          <a:p>
            <a:r>
              <a:rPr lang="en-US" dirty="0" err="1" smtClean="0"/>
              <a:t>Gerontological</a:t>
            </a:r>
            <a:r>
              <a:rPr lang="en-US" dirty="0" smtClean="0"/>
              <a:t> and Geriatric Nursing</a:t>
            </a:r>
          </a:p>
          <a:p>
            <a:r>
              <a:rPr lang="en-US" dirty="0" err="1" smtClean="0"/>
              <a:t>Deaddiction</a:t>
            </a:r>
            <a:r>
              <a:rPr lang="en-US" dirty="0" smtClean="0"/>
              <a:t> Nursing</a:t>
            </a:r>
          </a:p>
          <a:p>
            <a:r>
              <a:rPr lang="en-US" dirty="0" smtClean="0"/>
              <a:t>Neuropsychiatric Nursing</a:t>
            </a:r>
          </a:p>
          <a:p>
            <a:r>
              <a:rPr lang="en-US" dirty="0" smtClean="0"/>
              <a:t>Community Mental Health Nursing</a:t>
            </a:r>
          </a:p>
          <a:p>
            <a:r>
              <a:rPr lang="en-US" dirty="0" smtClean="0"/>
              <a:t>Advanced Practice Roles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PSYCHIATRIC NURSING SKILLS</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dirty="0" smtClean="0">
                <a:solidFill>
                  <a:srgbClr val="FF0000"/>
                </a:solidFill>
              </a:rPr>
              <a:t>Prerequisites for a Mental Health Nurse</a:t>
            </a:r>
          </a:p>
          <a:p>
            <a:pPr marL="514350" indent="-514350">
              <a:buAutoNum type="arabicParenR"/>
            </a:pPr>
            <a:r>
              <a:rPr lang="en-US" dirty="0" smtClean="0"/>
              <a:t>Personal Skills </a:t>
            </a:r>
          </a:p>
          <a:p>
            <a:pPr marL="514350" indent="-514350">
              <a:buNone/>
            </a:pPr>
            <a:r>
              <a:rPr lang="en-US" dirty="0" smtClean="0"/>
              <a:t>		-Self-awareness </a:t>
            </a:r>
          </a:p>
          <a:p>
            <a:pPr marL="514350" indent="-514350">
              <a:buNone/>
            </a:pPr>
            <a:r>
              <a:rPr lang="en-US" dirty="0" smtClean="0"/>
              <a:t>		 -Adaptability </a:t>
            </a:r>
          </a:p>
          <a:p>
            <a:pPr marL="514350" indent="-514350">
              <a:buNone/>
            </a:pPr>
            <a:r>
              <a:rPr lang="en-US" dirty="0" smtClean="0"/>
              <a:t>		 -Care values and attitudes </a:t>
            </a:r>
          </a:p>
          <a:p>
            <a:pPr marL="514350" indent="-514350">
              <a:buNone/>
            </a:pPr>
            <a:r>
              <a:rPr lang="en-US" dirty="0" smtClean="0"/>
              <a:t>		These include:</a:t>
            </a:r>
          </a:p>
          <a:p>
            <a:pPr marL="514350" indent="-514350">
              <a:buNone/>
            </a:pPr>
            <a:r>
              <a:rPr lang="en-US" dirty="0" smtClean="0"/>
              <a:t>		 • Self-awareness and self-esteem	</a:t>
            </a:r>
          </a:p>
          <a:p>
            <a:pPr marL="514350" indent="-514350">
              <a:buNone/>
            </a:pPr>
            <a:r>
              <a:rPr lang="en-US" dirty="0" smtClean="0"/>
              <a:t>		 • Respecting the person's rights</a:t>
            </a:r>
          </a:p>
          <a:p>
            <a:pPr marL="514350" indent="-514350">
              <a:buNone/>
            </a:pPr>
            <a:r>
              <a:rPr lang="en-US" dirty="0" smtClean="0"/>
              <a:t>		 • Listening </a:t>
            </a:r>
          </a:p>
          <a:p>
            <a:pPr marL="514350" indent="-514350">
              <a:buNone/>
            </a:pPr>
            <a:r>
              <a:rPr lang="en-US" dirty="0" smtClean="0"/>
              <a:t>		• Responding with care and respect</a:t>
            </a:r>
          </a:p>
          <a:p>
            <a:pPr marL="514350" indent="-514350">
              <a:buNone/>
            </a:pPr>
            <a:r>
              <a:rPr lang="en-US" dirty="0" smtClean="0"/>
              <a:t>		 • Supporting with trust and confidence 	</a:t>
            </a:r>
          </a:p>
          <a:p>
            <a:pPr marL="514350" indent="-514350">
              <a:buNone/>
            </a:pPr>
            <a:r>
              <a:rPr lang="en-US" dirty="0" smtClean="0"/>
              <a:t>		• Reassuring with explanation and honesty </a:t>
            </a:r>
          </a:p>
          <a:p>
            <a:pPr marL="514350" indent="-514350">
              <a:buNone/>
            </a:pPr>
            <a:r>
              <a:rPr lang="en-US" dirty="0" smtClean="0"/>
              <a:t>		• Physically nursing the helpless with compassion </a:t>
            </a:r>
          </a:p>
          <a:p>
            <a:pPr marL="514350" indent="-514350">
              <a:buNone/>
            </a:pPr>
            <a:r>
              <a:rPr lang="en-US" dirty="0" smtClean="0"/>
              <a:t>		• Carrying out procedures skillfully</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buNone/>
            </a:pPr>
            <a:r>
              <a:rPr lang="en-US" dirty="0" smtClean="0"/>
              <a:t>2)Counseling Skills </a:t>
            </a:r>
          </a:p>
          <a:p>
            <a:pPr>
              <a:buNone/>
            </a:pPr>
            <a:r>
              <a:rPr lang="en-US" dirty="0" smtClean="0"/>
              <a:t>			These include: </a:t>
            </a:r>
          </a:p>
          <a:p>
            <a:pPr>
              <a:buNone/>
            </a:pPr>
            <a:r>
              <a:rPr lang="en-US" dirty="0" smtClean="0"/>
              <a:t>			• Unconditional positive regard/non-</a:t>
            </a:r>
            <a:r>
              <a:rPr lang="en-US" dirty="0" err="1" smtClean="0"/>
              <a:t>judgemental</a:t>
            </a:r>
            <a:r>
              <a:rPr lang="en-US" dirty="0" smtClean="0"/>
              <a:t> 		approach </a:t>
            </a:r>
          </a:p>
          <a:p>
            <a:pPr>
              <a:buNone/>
            </a:pPr>
            <a:r>
              <a:rPr lang="en-US" dirty="0" smtClean="0"/>
              <a:t>			• Empathy </a:t>
            </a:r>
          </a:p>
          <a:p>
            <a:pPr>
              <a:buNone/>
            </a:pPr>
            <a:r>
              <a:rPr lang="en-US" dirty="0" smtClean="0"/>
              <a:t>			• Warmth and genuineness </a:t>
            </a:r>
          </a:p>
          <a:p>
            <a:pPr>
              <a:buNone/>
            </a:pPr>
            <a:r>
              <a:rPr lang="en-US" dirty="0" smtClean="0"/>
              <a:t>			• Confidentiality </a:t>
            </a:r>
          </a:p>
          <a:p>
            <a:pPr>
              <a:buNone/>
            </a:pPr>
            <a:r>
              <a:rPr lang="en-US" dirty="0" smtClean="0"/>
              <a:t>			• Non-verbal sensitivity, non-verbal attending, non-		verbal responding</a:t>
            </a:r>
          </a:p>
          <a:p>
            <a:pPr>
              <a:buNone/>
            </a:pPr>
            <a:r>
              <a:rPr lang="en-US" dirty="0" smtClean="0"/>
              <a:t>			 • Other interpersonal skills required are 			paraphrasing, reflecting, clarifying, 				summarizing.</a:t>
            </a:r>
          </a:p>
          <a:p>
            <a:pPr>
              <a:buNone/>
            </a:pPr>
            <a:r>
              <a:rPr lang="en-US" dirty="0" smtClean="0"/>
              <a:t>			</a:t>
            </a:r>
          </a:p>
          <a:p>
            <a:pPr>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pPr>
              <a:buNone/>
            </a:pPr>
            <a:r>
              <a:rPr lang="en-US" sz="8000" dirty="0" smtClean="0"/>
              <a:t>3)Behavioral Skills</a:t>
            </a:r>
            <a:endParaRPr lang="en-US" dirty="0" smtClean="0"/>
          </a:p>
          <a:p>
            <a:pPr>
              <a:buNone/>
            </a:pPr>
            <a:r>
              <a:rPr lang="en-US" dirty="0" smtClean="0"/>
              <a:t> 		</a:t>
            </a:r>
            <a:r>
              <a:rPr lang="en-US" sz="8000" dirty="0" smtClean="0"/>
              <a:t>These are based on Pavlov an principles and Skinner's principles.</a:t>
            </a:r>
            <a:endParaRPr lang="en-US" sz="9600" dirty="0" smtClean="0"/>
          </a:p>
          <a:p>
            <a:pPr lvl="1"/>
            <a:r>
              <a:rPr lang="en-US" sz="6400" dirty="0" smtClean="0"/>
              <a:t>They include: </a:t>
            </a:r>
          </a:p>
          <a:p>
            <a:pPr lvl="1">
              <a:buNone/>
            </a:pPr>
            <a:r>
              <a:rPr lang="en-US" sz="6400" dirty="0" smtClean="0"/>
              <a:t>	1. To increase adaptive behavior </a:t>
            </a:r>
          </a:p>
          <a:p>
            <a:pPr lvl="1">
              <a:buNone/>
            </a:pPr>
            <a:r>
              <a:rPr lang="en-US" sz="6400" dirty="0" smtClean="0"/>
              <a:t>	• Positive reinforcement </a:t>
            </a:r>
          </a:p>
          <a:p>
            <a:pPr lvl="1">
              <a:buNone/>
            </a:pPr>
            <a:r>
              <a:rPr lang="en-US" sz="6400" dirty="0" smtClean="0"/>
              <a:t>	• Negative reinforcement</a:t>
            </a:r>
          </a:p>
          <a:p>
            <a:pPr lvl="1">
              <a:buNone/>
            </a:pPr>
            <a:r>
              <a:rPr lang="en-US" sz="6400" dirty="0" smtClean="0"/>
              <a:t>	 • Token economy</a:t>
            </a:r>
          </a:p>
          <a:p>
            <a:pPr lvl="1">
              <a:buNone/>
            </a:pPr>
            <a:r>
              <a:rPr lang="en-US" sz="6400" dirty="0" smtClean="0"/>
              <a:t>	 2. To decrease maladaptive behavior </a:t>
            </a:r>
          </a:p>
          <a:p>
            <a:pPr lvl="1">
              <a:buNone/>
            </a:pPr>
            <a:r>
              <a:rPr lang="en-US" sz="6400" dirty="0" smtClean="0"/>
              <a:t>	• Extinction </a:t>
            </a:r>
          </a:p>
          <a:p>
            <a:pPr lvl="1">
              <a:buNone/>
            </a:pPr>
            <a:r>
              <a:rPr lang="en-US" sz="6400" dirty="0" smtClean="0"/>
              <a:t>	• Timeout </a:t>
            </a:r>
          </a:p>
          <a:p>
            <a:pPr lvl="1">
              <a:buNone/>
            </a:pPr>
            <a:r>
              <a:rPr lang="en-US" sz="6400" dirty="0" smtClean="0"/>
              <a:t>	• Restraining </a:t>
            </a:r>
          </a:p>
          <a:p>
            <a:pPr lvl="1">
              <a:buNone/>
            </a:pPr>
            <a:r>
              <a:rPr lang="en-US" sz="6400" dirty="0" smtClean="0"/>
              <a:t>	• Over correction </a:t>
            </a:r>
          </a:p>
          <a:p>
            <a:pPr lvl="1">
              <a:buNone/>
            </a:pPr>
            <a:r>
              <a:rPr lang="en-US" sz="6400" dirty="0" smtClean="0"/>
              <a:t>	3. To teach new behavior </a:t>
            </a:r>
          </a:p>
          <a:p>
            <a:pPr lvl="1">
              <a:buNone/>
            </a:pPr>
            <a:r>
              <a:rPr lang="en-US" sz="6400" dirty="0" smtClean="0"/>
              <a:t>	• Modeling </a:t>
            </a:r>
          </a:p>
          <a:p>
            <a:pPr lvl="1">
              <a:buNone/>
            </a:pPr>
            <a:r>
              <a:rPr lang="en-US" sz="6400" dirty="0" smtClean="0"/>
              <a:t>	• Shaping</a:t>
            </a:r>
          </a:p>
          <a:p>
            <a:pPr lvl="1">
              <a:buNone/>
            </a:pPr>
            <a:r>
              <a:rPr lang="en-US" sz="6400" dirty="0" smtClean="0"/>
              <a:t>	 • Chaining </a:t>
            </a:r>
          </a:p>
          <a:p>
            <a:pPr lvl="1">
              <a:buNone/>
            </a:pPr>
            <a:r>
              <a:rPr lang="en-US" sz="6400" dirty="0" smtClean="0"/>
              <a:t>	• Cueing.</a:t>
            </a:r>
            <a:endParaRPr lang="en-US" sz="6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marL="342900" lvl="1" indent="-342900" algn="just">
              <a:buNone/>
            </a:pPr>
            <a:r>
              <a:rPr lang="en-US" dirty="0" smtClean="0"/>
              <a:t>4)Supervisory Skills </a:t>
            </a:r>
          </a:p>
          <a:p>
            <a:pPr algn="just">
              <a:buNone/>
            </a:pPr>
            <a:r>
              <a:rPr lang="en-US" dirty="0" smtClean="0"/>
              <a:t>	Supervision is an integral necessity for any worker in the caring profession, to ensure the best quality service for clients and best quality developmental opportunities for workers. A good supervisor requires interpersonal and professional skills, technical knowledge, leadership qualities and human skills. </a:t>
            </a:r>
          </a:p>
          <a:p>
            <a:pPr>
              <a:buNone/>
            </a:pPr>
            <a:r>
              <a:rPr lang="en-US" dirty="0" smtClean="0"/>
              <a:t>5)Crisis Skills</a:t>
            </a:r>
          </a:p>
          <a:p>
            <a:pPr algn="just">
              <a:buNone/>
            </a:pPr>
            <a:r>
              <a:rPr lang="en-US" dirty="0" smtClean="0"/>
              <a:t>	Aggressive and assaultive behavior of violent patients, self-harm, acute alcohol intoxication are some of the cases a nurse is likely to encounter in the course of her practice.</a:t>
            </a:r>
          </a:p>
          <a:p>
            <a:pPr algn="just">
              <a:buNone/>
            </a:pPr>
            <a:r>
              <a:rPr lang="en-US" dirty="0" smtClean="0"/>
              <a:t>6)Teaching Skills </a:t>
            </a:r>
          </a:p>
          <a:p>
            <a:pPr algn="just">
              <a:buNone/>
            </a:pPr>
            <a:r>
              <a:rPr lang="en-US" dirty="0" smtClean="0"/>
              <a:t>	This relates to the nurse's ability to explain, enabling full understanding on the part of the client. It also involves enhancing the client's environment in order to maximize his awareness of the things around him.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STANDARDS OF MENTAL HEALTH NURSING</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Professional Practice Standards</a:t>
            </a:r>
          </a:p>
          <a:p>
            <a:pPr>
              <a:buNone/>
            </a:pPr>
            <a:r>
              <a:rPr lang="en-US" dirty="0" smtClean="0"/>
              <a:t> Standard I: Theory</a:t>
            </a:r>
          </a:p>
          <a:p>
            <a:pPr>
              <a:buNone/>
            </a:pPr>
            <a:r>
              <a:rPr lang="en-US" dirty="0" smtClean="0"/>
              <a:t>Standard II: Data Collection</a:t>
            </a:r>
          </a:p>
          <a:p>
            <a:pPr>
              <a:buNone/>
            </a:pPr>
            <a:r>
              <a:rPr lang="en-US" dirty="0" smtClean="0"/>
              <a:t>Standard Ill: Diagnosis</a:t>
            </a:r>
          </a:p>
          <a:p>
            <a:pPr>
              <a:buNone/>
            </a:pPr>
            <a:r>
              <a:rPr lang="en-US" dirty="0" smtClean="0"/>
              <a:t>Standard IV: Planning</a:t>
            </a:r>
          </a:p>
          <a:p>
            <a:pPr>
              <a:buNone/>
            </a:pPr>
            <a:r>
              <a:rPr lang="en-US" dirty="0" smtClean="0"/>
              <a:t>Standard V:Intervention</a:t>
            </a:r>
          </a:p>
          <a:p>
            <a:pPr>
              <a:buNone/>
            </a:pPr>
            <a:r>
              <a:rPr lang="en-US" dirty="0" smtClean="0"/>
              <a:t>	(a) Psychotherapeutic interventions</a:t>
            </a:r>
          </a:p>
          <a:p>
            <a:pPr>
              <a:buNone/>
            </a:pPr>
            <a:r>
              <a:rPr lang="en-US" dirty="0" smtClean="0"/>
              <a:t>	(b) Health teaching</a:t>
            </a:r>
          </a:p>
          <a:p>
            <a:pPr>
              <a:buNone/>
            </a:pPr>
            <a:r>
              <a:rPr lang="en-US" dirty="0" smtClean="0"/>
              <a:t>	(c) Activities of daily living</a:t>
            </a:r>
          </a:p>
          <a:p>
            <a:pPr>
              <a:buNone/>
            </a:pPr>
            <a:r>
              <a:rPr lang="en-US" dirty="0" smtClean="0"/>
              <a:t>	(d) Somatic therapies</a:t>
            </a:r>
          </a:p>
          <a:p>
            <a:pPr>
              <a:buNone/>
            </a:pPr>
            <a:r>
              <a:rPr lang="en-US" dirty="0" smtClean="0"/>
              <a:t>	(e) Therapeutic environment</a:t>
            </a:r>
          </a:p>
          <a:p>
            <a:pPr>
              <a:buNone/>
            </a:pPr>
            <a:r>
              <a:rPr lang="en-US" dirty="0" smtClean="0"/>
              <a:t>	(f) Psychotherapy</a:t>
            </a:r>
          </a:p>
          <a:p>
            <a:pPr>
              <a:buNone/>
            </a:pPr>
            <a:r>
              <a:rPr lang="en-US" dirty="0" smtClean="0"/>
              <a:t>Standard VI: Evaluation</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Professional Performance Standards </a:t>
            </a:r>
          </a:p>
          <a:p>
            <a:pPr>
              <a:buNone/>
            </a:pPr>
            <a:r>
              <a:rPr lang="en-US" dirty="0" smtClean="0"/>
              <a:t>Standard VII: Peer Review</a:t>
            </a:r>
          </a:p>
          <a:p>
            <a:pPr>
              <a:buNone/>
            </a:pPr>
            <a:r>
              <a:rPr lang="en-US" dirty="0" smtClean="0"/>
              <a:t>Standard VIII: Continuing Education</a:t>
            </a:r>
          </a:p>
          <a:p>
            <a:pPr>
              <a:buNone/>
            </a:pPr>
            <a:r>
              <a:rPr lang="en-US" dirty="0" smtClean="0"/>
              <a:t>Standard IX: Interdisciplinary Collaboration</a:t>
            </a:r>
          </a:p>
          <a:p>
            <a:pPr>
              <a:buNone/>
            </a:pPr>
            <a:r>
              <a:rPr lang="en-US" dirty="0" smtClean="0"/>
              <a:t>Standard X: Utilization of Community Health 		Systems</a:t>
            </a:r>
          </a:p>
          <a:p>
            <a:pPr>
              <a:buNone/>
            </a:pPr>
            <a:r>
              <a:rPr lang="en-US" dirty="0" smtClean="0"/>
              <a:t>Standard XI: Research</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PRINCIPLES OF PSYCHIATRIC NURSING </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AutoNum type="arabicPeriod"/>
            </a:pPr>
            <a:r>
              <a:rPr lang="en-US" dirty="0" smtClean="0"/>
              <a:t>Patient is Accepted Exactly as He is</a:t>
            </a:r>
          </a:p>
          <a:p>
            <a:pPr marL="514350" indent="-514350">
              <a:buNone/>
            </a:pPr>
            <a:r>
              <a:rPr lang="en-US" dirty="0" smtClean="0"/>
              <a:t>	(a) Being Non-judgmental and Non-punitive</a:t>
            </a:r>
          </a:p>
          <a:p>
            <a:pPr marL="514350" indent="-514350">
              <a:buNone/>
            </a:pPr>
            <a:r>
              <a:rPr lang="en-US" dirty="0" smtClean="0"/>
              <a:t>	(b) Being Sincerely Interested in the Patient</a:t>
            </a:r>
          </a:p>
          <a:p>
            <a:pPr marL="514350" indent="-514350">
              <a:buNone/>
            </a:pPr>
            <a:r>
              <a:rPr lang="en-US" dirty="0" smtClean="0"/>
              <a:t>	(c) Recognizing and Reflecting on Feelings which Patient may Express</a:t>
            </a:r>
          </a:p>
          <a:p>
            <a:pPr marL="514350" indent="-514350">
              <a:buNone/>
            </a:pPr>
            <a:r>
              <a:rPr lang="en-US" dirty="0" smtClean="0"/>
              <a:t>	(d) Talking with a Purpose</a:t>
            </a:r>
          </a:p>
          <a:p>
            <a:pPr marL="514350" indent="-514350">
              <a:buNone/>
            </a:pPr>
            <a:r>
              <a:rPr lang="en-US" dirty="0" smtClean="0"/>
              <a:t>	(e) Listening</a:t>
            </a:r>
          </a:p>
          <a:p>
            <a:pPr marL="514350" indent="-514350">
              <a:buNone/>
            </a:pPr>
            <a:r>
              <a:rPr lang="en-US" dirty="0" smtClean="0"/>
              <a:t>	(D) Permitting Patient to Express Strongly-held Feelings</a:t>
            </a:r>
          </a:p>
          <a:p>
            <a:pPr marL="514350" indent="-514350">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en-US"/>
          </a:p>
        </p:txBody>
      </p:sp>
      <p:sp>
        <p:nvSpPr>
          <p:cNvPr id="3" name="Content Placeholder 2"/>
          <p:cNvSpPr>
            <a:spLocks noGrp="1"/>
          </p:cNvSpPr>
          <p:nvPr>
            <p:ph idx="1"/>
          </p:nvPr>
        </p:nvSpPr>
        <p:spPr/>
        <p:txBody>
          <a:bodyPr>
            <a:normAutofit fontScale="92500" lnSpcReduction="10000"/>
          </a:bodyPr>
          <a:lstStyle/>
          <a:p>
            <a:pPr algn="just">
              <a:buNone/>
            </a:pPr>
            <a:r>
              <a:rPr lang="en-US" dirty="0" smtClean="0"/>
              <a:t>2. Use Self-understanding as a Therapeutic Tool </a:t>
            </a:r>
          </a:p>
          <a:p>
            <a:pPr algn="just">
              <a:buNone/>
            </a:pPr>
            <a:r>
              <a:rPr lang="en-US" dirty="0" smtClean="0"/>
              <a:t>3. Consistency is used to Contribute to Patient's Security</a:t>
            </a:r>
          </a:p>
          <a:p>
            <a:pPr algn="just">
              <a:buNone/>
            </a:pPr>
            <a:r>
              <a:rPr lang="en-US" dirty="0" smtClean="0"/>
              <a:t>4. Reassurance should be given in a Subtle and Acceptable Manner</a:t>
            </a:r>
          </a:p>
          <a:p>
            <a:pPr algn="just">
              <a:buNone/>
            </a:pPr>
            <a:r>
              <a:rPr lang="en-US" dirty="0" smtClean="0"/>
              <a:t>5. Patient's Behavior is Changed through Emotional Experience and not by Rational Interpretation</a:t>
            </a:r>
          </a:p>
          <a:p>
            <a:pPr algn="just">
              <a:buNone/>
            </a:pPr>
            <a:r>
              <a:rPr lang="en-US" dirty="0" smtClean="0"/>
              <a:t>6. Unnecessary Increase in Patient's Anxiety should be Avoided</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buNone/>
            </a:pPr>
            <a:r>
              <a:rPr lang="en-US" dirty="0" smtClean="0"/>
              <a:t>7. Objective Observation of Patient to Understand his Behavior</a:t>
            </a:r>
          </a:p>
          <a:p>
            <a:pPr algn="just">
              <a:buNone/>
            </a:pPr>
            <a:r>
              <a:rPr lang="en-US" dirty="0" smtClean="0"/>
              <a:t>8. Maintain Realistic Nurse-Patient Relationship</a:t>
            </a:r>
          </a:p>
          <a:p>
            <a:pPr algn="just">
              <a:buNone/>
            </a:pPr>
            <a:r>
              <a:rPr lang="en-US" dirty="0" smtClean="0"/>
              <a:t>9. Avoid Physical and Verbal Force as Much as Possible</a:t>
            </a:r>
          </a:p>
          <a:p>
            <a:pPr algn="just">
              <a:buNone/>
            </a:pPr>
            <a:r>
              <a:rPr lang="en-US" dirty="0" smtClean="0"/>
              <a:t>10.Nursing Care is Centered on the Patient as a Person and not on the Control of Symptoms</a:t>
            </a:r>
          </a:p>
          <a:p>
            <a:pPr algn="just">
              <a:buNone/>
            </a:pPr>
            <a:r>
              <a:rPr lang="en-US" dirty="0" smtClean="0"/>
              <a:t>11.All Explanations of Procedures and other Routines are Given According to the Patient's Level of Understanding</a:t>
            </a:r>
          </a:p>
          <a:p>
            <a:pPr algn="just">
              <a:buNone/>
            </a:pPr>
            <a:r>
              <a:rPr lang="en-US" dirty="0" smtClean="0"/>
              <a:t>12.Many Procedures are Modified but Basic Principles Remain Unaltered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US" dirty="0" smtClean="0"/>
              <a:t>FUNCTIONS OF A PSYCHIATRIC NURSE</a:t>
            </a:r>
            <a:endParaRPr lang="en-US" dirty="0"/>
          </a:p>
        </p:txBody>
      </p:sp>
      <p:sp>
        <p:nvSpPr>
          <p:cNvPr id="3" name="Content Placeholder 2"/>
          <p:cNvSpPr>
            <a:spLocks noGrp="1"/>
          </p:cNvSpPr>
          <p:nvPr>
            <p:ph idx="1"/>
          </p:nvPr>
        </p:nvSpPr>
        <p:spPr>
          <a:xfrm>
            <a:off x="457200" y="1600200"/>
            <a:ext cx="8229600" cy="5257800"/>
          </a:xfrm>
        </p:spPr>
        <p:txBody>
          <a:bodyPr>
            <a:normAutofit fontScale="70000" lnSpcReduction="20000"/>
          </a:bodyPr>
          <a:lstStyle/>
          <a:p>
            <a:pPr algn="just">
              <a:buNone/>
            </a:pPr>
            <a:r>
              <a:rPr lang="en-US" dirty="0" smtClean="0"/>
              <a:t>• Assessing the client and planning nursing care. </a:t>
            </a:r>
          </a:p>
          <a:p>
            <a:pPr algn="just">
              <a:buNone/>
            </a:pPr>
            <a:r>
              <a:rPr lang="en-US" dirty="0" smtClean="0"/>
              <a:t>• Providing safe nursing care, including medication administration and participation in various therapies, individual interactions, formal and informal group situations, role playing, advocating on behalf of the client, and so forth. </a:t>
            </a:r>
          </a:p>
          <a:p>
            <a:pPr algn="just">
              <a:buNone/>
            </a:pPr>
            <a:r>
              <a:rPr lang="en-US" dirty="0" smtClean="0"/>
              <a:t>• Providing a safe environment, including protecting the client and others from injury.</a:t>
            </a:r>
          </a:p>
          <a:p>
            <a:pPr algn="just">
              <a:buNone/>
            </a:pPr>
            <a:r>
              <a:rPr lang="en-US" dirty="0" smtClean="0"/>
              <a:t> • Accurately observing and documenting the client's behavior. </a:t>
            </a:r>
          </a:p>
          <a:p>
            <a:pPr algn="just">
              <a:buNone/>
            </a:pPr>
            <a:r>
              <a:rPr lang="en-US" dirty="0" smtClean="0"/>
              <a:t>• Providing feedback to the client based on observations of his behavior. </a:t>
            </a:r>
          </a:p>
          <a:p>
            <a:pPr algn="just">
              <a:buNone/>
            </a:pPr>
            <a:r>
              <a:rPr lang="en-US" dirty="0" smtClean="0"/>
              <a:t>• Teaching the client and significant others.</a:t>
            </a:r>
          </a:p>
          <a:p>
            <a:pPr algn="just">
              <a:buNone/>
            </a:pPr>
            <a:r>
              <a:rPr lang="en-US" dirty="0" smtClean="0"/>
              <a:t>• Involving the client and the client's significant others in the nursing process.</a:t>
            </a:r>
          </a:p>
          <a:p>
            <a:pPr algn="just">
              <a:buNone/>
            </a:pPr>
            <a:r>
              <a:rPr lang="en-US" dirty="0" smtClean="0"/>
              <a:t>• Providing opportunities for the client to make his own decisions and to assume responsibility for his emotions and life. </a:t>
            </a:r>
          </a:p>
          <a:p>
            <a:pPr algn="just">
              <a:buNone/>
            </a:pPr>
            <a:r>
              <a:rPr lang="en-US" dirty="0" smtClean="0"/>
              <a:t>• Continuing nursing education and the exploration of new ideas, theories, and research.</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QUALITIES OF A PSYCHIATRIC NURSE</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buAutoNum type="arabicPeriod"/>
            </a:pPr>
            <a:r>
              <a:rPr lang="en-US" dirty="0" smtClean="0"/>
              <a:t>Self-awareness</a:t>
            </a:r>
          </a:p>
          <a:p>
            <a:pPr marL="514350" indent="-514350">
              <a:buNone/>
            </a:pPr>
            <a:r>
              <a:rPr lang="en-US" dirty="0" smtClean="0"/>
              <a:t>2. Self-acceptance</a:t>
            </a:r>
          </a:p>
          <a:p>
            <a:pPr marL="514350" indent="-514350">
              <a:buNone/>
            </a:pPr>
            <a:r>
              <a:rPr lang="en-US" dirty="0" smtClean="0"/>
              <a:t>3. Accepting the Patient</a:t>
            </a:r>
          </a:p>
          <a:p>
            <a:pPr marL="514350" indent="-514350">
              <a:buNone/>
            </a:pPr>
            <a:r>
              <a:rPr lang="en-US" dirty="0" smtClean="0"/>
              <a:t>4. Being Sincerely Interested in Patient Care</a:t>
            </a:r>
          </a:p>
          <a:p>
            <a:pPr marL="514350" indent="-514350">
              <a:buNone/>
            </a:pPr>
            <a:r>
              <a:rPr lang="en-US" dirty="0" smtClean="0"/>
              <a:t>5. Being Available</a:t>
            </a:r>
          </a:p>
          <a:p>
            <a:pPr marL="514350" indent="-514350">
              <a:buNone/>
            </a:pPr>
            <a:r>
              <a:rPr lang="en-US" dirty="0" smtClean="0"/>
              <a:t>6. Empathizing with the Patient</a:t>
            </a:r>
          </a:p>
          <a:p>
            <a:pPr marL="514350" indent="-514350">
              <a:buNone/>
            </a:pPr>
            <a:r>
              <a:rPr lang="en-US" dirty="0" smtClean="0"/>
              <a:t>7. Reliability</a:t>
            </a:r>
          </a:p>
          <a:p>
            <a:pPr marL="514350" indent="-514350">
              <a:buNone/>
            </a:pPr>
            <a:r>
              <a:rPr lang="en-US" dirty="0" smtClean="0"/>
              <a:t>8. Professionalism</a:t>
            </a:r>
          </a:p>
          <a:p>
            <a:pPr marL="514350" indent="-514350">
              <a:buNone/>
            </a:pPr>
            <a:r>
              <a:rPr lang="en-US" dirty="0" smtClean="0"/>
              <a:t>9. Accountability</a:t>
            </a:r>
          </a:p>
          <a:p>
            <a:pPr marL="514350" indent="-514350">
              <a:buNone/>
            </a:pPr>
            <a:r>
              <a:rPr lang="en-US" dirty="0" smtClean="0"/>
              <a:t>10.The Ability to Think Critically</a:t>
            </a:r>
          </a:p>
          <a:p>
            <a:pPr marL="514350" indent="-514350">
              <a:buAutoNum type="arabicPeriod"/>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THERAPEUTIC ROLES OF A PSYCHIATRIC MENTAL HEALTH NURSE</a:t>
            </a:r>
            <a:endParaRPr lang="en-US" dirty="0"/>
          </a:p>
        </p:txBody>
      </p:sp>
      <p:sp>
        <p:nvSpPr>
          <p:cNvPr id="3" name="Content Placeholder 2"/>
          <p:cNvSpPr>
            <a:spLocks noGrp="1"/>
          </p:cNvSpPr>
          <p:nvPr>
            <p:ph idx="1"/>
          </p:nvPr>
        </p:nvSpPr>
        <p:spPr/>
        <p:txBody>
          <a:bodyPr>
            <a:normAutofit/>
          </a:bodyPr>
          <a:lstStyle/>
          <a:p>
            <a:pPr marL="514350" indent="-514350">
              <a:buAutoNum type="arabicPeriod"/>
            </a:pPr>
            <a:r>
              <a:rPr lang="en-US" dirty="0" smtClean="0"/>
              <a:t>Direct Care Provider</a:t>
            </a:r>
          </a:p>
          <a:p>
            <a:pPr marL="514350" indent="-514350">
              <a:buNone/>
            </a:pPr>
            <a:r>
              <a:rPr lang="en-US" dirty="0" smtClean="0"/>
              <a:t>2. Provider of Therapeutic Environment for the Patient</a:t>
            </a:r>
          </a:p>
          <a:p>
            <a:pPr marL="514350" indent="-514350">
              <a:buNone/>
            </a:pPr>
            <a:r>
              <a:rPr lang="en-US" dirty="0" smtClean="0"/>
              <a:t>3. Teacher I Educator</a:t>
            </a:r>
          </a:p>
          <a:p>
            <a:pPr marL="514350" indent="-514350">
              <a:buNone/>
            </a:pPr>
            <a:r>
              <a:rPr lang="en-US" dirty="0" smtClean="0"/>
              <a:t>4. Coordinator</a:t>
            </a:r>
          </a:p>
          <a:p>
            <a:pPr marL="514350" indent="-514350">
              <a:buNone/>
            </a:pPr>
            <a:r>
              <a:rPr lang="en-US" dirty="0" smtClean="0"/>
              <a:t>5. Patient Advocate</a:t>
            </a:r>
          </a:p>
          <a:p>
            <a:pPr marL="514350" indent="-514350">
              <a:buNone/>
            </a:pPr>
            <a:r>
              <a:rPr lang="en-US" dirty="0" smtClean="0"/>
              <a:t>6. Provider of Preventive Care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514350" indent="-514350">
              <a:buNone/>
            </a:pPr>
            <a:r>
              <a:rPr lang="en-US" dirty="0" smtClean="0"/>
              <a:t>7. Collaborator</a:t>
            </a:r>
          </a:p>
          <a:p>
            <a:pPr marL="514350" indent="-514350">
              <a:buNone/>
            </a:pPr>
            <a:r>
              <a:rPr lang="en-US" dirty="0" smtClean="0"/>
              <a:t>8. Case Manager</a:t>
            </a:r>
          </a:p>
          <a:p>
            <a:pPr>
              <a:buNone/>
            </a:pPr>
            <a:r>
              <a:rPr lang="en-US" dirty="0" smtClean="0"/>
              <a:t>9. Professional Role</a:t>
            </a:r>
          </a:p>
          <a:p>
            <a:pPr>
              <a:buNone/>
            </a:pPr>
            <a:r>
              <a:rPr lang="en-US" dirty="0" smtClean="0"/>
              <a:t>10. Researcher</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1159</Words>
  <Application>Microsoft Office PowerPoint</Application>
  <PresentationFormat>On-screen Show (4:3)</PresentationFormat>
  <Paragraphs>193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Principles and Concepts of Mental Health Nursing</vt:lpstr>
      <vt:lpstr>PowerPoint Presentation</vt:lpstr>
      <vt:lpstr>PowerPoint Presentation</vt:lpstr>
      <vt:lpstr>DEVELOPMENT OF PSYCHIATRY</vt:lpstr>
      <vt:lpstr>Some Important Milestones</vt:lpstr>
      <vt:lpstr>PowerPoint Presentation</vt:lpstr>
      <vt:lpstr>PowerPoint Presentation</vt:lpstr>
      <vt:lpstr>DEVELOPMENT OF MODERN PSYCHIATRICNURSING</vt:lpstr>
      <vt:lpstr>PowerPoint Presentation</vt:lpstr>
      <vt:lpstr>CURRENT ISSUES AND TRENDS IN CARE (SCOPE)</vt:lpstr>
      <vt:lpstr>PowerPoint Presentation</vt:lpstr>
      <vt:lpstr>New Trends in Role of a Psychiatric Nurse</vt:lpstr>
      <vt:lpstr>PowerPoint Presentation</vt:lpstr>
      <vt:lpstr>PSYCHIATRIC NURSING SKILLS</vt:lpstr>
      <vt:lpstr>PowerPoint Presentation</vt:lpstr>
      <vt:lpstr>PowerPoint Presentation</vt:lpstr>
      <vt:lpstr>PowerPoint Presentation</vt:lpstr>
      <vt:lpstr>STANDARDS OF MENTAL HEALTH NURSING</vt:lpstr>
      <vt:lpstr>PowerPoint Presentation</vt:lpstr>
      <vt:lpstr>GENERAL PRINCIPLES OF PSYCHIATRIC NURSING </vt:lpstr>
      <vt:lpstr>PowerPoint Presentation</vt:lpstr>
      <vt:lpstr>PowerPoint Presentation</vt:lpstr>
      <vt:lpstr>FUNCTIONS OF A PSYCHIATRIC NURSE</vt:lpstr>
      <vt:lpstr>QUALITIES OF A PSYCHIATRIC NURSE</vt:lpstr>
      <vt:lpstr>THERAPEUTIC ROLES OF A PSYCHIATRIC MENTAL HEALTH NURSE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and Concepts of Mental Health Nursing</dc:title>
  <dc:creator>Admin</dc:creator>
  <cp:lastModifiedBy>RITIKA</cp:lastModifiedBy>
  <cp:revision>22</cp:revision>
  <dcterms:created xsi:type="dcterms:W3CDTF">2006-08-16T00:00:00Z</dcterms:created>
  <dcterms:modified xsi:type="dcterms:W3CDTF">2021-02-23T06:35:59Z</dcterms:modified>
</cp:coreProperties>
</file>