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6" r:id="rId14"/>
    <p:sldId id="269" r:id="rId15"/>
    <p:sldId id="270" r:id="rId16"/>
    <p:sldId id="271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95B8-90C2-4227-9493-3B48CD87E435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2AD1BC2-B27C-4192-B4AB-93F7A20143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95B8-90C2-4227-9493-3B48CD87E435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1BC2-B27C-4192-B4AB-93F7A20143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2AD1BC2-B27C-4192-B4AB-93F7A20143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95B8-90C2-4227-9493-3B48CD87E435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95B8-90C2-4227-9493-3B48CD87E435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2AD1BC2-B27C-4192-B4AB-93F7A20143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95B8-90C2-4227-9493-3B48CD87E435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2AD1BC2-B27C-4192-B4AB-93F7A20143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D4E95B8-90C2-4227-9493-3B48CD87E435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1BC2-B27C-4192-B4AB-93F7A20143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95B8-90C2-4227-9493-3B48CD87E435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2AD1BC2-B27C-4192-B4AB-93F7A20143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95B8-90C2-4227-9493-3B48CD87E435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2AD1BC2-B27C-4192-B4AB-93F7A20143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95B8-90C2-4227-9493-3B48CD87E435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AD1BC2-B27C-4192-B4AB-93F7A20143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2AD1BC2-B27C-4192-B4AB-93F7A20143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95B8-90C2-4227-9493-3B48CD87E435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2AD1BC2-B27C-4192-B4AB-93F7A20143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D4E95B8-90C2-4227-9493-3B48CD87E435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D4E95B8-90C2-4227-9493-3B48CD87E435}" type="datetimeFigureOut">
              <a:rPr lang="en-US" smtClean="0"/>
              <a:pPr/>
              <a:t>4/10/2023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2AD1BC2-B27C-4192-B4AB-93F7A20143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en-US" sz="2400" dirty="0" smtClean="0"/>
              <a:t>PREPARED BY:</a:t>
            </a:r>
          </a:p>
          <a:p>
            <a:pPr algn="r"/>
            <a:r>
              <a:rPr lang="en-US" sz="2400" smtClean="0"/>
              <a:t>JIGISHA CHAUDHRI</a:t>
            </a:r>
            <a:endParaRPr lang="en-US" sz="2400" dirty="0" smtClean="0"/>
          </a:p>
          <a:p>
            <a:pPr algn="r"/>
            <a:r>
              <a:rPr lang="en-US" sz="2400" dirty="0" smtClean="0"/>
              <a:t>CHILD HEALTH NURSING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Algerian" pitchFamily="82" charset="0"/>
              </a:rPr>
              <a:t>BREAST FEEDING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BREASTFEEDING FOR BABY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provides the best possible nutrition to the child.</a:t>
            </a:r>
          </a:p>
          <a:p>
            <a:r>
              <a:rPr lang="en-US" dirty="0" smtClean="0"/>
              <a:t> It reduces the incidence of all the infections.</a:t>
            </a:r>
          </a:p>
          <a:p>
            <a:r>
              <a:rPr lang="en-US" dirty="0" smtClean="0"/>
              <a:t> It is essential for the optimal physical, emotional and mental development of the child.</a:t>
            </a:r>
          </a:p>
          <a:p>
            <a:r>
              <a:rPr lang="en-US" dirty="0" smtClean="0"/>
              <a:t>Breast milk is easily </a:t>
            </a:r>
            <a:r>
              <a:rPr lang="en-US" dirty="0" err="1" smtClean="0"/>
              <a:t>digestable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contain </a:t>
            </a:r>
            <a:r>
              <a:rPr lang="en-US" dirty="0" err="1" smtClean="0"/>
              <a:t>IgA</a:t>
            </a:r>
            <a:r>
              <a:rPr lang="en-US" dirty="0" smtClean="0"/>
              <a:t>, </a:t>
            </a:r>
            <a:r>
              <a:rPr lang="en-US" dirty="0" err="1" smtClean="0"/>
              <a:t>IgM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 STEPS TO SUCCESSFUL BREASTFEEDING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Have a written breastfeeding policy that is routinely communicated to all health care staff.</a:t>
            </a:r>
          </a:p>
          <a:p>
            <a:r>
              <a:rPr lang="en-US" dirty="0" smtClean="0"/>
              <a:t>2. Train all health care staff in skills necessary to implement this policy.</a:t>
            </a:r>
          </a:p>
          <a:p>
            <a:r>
              <a:rPr lang="en-US" dirty="0" smtClean="0"/>
              <a:t>3. Inform all pregnant women about the benefits of breastfeeding.</a:t>
            </a:r>
          </a:p>
          <a:p>
            <a:r>
              <a:rPr lang="en-US" dirty="0" smtClean="0"/>
              <a:t>4. Help mothers initiate breastfeeding within half an hour of birth.</a:t>
            </a:r>
          </a:p>
          <a:p>
            <a:r>
              <a:rPr lang="en-US" dirty="0" smtClean="0"/>
              <a:t>5. Show mothers how to breastfeed the baby.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6.Give newborn infants no food or drink other than breast milk, unless medically indicated.</a:t>
            </a:r>
          </a:p>
          <a:p>
            <a:r>
              <a:rPr lang="en-US" dirty="0" smtClean="0"/>
              <a:t>7.Practise rooming-in - that is, allow mothers and infants to remain together - 24 hours a day.</a:t>
            </a:r>
          </a:p>
          <a:p>
            <a:r>
              <a:rPr lang="en-US" dirty="0" smtClean="0"/>
              <a:t>8.Encourage breastfeeding on demand.</a:t>
            </a:r>
          </a:p>
          <a:p>
            <a:r>
              <a:rPr lang="en-US" dirty="0" smtClean="0"/>
              <a:t>9.Give no artificial  pacifiers.</a:t>
            </a:r>
          </a:p>
          <a:p>
            <a:r>
              <a:rPr lang="en-US" dirty="0" smtClean="0"/>
              <a:t>10.Foster the establishment of breastfeeding on discharge from the hospital or clinic.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LACTATION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Baby open the mouth wider.</a:t>
            </a:r>
          </a:p>
          <a:p>
            <a:r>
              <a:rPr lang="en-US" dirty="0" smtClean="0"/>
              <a:t> The chin touching the breast.</a:t>
            </a:r>
          </a:p>
          <a:p>
            <a:r>
              <a:rPr lang="en-US" dirty="0" smtClean="0"/>
              <a:t> The breast looked full and round.</a:t>
            </a:r>
          </a:p>
          <a:p>
            <a:r>
              <a:rPr lang="en-US" dirty="0" smtClean="0"/>
              <a:t> Can hear the sound suck and swallow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INDICATORS OF ADEQUACY OF BREASTFEEDING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Audible swallowing sound during the feed.</a:t>
            </a:r>
          </a:p>
          <a:p>
            <a:r>
              <a:rPr lang="en-US" dirty="0" smtClean="0"/>
              <a:t>Breast is full before feed and softer afterward.</a:t>
            </a:r>
          </a:p>
          <a:p>
            <a:r>
              <a:rPr lang="en-US" dirty="0" smtClean="0"/>
              <a:t>Wet nappies 6 or more in 24 hours.</a:t>
            </a:r>
          </a:p>
          <a:p>
            <a:r>
              <a:rPr lang="en-US" dirty="0" smtClean="0"/>
              <a:t>Average weight gain is 18-30 gm per day.</a:t>
            </a:r>
          </a:p>
          <a:p>
            <a:r>
              <a:rPr lang="en-US" dirty="0" smtClean="0"/>
              <a:t>Sleep well &amp; does not cry frequently.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LYING POSITION</a:t>
            </a:r>
            <a:endParaRPr lang="en-US" dirty="0"/>
          </a:p>
        </p:txBody>
      </p:sp>
      <p:sp>
        <p:nvSpPr>
          <p:cNvPr id="28674" name="AutoShape 2" descr="Football hold position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75" name="Picture 3" descr="C:\Users\dell\Downloads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00200"/>
            <a:ext cx="73914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CRADLE POSITIONING</a:t>
            </a:r>
            <a:endParaRPr lang="en-US" dirty="0"/>
          </a:p>
        </p:txBody>
      </p:sp>
      <p:pic>
        <p:nvPicPr>
          <p:cNvPr id="29698" name="Picture 2" descr="C:\Users\dell\Downloads\breastfeedholdcradle-www.mainlinehealth.org_lar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2600"/>
            <a:ext cx="71628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CONTRAINDICATIONS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Active /untreated TB</a:t>
            </a:r>
          </a:p>
          <a:p>
            <a:r>
              <a:rPr lang="en-US" dirty="0" smtClean="0"/>
              <a:t> Mother takes radioactive compound(cancer for chemo)</a:t>
            </a:r>
          </a:p>
          <a:p>
            <a:r>
              <a:rPr lang="en-US" dirty="0" smtClean="0"/>
              <a:t>Mother take illegal drug</a:t>
            </a:r>
          </a:p>
          <a:p>
            <a:r>
              <a:rPr lang="en-US" dirty="0" smtClean="0"/>
              <a:t> HIV infection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OF BREASTFEEDING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INVERTED NIPPLE:</a:t>
            </a:r>
          </a:p>
          <a:p>
            <a:r>
              <a:rPr lang="en-US" dirty="0" smtClean="0"/>
              <a:t>Treatment should be started after the birth of the baby.</a:t>
            </a:r>
          </a:p>
          <a:p>
            <a:r>
              <a:rPr lang="en-US" dirty="0" smtClean="0"/>
              <a:t>A plastic syringe is used.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3999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Breastfeeding is the feeding of an infant or young child with breast milk directly from female human breasts not from a baby bottle or other container.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THANK YOU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MILK EJECTION REFLEX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Prolactin</a:t>
            </a:r>
            <a:r>
              <a:rPr lang="en-US" dirty="0" smtClean="0">
                <a:solidFill>
                  <a:srgbClr val="FF0000"/>
                </a:solidFill>
              </a:rPr>
              <a:t> Reflex:</a:t>
            </a:r>
          </a:p>
          <a:p>
            <a:r>
              <a:rPr lang="en-US" dirty="0" smtClean="0"/>
              <a:t>1. Nerve impulses from sucking</a:t>
            </a:r>
          </a:p>
          <a:p>
            <a:pPr>
              <a:buNone/>
            </a:pPr>
            <a:r>
              <a:rPr lang="en-US" dirty="0" smtClean="0"/>
              <a:t> go to brain.</a:t>
            </a:r>
          </a:p>
          <a:p>
            <a:r>
              <a:rPr lang="en-US" dirty="0" smtClean="0"/>
              <a:t>2. The pituitary gland releases </a:t>
            </a:r>
          </a:p>
          <a:p>
            <a:pPr>
              <a:buNone/>
            </a:pPr>
            <a:r>
              <a:rPr lang="en-US" dirty="0" err="1" smtClean="0"/>
              <a:t>prolactin</a:t>
            </a:r>
            <a:r>
              <a:rPr lang="en-US" dirty="0" smtClean="0"/>
              <a:t> hormone into the blood.</a:t>
            </a:r>
          </a:p>
          <a:p>
            <a:r>
              <a:rPr lang="en-US" dirty="0" smtClean="0"/>
              <a:t>3. This causes the alveolar cells</a:t>
            </a:r>
          </a:p>
          <a:p>
            <a:pPr>
              <a:buNone/>
            </a:pPr>
            <a:r>
              <a:rPr lang="en-US" dirty="0" smtClean="0"/>
              <a:t> to secrete milk and swells the</a:t>
            </a:r>
          </a:p>
          <a:p>
            <a:pPr>
              <a:buNone/>
            </a:pPr>
            <a:r>
              <a:rPr lang="en-US" dirty="0" smtClean="0"/>
              <a:t> alveoli.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447800"/>
            <a:ext cx="3657600" cy="479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Milk Ejection Reflex:</a:t>
            </a:r>
          </a:p>
          <a:p>
            <a:pPr>
              <a:buNone/>
            </a:pPr>
            <a:r>
              <a:rPr lang="en-US" dirty="0" smtClean="0"/>
              <a:t>1.  Nerve impulses from sucking go</a:t>
            </a:r>
          </a:p>
          <a:p>
            <a:pPr>
              <a:buNone/>
            </a:pPr>
            <a:r>
              <a:rPr lang="en-US" dirty="0" smtClean="0"/>
              <a:t> to the brain.</a:t>
            </a:r>
          </a:p>
          <a:p>
            <a:pPr>
              <a:buNone/>
            </a:pPr>
            <a:r>
              <a:rPr lang="en-US" dirty="0" smtClean="0"/>
              <a:t>2. The pituitary gland releases </a:t>
            </a:r>
          </a:p>
          <a:p>
            <a:pPr>
              <a:buNone/>
            </a:pPr>
            <a:r>
              <a:rPr lang="en-US" dirty="0" err="1" smtClean="0"/>
              <a:t>oxytocin</a:t>
            </a:r>
            <a:r>
              <a:rPr lang="en-US" dirty="0" smtClean="0"/>
              <a:t> into the bloodstream.</a:t>
            </a:r>
          </a:p>
          <a:p>
            <a:pPr>
              <a:buNone/>
            </a:pPr>
            <a:r>
              <a:rPr lang="en-US" dirty="0" smtClean="0"/>
              <a:t>3.. This causes muscles around the</a:t>
            </a:r>
          </a:p>
          <a:p>
            <a:pPr>
              <a:buNone/>
            </a:pPr>
            <a:r>
              <a:rPr lang="en-US" dirty="0" smtClean="0"/>
              <a:t> alveoli in the breast to squeeze milk</a:t>
            </a:r>
          </a:p>
          <a:p>
            <a:pPr>
              <a:buNone/>
            </a:pPr>
            <a:r>
              <a:rPr lang="en-US" dirty="0" smtClean="0"/>
              <a:t> to the nipple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1" y="1447800"/>
            <a:ext cx="3200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BREAST MILK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COLOSTRUM:</a:t>
            </a:r>
          </a:p>
          <a:p>
            <a:r>
              <a:rPr lang="en-US" dirty="0" smtClean="0"/>
              <a:t>It is secreted during first three days </a:t>
            </a:r>
          </a:p>
          <a:p>
            <a:pPr>
              <a:buNone/>
            </a:pPr>
            <a:r>
              <a:rPr lang="en-US" dirty="0" smtClean="0"/>
              <a:t>After delivery.</a:t>
            </a:r>
          </a:p>
          <a:p>
            <a:pPr>
              <a:buNone/>
            </a:pPr>
            <a:r>
              <a:rPr lang="en-US" dirty="0" smtClean="0"/>
              <a:t>It is thick, yellow.</a:t>
            </a:r>
          </a:p>
          <a:p>
            <a:pPr>
              <a:buNone/>
            </a:pPr>
            <a:r>
              <a:rPr lang="en-US" dirty="0" smtClean="0"/>
              <a:t>It contains fat soluble vitamins.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219200"/>
            <a:ext cx="23241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TRANSITIONAL MILK:</a:t>
            </a:r>
          </a:p>
          <a:p>
            <a:r>
              <a:rPr lang="en-US" dirty="0" smtClean="0"/>
              <a:t>It secrete during first 2 weeks of postnatal periods.</a:t>
            </a:r>
          </a:p>
          <a:p>
            <a:r>
              <a:rPr lang="en-US" dirty="0" smtClean="0"/>
              <a:t>It has increased fat and sugar content and decreased protein.</a:t>
            </a:r>
          </a:p>
          <a:p>
            <a:endParaRPr lang="en-US" dirty="0" smtClean="0"/>
          </a:p>
          <a:p>
            <a:r>
              <a:rPr lang="en-US" dirty="0" smtClean="0"/>
              <a:t>MATURE MILK:</a:t>
            </a:r>
          </a:p>
          <a:p>
            <a:r>
              <a:rPr lang="en-US" dirty="0" smtClean="0"/>
              <a:t>It secrete from 10-12 days after delivery. It is watery but contains all nutrients for optimal growth of the baby.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PRETERM MILK:</a:t>
            </a:r>
          </a:p>
          <a:p>
            <a:r>
              <a:rPr lang="en-US" dirty="0" smtClean="0"/>
              <a:t>The breast milk secreted by a mother who has delivered a preterm baby.</a:t>
            </a:r>
          </a:p>
          <a:p>
            <a:r>
              <a:rPr lang="en-US" dirty="0" smtClean="0"/>
              <a:t>This milk contains more proteins, iron, </a:t>
            </a:r>
            <a:r>
              <a:rPr lang="en-US" dirty="0" err="1" smtClean="0"/>
              <a:t>immunoglobulins</a:t>
            </a:r>
            <a:r>
              <a:rPr lang="en-US" dirty="0" smtClean="0"/>
              <a:t> and calorie appropriate for the requirements of the preterm neonates.</a:t>
            </a:r>
          </a:p>
          <a:p>
            <a:r>
              <a:rPr lang="en-US" dirty="0" smtClean="0"/>
              <a:t>FOREMILK: It is secreted at the starting of the regular breastfeeding, it is more watery to satisfy the thirst of the baby.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HIND MILK:</a:t>
            </a:r>
          </a:p>
          <a:p>
            <a:r>
              <a:rPr lang="en-US" dirty="0" smtClean="0"/>
              <a:t>It is secreted at the end of regular breastfeeding and contains more fat &amp; energy.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BREASTFEEDING TO MOTHER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This promotes mother and child bonding</a:t>
            </a:r>
          </a:p>
          <a:p>
            <a:r>
              <a:rPr lang="en-US" dirty="0" smtClean="0"/>
              <a:t> It prevent uterine bleeding in the mother after delivery.</a:t>
            </a:r>
          </a:p>
          <a:p>
            <a:r>
              <a:rPr lang="en-US" dirty="0" smtClean="0"/>
              <a:t> This is a natural form of Family Planning.</a:t>
            </a:r>
          </a:p>
          <a:p>
            <a:r>
              <a:rPr lang="en-US" dirty="0" smtClean="0"/>
              <a:t>This reduces the risks of breast and ovarian cancer.</a:t>
            </a:r>
          </a:p>
          <a:p>
            <a:r>
              <a:rPr lang="en-US" dirty="0" smtClean="0"/>
              <a:t> This saves time and expenses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167</TotalTime>
  <Words>663</Words>
  <Application>Microsoft Office PowerPoint</Application>
  <PresentationFormat>On-screen Show (4:3)</PresentationFormat>
  <Paragraphs>92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BREAST FEEDING</vt:lpstr>
      <vt:lpstr>DEFINITION </vt:lpstr>
      <vt:lpstr>MILK EJECTION REFLEX</vt:lpstr>
      <vt:lpstr>CONTI….</vt:lpstr>
      <vt:lpstr>COMPOSITION OF BREAST MILK</vt:lpstr>
      <vt:lpstr>CONTI….</vt:lpstr>
      <vt:lpstr>CONTI….</vt:lpstr>
      <vt:lpstr>CONTI….</vt:lpstr>
      <vt:lpstr>BENEFITS OF BREASTFEEDING TO MOTHER</vt:lpstr>
      <vt:lpstr>BENEFITS BREASTFEEDING FOR BABY</vt:lpstr>
      <vt:lpstr>10 STEPS TO SUCCESSFUL BREASTFEEDING</vt:lpstr>
      <vt:lpstr>CONTI….</vt:lpstr>
      <vt:lpstr>PROPER LACTATION</vt:lpstr>
      <vt:lpstr>INDICATORS OF ADEQUACY OF BREASTFEEDING</vt:lpstr>
      <vt:lpstr>SIDE LYING POSITION</vt:lpstr>
      <vt:lpstr>CRADLE POSITIONING</vt:lpstr>
      <vt:lpstr>CONTRAINDICATIONS </vt:lpstr>
      <vt:lpstr>PROBLEMS OF BREASTFEEDING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BREAST FEEDING</dc:title>
  <dc:creator>dell</dc:creator>
  <cp:lastModifiedBy>dell</cp:lastModifiedBy>
  <cp:revision>11</cp:revision>
  <dcterms:created xsi:type="dcterms:W3CDTF">2020-02-09T05:30:40Z</dcterms:created>
  <dcterms:modified xsi:type="dcterms:W3CDTF">2023-04-10T04:07:35Z</dcterms:modified>
</cp:coreProperties>
</file>