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608983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671545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727611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16A71B-F5FE-4823-9D3A-A8846D2F8C21}" type="datetimeFigureOut">
              <a:rPr lang="en-IN" smtClean="0"/>
              <a:t>19-01-2021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1452689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16A71B-F5FE-4823-9D3A-A8846D2F8C21}" type="datetimeFigureOut">
              <a:rPr lang="en-IN" smtClean="0"/>
              <a:t>19-01-2021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3248935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71173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143658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1465377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C16A71B-F5FE-4823-9D3A-A8846D2F8C21}" type="datetimeFigureOut">
              <a:rPr lang="en-IN" smtClean="0"/>
              <a:t>19-01-2021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875260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C16A71B-F5FE-4823-9D3A-A8846D2F8C21}" type="datetimeFigureOut">
              <a:rPr lang="en-IN" smtClean="0"/>
              <a:t>19-01-2021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3025140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3302145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B94FC-8BEF-4D64-B8BC-D883FC134CCA}" type="slidenum">
              <a:rPr lang="en-IN" smtClean="0"/>
              <a:t>‹#›</a:t>
            </a:fld>
            <a:endParaRPr lang="en-IN"/>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84579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4239395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C16A71B-F5FE-4823-9D3A-A8846D2F8C21}" type="datetimeFigureOut">
              <a:rPr lang="en-IN" smtClean="0"/>
              <a:t>19-01-2021</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4245676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C16A71B-F5FE-4823-9D3A-A8846D2F8C21}" type="datetimeFigureOut">
              <a:rPr lang="en-IN" smtClean="0"/>
              <a:t>19-01-2021</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1427604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3808363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16A71B-F5FE-4823-9D3A-A8846D2F8C21}" type="datetimeFigureOut">
              <a:rPr lang="en-IN" smtClean="0"/>
              <a:t>19-01-2021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B94FC-8BEF-4D64-B8BC-D883FC134CCA}" type="slidenum">
              <a:rPr lang="en-IN" smtClean="0"/>
              <a:t>‹#›</a:t>
            </a:fld>
            <a:endParaRPr lang="en-IN"/>
          </a:p>
        </p:txBody>
      </p:sp>
    </p:spTree>
    <p:extLst>
      <p:ext uri="{BB962C8B-B14F-4D97-AF65-F5344CB8AC3E}">
        <p14:creationId xmlns:p14="http://schemas.microsoft.com/office/powerpoint/2010/main" val="3001150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21" Type="http://schemas.openxmlformats.org/officeDocument/2006/relationships/image" Target="../media/image4.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3.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image" Target="../media/image5.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C16A71B-F5FE-4823-9D3A-A8846D2F8C21}" type="datetimeFigureOut">
              <a:rPr lang="en-IN" smtClean="0"/>
              <a:t>19-01-2021</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40B94FC-8BEF-4D64-B8BC-D883FC134CCA}" type="slidenum">
              <a:rPr lang="en-IN" smtClean="0"/>
              <a:t>‹#›</a:t>
            </a:fld>
            <a:endParaRPr lang="en-IN"/>
          </a:p>
        </p:txBody>
      </p:sp>
    </p:spTree>
    <p:extLst>
      <p:ext uri="{BB962C8B-B14F-4D97-AF65-F5344CB8AC3E}">
        <p14:creationId xmlns:p14="http://schemas.microsoft.com/office/powerpoint/2010/main" val="146774997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7963" y="1447800"/>
            <a:ext cx="8262649" cy="1669473"/>
          </a:xfrm>
        </p:spPr>
        <p:txBody>
          <a:bodyPr/>
          <a:lstStyle/>
          <a:p>
            <a:r>
              <a:rPr lang="en-US" dirty="0">
                <a:latin typeface="Times New Roman" panose="02020603050405020304" pitchFamily="18" charset="0"/>
                <a:cs typeface="Times New Roman" panose="02020603050405020304" pitchFamily="18" charset="0"/>
              </a:rPr>
              <a:t>FAMILY THERAPY</a:t>
            </a:r>
            <a:endParaRPr lang="en-IN"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594763" y="4170217"/>
            <a:ext cx="3851564" cy="2064327"/>
          </a:xfrm>
        </p:spPr>
        <p:txBody>
          <a:bodyPr>
            <a:normAutofit/>
          </a:bodyPr>
          <a:lstStyle/>
          <a:p>
            <a:r>
              <a:rPr lang="en-US" dirty="0">
                <a:latin typeface="Times New Roman" panose="02020603050405020304" pitchFamily="18" charset="0"/>
                <a:cs typeface="Times New Roman" panose="02020603050405020304" pitchFamily="18" charset="0"/>
              </a:rPr>
              <a:t>PREPARED BY ,</a:t>
            </a:r>
          </a:p>
          <a:p>
            <a:r>
              <a:rPr lang="en-US">
                <a:latin typeface="Times New Roman" panose="02020603050405020304" pitchFamily="18" charset="0"/>
                <a:cs typeface="Times New Roman" panose="02020603050405020304" pitchFamily="18" charset="0"/>
              </a:rPr>
              <a:t>MS.RITIKA PATEL </a:t>
            </a:r>
          </a:p>
          <a:p>
            <a:r>
              <a:rPr lang="en-US">
                <a:latin typeface="Times New Roman" panose="02020603050405020304" pitchFamily="18" charset="0"/>
                <a:cs typeface="Times New Roman" panose="02020603050405020304" pitchFamily="18" charset="0"/>
              </a:rPr>
              <a:t>NURSING TUTOR</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6921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2473" y="452718"/>
            <a:ext cx="7238361" cy="1400530"/>
          </a:xfrm>
        </p:spPr>
        <p:txBody>
          <a:bodyPr/>
          <a:lstStyle/>
          <a:p>
            <a:r>
              <a:rPr lang="en-US" dirty="0">
                <a:latin typeface="Times New Roman" panose="02020603050405020304" pitchFamily="18" charset="0"/>
                <a:cs typeface="Times New Roman" panose="02020603050405020304" pitchFamily="18" charset="0"/>
              </a:rPr>
              <a:t>INTRODUCTION</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468582"/>
            <a:ext cx="12095018" cy="5264727"/>
          </a:xfrm>
        </p:spPr>
        <p:txBody>
          <a:bodyPr/>
          <a:lstStyle/>
          <a:p>
            <a:r>
              <a:rPr lang="en-US" sz="4000" dirty="0">
                <a:latin typeface="Times New Roman" panose="02020603050405020304" pitchFamily="18" charset="0"/>
                <a:cs typeface="Times New Roman" panose="02020603050405020304" pitchFamily="18" charset="0"/>
              </a:rPr>
              <a:t>Family therapy is that branch of psychiatry which sees an individual’s psychiatric symptoms as inseparably related to the family in which he lives .Thus, the focus or treatment is not the individual ,but the family. Today, most family theorists identify the individual’s problems as a symptoms of trouble within the family</a:t>
            </a:r>
            <a:r>
              <a:rPr lang="en-US" dirty="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1176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745" y="452718"/>
            <a:ext cx="10460182" cy="974300"/>
          </a:xfrm>
        </p:spPr>
        <p:txBody>
          <a:bodyPr/>
          <a:lstStyle/>
          <a:p>
            <a:pPr algn="ctr"/>
            <a:r>
              <a:rPr lang="en-US" dirty="0">
                <a:latin typeface="Times New Roman" panose="02020603050405020304" pitchFamily="18" charset="0"/>
                <a:cs typeface="Times New Roman" panose="02020603050405020304" pitchFamily="18" charset="0"/>
              </a:rPr>
              <a:t>INDICATION</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4691" y="1371599"/>
            <a:ext cx="11970327" cy="5430982"/>
          </a:xfrm>
        </p:spPr>
        <p:txBody>
          <a:bodyPr>
            <a:normAutofit/>
          </a:bodyPr>
          <a:lstStyle/>
          <a:p>
            <a:r>
              <a:rPr lang="en-US" sz="4000" dirty="0">
                <a:latin typeface="Times New Roman" panose="02020603050405020304" pitchFamily="18" charset="0"/>
                <a:cs typeface="Times New Roman" panose="02020603050405020304" pitchFamily="18" charset="0"/>
              </a:rPr>
              <a:t>Family therapy is indicated whenever there are relational problem within a family or marital unit , which can occur in almost all types of psychiatric </a:t>
            </a:r>
            <a:r>
              <a:rPr lang="en-US" sz="4000" dirty="0" err="1">
                <a:latin typeface="Times New Roman" panose="02020603050405020304" pitchFamily="18" charset="0"/>
                <a:cs typeface="Times New Roman" panose="02020603050405020304" pitchFamily="18" charset="0"/>
              </a:rPr>
              <a:t>problems,including</a:t>
            </a:r>
            <a:r>
              <a:rPr lang="en-US" sz="4000" dirty="0">
                <a:latin typeface="Times New Roman" panose="02020603050405020304" pitchFamily="18" charset="0"/>
                <a:cs typeface="Times New Roman" panose="02020603050405020304" pitchFamily="18" charset="0"/>
              </a:rPr>
              <a:t> psychoses, reactive depression ,anxiety disorders, psychosomatic </a:t>
            </a:r>
            <a:r>
              <a:rPr lang="en-US" sz="4000" dirty="0" err="1">
                <a:latin typeface="Times New Roman" panose="02020603050405020304" pitchFamily="18" charset="0"/>
                <a:cs typeface="Times New Roman" panose="02020603050405020304" pitchFamily="18" charset="0"/>
              </a:rPr>
              <a:t>disorder,substance</a:t>
            </a:r>
            <a:r>
              <a:rPr lang="en-US" sz="4000" dirty="0">
                <a:latin typeface="Times New Roman" panose="02020603050405020304" pitchFamily="18" charset="0"/>
                <a:cs typeface="Times New Roman" panose="02020603050405020304" pitchFamily="18" charset="0"/>
              </a:rPr>
              <a:t> abuse and various childhood psychiatric problems. </a:t>
            </a:r>
          </a:p>
          <a:p>
            <a:endParaRPr lang="en-US" sz="4000" dirty="0"/>
          </a:p>
          <a:p>
            <a:pPr marL="0" indent="0">
              <a:buNone/>
            </a:pPr>
            <a:endParaRPr lang="en-IN" sz="4000" dirty="0"/>
          </a:p>
        </p:txBody>
      </p:sp>
    </p:spTree>
    <p:extLst>
      <p:ext uri="{BB962C8B-B14F-4D97-AF65-F5344CB8AC3E}">
        <p14:creationId xmlns:p14="http://schemas.microsoft.com/office/powerpoint/2010/main" val="18134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473" y="452718"/>
            <a:ext cx="10806545" cy="1400530"/>
          </a:xfrm>
        </p:spPr>
        <p:txBody>
          <a:bodyPr/>
          <a:lstStyle/>
          <a:p>
            <a:pPr algn="ctr"/>
            <a:r>
              <a:rPr lang="en-US" dirty="0">
                <a:latin typeface="Times New Roman" panose="02020603050405020304" pitchFamily="18" charset="0"/>
                <a:cs typeface="Times New Roman" panose="02020603050405020304" pitchFamily="18" charset="0"/>
              </a:rPr>
              <a:t>COMPONENTS OF THERAPY</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593274"/>
            <a:ext cx="11901055" cy="5043054"/>
          </a:xfrm>
        </p:spPr>
        <p:txBody>
          <a:bodyPr>
            <a:normAutofit/>
          </a:bodyPr>
          <a:lstStyle/>
          <a:p>
            <a:r>
              <a:rPr lang="en-US" sz="4000" dirty="0">
                <a:latin typeface="Times New Roman" panose="02020603050405020304" pitchFamily="18" charset="0"/>
                <a:cs typeface="Times New Roman" panose="02020603050405020304" pitchFamily="18" charset="0"/>
              </a:rPr>
              <a:t>Assessment of family structure, roles, boundaries , resources, communication pattern and problem solving skills</a:t>
            </a:r>
          </a:p>
          <a:p>
            <a:r>
              <a:rPr lang="en-US" sz="4000" dirty="0">
                <a:latin typeface="Times New Roman" panose="02020603050405020304" pitchFamily="18" charset="0"/>
                <a:cs typeface="Times New Roman" panose="02020603050405020304" pitchFamily="18" charset="0"/>
              </a:rPr>
              <a:t>Teaching communication skill</a:t>
            </a:r>
          </a:p>
          <a:p>
            <a:r>
              <a:rPr lang="en-US" sz="4000" dirty="0">
                <a:latin typeface="Times New Roman" panose="02020603050405020304" pitchFamily="18" charset="0"/>
                <a:cs typeface="Times New Roman" panose="02020603050405020304" pitchFamily="18" charset="0"/>
              </a:rPr>
              <a:t>Teaching problem solving skill</a:t>
            </a:r>
          </a:p>
          <a:p>
            <a:r>
              <a:rPr lang="en-US" sz="4000" dirty="0">
                <a:latin typeface="Times New Roman" panose="02020603050405020304" pitchFamily="18" charset="0"/>
                <a:cs typeface="Times New Roman" panose="02020603050405020304" pitchFamily="18" charset="0"/>
              </a:rPr>
              <a:t>Writing a behavior marital contract</a:t>
            </a:r>
          </a:p>
          <a:p>
            <a:r>
              <a:rPr lang="en-US" sz="4000" dirty="0">
                <a:latin typeface="Times New Roman" panose="02020603050405020304" pitchFamily="18" charset="0"/>
                <a:cs typeface="Times New Roman" panose="02020603050405020304" pitchFamily="18" charset="0"/>
              </a:rPr>
              <a:t>Homework assignment </a:t>
            </a:r>
            <a:endParaRPr lang="en-IN"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2981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11154"/>
            <a:ext cx="9404723" cy="1237537"/>
          </a:xfrm>
        </p:spPr>
        <p:txBody>
          <a:bodyPr/>
          <a:lstStyle/>
          <a:p>
            <a:r>
              <a:rPr lang="en-US" dirty="0">
                <a:latin typeface="Times New Roman" panose="02020603050405020304" pitchFamily="18" charset="0"/>
                <a:cs typeface="Times New Roman" panose="02020603050405020304" pitchFamily="18" charset="0"/>
              </a:rPr>
              <a:t>PATIENT SELECTION FOR FAMILY THERAPY</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870364"/>
            <a:ext cx="12039600" cy="4918364"/>
          </a:xfrm>
        </p:spPr>
        <p:txBody>
          <a:bodyPr>
            <a:normAutofit/>
          </a:bodyPr>
          <a:lstStyle/>
          <a:p>
            <a:r>
              <a:rPr lang="en-US" sz="4000" dirty="0">
                <a:latin typeface="Times New Roman" panose="02020603050405020304" pitchFamily="18" charset="0"/>
                <a:cs typeface="Times New Roman" panose="02020603050405020304" pitchFamily="18" charset="0"/>
              </a:rPr>
              <a:t>Referred for treatment by private physician ,and agencies such as a school system , welfare board, parole officer, and judges.</a:t>
            </a:r>
          </a:p>
          <a:p>
            <a:r>
              <a:rPr lang="en-US" sz="4000" dirty="0">
                <a:latin typeface="Times New Roman" panose="02020603050405020304" pitchFamily="18" charset="0"/>
                <a:cs typeface="Times New Roman" panose="02020603050405020304" pitchFamily="18" charset="0"/>
              </a:rPr>
              <a:t>Referred for therapy from emergency room psychiatric services after a visit caused by a crisis in the family , such as a drug overdose.</a:t>
            </a:r>
            <a:endParaRPr lang="en-IN"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931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6364" y="1122217"/>
            <a:ext cx="11236036" cy="5444837"/>
          </a:xfrm>
        </p:spPr>
        <p:txBody>
          <a:bodyPr>
            <a:normAutofit/>
          </a:bodyPr>
          <a:lstStyle/>
          <a:p>
            <a:r>
              <a:rPr lang="en-US" sz="4000" dirty="0">
                <a:latin typeface="Times New Roman" panose="02020603050405020304" pitchFamily="18" charset="0"/>
                <a:cs typeface="Times New Roman" panose="02020603050405020304" pitchFamily="18" charset="0"/>
              </a:rPr>
              <a:t>On discharge from a psychiatric hospital , a patient and his family may be referred for family therapy , as part of follow up services</a:t>
            </a:r>
          </a:p>
          <a:p>
            <a:r>
              <a:rPr lang="en-US" sz="4000" dirty="0">
                <a:latin typeface="Times New Roman" panose="02020603050405020304" pitchFamily="18" charset="0"/>
                <a:cs typeface="Times New Roman" panose="02020603050405020304" pitchFamily="18" charset="0"/>
              </a:rPr>
              <a:t>Family therapy is the treatment of choice when there is a marital problem or sibling conflict ; family therapy may also be indicated when problems are caused by using one child as the scapegoat</a:t>
            </a:r>
            <a:endParaRPr lang="en-IN"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2899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110" y="1274618"/>
            <a:ext cx="11582400" cy="4973781"/>
          </a:xfrm>
        </p:spPr>
        <p:txBody>
          <a:bodyPr>
            <a:normAutofit/>
          </a:bodyPr>
          <a:lstStyle/>
          <a:p>
            <a:r>
              <a:rPr lang="en-US" sz="4000" dirty="0">
                <a:latin typeface="Times New Roman" panose="02020603050405020304" pitchFamily="18" charset="0"/>
                <a:cs typeface="Times New Roman" panose="02020603050405020304" pitchFamily="18" charset="0"/>
              </a:rPr>
              <a:t>Situational crises such as the sudden death of a family member, and maturational crises such as birth of the first child ,may cause sufficient stress to warrant family therapy .</a:t>
            </a:r>
            <a:endParaRPr lang="en-IN"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3502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73" y="452718"/>
            <a:ext cx="8457561" cy="724918"/>
          </a:xfrm>
        </p:spPr>
        <p:txBody>
          <a:bodyPr/>
          <a:lstStyle/>
          <a:p>
            <a:r>
              <a:rPr lang="en-US" dirty="0">
                <a:latin typeface="Times New Roman" panose="02020603050405020304" pitchFamily="18" charset="0"/>
                <a:cs typeface="Times New Roman" panose="02020603050405020304" pitchFamily="18" charset="0"/>
              </a:rPr>
              <a:t>TYPES</a:t>
            </a:r>
            <a:r>
              <a:rPr lang="en-US" dirty="0"/>
              <a:t> OF FAMILY THERAPY</a:t>
            </a:r>
            <a:endParaRPr lang="en-IN" dirty="0"/>
          </a:p>
        </p:txBody>
      </p:sp>
      <p:sp>
        <p:nvSpPr>
          <p:cNvPr id="3" name="Content Placeholder 2"/>
          <p:cNvSpPr>
            <a:spLocks noGrp="1"/>
          </p:cNvSpPr>
          <p:nvPr>
            <p:ph idx="1"/>
          </p:nvPr>
        </p:nvSpPr>
        <p:spPr>
          <a:xfrm>
            <a:off x="277091" y="1440873"/>
            <a:ext cx="11540835" cy="5098471"/>
          </a:xfrm>
        </p:spPr>
        <p:txBody>
          <a:bodyPr>
            <a:normAutofit/>
          </a:bodyPr>
          <a:lstStyle/>
          <a:p>
            <a:r>
              <a:rPr lang="en-US" sz="4000" dirty="0">
                <a:latin typeface="Times New Roman" panose="02020603050405020304" pitchFamily="18" charset="0"/>
                <a:cs typeface="Times New Roman" panose="02020603050405020304" pitchFamily="18" charset="0"/>
              </a:rPr>
              <a:t>Individual Family Therapy</a:t>
            </a:r>
            <a:endParaRPr lang="en-IN"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Conjoint Family Therapy</a:t>
            </a:r>
          </a:p>
          <a:p>
            <a:r>
              <a:rPr lang="en-US" sz="4000" dirty="0">
                <a:latin typeface="Times New Roman" panose="02020603050405020304" pitchFamily="18" charset="0"/>
                <a:cs typeface="Times New Roman" panose="02020603050405020304" pitchFamily="18" charset="0"/>
              </a:rPr>
              <a:t>Couples Therapy</a:t>
            </a:r>
          </a:p>
          <a:p>
            <a:r>
              <a:rPr lang="en-US" sz="4000" dirty="0">
                <a:latin typeface="Times New Roman" panose="02020603050405020304" pitchFamily="18" charset="0"/>
                <a:cs typeface="Times New Roman" panose="02020603050405020304" pitchFamily="18" charset="0"/>
              </a:rPr>
              <a:t>Multiple Family Group Therapy</a:t>
            </a:r>
          </a:p>
          <a:p>
            <a:r>
              <a:rPr lang="en-US" sz="4000" dirty="0">
                <a:latin typeface="Times New Roman" panose="02020603050405020304" pitchFamily="18" charset="0"/>
                <a:cs typeface="Times New Roman" panose="02020603050405020304" pitchFamily="18" charset="0"/>
              </a:rPr>
              <a:t>Multiple Impact Therapy</a:t>
            </a:r>
          </a:p>
          <a:p>
            <a:r>
              <a:rPr lang="en-US" sz="4000" dirty="0">
                <a:latin typeface="Times New Roman" panose="02020603050405020304" pitchFamily="18" charset="0"/>
                <a:cs typeface="Times New Roman" panose="02020603050405020304" pitchFamily="18" charset="0"/>
              </a:rPr>
              <a:t>Network Therapy</a:t>
            </a:r>
          </a:p>
          <a:p>
            <a:endParaRPr lang="en-IN" sz="4000" dirty="0"/>
          </a:p>
        </p:txBody>
      </p:sp>
    </p:spTree>
    <p:extLst>
      <p:ext uri="{BB962C8B-B14F-4D97-AF65-F5344CB8AC3E}">
        <p14:creationId xmlns:p14="http://schemas.microsoft.com/office/powerpoint/2010/main" val="29260093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62</TotalTime>
  <Words>317</Words>
  <Application>Microsoft Office PowerPoint</Application>
  <PresentationFormat>Widescreen</PresentationFormat>
  <Paragraphs>28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Ion</vt:lpstr>
      <vt:lpstr>FAMILY THERAPY</vt:lpstr>
      <vt:lpstr>INTRODUCTION</vt:lpstr>
      <vt:lpstr>INDICATION</vt:lpstr>
      <vt:lpstr>COMPONENTS OF THERAPY</vt:lpstr>
      <vt:lpstr>PATIENT SELECTION FOR FAMILY THERAPY</vt:lpstr>
      <vt:lpstr>PowerPoint Presentation</vt:lpstr>
      <vt:lpstr>PowerPoint Presentation</vt:lpstr>
      <vt:lpstr>TYPES OF FAMILY THERAPY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THERAPY</dc:title>
  <dc:creator>RITIKA</dc:creator>
  <cp:lastModifiedBy>ritikapatelrp215@gmail.com</cp:lastModifiedBy>
  <cp:revision>9</cp:revision>
  <dcterms:created xsi:type="dcterms:W3CDTF">2020-09-15T17:40:08Z</dcterms:created>
  <dcterms:modified xsi:type="dcterms:W3CDTF">2021-01-19T05:48:56Z</dcterms:modified>
</cp:coreProperties>
</file>