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ISHANT" initials="N"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0" d="100"/>
          <a:sy n="100" d="100"/>
        </p:scale>
        <p:origin x="-14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F3FC0D-D742-4CA1-8192-D2399905C55A}" type="datetimeFigureOut">
              <a:rPr lang="en-US" smtClean="0"/>
              <a:pPr/>
              <a:t>5/30/2010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85DB8F-EAA1-4C34-9A98-8F686B31310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39DD057A-7966-4BB5-9E7B-8550054591DB}" type="datetime1">
              <a:rPr lang="en-US" smtClean="0"/>
              <a:pPr/>
              <a:t>5/30/2010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57975D5-DA1F-4888-B416-AB2830EAB987}"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BEF25D-9BEB-4700-AC06-8C3CC31F2ECA}" type="datetime1">
              <a:rPr lang="en-US" smtClean="0"/>
              <a:pPr/>
              <a:t>5/30/2010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975D5-DA1F-4888-B416-AB2830EAB9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92ACC9-BBC5-475E-A0D3-23A0289B7D73}" type="datetime1">
              <a:rPr lang="en-US" smtClean="0"/>
              <a:pPr/>
              <a:t>5/30/2010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975D5-DA1F-4888-B416-AB2830EAB9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A078BB-AD6E-48B8-8330-F99F31A4054D}" type="datetime1">
              <a:rPr lang="en-US" smtClean="0"/>
              <a:pPr/>
              <a:t>5/30/2010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975D5-DA1F-4888-B416-AB2830EAB9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F4341FE-6C76-4B7C-BAD6-C78E494DF800}" type="datetime1">
              <a:rPr lang="en-US" smtClean="0"/>
              <a:pPr/>
              <a:t>5/30/2010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757975D5-DA1F-4888-B416-AB2830EAB98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E2D8F7-DC09-41CC-9632-7C2EC6888B83}" type="datetime1">
              <a:rPr lang="en-US" smtClean="0"/>
              <a:pPr/>
              <a:t>5/30/2010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7975D5-DA1F-4888-B416-AB2830EAB9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C1501DF-68EB-451B-A134-15A026BE75C4}" type="datetime1">
              <a:rPr lang="en-US" smtClean="0"/>
              <a:pPr/>
              <a:t>5/30/2010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7975D5-DA1F-4888-B416-AB2830EAB9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408D036-0D92-4310-AF55-61ABBC9D90BB}" type="datetime1">
              <a:rPr lang="en-US" smtClean="0"/>
              <a:pPr/>
              <a:t>5/30/2010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7975D5-DA1F-4888-B416-AB2830EAB9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578614-816B-4C61-B8A0-561C5823BA93}" type="datetime1">
              <a:rPr lang="en-US" smtClean="0"/>
              <a:pPr/>
              <a:t>5/30/2010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7975D5-DA1F-4888-B416-AB2830EAB9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3CEBDC-D07B-4501-B28D-0D4AF92BF230}" type="datetime1">
              <a:rPr lang="en-US" smtClean="0"/>
              <a:pPr/>
              <a:t>5/30/2010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7975D5-DA1F-4888-B416-AB2830EAB9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9DFD99-4585-4764-A7F1-19099A88C009}" type="datetime1">
              <a:rPr lang="en-US" smtClean="0"/>
              <a:pPr/>
              <a:t>5/30/2010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7975D5-DA1F-4888-B416-AB2830EAB9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D158FC7-09D3-491E-A1A5-B1033FF8D8FA}" type="datetime1">
              <a:rPr lang="en-US" smtClean="0"/>
              <a:pPr/>
              <a:t>5/30/2010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57975D5-DA1F-4888-B416-AB2830EAB98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74638"/>
            <a:ext cx="8305800" cy="6278562"/>
          </a:xfrm>
        </p:spPr>
        <p:txBody>
          <a:bodyPr>
            <a:normAutofit fontScale="90000"/>
          </a:bodyPr>
          <a:lstStyle/>
          <a:p>
            <a:pPr algn="l"/>
            <a:r>
              <a:rPr lang="en-US" dirty="0" smtClean="0"/>
              <a:t/>
            </a:r>
            <a:br>
              <a:rPr lang="en-US" dirty="0" smtClean="0"/>
            </a:br>
            <a:r>
              <a:rPr lang="en-US" dirty="0" smtClean="0"/>
              <a:t> </a:t>
            </a:r>
            <a:br>
              <a:rPr lang="en-US" dirty="0" smtClean="0"/>
            </a:br>
            <a:r>
              <a:rPr lang="en-US" dirty="0" smtClean="0"/>
              <a:t>                                                               </a:t>
            </a:r>
            <a:br>
              <a:rPr lang="en-US" dirty="0" smtClean="0"/>
            </a:br>
            <a:r>
              <a:rPr lang="en-US" dirty="0" smtClean="0"/>
              <a:t/>
            </a:r>
            <a:br>
              <a:rPr lang="en-US" dirty="0" smtClean="0"/>
            </a:br>
            <a:r>
              <a:rPr lang="en-US" sz="3600" dirty="0" smtClean="0"/>
              <a:t>             COLLEGE OF NURSING </a:t>
            </a:r>
            <a:br>
              <a:rPr lang="en-US" sz="3600" dirty="0" smtClean="0"/>
            </a:br>
            <a:r>
              <a:rPr lang="en-US" sz="3600" dirty="0" smtClean="0"/>
              <a:t>                    AHMEDABAD </a:t>
            </a:r>
            <a:br>
              <a:rPr lang="en-US" sz="3600" dirty="0" smtClean="0"/>
            </a:br>
            <a:r>
              <a:rPr lang="en-US" sz="3600" dirty="0" smtClean="0"/>
              <a:t/>
            </a:r>
            <a:br>
              <a:rPr lang="en-US" sz="3600" dirty="0" smtClean="0"/>
            </a:br>
            <a:r>
              <a:rPr lang="en-US" sz="3600" dirty="0" smtClean="0">
                <a:solidFill>
                  <a:schemeClr val="accent5">
                    <a:lumMod val="75000"/>
                  </a:schemeClr>
                </a:solidFill>
              </a:rPr>
              <a:t>    SUBJECT</a:t>
            </a:r>
            <a:r>
              <a:rPr lang="en-US" sz="3600" dirty="0" smtClean="0"/>
              <a:t>:- </a:t>
            </a:r>
            <a:r>
              <a:rPr lang="en-US" sz="3600" dirty="0" smtClean="0">
                <a:solidFill>
                  <a:schemeClr val="accent4">
                    <a:lumMod val="50000"/>
                  </a:schemeClr>
                </a:solidFill>
              </a:rPr>
              <a:t>OBSTETRIC &amp;</a:t>
            </a:r>
            <a:br>
              <a:rPr lang="en-US" sz="3600" dirty="0" smtClean="0">
                <a:solidFill>
                  <a:schemeClr val="accent4">
                    <a:lumMod val="50000"/>
                  </a:schemeClr>
                </a:solidFill>
              </a:rPr>
            </a:br>
            <a:r>
              <a:rPr lang="en-US" sz="3600" dirty="0" smtClean="0">
                <a:solidFill>
                  <a:schemeClr val="accent4">
                    <a:lumMod val="50000"/>
                  </a:schemeClr>
                </a:solidFill>
              </a:rPr>
              <a:t>                     GYNECOLOGICAL </a:t>
            </a:r>
            <a:br>
              <a:rPr lang="en-US" sz="3600" dirty="0" smtClean="0">
                <a:solidFill>
                  <a:schemeClr val="accent4">
                    <a:lumMod val="50000"/>
                  </a:schemeClr>
                </a:solidFill>
              </a:rPr>
            </a:br>
            <a:r>
              <a:rPr lang="en-US" sz="3600" dirty="0" smtClean="0">
                <a:solidFill>
                  <a:schemeClr val="accent4">
                    <a:lumMod val="50000"/>
                  </a:schemeClr>
                </a:solidFill>
              </a:rPr>
              <a:t>                     NURSING             </a:t>
            </a:r>
            <a:r>
              <a:rPr lang="en-US" sz="3600" dirty="0" smtClean="0"/>
              <a:t/>
            </a:r>
            <a:br>
              <a:rPr lang="en-US" sz="3600" dirty="0" smtClean="0"/>
            </a:br>
            <a:r>
              <a:rPr lang="en-US" sz="3600" dirty="0" smtClean="0">
                <a:solidFill>
                  <a:schemeClr val="accent5">
                    <a:lumMod val="75000"/>
                  </a:schemeClr>
                </a:solidFill>
              </a:rPr>
              <a:t>    TOPIC</a:t>
            </a:r>
            <a:r>
              <a:rPr lang="en-US" sz="3600" dirty="0" smtClean="0"/>
              <a:t>	    :- </a:t>
            </a:r>
            <a:r>
              <a:rPr lang="en-US" sz="3600" dirty="0" smtClean="0">
                <a:solidFill>
                  <a:schemeClr val="accent4">
                    <a:lumMod val="50000"/>
                  </a:schemeClr>
                </a:solidFill>
              </a:rPr>
              <a:t>EPIDEMIOLOGICAL </a:t>
            </a:r>
            <a:br>
              <a:rPr lang="en-US" sz="3600" dirty="0" smtClean="0">
                <a:solidFill>
                  <a:schemeClr val="accent4">
                    <a:lumMod val="50000"/>
                  </a:schemeClr>
                </a:solidFill>
              </a:rPr>
            </a:br>
            <a:r>
              <a:rPr lang="en-US" sz="3600" dirty="0" smtClean="0">
                <a:solidFill>
                  <a:schemeClr val="accent4">
                    <a:lumMod val="50000"/>
                  </a:schemeClr>
                </a:solidFill>
              </a:rPr>
              <a:t>                     ASPECTS OF MATERNAL </a:t>
            </a:r>
            <a:br>
              <a:rPr lang="en-US" sz="3600" dirty="0" smtClean="0">
                <a:solidFill>
                  <a:schemeClr val="accent4">
                    <a:lumMod val="50000"/>
                  </a:schemeClr>
                </a:solidFill>
              </a:rPr>
            </a:br>
            <a:r>
              <a:rPr lang="en-US" sz="3600" dirty="0" smtClean="0">
                <a:solidFill>
                  <a:schemeClr val="accent4">
                    <a:lumMod val="50000"/>
                  </a:schemeClr>
                </a:solidFill>
              </a:rPr>
              <a:t>                     &amp; CHILD HEALTH</a:t>
            </a: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solidFill>
                  <a:schemeClr val="bg1"/>
                </a:solidFill>
              </a:rPr>
              <a:t>                         - KHUSHBU U. SOLANKI</a:t>
            </a:r>
            <a:r>
              <a:rPr lang="en-US" dirty="0" smtClean="0">
                <a:solidFill>
                  <a:schemeClr val="bg1"/>
                </a:solidFill>
              </a:rPr>
              <a:t/>
            </a:r>
            <a:br>
              <a:rPr lang="en-US" dirty="0" smtClean="0">
                <a:solidFill>
                  <a:schemeClr val="bg1"/>
                </a:solidFill>
              </a:rPr>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transition>
    <p:dissolve/>
    <p:sndAc>
      <p:stSnd>
        <p:snd r:embed="rId2" name="chimes.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71600"/>
            <a:ext cx="8534400" cy="3733800"/>
          </a:xfrm>
        </p:spPr>
        <p:txBody>
          <a:bodyPr>
            <a:normAutofit/>
          </a:bodyPr>
          <a:lstStyle/>
          <a:p>
            <a:r>
              <a:rPr lang="en-US" sz="9600" dirty="0" smtClean="0">
                <a:solidFill>
                  <a:srgbClr val="0070C0"/>
                </a:solidFill>
                <a:latin typeface="Arial Black" pitchFamily="34" charset="0"/>
              </a:rPr>
              <a:t>Thank</a:t>
            </a:r>
            <a:r>
              <a:rPr lang="en-US" sz="9600" dirty="0" smtClean="0">
                <a:solidFill>
                  <a:srgbClr val="0070C0"/>
                </a:solidFill>
              </a:rPr>
              <a:t> you</a:t>
            </a:r>
            <a:endParaRPr lang="en-US" sz="9600" dirty="0">
              <a:solidFill>
                <a:srgbClr val="0070C0"/>
              </a:solidFill>
            </a:endParaRPr>
          </a:p>
        </p:txBody>
      </p:sp>
      <p:sp>
        <p:nvSpPr>
          <p:cNvPr id="6" name="Rectangle 5"/>
          <p:cNvSpPr/>
          <p:nvPr/>
        </p:nvSpPr>
        <p:spPr>
          <a:xfrm>
            <a:off x="2758042" y="2967335"/>
            <a:ext cx="3627916" cy="923330"/>
          </a:xfrm>
          <a:prstGeom prst="rect">
            <a:avLst/>
          </a:prstGeom>
          <a:noFill/>
        </p:spPr>
        <p:txBody>
          <a:bodyPr wrap="none" lIns="91440" tIns="45720" rIns="91440" bIns="45720">
            <a:spAutoFit/>
          </a:bodyPr>
          <a:lstStyle/>
          <a:p>
            <a:pPr algn="ctr"/>
            <a:r>
              <a:rPr lang="en-US"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Thank you</a:t>
            </a:r>
            <a:endParaRPr lang="en-US"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b="1" dirty="0" smtClean="0">
                <a:solidFill>
                  <a:srgbClr val="002060"/>
                </a:solidFill>
              </a:rPr>
              <a:t>Maternal &amp; child health of a country reflects the health of the whole population</a:t>
            </a:r>
          </a:p>
          <a:p>
            <a:pPr>
              <a:buFont typeface="Wingdings" pitchFamily="2" charset="2"/>
              <a:buChar char="v"/>
            </a:pPr>
            <a:r>
              <a:rPr lang="en-US" b="1" dirty="0" smtClean="0">
                <a:solidFill>
                  <a:srgbClr val="002060"/>
                </a:solidFill>
              </a:rPr>
              <a:t>Majority portion of population is made of women/ mothers &amp; children</a:t>
            </a:r>
          </a:p>
          <a:p>
            <a:pPr>
              <a:buFont typeface="Wingdings" pitchFamily="2" charset="2"/>
              <a:buChar char="v"/>
            </a:pPr>
            <a:r>
              <a:rPr lang="en-US" b="1" dirty="0" smtClean="0">
                <a:solidFill>
                  <a:srgbClr val="002060"/>
                </a:solidFill>
              </a:rPr>
              <a:t>Epidemiology helps in investigating those factors that influences maternal &amp; child health</a:t>
            </a:r>
          </a:p>
          <a:p>
            <a:pPr>
              <a:buFont typeface="Wingdings" pitchFamily="2" charset="2"/>
              <a:buChar char="v"/>
            </a:pPr>
            <a:r>
              <a:rPr lang="en-US" b="1" dirty="0" smtClean="0">
                <a:solidFill>
                  <a:srgbClr val="002060"/>
                </a:solidFill>
              </a:rPr>
              <a:t>Also used for development &amp; evaluation of health programs</a:t>
            </a:r>
            <a:endParaRPr lang="en-US" b="1" dirty="0">
              <a:solidFill>
                <a:srgbClr val="002060"/>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Maternal mortality</a:t>
            </a:r>
            <a:endParaRPr lang="en-US" dirty="0"/>
          </a:p>
        </p:txBody>
      </p:sp>
      <p:sp>
        <p:nvSpPr>
          <p:cNvPr id="3" name="Content Placeholder 2"/>
          <p:cNvSpPr>
            <a:spLocks noGrp="1"/>
          </p:cNvSpPr>
          <p:nvPr>
            <p:ph idx="1"/>
          </p:nvPr>
        </p:nvSpPr>
        <p:spPr/>
        <p:txBody>
          <a:bodyPr/>
          <a:lstStyle/>
          <a:p>
            <a:pPr algn="just"/>
            <a:r>
              <a:rPr lang="en-US" b="1" u="sng" dirty="0" smtClean="0">
                <a:solidFill>
                  <a:schemeClr val="bg1"/>
                </a:solidFill>
              </a:rPr>
              <a:t>Definition</a:t>
            </a:r>
            <a:r>
              <a:rPr lang="en-US" b="1" dirty="0" smtClean="0">
                <a:solidFill>
                  <a:schemeClr val="bg1"/>
                </a:solidFill>
              </a:rPr>
              <a:t> :- </a:t>
            </a:r>
            <a:r>
              <a:rPr lang="en-US" sz="2000" b="1" dirty="0" smtClean="0"/>
              <a:t>According to WHO , a maternal death is defined as “ the death of a woman while pregnant or within 42 days of termination of pregnancy, irrespective of the duration and the site of pregnancy, from any cause related to or aggravated by the pregnancy or its management but not from accidental or incidental causes.</a:t>
            </a:r>
          </a:p>
          <a:p>
            <a:pPr>
              <a:buFont typeface="Wingdings" pitchFamily="2" charset="2"/>
              <a:buChar char="Ø"/>
            </a:pPr>
            <a:r>
              <a:rPr lang="en-US" b="1" dirty="0" smtClean="0"/>
              <a:t>Expressed as a rate per 1,00,0 00 live births</a:t>
            </a:r>
          </a:p>
          <a:p>
            <a:pPr>
              <a:buFont typeface="Wingdings" pitchFamily="2" charset="2"/>
              <a:buChar char="Ø"/>
            </a:pPr>
            <a:r>
              <a:rPr lang="en-US" b="1" dirty="0" smtClean="0"/>
              <a:t>In developed countries – 4 to 40 / 1,00,000 LB</a:t>
            </a:r>
          </a:p>
          <a:p>
            <a:pPr>
              <a:buFont typeface="Wingdings" pitchFamily="2" charset="2"/>
              <a:buChar char="Ø"/>
            </a:pPr>
            <a:r>
              <a:rPr lang="en-US" b="1" dirty="0" smtClean="0"/>
              <a:t>In developing countries – 100 to 700</a:t>
            </a:r>
          </a:p>
          <a:p>
            <a:pPr>
              <a:buFont typeface="Wingdings" pitchFamily="2" charset="2"/>
              <a:buChar char="Ø"/>
            </a:pPr>
            <a:r>
              <a:rPr lang="en-US" b="1" dirty="0" smtClean="0"/>
              <a:t>Current MMR of India- 254/1,00,000 LB</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Classification of maternal death</a:t>
            </a:r>
            <a:endParaRPr lang="en-US" dirty="0"/>
          </a:p>
        </p:txBody>
      </p:sp>
      <p:sp>
        <p:nvSpPr>
          <p:cNvPr id="3" name="Content Placeholder 2"/>
          <p:cNvSpPr>
            <a:spLocks noGrp="1"/>
          </p:cNvSpPr>
          <p:nvPr>
            <p:ph idx="1"/>
          </p:nvPr>
        </p:nvSpPr>
        <p:spPr/>
        <p:txBody>
          <a:bodyPr>
            <a:normAutofit/>
          </a:bodyPr>
          <a:lstStyle/>
          <a:p>
            <a:pPr>
              <a:buNone/>
            </a:pPr>
            <a:r>
              <a:rPr lang="en-US" b="1" dirty="0" smtClean="0"/>
              <a:t>  1) Direct Obstetric deaths (75%)</a:t>
            </a:r>
          </a:p>
          <a:p>
            <a:pPr>
              <a:buNone/>
            </a:pPr>
            <a:r>
              <a:rPr lang="en-US" b="1" dirty="0" smtClean="0"/>
              <a:t>  2) Indirect obstetric deaths (25%)</a:t>
            </a:r>
          </a:p>
          <a:p>
            <a:pPr>
              <a:buNone/>
            </a:pPr>
            <a:r>
              <a:rPr lang="en-US" sz="3200" b="1" u="sng" dirty="0" smtClean="0">
                <a:solidFill>
                  <a:schemeClr val="accent1">
                    <a:lumMod val="60000"/>
                    <a:lumOff val="40000"/>
                  </a:schemeClr>
                </a:solidFill>
              </a:rPr>
              <a:t>Important causes of maternal death</a:t>
            </a:r>
            <a:r>
              <a:rPr lang="en-US" sz="3200" b="1" dirty="0" smtClean="0">
                <a:solidFill>
                  <a:schemeClr val="accent1">
                    <a:lumMod val="60000"/>
                    <a:lumOff val="40000"/>
                  </a:schemeClr>
                </a:solidFill>
              </a:rPr>
              <a:t>:-</a:t>
            </a:r>
            <a:r>
              <a:rPr lang="en-US" sz="3200" b="1" u="sng" dirty="0" smtClean="0">
                <a:solidFill>
                  <a:schemeClr val="accent1">
                    <a:lumMod val="60000"/>
                    <a:lumOff val="40000"/>
                  </a:schemeClr>
                </a:solidFill>
              </a:rPr>
              <a:t> </a:t>
            </a:r>
          </a:p>
          <a:p>
            <a:pPr>
              <a:buFont typeface="Wingdings" pitchFamily="2" charset="2"/>
              <a:buChar char="§"/>
            </a:pPr>
            <a:r>
              <a:rPr lang="en-US" b="1" dirty="0" smtClean="0"/>
              <a:t>Hemorrhage: - </a:t>
            </a:r>
            <a:r>
              <a:rPr lang="en-US" dirty="0" smtClean="0"/>
              <a:t>20-25%</a:t>
            </a:r>
            <a:endParaRPr lang="en-US" b="1" dirty="0" smtClean="0"/>
          </a:p>
          <a:p>
            <a:pPr lvl="0">
              <a:buFont typeface="Wingdings" pitchFamily="2" charset="2"/>
              <a:buChar char="§"/>
            </a:pPr>
            <a:r>
              <a:rPr lang="en-US" b="1" dirty="0" smtClean="0"/>
              <a:t>Sepsis: - </a:t>
            </a:r>
            <a:r>
              <a:rPr lang="en-US" dirty="0" smtClean="0"/>
              <a:t>20-25% of deaths.</a:t>
            </a:r>
            <a:endParaRPr lang="en-US" b="1" dirty="0" smtClean="0"/>
          </a:p>
          <a:p>
            <a:pPr>
              <a:buFont typeface="Wingdings" pitchFamily="2" charset="2"/>
              <a:buChar char="§"/>
            </a:pPr>
            <a:r>
              <a:rPr lang="en-US" b="1" dirty="0" smtClean="0"/>
              <a:t>Hypertensive disorders : - </a:t>
            </a:r>
            <a:r>
              <a:rPr lang="en-US" dirty="0" smtClean="0"/>
              <a:t>5-15% of deaths </a:t>
            </a:r>
            <a:endParaRPr lang="en-US" b="1" dirty="0" smtClean="0"/>
          </a:p>
          <a:p>
            <a:pPr>
              <a:buFont typeface="Wingdings" pitchFamily="2" charset="2"/>
              <a:buChar char="§"/>
            </a:pPr>
            <a:r>
              <a:rPr lang="en-US" b="1" dirty="0" smtClean="0"/>
              <a:t>Anemia: - </a:t>
            </a:r>
            <a:r>
              <a:rPr lang="en-US" dirty="0" smtClean="0"/>
              <a:t>15-20% of all maternal death</a:t>
            </a:r>
            <a:endParaRPr lang="en-US" b="1" dirty="0" smtClean="0"/>
          </a:p>
          <a:p>
            <a:pPr>
              <a:buFont typeface="Wingdings" pitchFamily="2" charset="2"/>
              <a:buChar char="§"/>
            </a:pPr>
            <a:r>
              <a:rPr lang="en-US" b="1" dirty="0" smtClean="0"/>
              <a:t>Infective Hepatitis: - </a:t>
            </a:r>
            <a:r>
              <a:rPr lang="en-US" dirty="0" smtClean="0"/>
              <a:t>20-50%</a:t>
            </a:r>
            <a:endParaRPr lang="en-US" b="1" u="sng" dirty="0" smtClean="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Maternal morbidity:-</a:t>
            </a:r>
            <a:br>
              <a:rPr lang="en-US" smtClean="0"/>
            </a:b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Definition:- It is defined as the illness originates from any cause related to pregnancy or its management any time during ante partum, </a:t>
            </a:r>
            <a:r>
              <a:rPr lang="en-US" dirty="0" err="1" smtClean="0"/>
              <a:t>intrapartum</a:t>
            </a:r>
            <a:r>
              <a:rPr lang="en-US" dirty="0" smtClean="0"/>
              <a:t> &amp; postpartum period usually up to 42 days after delivery.</a:t>
            </a:r>
          </a:p>
          <a:p>
            <a:r>
              <a:rPr lang="en-US" dirty="0" smtClean="0"/>
              <a:t>Classification of Maternal Morbidity : -</a:t>
            </a:r>
          </a:p>
          <a:p>
            <a:pPr lvl="0"/>
            <a:r>
              <a:rPr lang="en-US" dirty="0" smtClean="0"/>
              <a:t>Direct obstetric morbidity </a:t>
            </a:r>
          </a:p>
          <a:p>
            <a:r>
              <a:rPr lang="en-US" dirty="0" smtClean="0"/>
              <a:t>Indirect Obstetric Morbidity</a:t>
            </a:r>
          </a:p>
          <a:p>
            <a:r>
              <a:rPr lang="en-US" dirty="0" smtClean="0"/>
              <a:t>Reproductive morbidity</a:t>
            </a:r>
          </a:p>
          <a:p>
            <a:pPr lvl="2"/>
            <a:r>
              <a:rPr lang="en-US" dirty="0" smtClean="0"/>
              <a:t>Obstetric morbidity</a:t>
            </a:r>
          </a:p>
          <a:p>
            <a:pPr lvl="2"/>
            <a:r>
              <a:rPr lang="en-US" dirty="0" smtClean="0"/>
              <a:t>Gynecological morbidity </a:t>
            </a:r>
          </a:p>
          <a:p>
            <a:pPr lvl="2"/>
            <a:r>
              <a:rPr lang="en-US" dirty="0" smtClean="0"/>
              <a:t>Contraceptive morbidity</a:t>
            </a:r>
          </a:p>
          <a:p>
            <a:endParaRPr lang="en-US" dirty="0" smtClean="0"/>
          </a:p>
          <a:p>
            <a:pPr lvl="0"/>
            <a:endParaRPr lang="en-US" dirty="0" smtClean="0"/>
          </a:p>
          <a:p>
            <a:pPr lvl="0"/>
            <a:endParaRPr lang="en-US" dirty="0" smtClean="0"/>
          </a:p>
          <a:p>
            <a:endParaRPr lang="en-US" dirty="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checkerboard(across)">
                                      <p:cBhvr>
                                        <p:cTn id="30" dur="500"/>
                                        <p:tgtEl>
                                          <p:spTgt spid="3">
                                            <p:txEl>
                                              <p:pRg st="5" end="5"/>
                                            </p:txEl>
                                          </p:spTgt>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checkerboard(across)">
                                      <p:cBhvr>
                                        <p:cTn id="33" dur="500"/>
                                        <p:tgtEl>
                                          <p:spTgt spid="3">
                                            <p:txEl>
                                              <p:pRg st="6" end="6"/>
                                            </p:txEl>
                                          </p:spTgt>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checkerboard(across)">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600200"/>
          </a:xfrm>
        </p:spPr>
        <p:txBody>
          <a:bodyPr>
            <a:normAutofit fontScale="90000"/>
          </a:bodyPr>
          <a:lstStyle/>
          <a:p>
            <a:pPr lvl="0"/>
            <a:r>
              <a:rPr lang="en-US" u="sng" dirty="0" smtClean="0"/>
              <a:t>Steps to reduce maternal mortality &amp; morbidity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endParaRPr lang="en-US" dirty="0" smtClean="0"/>
          </a:p>
          <a:p>
            <a:r>
              <a:rPr lang="en-US" dirty="0" smtClean="0"/>
              <a:t>Nutritional status  and literacy rate</a:t>
            </a:r>
          </a:p>
          <a:p>
            <a:r>
              <a:rPr lang="en-US" dirty="0" smtClean="0"/>
              <a:t>Early registration of pregnancy</a:t>
            </a:r>
          </a:p>
          <a:p>
            <a:r>
              <a:rPr lang="en-US" dirty="0" smtClean="0"/>
              <a:t>Identify high risk cases </a:t>
            </a:r>
          </a:p>
          <a:p>
            <a:r>
              <a:rPr lang="en-US" dirty="0" smtClean="0"/>
              <a:t>Family planning counseling </a:t>
            </a:r>
          </a:p>
          <a:p>
            <a:r>
              <a:rPr lang="en-US" dirty="0" smtClean="0"/>
              <a:t>Maternal mortality conferences</a:t>
            </a:r>
          </a:p>
          <a:p>
            <a:r>
              <a:rPr lang="en-US" dirty="0" smtClean="0"/>
              <a:t>Periodic refresher courses</a:t>
            </a:r>
          </a:p>
        </p:txBody>
      </p:sp>
    </p:spTree>
  </p:cSld>
  <p:clrMapOvr>
    <a:masterClrMapping/>
  </p:clrMapOvr>
  <p:transition>
    <p:pull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Epidemiological aspects of child health</a:t>
            </a:r>
            <a:endParaRPr lang="en-US" dirty="0"/>
          </a:p>
        </p:txBody>
      </p:sp>
      <p:sp>
        <p:nvSpPr>
          <p:cNvPr id="3" name="Content Placeholder 2"/>
          <p:cNvSpPr>
            <a:spLocks noGrp="1"/>
          </p:cNvSpPr>
          <p:nvPr>
            <p:ph idx="1"/>
          </p:nvPr>
        </p:nvSpPr>
        <p:spPr/>
        <p:txBody>
          <a:bodyPr>
            <a:normAutofit lnSpcReduction="10000"/>
          </a:bodyPr>
          <a:lstStyle/>
          <a:p>
            <a:pPr lvl="0">
              <a:buNone/>
            </a:pPr>
            <a:r>
              <a:rPr lang="en-US" b="1" dirty="0" smtClean="0"/>
              <a:t>1)  </a:t>
            </a:r>
            <a:r>
              <a:rPr lang="en-US" b="1" u="sng" dirty="0" smtClean="0"/>
              <a:t>Perinatal Mortality</a:t>
            </a:r>
            <a:r>
              <a:rPr lang="en-US" b="1" dirty="0" smtClean="0"/>
              <a:t>:- </a:t>
            </a:r>
            <a:r>
              <a:rPr lang="en-US" sz="2400" b="1" dirty="0" smtClean="0"/>
              <a:t>It is  </a:t>
            </a:r>
            <a:r>
              <a:rPr lang="en-US" sz="2400" dirty="0" smtClean="0"/>
              <a:t>defined, the term,</a:t>
            </a:r>
          </a:p>
          <a:p>
            <a:pPr lvl="0">
              <a:buNone/>
            </a:pPr>
            <a:r>
              <a:rPr lang="en-US" sz="2400" dirty="0" smtClean="0"/>
              <a:t>      “ perinatal mortality “ includes both late fetal death &amp; early neonatal death.(28</a:t>
            </a:r>
            <a:r>
              <a:rPr lang="en-US" sz="2400" baseline="30000" dirty="0" smtClean="0"/>
              <a:t>th</a:t>
            </a:r>
            <a:r>
              <a:rPr lang="en-US" sz="2400" dirty="0" smtClean="0"/>
              <a:t> week of gestation to the 7</a:t>
            </a:r>
            <a:r>
              <a:rPr lang="en-US" sz="2400" baseline="30000" dirty="0" smtClean="0"/>
              <a:t>th</a:t>
            </a:r>
            <a:r>
              <a:rPr lang="en-US" sz="2400" dirty="0" smtClean="0"/>
              <a:t> day after birth).</a:t>
            </a:r>
          </a:p>
          <a:p>
            <a:pPr lvl="0"/>
            <a:r>
              <a:rPr lang="en-US" b="1" u="sng" dirty="0" smtClean="0"/>
              <a:t>Predisposing factors related to perinatal mortality :-</a:t>
            </a:r>
            <a:endParaRPr lang="en-US" u="sng" dirty="0" smtClean="0"/>
          </a:p>
          <a:p>
            <a:pPr lvl="0">
              <a:buNone/>
            </a:pPr>
            <a:r>
              <a:rPr lang="en-US" sz="2400" b="1" dirty="0" smtClean="0"/>
              <a:t>     (1) Maternal factors (2) feto placental factors</a:t>
            </a:r>
          </a:p>
          <a:p>
            <a:pPr lvl="0">
              <a:buNone/>
            </a:pPr>
            <a:endParaRPr lang="en-US" sz="2400" dirty="0" smtClean="0"/>
          </a:p>
          <a:p>
            <a:pPr>
              <a:buNone/>
            </a:pPr>
            <a:r>
              <a:rPr lang="en-US" b="1" dirty="0" smtClean="0"/>
              <a:t>2) </a:t>
            </a:r>
            <a:r>
              <a:rPr lang="en-US" b="1" u="sng" dirty="0" smtClean="0"/>
              <a:t>Still birth: -</a:t>
            </a:r>
            <a:r>
              <a:rPr lang="en-US" b="1" dirty="0" smtClean="0"/>
              <a:t> A</a:t>
            </a:r>
            <a:r>
              <a:rPr lang="en-US" dirty="0" smtClean="0"/>
              <a:t> still birth is a death of a fetus after 28 completed gestation week (weighing 1000gm or more).</a:t>
            </a:r>
          </a:p>
          <a:p>
            <a:pPr lvl="0">
              <a:buNone/>
            </a:pPr>
            <a:endParaRPr lang="en-US" u="sng" dirty="0" smtClean="0"/>
          </a:p>
          <a:p>
            <a:endParaRPr lang="en-US" u="sng"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buNone/>
            </a:pPr>
            <a:r>
              <a:rPr lang="en-US" b="1" dirty="0" smtClean="0"/>
              <a:t>3) </a:t>
            </a:r>
            <a:r>
              <a:rPr lang="en-US" b="1" u="sng" dirty="0" smtClean="0"/>
              <a:t>Neonatal mortality:- </a:t>
            </a:r>
            <a:r>
              <a:rPr lang="en-US" dirty="0" smtClean="0"/>
              <a:t>Neonatal deaths are deaths occurring during the neonatal period.(From delivery to 28 completed days after birth).</a:t>
            </a:r>
          </a:p>
          <a:p>
            <a:pPr lvl="0">
              <a:buNone/>
            </a:pPr>
            <a:endParaRPr lang="en-US" dirty="0" smtClean="0"/>
          </a:p>
          <a:p>
            <a:pPr lvl="0">
              <a:buNone/>
            </a:pPr>
            <a:r>
              <a:rPr lang="en-US" b="1" dirty="0" smtClean="0"/>
              <a:t>4) </a:t>
            </a:r>
            <a:r>
              <a:rPr lang="en-US" b="1" u="sng" dirty="0" smtClean="0"/>
              <a:t>Infant mortality rate:- </a:t>
            </a:r>
            <a:r>
              <a:rPr lang="en-US" dirty="0" smtClean="0"/>
              <a:t>It is defined as “ratio of infant deaths registered in a given year to the total number of live births registered in the same year.</a:t>
            </a:r>
          </a:p>
          <a:p>
            <a:pPr>
              <a:buNone/>
            </a:pPr>
            <a:r>
              <a:rPr lang="en-US" dirty="0" smtClean="0"/>
              <a:t> </a:t>
            </a:r>
          </a:p>
          <a:p>
            <a:pPr lvl="0"/>
            <a:endParaRPr lang="en-US" dirty="0" smtClean="0"/>
          </a:p>
          <a:p>
            <a:endParaRPr lang="en-US" dirty="0"/>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Preventive measures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Intensive antenatal care</a:t>
            </a:r>
          </a:p>
          <a:p>
            <a:pPr lvl="0"/>
            <a:r>
              <a:rPr lang="en-US" dirty="0" smtClean="0"/>
              <a:t>management of risk factors</a:t>
            </a:r>
          </a:p>
          <a:p>
            <a:pPr lvl="0"/>
            <a:r>
              <a:rPr lang="en-US" dirty="0" smtClean="0"/>
              <a:t>maternal &amp; child nutrition</a:t>
            </a:r>
          </a:p>
          <a:p>
            <a:pPr lvl="0"/>
            <a:r>
              <a:rPr lang="en-US" dirty="0" smtClean="0"/>
              <a:t>Detection &amp; correction of high risk babies  as early as possible</a:t>
            </a:r>
          </a:p>
          <a:p>
            <a:pPr lvl="0"/>
            <a:r>
              <a:rPr lang="en-US" dirty="0" smtClean="0"/>
              <a:t>Screening of high risk babies</a:t>
            </a:r>
          </a:p>
          <a:p>
            <a:pPr lvl="0"/>
            <a:r>
              <a:rPr lang="en-US" dirty="0" smtClean="0"/>
              <a:t>Prevention of birth injury &amp; management of malpresentations</a:t>
            </a:r>
          </a:p>
          <a:p>
            <a:pPr lvl="0"/>
            <a:r>
              <a:rPr lang="en-US" dirty="0" smtClean="0"/>
              <a:t>Avoidance of premature delivery &amp; preterm labor</a:t>
            </a:r>
          </a:p>
          <a:p>
            <a:pPr lvl="0"/>
            <a:r>
              <a:rPr lang="en-US" dirty="0" smtClean="0"/>
              <a:t>efficient neonatal service</a:t>
            </a:r>
          </a:p>
          <a:p>
            <a:pPr lvl="0"/>
            <a:r>
              <a:rPr lang="en-US" dirty="0" smtClean="0"/>
              <a:t>Public education on various aspects</a:t>
            </a:r>
          </a:p>
          <a:p>
            <a:r>
              <a:rPr lang="en-US" dirty="0" smtClean="0"/>
              <a:t>Continued study of child mortality problem</a:t>
            </a:r>
          </a:p>
          <a:p>
            <a:endParaRPr lang="en-US"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6"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arn(inHorizontal)">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95</TotalTime>
  <Words>501</Words>
  <Application>Microsoft Office PowerPoint</Application>
  <PresentationFormat>On-screen Show (4:3)</PresentationFormat>
  <Paragraphs>64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                                                                                 COLLEGE OF NURSING                      AHMEDABAD       SUBJECT:- OBSTETRIC &amp;                      GYNECOLOGICAL                       NURSING                  TOPIC     :- EPIDEMIOLOGICAL                       ASPECTS OF MATERNAL                       &amp; CHILD HEALTH                            - KHUSHBU U. SOLANKI    </vt:lpstr>
      <vt:lpstr>INTRODUCTION</vt:lpstr>
      <vt:lpstr>Maternal mortality</vt:lpstr>
      <vt:lpstr>Classification of maternal death</vt:lpstr>
      <vt:lpstr>Maternal morbidity:- </vt:lpstr>
      <vt:lpstr>Steps to reduce maternal mortality &amp; morbidity  </vt:lpstr>
      <vt:lpstr>Epidemiological aspects of child health</vt:lpstr>
      <vt:lpstr>Slide 8</vt:lpstr>
      <vt:lpstr>Preventive measures</vt:lpstr>
      <vt:lpstr>Thank you</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OF NURSING  AHMEDABAD  SUBJECT:- OBSTETRIC &amp;                        GYNECOLOGICAL            NURSING     </dc:title>
  <dc:creator>NISHANT</dc:creator>
  <cp:lastModifiedBy>NISHANT</cp:lastModifiedBy>
  <cp:revision>52</cp:revision>
  <dcterms:created xsi:type="dcterms:W3CDTF">2010-05-30T04:51:02Z</dcterms:created>
  <dcterms:modified xsi:type="dcterms:W3CDTF">2010-05-30T07:24:31Z</dcterms:modified>
</cp:coreProperties>
</file>