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83" r:id="rId5"/>
    <p:sldId id="284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5" r:id="rId30"/>
    <p:sldId id="286" r:id="rId31"/>
    <p:sldId id="287" r:id="rId32"/>
    <p:sldId id="282" r:id="rId33"/>
  </p:sldIdLst>
  <p:sldSz cx="9144000" cy="6858000" type="screen4x3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1446" y="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5/2/2019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0" i="0">
                <a:solidFill>
                  <a:srgbClr val="536321"/>
                </a:solidFill>
                <a:latin typeface="Impact"/>
                <a:cs typeface="Impac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rgbClr val="386F25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5/2/2019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0" i="0">
                <a:solidFill>
                  <a:srgbClr val="536321"/>
                </a:solidFill>
                <a:latin typeface="Impact"/>
                <a:cs typeface="Impac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5/2/2019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0" i="0">
                <a:solidFill>
                  <a:srgbClr val="536321"/>
                </a:solidFill>
                <a:latin typeface="Impact"/>
                <a:cs typeface="Impac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5/2/2019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5/2/2019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9144000" cy="685799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87679" y="1599946"/>
            <a:ext cx="8168640" cy="11233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0" i="0">
                <a:solidFill>
                  <a:srgbClr val="536321"/>
                </a:solidFill>
                <a:latin typeface="Impact"/>
                <a:cs typeface="Impac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889375" y="2766245"/>
            <a:ext cx="4714240" cy="24339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>
                <a:solidFill>
                  <a:srgbClr val="386F25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5/2/2019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6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799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602105" y="2267457"/>
            <a:ext cx="5242052" cy="63207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013204" y="3273297"/>
            <a:ext cx="4421378" cy="63207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089660" y="1836420"/>
            <a:ext cx="6521196" cy="126034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490472" y="2842260"/>
            <a:ext cx="5475732" cy="1260347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89375" y="1595373"/>
            <a:ext cx="245046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310" dirty="0">
                <a:latin typeface="Calibri"/>
                <a:cs typeface="Calibri"/>
              </a:rPr>
              <a:t>What </a:t>
            </a:r>
            <a:r>
              <a:rPr spc="365" dirty="0">
                <a:latin typeface="Calibri"/>
                <a:cs typeface="Calibri"/>
              </a:rPr>
              <a:t>is</a:t>
            </a:r>
            <a:r>
              <a:rPr spc="75" dirty="0">
                <a:latin typeface="Calibri"/>
                <a:cs typeface="Calibri"/>
              </a:rPr>
              <a:t> </a:t>
            </a:r>
            <a:r>
              <a:rPr spc="350" dirty="0">
                <a:latin typeface="Calibri"/>
                <a:cs typeface="Calibri"/>
              </a:rPr>
              <a:t>it?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232275" y="2394330"/>
            <a:ext cx="4211955" cy="2586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solidFill>
                  <a:srgbClr val="386F25"/>
                </a:solidFill>
                <a:latin typeface="Tahoma"/>
                <a:cs typeface="Tahoma"/>
              </a:rPr>
              <a:t>–the process of placing </a:t>
            </a:r>
            <a:r>
              <a:rPr sz="2400" b="1" dirty="0">
                <a:solidFill>
                  <a:srgbClr val="386F25"/>
                </a:solidFill>
                <a:latin typeface="Tahoma"/>
                <a:cs typeface="Tahoma"/>
              </a:rPr>
              <a:t>a  </a:t>
            </a:r>
            <a:r>
              <a:rPr sz="2400" b="1" spc="-5" dirty="0">
                <a:solidFill>
                  <a:srgbClr val="386F25"/>
                </a:solidFill>
                <a:latin typeface="Tahoma"/>
                <a:cs typeface="Tahoma"/>
              </a:rPr>
              <a:t>soft plastic or rubber  nasogastric (NG) tube  </a:t>
            </a:r>
            <a:r>
              <a:rPr sz="2400" b="1" dirty="0">
                <a:solidFill>
                  <a:srgbClr val="386F25"/>
                </a:solidFill>
                <a:latin typeface="Tahoma"/>
                <a:cs typeface="Tahoma"/>
              </a:rPr>
              <a:t>through a </a:t>
            </a:r>
            <a:r>
              <a:rPr sz="2400" b="1" spc="-5" dirty="0">
                <a:solidFill>
                  <a:srgbClr val="386F25"/>
                </a:solidFill>
                <a:latin typeface="Tahoma"/>
                <a:cs typeface="Tahoma"/>
              </a:rPr>
              <a:t>patient's nostril,  past the pharynx </a:t>
            </a:r>
            <a:r>
              <a:rPr sz="2400" b="1" dirty="0">
                <a:solidFill>
                  <a:srgbClr val="386F25"/>
                </a:solidFill>
                <a:latin typeface="Tahoma"/>
                <a:cs typeface="Tahoma"/>
              </a:rPr>
              <a:t>and</a:t>
            </a:r>
            <a:r>
              <a:rPr sz="2400" b="1" spc="-90" dirty="0">
                <a:solidFill>
                  <a:srgbClr val="386F25"/>
                </a:solidFill>
                <a:latin typeface="Tahoma"/>
                <a:cs typeface="Tahoma"/>
              </a:rPr>
              <a:t> </a:t>
            </a:r>
            <a:r>
              <a:rPr sz="2400" b="1" spc="-5" dirty="0">
                <a:solidFill>
                  <a:srgbClr val="386F25"/>
                </a:solidFill>
                <a:latin typeface="Tahoma"/>
                <a:cs typeface="Tahoma"/>
              </a:rPr>
              <a:t>down  </a:t>
            </a:r>
            <a:r>
              <a:rPr sz="2400" b="1" dirty="0">
                <a:solidFill>
                  <a:srgbClr val="386F25"/>
                </a:solidFill>
                <a:latin typeface="Tahoma"/>
                <a:cs typeface="Tahoma"/>
              </a:rPr>
              <a:t>the esophagus </a:t>
            </a:r>
            <a:r>
              <a:rPr sz="2400" b="1" spc="-5" dirty="0">
                <a:solidFill>
                  <a:srgbClr val="386F25"/>
                </a:solidFill>
                <a:latin typeface="Tahoma"/>
                <a:cs typeface="Tahoma"/>
              </a:rPr>
              <a:t>into </a:t>
            </a:r>
            <a:r>
              <a:rPr sz="2400" b="1" dirty="0">
                <a:solidFill>
                  <a:srgbClr val="386F25"/>
                </a:solidFill>
                <a:latin typeface="Tahoma"/>
                <a:cs typeface="Tahoma"/>
              </a:rPr>
              <a:t>a  </a:t>
            </a:r>
            <a:r>
              <a:rPr sz="2400" b="1" spc="-5" dirty="0">
                <a:solidFill>
                  <a:srgbClr val="386F25"/>
                </a:solidFill>
                <a:latin typeface="Tahoma"/>
                <a:cs typeface="Tahoma"/>
              </a:rPr>
              <a:t>patient's</a:t>
            </a:r>
            <a:r>
              <a:rPr sz="2400" b="1" spc="-10" dirty="0">
                <a:solidFill>
                  <a:srgbClr val="386F25"/>
                </a:solidFill>
                <a:latin typeface="Tahoma"/>
                <a:cs typeface="Tahoma"/>
              </a:rPr>
              <a:t> </a:t>
            </a:r>
            <a:r>
              <a:rPr sz="2400" b="1" dirty="0">
                <a:solidFill>
                  <a:srgbClr val="386F25"/>
                </a:solidFill>
                <a:latin typeface="Tahoma"/>
                <a:cs typeface="Tahoma"/>
              </a:rPr>
              <a:t>stomach.</a:t>
            </a:r>
            <a:endParaRPr sz="24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65275" y="0"/>
            <a:ext cx="6632448" cy="66309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447221-EC32-44BC-A28E-A2C0C6F145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42077" y="1599946"/>
            <a:ext cx="4714241" cy="553998"/>
          </a:xfrm>
        </p:spPr>
        <p:txBody>
          <a:bodyPr/>
          <a:lstStyle/>
          <a:p>
            <a:r>
              <a:rPr lang="en-US" dirty="0"/>
              <a:t>Indication </a:t>
            </a:r>
            <a:endParaRPr lang="en-IN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01A95C-AEA7-41FE-AD42-08C6705A9B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889375" y="2766245"/>
            <a:ext cx="4714240" cy="3693319"/>
          </a:xfrm>
        </p:spPr>
        <p:txBody>
          <a:bodyPr/>
          <a:lstStyle/>
          <a:p>
            <a:r>
              <a:rPr lang="en-US" dirty="0"/>
              <a:t>-Unable to chew , ingest and swallow </a:t>
            </a:r>
          </a:p>
          <a:p>
            <a:pPr marL="342900" indent="-342900">
              <a:buFontTx/>
              <a:buChar char="-"/>
            </a:pPr>
            <a:r>
              <a:rPr lang="en-US" dirty="0"/>
              <a:t>To weak to swallow food</a:t>
            </a:r>
          </a:p>
          <a:p>
            <a:pPr marL="342900" indent="-342900">
              <a:buFontTx/>
              <a:buChar char="-"/>
            </a:pPr>
            <a:r>
              <a:rPr lang="en-US" dirty="0"/>
              <a:t>Surgery of mouth , throat and esophagus</a:t>
            </a:r>
          </a:p>
          <a:p>
            <a:pPr marL="342900" indent="-342900">
              <a:buFontTx/>
              <a:buChar char="-"/>
            </a:pPr>
            <a:r>
              <a:rPr lang="en-US" dirty="0"/>
              <a:t>Paralysis of face</a:t>
            </a:r>
          </a:p>
          <a:p>
            <a:pPr marL="342900" indent="-342900">
              <a:buFontTx/>
              <a:buChar char="-"/>
            </a:pPr>
            <a:r>
              <a:rPr lang="en-US" dirty="0"/>
              <a:t>Fracture of jaw’</a:t>
            </a:r>
          </a:p>
          <a:p>
            <a:pPr marL="342900" indent="-342900">
              <a:buFontTx/>
              <a:buChar char="-"/>
            </a:pPr>
            <a:r>
              <a:rPr lang="en-US" dirty="0"/>
              <a:t>Head and neck injury</a:t>
            </a:r>
          </a:p>
          <a:p>
            <a:pPr marL="342900" indent="-342900">
              <a:buFontTx/>
              <a:buChar char="-"/>
            </a:pPr>
            <a:r>
              <a:rPr lang="en-US" dirty="0"/>
              <a:t>Coma </a:t>
            </a:r>
          </a:p>
          <a:p>
            <a:pPr marL="342900" indent="-342900">
              <a:buFontTx/>
              <a:buChar char="-"/>
            </a:pPr>
            <a:r>
              <a:rPr lang="en-US" dirty="0"/>
              <a:t>Refuse food 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9822565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49CAA6-4D34-4CC8-A61E-55D553C669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4799" y="1599946"/>
            <a:ext cx="4541519" cy="553998"/>
          </a:xfrm>
        </p:spPr>
        <p:txBody>
          <a:bodyPr/>
          <a:lstStyle/>
          <a:p>
            <a:r>
              <a:rPr lang="en-US" dirty="0"/>
              <a:t>contraindication</a:t>
            </a:r>
            <a:endParaRPr lang="en-IN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0E11D3F-A523-4AED-B0F5-A1E358D7D1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889375" y="2766245"/>
            <a:ext cx="4714240" cy="2585323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Gastric surgery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dirty="0"/>
              <a:t>Ulcers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dirty="0"/>
              <a:t>Oesophagus  surgery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dirty="0"/>
              <a:t>Polyps in nose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IN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IN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493052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799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961769" y="2772917"/>
            <a:ext cx="4500933" cy="62865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449324" y="2339339"/>
            <a:ext cx="5556504" cy="126034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521202" y="1522298"/>
            <a:ext cx="4922520" cy="203771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211705" marR="5080" indent="-2199640">
              <a:lnSpc>
                <a:spcPct val="100000"/>
              </a:lnSpc>
              <a:spcBef>
                <a:spcPts val="100"/>
              </a:spcBef>
            </a:pPr>
            <a:r>
              <a:rPr sz="6600" spc="944" dirty="0">
                <a:latin typeface="Calibri"/>
                <a:cs typeface="Calibri"/>
              </a:rPr>
              <a:t>Preparatio  </a:t>
            </a:r>
            <a:r>
              <a:rPr sz="6600" spc="434" dirty="0">
                <a:latin typeface="Calibri"/>
                <a:cs typeface="Calibri"/>
              </a:rPr>
              <a:t>n</a:t>
            </a:r>
            <a:endParaRPr sz="6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89375" y="1340865"/>
            <a:ext cx="211328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Equipment: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889375" y="2013026"/>
            <a:ext cx="4467225" cy="37572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92759" indent="-480059">
              <a:lnSpc>
                <a:spcPts val="2310"/>
              </a:lnSpc>
              <a:buSzPct val="195833"/>
              <a:buFont typeface="Wingdings"/>
              <a:buChar char=""/>
              <a:tabLst>
                <a:tab pos="492759" algn="l"/>
              </a:tabLst>
            </a:pPr>
            <a:r>
              <a:rPr sz="2400" b="1" spc="-5" dirty="0">
                <a:solidFill>
                  <a:srgbClr val="386F25"/>
                </a:solidFill>
                <a:latin typeface="Tahoma"/>
                <a:cs typeface="Tahoma"/>
              </a:rPr>
              <a:t>Nasogastric</a:t>
            </a:r>
            <a:r>
              <a:rPr sz="2400" b="1" spc="-20" dirty="0">
                <a:solidFill>
                  <a:srgbClr val="386F25"/>
                </a:solidFill>
                <a:latin typeface="Tahoma"/>
                <a:cs typeface="Tahoma"/>
              </a:rPr>
              <a:t> </a:t>
            </a:r>
            <a:r>
              <a:rPr sz="2400" b="1" dirty="0">
                <a:solidFill>
                  <a:srgbClr val="386F25"/>
                </a:solidFill>
                <a:latin typeface="Tahoma"/>
                <a:cs typeface="Tahoma"/>
              </a:rPr>
              <a:t>tube</a:t>
            </a:r>
            <a:endParaRPr sz="2400">
              <a:latin typeface="Tahoma"/>
              <a:cs typeface="Tahoma"/>
            </a:endParaRPr>
          </a:p>
          <a:p>
            <a:pPr marL="492759" indent="-480059">
              <a:lnSpc>
                <a:spcPts val="3454"/>
              </a:lnSpc>
              <a:buSzPct val="195833"/>
              <a:buFont typeface="Wingdings"/>
              <a:buChar char=""/>
              <a:tabLst>
                <a:tab pos="492759" algn="l"/>
              </a:tabLst>
            </a:pPr>
            <a:r>
              <a:rPr sz="2400" b="1" spc="-5" dirty="0">
                <a:solidFill>
                  <a:srgbClr val="386F25"/>
                </a:solidFill>
                <a:latin typeface="Tahoma"/>
                <a:cs typeface="Tahoma"/>
              </a:rPr>
              <a:t>Water-soluble </a:t>
            </a:r>
            <a:r>
              <a:rPr sz="2400" b="1" spc="-10" dirty="0">
                <a:solidFill>
                  <a:srgbClr val="386F25"/>
                </a:solidFill>
                <a:latin typeface="Tahoma"/>
                <a:cs typeface="Tahoma"/>
              </a:rPr>
              <a:t>lubricant</a:t>
            </a:r>
            <a:endParaRPr sz="2400">
              <a:latin typeface="Tahoma"/>
              <a:cs typeface="Tahoma"/>
            </a:endParaRPr>
          </a:p>
          <a:p>
            <a:pPr marL="492759" indent="-480059">
              <a:lnSpc>
                <a:spcPts val="4370"/>
              </a:lnSpc>
              <a:buSzPct val="195833"/>
              <a:buFont typeface="Wingdings"/>
              <a:buChar char=""/>
              <a:tabLst>
                <a:tab pos="492759" algn="l"/>
              </a:tabLst>
            </a:pPr>
            <a:r>
              <a:rPr sz="2400" b="1" spc="-5" dirty="0">
                <a:solidFill>
                  <a:srgbClr val="386F25"/>
                </a:solidFill>
                <a:latin typeface="Tahoma"/>
                <a:cs typeface="Tahoma"/>
              </a:rPr>
              <a:t>Glass of </a:t>
            </a:r>
            <a:r>
              <a:rPr sz="2400" b="1" dirty="0">
                <a:solidFill>
                  <a:srgbClr val="386F25"/>
                </a:solidFill>
                <a:latin typeface="Tahoma"/>
                <a:cs typeface="Tahoma"/>
              </a:rPr>
              <a:t>water </a:t>
            </a:r>
            <a:r>
              <a:rPr sz="2400" b="1" spc="-5" dirty="0">
                <a:solidFill>
                  <a:srgbClr val="386F25"/>
                </a:solidFill>
                <a:latin typeface="Tahoma"/>
                <a:cs typeface="Tahoma"/>
              </a:rPr>
              <a:t>with</a:t>
            </a:r>
            <a:r>
              <a:rPr sz="2400" b="1" spc="-80" dirty="0">
                <a:solidFill>
                  <a:srgbClr val="386F25"/>
                </a:solidFill>
                <a:latin typeface="Tahoma"/>
                <a:cs typeface="Tahoma"/>
              </a:rPr>
              <a:t> </a:t>
            </a:r>
            <a:r>
              <a:rPr sz="2400" b="1" dirty="0">
                <a:solidFill>
                  <a:srgbClr val="386F25"/>
                </a:solidFill>
                <a:latin typeface="Tahoma"/>
                <a:cs typeface="Tahoma"/>
              </a:rPr>
              <a:t>straw</a:t>
            </a:r>
            <a:endParaRPr sz="2400">
              <a:latin typeface="Tahoma"/>
              <a:cs typeface="Tahoma"/>
            </a:endParaRPr>
          </a:p>
          <a:p>
            <a:pPr marL="355600">
              <a:lnSpc>
                <a:spcPts val="1730"/>
              </a:lnSpc>
            </a:pPr>
            <a:r>
              <a:rPr sz="2400" b="1" spc="-5" dirty="0">
                <a:solidFill>
                  <a:srgbClr val="386F25"/>
                </a:solidFill>
                <a:latin typeface="Tahoma"/>
                <a:cs typeface="Tahoma"/>
              </a:rPr>
              <a:t>(or ice</a:t>
            </a:r>
            <a:r>
              <a:rPr sz="2400" b="1" spc="-20" dirty="0">
                <a:solidFill>
                  <a:srgbClr val="386F25"/>
                </a:solidFill>
                <a:latin typeface="Tahoma"/>
                <a:cs typeface="Tahoma"/>
              </a:rPr>
              <a:t> </a:t>
            </a:r>
            <a:r>
              <a:rPr sz="2400" b="1" spc="-10" dirty="0">
                <a:solidFill>
                  <a:srgbClr val="386F25"/>
                </a:solidFill>
                <a:latin typeface="Tahoma"/>
                <a:cs typeface="Tahoma"/>
              </a:rPr>
              <a:t>chips)</a:t>
            </a:r>
            <a:endParaRPr sz="2400">
              <a:latin typeface="Tahoma"/>
              <a:cs typeface="Tahoma"/>
            </a:endParaRPr>
          </a:p>
          <a:p>
            <a:pPr marL="492759" indent="-480059">
              <a:lnSpc>
                <a:spcPts val="3695"/>
              </a:lnSpc>
              <a:buSzPct val="195833"/>
              <a:buFont typeface="Wingdings"/>
              <a:buChar char=""/>
              <a:tabLst>
                <a:tab pos="492759" algn="l"/>
              </a:tabLst>
            </a:pPr>
            <a:r>
              <a:rPr sz="2400" b="1" spc="-5" dirty="0">
                <a:solidFill>
                  <a:srgbClr val="386F25"/>
                </a:solidFill>
                <a:latin typeface="Tahoma"/>
                <a:cs typeface="Tahoma"/>
              </a:rPr>
              <a:t>Towel</a:t>
            </a:r>
            <a:endParaRPr sz="2400">
              <a:latin typeface="Tahoma"/>
              <a:cs typeface="Tahoma"/>
            </a:endParaRPr>
          </a:p>
          <a:p>
            <a:pPr marL="492759" indent="-480059">
              <a:lnSpc>
                <a:spcPts val="3454"/>
              </a:lnSpc>
              <a:buSzPct val="195833"/>
              <a:buFont typeface="Wingdings"/>
              <a:buChar char=""/>
              <a:tabLst>
                <a:tab pos="492759" algn="l"/>
              </a:tabLst>
            </a:pPr>
            <a:r>
              <a:rPr sz="2400" b="1" spc="-5" dirty="0">
                <a:solidFill>
                  <a:srgbClr val="386F25"/>
                </a:solidFill>
                <a:latin typeface="Tahoma"/>
                <a:cs typeface="Tahoma"/>
              </a:rPr>
              <a:t>Tissues</a:t>
            </a:r>
            <a:endParaRPr sz="2400">
              <a:latin typeface="Tahoma"/>
              <a:cs typeface="Tahoma"/>
            </a:endParaRPr>
          </a:p>
          <a:p>
            <a:pPr marL="492759" indent="-480059">
              <a:lnSpc>
                <a:spcPts val="3454"/>
              </a:lnSpc>
              <a:buSzPct val="195833"/>
              <a:buFont typeface="Wingdings"/>
              <a:buChar char=""/>
              <a:tabLst>
                <a:tab pos="492759" algn="l"/>
              </a:tabLst>
            </a:pPr>
            <a:r>
              <a:rPr sz="2400" b="1" spc="-5" dirty="0">
                <a:solidFill>
                  <a:srgbClr val="386F25"/>
                </a:solidFill>
                <a:latin typeface="Tahoma"/>
                <a:cs typeface="Tahoma"/>
              </a:rPr>
              <a:t>Emesis</a:t>
            </a:r>
            <a:r>
              <a:rPr sz="2400" b="1" spc="-30" dirty="0">
                <a:solidFill>
                  <a:srgbClr val="386F25"/>
                </a:solidFill>
                <a:latin typeface="Tahoma"/>
                <a:cs typeface="Tahoma"/>
              </a:rPr>
              <a:t> </a:t>
            </a:r>
            <a:r>
              <a:rPr sz="2400" b="1" dirty="0">
                <a:solidFill>
                  <a:srgbClr val="386F25"/>
                </a:solidFill>
                <a:latin typeface="Tahoma"/>
                <a:cs typeface="Tahoma"/>
              </a:rPr>
              <a:t>basin</a:t>
            </a:r>
            <a:endParaRPr sz="2400">
              <a:latin typeface="Tahoma"/>
              <a:cs typeface="Tahoma"/>
            </a:endParaRPr>
          </a:p>
          <a:p>
            <a:pPr marL="492759" indent="-480059">
              <a:lnSpc>
                <a:spcPts val="4370"/>
              </a:lnSpc>
              <a:buSzPct val="195833"/>
              <a:buFont typeface="Wingdings"/>
              <a:buChar char=""/>
              <a:tabLst>
                <a:tab pos="492759" algn="l"/>
              </a:tabLst>
            </a:pPr>
            <a:r>
              <a:rPr sz="2400" b="1" spc="-5" dirty="0">
                <a:solidFill>
                  <a:srgbClr val="386F25"/>
                </a:solidFill>
                <a:latin typeface="Tahoma"/>
                <a:cs typeface="Tahoma"/>
              </a:rPr>
              <a:t>Bulb or </a:t>
            </a:r>
            <a:r>
              <a:rPr sz="2400" b="1" dirty="0">
                <a:solidFill>
                  <a:srgbClr val="386F25"/>
                </a:solidFill>
                <a:latin typeface="Tahoma"/>
                <a:cs typeface="Tahoma"/>
              </a:rPr>
              <a:t>50 ml</a:t>
            </a:r>
            <a:r>
              <a:rPr sz="2400" b="1" spc="-100" dirty="0">
                <a:solidFill>
                  <a:srgbClr val="386F25"/>
                </a:solidFill>
                <a:latin typeface="Tahoma"/>
                <a:cs typeface="Tahoma"/>
              </a:rPr>
              <a:t> </a:t>
            </a:r>
            <a:r>
              <a:rPr sz="2400" b="1" spc="-5" dirty="0">
                <a:solidFill>
                  <a:srgbClr val="386F25"/>
                </a:solidFill>
                <a:latin typeface="Tahoma"/>
                <a:cs typeface="Tahoma"/>
              </a:rPr>
              <a:t>catheter-tip</a:t>
            </a:r>
            <a:endParaRPr sz="2400">
              <a:latin typeface="Tahoma"/>
              <a:cs typeface="Tahoma"/>
            </a:endParaRPr>
          </a:p>
          <a:p>
            <a:pPr marL="355600">
              <a:lnSpc>
                <a:spcPts val="2640"/>
              </a:lnSpc>
            </a:pPr>
            <a:r>
              <a:rPr sz="2400" b="1" spc="-5" dirty="0">
                <a:solidFill>
                  <a:srgbClr val="386F25"/>
                </a:solidFill>
                <a:latin typeface="Tahoma"/>
                <a:cs typeface="Tahoma"/>
              </a:rPr>
              <a:t>syringe</a:t>
            </a:r>
            <a:endParaRPr sz="24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889375" y="2394330"/>
            <a:ext cx="3564254" cy="22085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92759" indent="-480059">
              <a:lnSpc>
                <a:spcPts val="2310"/>
              </a:lnSpc>
              <a:buSzPct val="195833"/>
              <a:buFont typeface="Wingdings"/>
              <a:buChar char=""/>
              <a:tabLst>
                <a:tab pos="492759" algn="l"/>
              </a:tabLst>
            </a:pPr>
            <a:r>
              <a:rPr sz="2400" b="1" spc="-5" dirty="0">
                <a:solidFill>
                  <a:srgbClr val="386F25"/>
                </a:solidFill>
                <a:latin typeface="Tahoma"/>
                <a:cs typeface="Tahoma"/>
              </a:rPr>
              <a:t>Blue litmus </a:t>
            </a:r>
            <a:r>
              <a:rPr sz="2400" b="1" dirty="0">
                <a:solidFill>
                  <a:srgbClr val="386F25"/>
                </a:solidFill>
                <a:latin typeface="Tahoma"/>
                <a:cs typeface="Tahoma"/>
              </a:rPr>
              <a:t>strip</a:t>
            </a:r>
            <a:endParaRPr sz="2400">
              <a:latin typeface="Tahoma"/>
              <a:cs typeface="Tahoma"/>
            </a:endParaRPr>
          </a:p>
          <a:p>
            <a:pPr marL="492759" indent="-480059">
              <a:lnSpc>
                <a:spcPts val="3454"/>
              </a:lnSpc>
              <a:buSzPct val="195833"/>
              <a:buFont typeface="Wingdings"/>
              <a:buChar char=""/>
              <a:tabLst>
                <a:tab pos="492759" algn="l"/>
              </a:tabLst>
            </a:pPr>
            <a:r>
              <a:rPr sz="2400" b="1" spc="-5" dirty="0">
                <a:solidFill>
                  <a:srgbClr val="386F25"/>
                </a:solidFill>
                <a:latin typeface="Tahoma"/>
                <a:cs typeface="Tahoma"/>
              </a:rPr>
              <a:t>Hypoallergenic</a:t>
            </a:r>
            <a:r>
              <a:rPr sz="2400" b="1" spc="-75" dirty="0">
                <a:solidFill>
                  <a:srgbClr val="386F25"/>
                </a:solidFill>
                <a:latin typeface="Tahoma"/>
                <a:cs typeface="Tahoma"/>
              </a:rPr>
              <a:t> </a:t>
            </a:r>
            <a:r>
              <a:rPr sz="2400" b="1" dirty="0">
                <a:solidFill>
                  <a:srgbClr val="386F25"/>
                </a:solidFill>
                <a:latin typeface="Tahoma"/>
                <a:cs typeface="Tahoma"/>
              </a:rPr>
              <a:t>tape</a:t>
            </a:r>
            <a:endParaRPr sz="2400">
              <a:latin typeface="Tahoma"/>
              <a:cs typeface="Tahoma"/>
            </a:endParaRPr>
          </a:p>
          <a:p>
            <a:pPr marL="492759" indent="-480059">
              <a:lnSpc>
                <a:spcPts val="3454"/>
              </a:lnSpc>
              <a:buSzPct val="195833"/>
              <a:buFont typeface="Wingdings"/>
              <a:buChar char=""/>
              <a:tabLst>
                <a:tab pos="492759" algn="l"/>
              </a:tabLst>
            </a:pPr>
            <a:r>
              <a:rPr sz="2400" b="1" spc="-5" dirty="0">
                <a:solidFill>
                  <a:srgbClr val="386F25"/>
                </a:solidFill>
                <a:latin typeface="Tahoma"/>
                <a:cs typeface="Tahoma"/>
              </a:rPr>
              <a:t>Safety</a:t>
            </a:r>
            <a:r>
              <a:rPr sz="2400" b="1" spc="-25" dirty="0">
                <a:solidFill>
                  <a:srgbClr val="386F25"/>
                </a:solidFill>
                <a:latin typeface="Tahoma"/>
                <a:cs typeface="Tahoma"/>
              </a:rPr>
              <a:t> </a:t>
            </a:r>
            <a:r>
              <a:rPr sz="2400" b="1" spc="-5" dirty="0">
                <a:solidFill>
                  <a:srgbClr val="386F25"/>
                </a:solidFill>
                <a:latin typeface="Tahoma"/>
                <a:cs typeface="Tahoma"/>
              </a:rPr>
              <a:t>pin</a:t>
            </a:r>
            <a:endParaRPr sz="2400">
              <a:latin typeface="Tahoma"/>
              <a:cs typeface="Tahoma"/>
            </a:endParaRPr>
          </a:p>
          <a:p>
            <a:pPr marL="492759" indent="-480059">
              <a:lnSpc>
                <a:spcPts val="3454"/>
              </a:lnSpc>
              <a:buSzPct val="195833"/>
              <a:buFont typeface="Wingdings"/>
              <a:buChar char=""/>
              <a:tabLst>
                <a:tab pos="492759" algn="l"/>
              </a:tabLst>
            </a:pPr>
            <a:r>
              <a:rPr sz="2400" b="1" spc="-5" dirty="0">
                <a:solidFill>
                  <a:srgbClr val="386F25"/>
                </a:solidFill>
                <a:latin typeface="Tahoma"/>
                <a:cs typeface="Tahoma"/>
              </a:rPr>
              <a:t>Stethoscope</a:t>
            </a:r>
            <a:endParaRPr sz="2400">
              <a:latin typeface="Tahoma"/>
              <a:cs typeface="Tahoma"/>
            </a:endParaRPr>
          </a:p>
          <a:p>
            <a:pPr marL="492759" indent="-480059">
              <a:lnSpc>
                <a:spcPts val="4610"/>
              </a:lnSpc>
              <a:buSzPct val="195833"/>
              <a:buFont typeface="Wingdings"/>
              <a:buChar char=""/>
              <a:tabLst>
                <a:tab pos="492759" algn="l"/>
              </a:tabLst>
            </a:pPr>
            <a:r>
              <a:rPr sz="2400" b="1" spc="-5" dirty="0">
                <a:solidFill>
                  <a:srgbClr val="386F25"/>
                </a:solidFill>
                <a:latin typeface="Tahoma"/>
                <a:cs typeface="Tahoma"/>
              </a:rPr>
              <a:t>Clamp</a:t>
            </a:r>
            <a:endParaRPr sz="24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338195" marR="5080">
              <a:lnSpc>
                <a:spcPct val="100000"/>
              </a:lnSpc>
              <a:spcBef>
                <a:spcPts val="100"/>
              </a:spcBef>
            </a:pPr>
            <a:r>
              <a:rPr dirty="0"/>
              <a:t>Explain the </a:t>
            </a:r>
            <a:r>
              <a:rPr spc="-5" dirty="0"/>
              <a:t>purpose of</a:t>
            </a:r>
            <a:r>
              <a:rPr spc="-110" dirty="0"/>
              <a:t> </a:t>
            </a:r>
            <a:r>
              <a:rPr spc="-5" dirty="0"/>
              <a:t>the  </a:t>
            </a:r>
            <a:r>
              <a:rPr dirty="0"/>
              <a:t>tube to the</a:t>
            </a:r>
            <a:r>
              <a:rPr spc="-25" dirty="0"/>
              <a:t> </a:t>
            </a:r>
            <a:r>
              <a:rPr spc="-10" dirty="0"/>
              <a:t>patient.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736975" y="3003930"/>
            <a:ext cx="4193540" cy="7569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97205" indent="-484505">
              <a:lnSpc>
                <a:spcPts val="3220"/>
              </a:lnSpc>
              <a:buSzPct val="195833"/>
              <a:buFont typeface="Wingdings"/>
              <a:buChar char=""/>
              <a:tabLst>
                <a:tab pos="497840" algn="l"/>
              </a:tabLst>
            </a:pPr>
            <a:r>
              <a:rPr sz="2400" b="1" spc="-5" dirty="0">
                <a:solidFill>
                  <a:srgbClr val="386F25"/>
                </a:solidFill>
                <a:latin typeface="Tahoma"/>
                <a:cs typeface="Tahoma"/>
              </a:rPr>
              <a:t>deliver</a:t>
            </a:r>
            <a:r>
              <a:rPr sz="2400" b="1" spc="-25" dirty="0">
                <a:solidFill>
                  <a:srgbClr val="386F25"/>
                </a:solidFill>
                <a:latin typeface="Tahoma"/>
                <a:cs typeface="Tahoma"/>
              </a:rPr>
              <a:t> </a:t>
            </a:r>
            <a:r>
              <a:rPr sz="2400" b="1" spc="-5" dirty="0">
                <a:solidFill>
                  <a:srgbClr val="386F25"/>
                </a:solidFill>
                <a:latin typeface="Tahoma"/>
                <a:cs typeface="Tahoma"/>
              </a:rPr>
              <a:t>substances</a:t>
            </a:r>
            <a:endParaRPr sz="2400">
              <a:latin typeface="Tahoma"/>
              <a:cs typeface="Tahoma"/>
            </a:endParaRPr>
          </a:p>
          <a:p>
            <a:pPr marL="355600">
              <a:lnSpc>
                <a:spcPts val="2640"/>
              </a:lnSpc>
            </a:pPr>
            <a:r>
              <a:rPr sz="2400" b="1" spc="-10" dirty="0">
                <a:solidFill>
                  <a:srgbClr val="386F25"/>
                </a:solidFill>
                <a:latin typeface="Tahoma"/>
                <a:cs typeface="Tahoma"/>
              </a:rPr>
              <a:t>directly </a:t>
            </a:r>
            <a:r>
              <a:rPr sz="2400" b="1" dirty="0">
                <a:solidFill>
                  <a:srgbClr val="386F25"/>
                </a:solidFill>
                <a:latin typeface="Tahoma"/>
                <a:cs typeface="Tahoma"/>
              </a:rPr>
              <a:t>into the</a:t>
            </a:r>
            <a:r>
              <a:rPr sz="2400" b="1" spc="-55" dirty="0">
                <a:solidFill>
                  <a:srgbClr val="386F25"/>
                </a:solidFill>
                <a:latin typeface="Tahoma"/>
                <a:cs typeface="Tahoma"/>
              </a:rPr>
              <a:t> </a:t>
            </a:r>
            <a:r>
              <a:rPr sz="2400" b="1" dirty="0">
                <a:solidFill>
                  <a:srgbClr val="386F25"/>
                </a:solidFill>
                <a:latin typeface="Tahoma"/>
                <a:cs typeface="Tahoma"/>
              </a:rPr>
              <a:t>stomach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079875" y="4174617"/>
            <a:ext cx="191897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386F25"/>
                </a:solidFill>
                <a:latin typeface="Tahoma"/>
                <a:cs typeface="Tahoma"/>
              </a:rPr>
              <a:t>the</a:t>
            </a:r>
            <a:r>
              <a:rPr sz="2400" b="1" spc="-95" dirty="0">
                <a:solidFill>
                  <a:srgbClr val="386F25"/>
                </a:solidFill>
                <a:latin typeface="Tahoma"/>
                <a:cs typeface="Tahoma"/>
              </a:rPr>
              <a:t> </a:t>
            </a:r>
            <a:r>
              <a:rPr sz="2400" b="1" dirty="0">
                <a:solidFill>
                  <a:srgbClr val="386F25"/>
                </a:solidFill>
                <a:latin typeface="Tahoma"/>
                <a:cs typeface="Tahoma"/>
              </a:rPr>
              <a:t>stomach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736975" y="3741459"/>
            <a:ext cx="4326255" cy="16294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5600" indent="-342900">
              <a:lnSpc>
                <a:spcPts val="3990"/>
              </a:lnSpc>
              <a:buSzPct val="195833"/>
              <a:buFont typeface="Wingdings"/>
              <a:buChar char=""/>
              <a:tabLst>
                <a:tab pos="498475" algn="l"/>
              </a:tabLst>
            </a:pPr>
            <a:r>
              <a:rPr sz="2400" b="1" dirty="0">
                <a:solidFill>
                  <a:srgbClr val="386F25"/>
                </a:solidFill>
                <a:latin typeface="Tahoma"/>
                <a:cs typeface="Tahoma"/>
              </a:rPr>
              <a:t>remove </a:t>
            </a:r>
            <a:r>
              <a:rPr sz="2400" b="1" spc="-5" dirty="0">
                <a:solidFill>
                  <a:srgbClr val="386F25"/>
                </a:solidFill>
                <a:latin typeface="Tahoma"/>
                <a:cs typeface="Tahoma"/>
              </a:rPr>
              <a:t>substances</a:t>
            </a:r>
            <a:r>
              <a:rPr sz="2400" b="1" spc="-60" dirty="0">
                <a:solidFill>
                  <a:srgbClr val="386F25"/>
                </a:solidFill>
                <a:latin typeface="Tahoma"/>
                <a:cs typeface="Tahoma"/>
              </a:rPr>
              <a:t> </a:t>
            </a:r>
            <a:r>
              <a:rPr sz="2400" b="1" spc="-5" dirty="0">
                <a:solidFill>
                  <a:srgbClr val="386F25"/>
                </a:solidFill>
                <a:latin typeface="Tahoma"/>
                <a:cs typeface="Tahoma"/>
              </a:rPr>
              <a:t>from</a:t>
            </a:r>
            <a:endParaRPr sz="2400">
              <a:latin typeface="Tahoma"/>
              <a:cs typeface="Tahoma"/>
            </a:endParaRPr>
          </a:p>
          <a:p>
            <a:pPr marL="355600" marR="5080" indent="-342900">
              <a:lnSpc>
                <a:spcPct val="85700"/>
              </a:lnSpc>
              <a:spcBef>
                <a:spcPts val="1400"/>
              </a:spcBef>
              <a:buSzPct val="195833"/>
              <a:buFont typeface="Wingdings"/>
              <a:buChar char=""/>
              <a:tabLst>
                <a:tab pos="497840" algn="l"/>
              </a:tabLst>
            </a:pPr>
            <a:r>
              <a:rPr sz="2400" b="1" spc="-5" dirty="0">
                <a:solidFill>
                  <a:srgbClr val="386F25"/>
                </a:solidFill>
                <a:latin typeface="Tahoma"/>
                <a:cs typeface="Tahoma"/>
              </a:rPr>
              <a:t>testing stomach </a:t>
            </a:r>
            <a:r>
              <a:rPr sz="2400" b="1" spc="-10" dirty="0">
                <a:solidFill>
                  <a:srgbClr val="386F25"/>
                </a:solidFill>
                <a:latin typeface="Tahoma"/>
                <a:cs typeface="Tahoma"/>
              </a:rPr>
              <a:t>function  </a:t>
            </a:r>
            <a:r>
              <a:rPr sz="2400" b="1" spc="-5" dirty="0">
                <a:solidFill>
                  <a:srgbClr val="386F25"/>
                </a:solidFill>
                <a:latin typeface="Tahoma"/>
                <a:cs typeface="Tahoma"/>
              </a:rPr>
              <a:t>or</a:t>
            </a:r>
            <a:r>
              <a:rPr sz="2400" b="1" spc="-20" dirty="0">
                <a:solidFill>
                  <a:srgbClr val="386F25"/>
                </a:solidFill>
                <a:latin typeface="Tahoma"/>
                <a:cs typeface="Tahoma"/>
              </a:rPr>
              <a:t> </a:t>
            </a:r>
            <a:r>
              <a:rPr sz="2400" b="1" spc="-10" dirty="0">
                <a:solidFill>
                  <a:srgbClr val="386F25"/>
                </a:solidFill>
                <a:latin typeface="Tahoma"/>
                <a:cs typeface="Tahoma"/>
              </a:rPr>
              <a:t>contents</a:t>
            </a:r>
            <a:endParaRPr sz="24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414395" marR="5080">
              <a:lnSpc>
                <a:spcPct val="100000"/>
              </a:lnSpc>
              <a:spcBef>
                <a:spcPts val="100"/>
              </a:spcBef>
            </a:pPr>
            <a:r>
              <a:rPr dirty="0"/>
              <a:t>Explain the </a:t>
            </a:r>
            <a:r>
              <a:rPr spc="-10" dirty="0"/>
              <a:t>procedure</a:t>
            </a:r>
            <a:r>
              <a:rPr spc="-85" dirty="0"/>
              <a:t> </a:t>
            </a:r>
            <a:r>
              <a:rPr dirty="0"/>
              <a:t>to  the</a:t>
            </a:r>
            <a:r>
              <a:rPr spc="-20" dirty="0"/>
              <a:t> </a:t>
            </a:r>
            <a:r>
              <a:rPr spc="-5" dirty="0"/>
              <a:t>patient.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889375" y="3003930"/>
            <a:ext cx="4018915" cy="22936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92759" indent="-480059">
              <a:lnSpc>
                <a:spcPts val="3220"/>
              </a:lnSpc>
              <a:buSzPct val="195833"/>
              <a:buFont typeface="Wingdings"/>
              <a:buChar char=""/>
              <a:tabLst>
                <a:tab pos="492759" algn="l"/>
              </a:tabLst>
            </a:pPr>
            <a:r>
              <a:rPr sz="2400" b="1" spc="-5" dirty="0">
                <a:solidFill>
                  <a:srgbClr val="386F25"/>
                </a:solidFill>
                <a:latin typeface="Tahoma"/>
                <a:cs typeface="Tahoma"/>
              </a:rPr>
              <a:t>NPO </a:t>
            </a:r>
            <a:r>
              <a:rPr sz="2400" b="1" spc="-10" dirty="0">
                <a:solidFill>
                  <a:srgbClr val="386F25"/>
                </a:solidFill>
                <a:latin typeface="Tahoma"/>
                <a:cs typeface="Tahoma"/>
              </a:rPr>
              <a:t>for </a:t>
            </a:r>
            <a:r>
              <a:rPr sz="2400" b="1" dirty="0">
                <a:solidFill>
                  <a:srgbClr val="386F25"/>
                </a:solidFill>
                <a:latin typeface="Tahoma"/>
                <a:cs typeface="Tahoma"/>
              </a:rPr>
              <a:t>6 </a:t>
            </a:r>
            <a:r>
              <a:rPr sz="2400" b="1" spc="-5" dirty="0">
                <a:solidFill>
                  <a:srgbClr val="386F25"/>
                </a:solidFill>
                <a:latin typeface="Tahoma"/>
                <a:cs typeface="Tahoma"/>
              </a:rPr>
              <a:t>hours</a:t>
            </a:r>
            <a:r>
              <a:rPr sz="2400" b="1" spc="-85" dirty="0">
                <a:solidFill>
                  <a:srgbClr val="386F25"/>
                </a:solidFill>
                <a:latin typeface="Tahoma"/>
                <a:cs typeface="Tahoma"/>
              </a:rPr>
              <a:t> </a:t>
            </a:r>
            <a:r>
              <a:rPr sz="2400" b="1" dirty="0">
                <a:solidFill>
                  <a:srgbClr val="386F25"/>
                </a:solidFill>
                <a:latin typeface="Tahoma"/>
                <a:cs typeface="Tahoma"/>
              </a:rPr>
              <a:t>before</a:t>
            </a:r>
            <a:endParaRPr sz="2400">
              <a:latin typeface="Tahoma"/>
              <a:cs typeface="Tahoma"/>
            </a:endParaRPr>
          </a:p>
          <a:p>
            <a:pPr marL="355600">
              <a:lnSpc>
                <a:spcPts val="1730"/>
              </a:lnSpc>
            </a:pPr>
            <a:r>
              <a:rPr sz="2400" b="1" dirty="0">
                <a:solidFill>
                  <a:srgbClr val="386F25"/>
                </a:solidFill>
                <a:latin typeface="Tahoma"/>
                <a:cs typeface="Tahoma"/>
              </a:rPr>
              <a:t>the</a:t>
            </a:r>
            <a:r>
              <a:rPr sz="2400" b="1" spc="-15" dirty="0">
                <a:solidFill>
                  <a:srgbClr val="386F25"/>
                </a:solidFill>
                <a:latin typeface="Tahoma"/>
                <a:cs typeface="Tahoma"/>
              </a:rPr>
              <a:t> </a:t>
            </a:r>
            <a:r>
              <a:rPr sz="2400" b="1" spc="-5" dirty="0">
                <a:solidFill>
                  <a:srgbClr val="386F25"/>
                </a:solidFill>
                <a:latin typeface="Tahoma"/>
                <a:cs typeface="Tahoma"/>
              </a:rPr>
              <a:t>procedure</a:t>
            </a:r>
            <a:endParaRPr sz="2400">
              <a:latin typeface="Tahoma"/>
              <a:cs typeface="Tahoma"/>
            </a:endParaRPr>
          </a:p>
          <a:p>
            <a:pPr marL="492759" indent="-480059">
              <a:lnSpc>
                <a:spcPts val="4610"/>
              </a:lnSpc>
              <a:buSzPct val="195833"/>
              <a:buFont typeface="Wingdings"/>
              <a:buChar char=""/>
              <a:tabLst>
                <a:tab pos="492759" algn="l"/>
              </a:tabLst>
            </a:pPr>
            <a:r>
              <a:rPr sz="2400" b="1" spc="-5" dirty="0">
                <a:solidFill>
                  <a:srgbClr val="386F25"/>
                </a:solidFill>
                <a:latin typeface="Tahoma"/>
                <a:cs typeface="Tahoma"/>
              </a:rPr>
              <a:t>Have </a:t>
            </a:r>
            <a:r>
              <a:rPr sz="2400" b="1" dirty="0">
                <a:solidFill>
                  <a:srgbClr val="386F25"/>
                </a:solidFill>
                <a:latin typeface="Tahoma"/>
                <a:cs typeface="Tahoma"/>
              </a:rPr>
              <a:t>the </a:t>
            </a:r>
            <a:r>
              <a:rPr sz="2400" b="1" spc="-5" dirty="0">
                <a:solidFill>
                  <a:srgbClr val="386F25"/>
                </a:solidFill>
                <a:latin typeface="Tahoma"/>
                <a:cs typeface="Tahoma"/>
              </a:rPr>
              <a:t>patient</a:t>
            </a:r>
            <a:r>
              <a:rPr sz="2400" b="1" spc="-75" dirty="0">
                <a:solidFill>
                  <a:srgbClr val="386F25"/>
                </a:solidFill>
                <a:latin typeface="Tahoma"/>
                <a:cs typeface="Tahoma"/>
              </a:rPr>
              <a:t> </a:t>
            </a:r>
            <a:r>
              <a:rPr sz="2400" b="1" spc="-5" dirty="0">
                <a:solidFill>
                  <a:srgbClr val="386F25"/>
                </a:solidFill>
                <a:latin typeface="Tahoma"/>
                <a:cs typeface="Tahoma"/>
              </a:rPr>
              <a:t>blow</a:t>
            </a:r>
            <a:endParaRPr sz="2400">
              <a:latin typeface="Tahoma"/>
              <a:cs typeface="Tahoma"/>
            </a:endParaRPr>
          </a:p>
          <a:p>
            <a:pPr marL="355600">
              <a:lnSpc>
                <a:spcPts val="2640"/>
              </a:lnSpc>
            </a:pPr>
            <a:r>
              <a:rPr sz="2400" b="1" spc="-5" dirty="0">
                <a:solidFill>
                  <a:srgbClr val="386F25"/>
                </a:solidFill>
                <a:latin typeface="Tahoma"/>
                <a:cs typeface="Tahoma"/>
              </a:rPr>
              <a:t>his nose </a:t>
            </a:r>
            <a:r>
              <a:rPr sz="2400" b="1" dirty="0">
                <a:solidFill>
                  <a:srgbClr val="386F25"/>
                </a:solidFill>
                <a:latin typeface="Tahoma"/>
                <a:cs typeface="Tahoma"/>
              </a:rPr>
              <a:t>and</a:t>
            </a:r>
            <a:r>
              <a:rPr sz="2400" b="1" spc="-35" dirty="0">
                <a:solidFill>
                  <a:srgbClr val="386F25"/>
                </a:solidFill>
                <a:latin typeface="Tahoma"/>
                <a:cs typeface="Tahoma"/>
              </a:rPr>
              <a:t> </a:t>
            </a:r>
            <a:r>
              <a:rPr sz="2400" b="1" dirty="0">
                <a:solidFill>
                  <a:srgbClr val="386F25"/>
                </a:solidFill>
                <a:latin typeface="Tahoma"/>
                <a:cs typeface="Tahoma"/>
              </a:rPr>
              <a:t>remove</a:t>
            </a:r>
            <a:endParaRPr sz="2400">
              <a:latin typeface="Tahoma"/>
              <a:cs typeface="Tahoma"/>
            </a:endParaRPr>
          </a:p>
          <a:p>
            <a:pPr marL="355600" marR="407670">
              <a:lnSpc>
                <a:spcPct val="100000"/>
              </a:lnSpc>
            </a:pPr>
            <a:r>
              <a:rPr sz="2400" b="1" spc="-5" dirty="0">
                <a:solidFill>
                  <a:srgbClr val="386F25"/>
                </a:solidFill>
                <a:latin typeface="Tahoma"/>
                <a:cs typeface="Tahoma"/>
              </a:rPr>
              <a:t>dentures </a:t>
            </a:r>
            <a:r>
              <a:rPr sz="2400" b="1" dirty="0">
                <a:solidFill>
                  <a:srgbClr val="386F25"/>
                </a:solidFill>
                <a:latin typeface="Tahoma"/>
                <a:cs typeface="Tahoma"/>
              </a:rPr>
              <a:t>if they</a:t>
            </a:r>
            <a:r>
              <a:rPr sz="2400" b="1" spc="-110" dirty="0">
                <a:solidFill>
                  <a:srgbClr val="386F25"/>
                </a:solidFill>
                <a:latin typeface="Tahoma"/>
                <a:cs typeface="Tahoma"/>
              </a:rPr>
              <a:t> </a:t>
            </a:r>
            <a:r>
              <a:rPr sz="2400" b="1" spc="-5" dirty="0">
                <a:solidFill>
                  <a:srgbClr val="386F25"/>
                </a:solidFill>
                <a:latin typeface="Tahoma"/>
                <a:cs typeface="Tahoma"/>
              </a:rPr>
              <a:t>have  </a:t>
            </a:r>
            <a:r>
              <a:rPr sz="2400" b="1" dirty="0">
                <a:solidFill>
                  <a:srgbClr val="386F25"/>
                </a:solidFill>
                <a:latin typeface="Tahoma"/>
                <a:cs typeface="Tahoma"/>
              </a:rPr>
              <a:t>them</a:t>
            </a:r>
            <a:endParaRPr sz="24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889375" y="2394330"/>
            <a:ext cx="4785995" cy="26593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92759" indent="-480059">
              <a:lnSpc>
                <a:spcPts val="3220"/>
              </a:lnSpc>
              <a:buSzPct val="195833"/>
              <a:buFont typeface="Wingdings"/>
              <a:buChar char=""/>
              <a:tabLst>
                <a:tab pos="492759" algn="l"/>
              </a:tabLst>
            </a:pPr>
            <a:r>
              <a:rPr sz="2400" b="1" dirty="0">
                <a:solidFill>
                  <a:srgbClr val="386F25"/>
                </a:solidFill>
                <a:latin typeface="Tahoma"/>
                <a:cs typeface="Tahoma"/>
              </a:rPr>
              <a:t>Ask the </a:t>
            </a:r>
            <a:r>
              <a:rPr sz="2400" b="1" spc="-5" dirty="0">
                <a:solidFill>
                  <a:srgbClr val="386F25"/>
                </a:solidFill>
                <a:latin typeface="Tahoma"/>
                <a:cs typeface="Tahoma"/>
              </a:rPr>
              <a:t>patient</a:t>
            </a:r>
            <a:r>
              <a:rPr sz="2400" b="1" spc="-45" dirty="0">
                <a:solidFill>
                  <a:srgbClr val="386F25"/>
                </a:solidFill>
                <a:latin typeface="Tahoma"/>
                <a:cs typeface="Tahoma"/>
              </a:rPr>
              <a:t> </a:t>
            </a:r>
            <a:r>
              <a:rPr sz="2400" b="1" dirty="0">
                <a:solidFill>
                  <a:srgbClr val="386F25"/>
                </a:solidFill>
                <a:latin typeface="Tahoma"/>
                <a:cs typeface="Tahoma"/>
              </a:rPr>
              <a:t>about</a:t>
            </a:r>
            <a:endParaRPr sz="2400">
              <a:latin typeface="Tahoma"/>
              <a:cs typeface="Tahoma"/>
            </a:endParaRPr>
          </a:p>
          <a:p>
            <a:pPr marL="355600">
              <a:lnSpc>
                <a:spcPts val="2640"/>
              </a:lnSpc>
            </a:pPr>
            <a:r>
              <a:rPr sz="2400" b="1" dirty="0">
                <a:solidFill>
                  <a:srgbClr val="386F25"/>
                </a:solidFill>
                <a:latin typeface="Tahoma"/>
                <a:cs typeface="Tahoma"/>
              </a:rPr>
              <a:t>whether they </a:t>
            </a:r>
            <a:r>
              <a:rPr sz="2400" b="1" spc="-5" dirty="0">
                <a:solidFill>
                  <a:srgbClr val="386F25"/>
                </a:solidFill>
                <a:latin typeface="Tahoma"/>
                <a:cs typeface="Tahoma"/>
              </a:rPr>
              <a:t>have had</a:t>
            </a:r>
            <a:r>
              <a:rPr sz="2400" b="1" spc="-105" dirty="0">
                <a:solidFill>
                  <a:srgbClr val="386F25"/>
                </a:solidFill>
                <a:latin typeface="Tahoma"/>
                <a:cs typeface="Tahoma"/>
              </a:rPr>
              <a:t> </a:t>
            </a:r>
            <a:r>
              <a:rPr sz="2400" b="1" spc="-5" dirty="0">
                <a:solidFill>
                  <a:srgbClr val="386F25"/>
                </a:solidFill>
                <a:latin typeface="Tahoma"/>
                <a:cs typeface="Tahoma"/>
              </a:rPr>
              <a:t>sinus</a:t>
            </a:r>
            <a:endParaRPr sz="2400">
              <a:latin typeface="Tahoma"/>
              <a:cs typeface="Tahoma"/>
            </a:endParaRPr>
          </a:p>
          <a:p>
            <a:pPr marL="355600" marR="173355">
              <a:lnSpc>
                <a:spcPct val="100000"/>
              </a:lnSpc>
            </a:pPr>
            <a:r>
              <a:rPr sz="2400" b="1" spc="-5" dirty="0">
                <a:solidFill>
                  <a:srgbClr val="386F25"/>
                </a:solidFill>
                <a:latin typeface="Tahoma"/>
                <a:cs typeface="Tahoma"/>
              </a:rPr>
              <a:t>problems, nasal problems  </a:t>
            </a:r>
            <a:r>
              <a:rPr sz="2400" b="1" dirty="0">
                <a:solidFill>
                  <a:srgbClr val="386F25"/>
                </a:solidFill>
                <a:latin typeface="Tahoma"/>
                <a:cs typeface="Tahoma"/>
              </a:rPr>
              <a:t>such as </a:t>
            </a:r>
            <a:r>
              <a:rPr sz="2400" b="1" spc="-5" dirty="0">
                <a:solidFill>
                  <a:srgbClr val="386F25"/>
                </a:solidFill>
                <a:latin typeface="Tahoma"/>
                <a:cs typeface="Tahoma"/>
              </a:rPr>
              <a:t>nosebleeds or</a:t>
            </a:r>
            <a:r>
              <a:rPr sz="2400" b="1" spc="-75" dirty="0">
                <a:solidFill>
                  <a:srgbClr val="386F25"/>
                </a:solidFill>
                <a:latin typeface="Tahoma"/>
                <a:cs typeface="Tahoma"/>
              </a:rPr>
              <a:t> </a:t>
            </a:r>
            <a:r>
              <a:rPr sz="2400" b="1" spc="-5" dirty="0">
                <a:solidFill>
                  <a:srgbClr val="386F25"/>
                </a:solidFill>
                <a:latin typeface="Tahoma"/>
                <a:cs typeface="Tahoma"/>
              </a:rPr>
              <a:t>nasal  </a:t>
            </a:r>
            <a:r>
              <a:rPr sz="2400" b="1" dirty="0">
                <a:solidFill>
                  <a:srgbClr val="386F25"/>
                </a:solidFill>
                <a:latin typeface="Tahoma"/>
                <a:cs typeface="Tahoma"/>
              </a:rPr>
              <a:t>surgery in the</a:t>
            </a:r>
            <a:r>
              <a:rPr sz="2400" b="1" spc="-40" dirty="0">
                <a:solidFill>
                  <a:srgbClr val="386F25"/>
                </a:solidFill>
                <a:latin typeface="Tahoma"/>
                <a:cs typeface="Tahoma"/>
              </a:rPr>
              <a:t> </a:t>
            </a:r>
            <a:r>
              <a:rPr sz="2400" b="1" spc="-5" dirty="0">
                <a:solidFill>
                  <a:srgbClr val="386F25"/>
                </a:solidFill>
                <a:latin typeface="Tahoma"/>
                <a:cs typeface="Tahoma"/>
              </a:rPr>
              <a:t>past.</a:t>
            </a:r>
            <a:endParaRPr sz="2400">
              <a:latin typeface="Tahoma"/>
              <a:cs typeface="Tahoma"/>
            </a:endParaRPr>
          </a:p>
          <a:p>
            <a:pPr marL="492759" indent="-480059">
              <a:lnSpc>
                <a:spcPts val="3700"/>
              </a:lnSpc>
              <a:buSzPct val="195833"/>
              <a:buFont typeface="Wingdings"/>
              <a:buChar char=""/>
              <a:tabLst>
                <a:tab pos="492759" algn="l"/>
              </a:tabLst>
            </a:pPr>
            <a:r>
              <a:rPr sz="2400" b="1" spc="-5" dirty="0">
                <a:solidFill>
                  <a:srgbClr val="386F25"/>
                </a:solidFill>
                <a:latin typeface="Tahoma"/>
                <a:cs typeface="Tahoma"/>
              </a:rPr>
              <a:t>Inspect </a:t>
            </a:r>
            <a:r>
              <a:rPr sz="2400" b="1" dirty="0">
                <a:solidFill>
                  <a:srgbClr val="386F25"/>
                </a:solidFill>
                <a:latin typeface="Tahoma"/>
                <a:cs typeface="Tahoma"/>
              </a:rPr>
              <a:t>and select a</a:t>
            </a:r>
            <a:r>
              <a:rPr sz="2400" b="1" spc="-75" dirty="0">
                <a:solidFill>
                  <a:srgbClr val="386F25"/>
                </a:solidFill>
                <a:latin typeface="Tahoma"/>
                <a:cs typeface="Tahoma"/>
              </a:rPr>
              <a:t> </a:t>
            </a:r>
            <a:r>
              <a:rPr sz="2400" b="1" spc="-5" dirty="0">
                <a:solidFill>
                  <a:srgbClr val="386F25"/>
                </a:solidFill>
                <a:latin typeface="Tahoma"/>
                <a:cs typeface="Tahoma"/>
              </a:rPr>
              <a:t>nostril</a:t>
            </a:r>
            <a:endParaRPr sz="2400">
              <a:latin typeface="Tahoma"/>
              <a:cs typeface="Tahoma"/>
            </a:endParaRPr>
          </a:p>
          <a:p>
            <a:pPr marL="355600">
              <a:lnSpc>
                <a:spcPts val="2640"/>
              </a:lnSpc>
            </a:pPr>
            <a:r>
              <a:rPr sz="2400" b="1" dirty="0">
                <a:solidFill>
                  <a:srgbClr val="386F25"/>
                </a:solidFill>
                <a:latin typeface="Tahoma"/>
                <a:cs typeface="Tahoma"/>
              </a:rPr>
              <a:t>to </a:t>
            </a:r>
            <a:r>
              <a:rPr sz="2400" b="1" spc="-5" dirty="0">
                <a:solidFill>
                  <a:srgbClr val="386F25"/>
                </a:solidFill>
                <a:latin typeface="Tahoma"/>
                <a:cs typeface="Tahoma"/>
              </a:rPr>
              <a:t>use </a:t>
            </a:r>
            <a:r>
              <a:rPr sz="2400" b="1" spc="-10" dirty="0">
                <a:solidFill>
                  <a:srgbClr val="386F25"/>
                </a:solidFill>
                <a:latin typeface="Tahoma"/>
                <a:cs typeface="Tahoma"/>
              </a:rPr>
              <a:t>for</a:t>
            </a:r>
            <a:r>
              <a:rPr sz="2400" b="1" spc="-20" dirty="0">
                <a:solidFill>
                  <a:srgbClr val="386F25"/>
                </a:solidFill>
                <a:latin typeface="Tahoma"/>
                <a:cs typeface="Tahoma"/>
              </a:rPr>
              <a:t> </a:t>
            </a:r>
            <a:r>
              <a:rPr sz="2400" b="1" spc="-5" dirty="0">
                <a:solidFill>
                  <a:srgbClr val="386F25"/>
                </a:solidFill>
                <a:latin typeface="Tahoma"/>
                <a:cs typeface="Tahoma"/>
              </a:rPr>
              <a:t>intubation.</a:t>
            </a:r>
            <a:endParaRPr sz="24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335017" y="2125802"/>
            <a:ext cx="3295650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400" spc="195" dirty="0">
                <a:latin typeface="Calibri"/>
                <a:cs typeface="Calibri"/>
              </a:rPr>
              <a:t>INSERTION</a:t>
            </a:r>
            <a:endParaRPr sz="540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154421" y="3505327"/>
            <a:ext cx="1610741" cy="43929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853940" y="3259835"/>
            <a:ext cx="2211323" cy="68884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3666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89375" y="1615185"/>
            <a:ext cx="361950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Confirm</a:t>
            </a:r>
            <a:r>
              <a:rPr spc="-70" dirty="0"/>
              <a:t> </a:t>
            </a:r>
            <a:r>
              <a:rPr spc="-10" dirty="0"/>
              <a:t>placement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889375" y="2394330"/>
            <a:ext cx="2843530" cy="3911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92759" indent="-480059">
              <a:lnSpc>
                <a:spcPts val="3080"/>
              </a:lnSpc>
              <a:buSzPct val="195833"/>
              <a:buFont typeface="Wingdings"/>
              <a:buChar char=""/>
              <a:tabLst>
                <a:tab pos="492759" algn="l"/>
              </a:tabLst>
            </a:pPr>
            <a:r>
              <a:rPr sz="2400" b="1" spc="-5" dirty="0">
                <a:solidFill>
                  <a:srgbClr val="386F25"/>
                </a:solidFill>
                <a:latin typeface="Tahoma"/>
                <a:cs typeface="Tahoma"/>
              </a:rPr>
              <a:t>Let patient</a:t>
            </a:r>
            <a:r>
              <a:rPr sz="2400" b="1" spc="-100" dirty="0">
                <a:solidFill>
                  <a:srgbClr val="386F25"/>
                </a:solidFill>
                <a:latin typeface="Tahoma"/>
                <a:cs typeface="Tahoma"/>
              </a:rPr>
              <a:t> </a:t>
            </a:r>
            <a:r>
              <a:rPr sz="2400" b="1" dirty="0">
                <a:solidFill>
                  <a:srgbClr val="386F25"/>
                </a:solidFill>
                <a:latin typeface="Tahoma"/>
                <a:cs typeface="Tahoma"/>
              </a:rPr>
              <a:t>talk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232275" y="3199003"/>
            <a:ext cx="96266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solidFill>
                  <a:srgbClr val="386F25"/>
                </a:solidFill>
                <a:latin typeface="Tahoma"/>
                <a:cs typeface="Tahoma"/>
              </a:rPr>
              <a:t>of</a:t>
            </a:r>
            <a:r>
              <a:rPr sz="2400" b="1" spc="-105" dirty="0">
                <a:solidFill>
                  <a:srgbClr val="386F25"/>
                </a:solidFill>
                <a:latin typeface="Tahoma"/>
                <a:cs typeface="Tahoma"/>
              </a:rPr>
              <a:t> </a:t>
            </a:r>
            <a:r>
              <a:rPr sz="2400" b="1" dirty="0">
                <a:solidFill>
                  <a:srgbClr val="386F25"/>
                </a:solidFill>
                <a:latin typeface="Tahoma"/>
                <a:cs typeface="Tahoma"/>
              </a:rPr>
              <a:t>air)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232275" y="4003929"/>
            <a:ext cx="1007744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386F25"/>
                </a:solidFill>
                <a:latin typeface="Tahoma"/>
                <a:cs typeface="Tahoma"/>
              </a:rPr>
              <a:t>length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5600" indent="-342900">
              <a:lnSpc>
                <a:spcPts val="3990"/>
              </a:lnSpc>
              <a:buSzPct val="195833"/>
              <a:buFont typeface="Wingdings"/>
              <a:buChar char=""/>
              <a:tabLst>
                <a:tab pos="492759" algn="l"/>
              </a:tabLst>
            </a:pPr>
            <a:r>
              <a:rPr spc="-5" dirty="0"/>
              <a:t>Auscultation </a:t>
            </a:r>
            <a:r>
              <a:rPr dirty="0"/>
              <a:t>method </a:t>
            </a:r>
            <a:r>
              <a:rPr spc="-5" dirty="0"/>
              <a:t>(15</a:t>
            </a:r>
            <a:r>
              <a:rPr spc="-60" dirty="0"/>
              <a:t> </a:t>
            </a:r>
            <a:r>
              <a:rPr spc="-5" dirty="0"/>
              <a:t>cc</a:t>
            </a:r>
          </a:p>
          <a:p>
            <a:pPr marL="355600" indent="-342900">
              <a:lnSpc>
                <a:spcPct val="100000"/>
              </a:lnSpc>
              <a:spcBef>
                <a:spcPts val="575"/>
              </a:spcBef>
              <a:buSzPct val="195833"/>
              <a:buFont typeface="Wingdings"/>
              <a:buChar char=""/>
              <a:tabLst>
                <a:tab pos="492759" algn="l"/>
              </a:tabLst>
            </a:pPr>
            <a:r>
              <a:rPr spc="-5" dirty="0"/>
              <a:t>Measurement of </a:t>
            </a:r>
            <a:r>
              <a:rPr dirty="0"/>
              <a:t>the</a:t>
            </a:r>
            <a:r>
              <a:rPr spc="-70" dirty="0"/>
              <a:t> </a:t>
            </a:r>
            <a:r>
              <a:rPr spc="-5" dirty="0"/>
              <a:t>tube</a:t>
            </a:r>
          </a:p>
          <a:p>
            <a:pPr marL="355600" marR="334645" indent="-342900">
              <a:lnSpc>
                <a:spcPct val="85700"/>
              </a:lnSpc>
              <a:spcBef>
                <a:spcPts val="1400"/>
              </a:spcBef>
              <a:buSzPct val="195833"/>
              <a:buFont typeface="Wingdings"/>
              <a:buChar char=""/>
              <a:tabLst>
                <a:tab pos="492759" algn="l"/>
              </a:tabLst>
            </a:pPr>
            <a:r>
              <a:rPr spc="-5" dirty="0"/>
              <a:t>Gastric aspiration </a:t>
            </a:r>
            <a:r>
              <a:rPr dirty="0"/>
              <a:t>and</a:t>
            </a:r>
            <a:r>
              <a:rPr spc="-65" dirty="0"/>
              <a:t> </a:t>
            </a:r>
            <a:r>
              <a:rPr dirty="0"/>
              <a:t>pH  measurement </a:t>
            </a:r>
            <a:r>
              <a:rPr spc="-5" dirty="0"/>
              <a:t>(1-5</a:t>
            </a:r>
            <a:r>
              <a:rPr spc="-75" dirty="0"/>
              <a:t> </a:t>
            </a:r>
            <a:r>
              <a:rPr spc="-5" dirty="0"/>
              <a:t>pH)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3889375" y="5247589"/>
            <a:ext cx="2263775" cy="3917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92759" indent="-480059">
              <a:lnSpc>
                <a:spcPts val="3085"/>
              </a:lnSpc>
              <a:buSzPct val="195833"/>
              <a:buFont typeface="Wingdings"/>
              <a:buChar char=""/>
              <a:tabLst>
                <a:tab pos="492759" algn="l"/>
              </a:tabLst>
            </a:pPr>
            <a:r>
              <a:rPr sz="2400" b="1" spc="-5" dirty="0">
                <a:solidFill>
                  <a:srgbClr val="386F25"/>
                </a:solidFill>
                <a:latin typeface="Tahoma"/>
                <a:cs typeface="Tahoma"/>
              </a:rPr>
              <a:t>Chest</a:t>
            </a:r>
            <a:r>
              <a:rPr sz="2400" b="1" spc="-80" dirty="0">
                <a:solidFill>
                  <a:srgbClr val="386F25"/>
                </a:solidFill>
                <a:latin typeface="Tahoma"/>
                <a:cs typeface="Tahoma"/>
              </a:rPr>
              <a:t> </a:t>
            </a:r>
            <a:r>
              <a:rPr sz="2400" b="1" dirty="0">
                <a:solidFill>
                  <a:srgbClr val="386F25"/>
                </a:solidFill>
                <a:latin typeface="Tahoma"/>
                <a:cs typeface="Tahoma"/>
              </a:rPr>
              <a:t>x-ray</a:t>
            </a:r>
            <a:endParaRPr sz="24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55676" y="379475"/>
            <a:ext cx="8130540" cy="609904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827276" y="230122"/>
            <a:ext cx="4651248" cy="662787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210050" y="2186762"/>
            <a:ext cx="3713479" cy="1031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600" spc="755" dirty="0">
                <a:latin typeface="Calibri"/>
                <a:cs typeface="Calibri"/>
              </a:rPr>
              <a:t>Securing</a:t>
            </a:r>
            <a:endParaRPr sz="6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339590" y="2186762"/>
            <a:ext cx="3210560" cy="1031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600" spc="555" dirty="0">
                <a:latin typeface="Calibri"/>
                <a:cs typeface="Calibri"/>
              </a:rPr>
              <a:t>Feeding</a:t>
            </a:r>
            <a:endParaRPr sz="66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117975" y="3908882"/>
            <a:ext cx="3709670" cy="17322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3350"/>
              </a:lnSpc>
              <a:spcBef>
                <a:spcPts val="95"/>
              </a:spcBef>
            </a:pPr>
            <a:r>
              <a:rPr sz="2800" i="1" spc="-15" dirty="0">
                <a:latin typeface="Calibri"/>
                <a:cs typeface="Calibri"/>
              </a:rPr>
              <a:t>Intermittent</a:t>
            </a:r>
            <a:endParaRPr sz="2800">
              <a:latin typeface="Calibri"/>
              <a:cs typeface="Calibri"/>
            </a:endParaRPr>
          </a:p>
          <a:p>
            <a:pPr marL="12700" marR="5080">
              <a:lnSpc>
                <a:spcPts val="3379"/>
              </a:lnSpc>
              <a:spcBef>
                <a:spcPts val="85"/>
              </a:spcBef>
              <a:buSzPct val="96428"/>
              <a:buChar char="•"/>
              <a:tabLst>
                <a:tab pos="191135" algn="l"/>
              </a:tabLst>
            </a:pPr>
            <a:r>
              <a:rPr sz="2800" spc="-10" dirty="0">
                <a:latin typeface="Calibri"/>
                <a:cs typeface="Calibri"/>
              </a:rPr>
              <a:t>200 </a:t>
            </a:r>
            <a:r>
              <a:rPr sz="2800" spc="-5" dirty="0">
                <a:latin typeface="Calibri"/>
                <a:cs typeface="Calibri"/>
              </a:rPr>
              <a:t>– 350 ml </a:t>
            </a:r>
            <a:r>
              <a:rPr sz="2800" spc="-25" dirty="0">
                <a:latin typeface="Calibri"/>
                <a:cs typeface="Calibri"/>
              </a:rPr>
              <a:t>for </a:t>
            </a:r>
            <a:r>
              <a:rPr sz="2800" spc="-5" dirty="0">
                <a:latin typeface="Calibri"/>
                <a:cs typeface="Calibri"/>
              </a:rPr>
              <a:t>10 – </a:t>
            </a:r>
            <a:r>
              <a:rPr sz="2800" spc="-10" dirty="0">
                <a:latin typeface="Calibri"/>
                <a:cs typeface="Calibri"/>
              </a:rPr>
              <a:t>15  minutes</a:t>
            </a:r>
            <a:endParaRPr sz="2800">
              <a:latin typeface="Calibri"/>
              <a:cs typeface="Calibri"/>
            </a:endParaRPr>
          </a:p>
          <a:p>
            <a:pPr marL="190500" indent="-177800">
              <a:lnSpc>
                <a:spcPts val="3250"/>
              </a:lnSpc>
              <a:buSzPct val="96428"/>
              <a:buChar char="•"/>
              <a:tabLst>
                <a:tab pos="191135" algn="l"/>
              </a:tabLst>
            </a:pPr>
            <a:r>
              <a:rPr sz="2800" spc="-5" dirty="0">
                <a:latin typeface="Calibri"/>
                <a:cs typeface="Calibri"/>
              </a:rPr>
              <a:t>6.6 pH</a:t>
            </a:r>
            <a:r>
              <a:rPr sz="2800" spc="2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value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230621" y="3352927"/>
            <a:ext cx="1610741" cy="43929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930140" y="3107435"/>
            <a:ext cx="2211323" cy="68884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002785" y="2186762"/>
            <a:ext cx="3883025" cy="1031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600" spc="1010" dirty="0">
                <a:latin typeface="Calibri"/>
                <a:cs typeface="Calibri"/>
              </a:rPr>
              <a:t>Removal</a:t>
            </a:r>
            <a:endParaRPr sz="6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889375" y="1631950"/>
            <a:ext cx="4477385" cy="13068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11480" indent="-398780">
              <a:lnSpc>
                <a:spcPts val="1945"/>
              </a:lnSpc>
              <a:buSzPct val="195000"/>
              <a:buFont typeface="Wingdings"/>
              <a:buChar char=""/>
              <a:tabLst>
                <a:tab pos="412115" algn="l"/>
              </a:tabLst>
            </a:pPr>
            <a:r>
              <a:rPr sz="2000" b="1" dirty="0">
                <a:solidFill>
                  <a:srgbClr val="386F25"/>
                </a:solidFill>
                <a:latin typeface="Tahoma"/>
                <a:cs typeface="Tahoma"/>
              </a:rPr>
              <a:t>Wear </a:t>
            </a:r>
            <a:r>
              <a:rPr sz="2000" b="1" spc="-5" dirty="0">
                <a:solidFill>
                  <a:srgbClr val="386F25"/>
                </a:solidFill>
                <a:latin typeface="Tahoma"/>
                <a:cs typeface="Tahoma"/>
              </a:rPr>
              <a:t>clean</a:t>
            </a:r>
            <a:r>
              <a:rPr sz="2000" b="1" spc="-55" dirty="0">
                <a:solidFill>
                  <a:srgbClr val="386F25"/>
                </a:solidFill>
                <a:latin typeface="Tahoma"/>
                <a:cs typeface="Tahoma"/>
              </a:rPr>
              <a:t> </a:t>
            </a:r>
            <a:r>
              <a:rPr sz="2000" b="1" spc="-5" dirty="0">
                <a:solidFill>
                  <a:srgbClr val="386F25"/>
                </a:solidFill>
                <a:latin typeface="Tahoma"/>
                <a:cs typeface="Tahoma"/>
              </a:rPr>
              <a:t>gloves.</a:t>
            </a:r>
            <a:endParaRPr sz="2000">
              <a:latin typeface="Tahoma"/>
              <a:cs typeface="Tahoma"/>
            </a:endParaRPr>
          </a:p>
          <a:p>
            <a:pPr marL="412115" indent="-399415">
              <a:lnSpc>
                <a:spcPts val="3640"/>
              </a:lnSpc>
              <a:buSzPct val="195000"/>
              <a:buFont typeface="Wingdings"/>
              <a:buChar char=""/>
              <a:tabLst>
                <a:tab pos="412750" algn="l"/>
              </a:tabLst>
            </a:pPr>
            <a:r>
              <a:rPr sz="2000" b="1" spc="-5" dirty="0">
                <a:solidFill>
                  <a:srgbClr val="386F25"/>
                </a:solidFill>
                <a:latin typeface="Tahoma"/>
                <a:cs typeface="Tahoma"/>
              </a:rPr>
              <a:t>Remove </a:t>
            </a:r>
            <a:r>
              <a:rPr sz="2000" b="1" dirty="0">
                <a:solidFill>
                  <a:srgbClr val="386F25"/>
                </a:solidFill>
                <a:latin typeface="Tahoma"/>
                <a:cs typeface="Tahoma"/>
              </a:rPr>
              <a:t>adhesive </a:t>
            </a:r>
            <a:r>
              <a:rPr sz="2000" b="1" spc="-5" dirty="0">
                <a:solidFill>
                  <a:srgbClr val="386F25"/>
                </a:solidFill>
                <a:latin typeface="Tahoma"/>
                <a:cs typeface="Tahoma"/>
              </a:rPr>
              <a:t>tape from</a:t>
            </a:r>
            <a:r>
              <a:rPr sz="2000" b="1" spc="-85" dirty="0">
                <a:solidFill>
                  <a:srgbClr val="386F25"/>
                </a:solidFill>
                <a:latin typeface="Tahoma"/>
                <a:cs typeface="Tahoma"/>
              </a:rPr>
              <a:t> </a:t>
            </a:r>
            <a:r>
              <a:rPr sz="2000" b="1" dirty="0">
                <a:solidFill>
                  <a:srgbClr val="386F25"/>
                </a:solidFill>
                <a:latin typeface="Tahoma"/>
                <a:cs typeface="Tahoma"/>
              </a:rPr>
              <a:t>the</a:t>
            </a:r>
            <a:endParaRPr sz="2000">
              <a:latin typeface="Tahoma"/>
              <a:cs typeface="Tahoma"/>
            </a:endParaRPr>
          </a:p>
          <a:p>
            <a:pPr marL="355600">
              <a:lnSpc>
                <a:spcPts val="2200"/>
              </a:lnSpc>
            </a:pPr>
            <a:r>
              <a:rPr sz="2000" b="1" spc="-5" dirty="0">
                <a:solidFill>
                  <a:srgbClr val="386F25"/>
                </a:solidFill>
                <a:latin typeface="Tahoma"/>
                <a:cs typeface="Tahoma"/>
              </a:rPr>
              <a:t>nose </a:t>
            </a:r>
            <a:r>
              <a:rPr sz="2000" b="1" dirty="0">
                <a:solidFill>
                  <a:srgbClr val="386F25"/>
                </a:solidFill>
                <a:latin typeface="Tahoma"/>
                <a:cs typeface="Tahoma"/>
              </a:rPr>
              <a:t>and the safety </a:t>
            </a:r>
            <a:r>
              <a:rPr sz="2000" b="1" spc="-5" dirty="0">
                <a:solidFill>
                  <a:srgbClr val="386F25"/>
                </a:solidFill>
                <a:latin typeface="Tahoma"/>
                <a:cs typeface="Tahoma"/>
              </a:rPr>
              <a:t>pin</a:t>
            </a:r>
            <a:r>
              <a:rPr sz="2000" b="1" spc="-110" dirty="0">
                <a:solidFill>
                  <a:srgbClr val="386F25"/>
                </a:solidFill>
                <a:latin typeface="Tahoma"/>
                <a:cs typeface="Tahoma"/>
              </a:rPr>
              <a:t> </a:t>
            </a:r>
            <a:r>
              <a:rPr sz="2000" b="1" spc="-5" dirty="0">
                <a:solidFill>
                  <a:srgbClr val="386F25"/>
                </a:solidFill>
                <a:latin typeface="Tahoma"/>
                <a:cs typeface="Tahoma"/>
              </a:rPr>
              <a:t>from</a:t>
            </a:r>
            <a:endParaRPr sz="2000">
              <a:latin typeface="Tahoma"/>
              <a:cs typeface="Tahoma"/>
            </a:endParaRPr>
          </a:p>
          <a:p>
            <a:pPr marL="355600">
              <a:lnSpc>
                <a:spcPct val="100000"/>
              </a:lnSpc>
            </a:pPr>
            <a:r>
              <a:rPr sz="2000" b="1" spc="-5" dirty="0">
                <a:solidFill>
                  <a:srgbClr val="386F25"/>
                </a:solidFill>
                <a:latin typeface="Tahoma"/>
                <a:cs typeface="Tahoma"/>
              </a:rPr>
              <a:t>gown.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232275" y="3278251"/>
            <a:ext cx="855344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spc="-5" dirty="0">
                <a:solidFill>
                  <a:srgbClr val="386F25"/>
                </a:solidFill>
                <a:latin typeface="Tahoma"/>
                <a:cs typeface="Tahoma"/>
              </a:rPr>
              <a:t>saline.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889375" y="2917258"/>
            <a:ext cx="4478020" cy="13627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5600" indent="-342900">
              <a:lnSpc>
                <a:spcPts val="3345"/>
              </a:lnSpc>
              <a:buSzPct val="195000"/>
              <a:buFont typeface="Wingdings"/>
              <a:buChar char=""/>
              <a:tabLst>
                <a:tab pos="412115" algn="l"/>
              </a:tabLst>
            </a:pPr>
            <a:r>
              <a:rPr sz="2000" b="1" spc="-5" dirty="0">
                <a:solidFill>
                  <a:srgbClr val="386F25"/>
                </a:solidFill>
                <a:latin typeface="Tahoma"/>
                <a:cs typeface="Tahoma"/>
              </a:rPr>
              <a:t>Flush </a:t>
            </a:r>
            <a:r>
              <a:rPr sz="2000" b="1" dirty="0">
                <a:solidFill>
                  <a:srgbClr val="386F25"/>
                </a:solidFill>
                <a:latin typeface="Tahoma"/>
                <a:cs typeface="Tahoma"/>
              </a:rPr>
              <a:t>tube </a:t>
            </a:r>
            <a:r>
              <a:rPr sz="2000" b="1" spc="-5" dirty="0">
                <a:solidFill>
                  <a:srgbClr val="386F25"/>
                </a:solidFill>
                <a:latin typeface="Tahoma"/>
                <a:cs typeface="Tahoma"/>
              </a:rPr>
              <a:t>with </a:t>
            </a:r>
            <a:r>
              <a:rPr sz="2000" b="1" dirty="0">
                <a:solidFill>
                  <a:srgbClr val="386F25"/>
                </a:solidFill>
                <a:latin typeface="Tahoma"/>
                <a:cs typeface="Tahoma"/>
              </a:rPr>
              <a:t>10 ml</a:t>
            </a:r>
            <a:r>
              <a:rPr sz="2000" b="1" spc="-105" dirty="0">
                <a:solidFill>
                  <a:srgbClr val="386F25"/>
                </a:solidFill>
                <a:latin typeface="Tahoma"/>
                <a:cs typeface="Tahoma"/>
              </a:rPr>
              <a:t> </a:t>
            </a:r>
            <a:r>
              <a:rPr sz="2000" b="1" spc="-5" dirty="0">
                <a:solidFill>
                  <a:srgbClr val="386F25"/>
                </a:solidFill>
                <a:latin typeface="Tahoma"/>
                <a:cs typeface="Tahoma"/>
              </a:rPr>
              <a:t>normal</a:t>
            </a:r>
            <a:endParaRPr sz="2000">
              <a:latin typeface="Tahoma"/>
              <a:cs typeface="Tahoma"/>
            </a:endParaRPr>
          </a:p>
          <a:p>
            <a:pPr marL="355600" marR="5080" indent="-342900">
              <a:lnSpc>
                <a:spcPct val="85700"/>
              </a:lnSpc>
              <a:spcBef>
                <a:spcPts val="1165"/>
              </a:spcBef>
              <a:buSzPct val="195000"/>
              <a:buFont typeface="Wingdings"/>
              <a:buChar char=""/>
              <a:tabLst>
                <a:tab pos="412750" algn="l"/>
              </a:tabLst>
            </a:pPr>
            <a:r>
              <a:rPr sz="2000" b="1" spc="-5" dirty="0">
                <a:solidFill>
                  <a:srgbClr val="386F25"/>
                </a:solidFill>
                <a:latin typeface="Tahoma"/>
                <a:cs typeface="Tahoma"/>
              </a:rPr>
              <a:t>Withraw </a:t>
            </a:r>
            <a:r>
              <a:rPr sz="2000" b="1" dirty="0">
                <a:solidFill>
                  <a:srgbClr val="386F25"/>
                </a:solidFill>
                <a:latin typeface="Tahoma"/>
                <a:cs typeface="Tahoma"/>
              </a:rPr>
              <a:t>tube </a:t>
            </a:r>
            <a:r>
              <a:rPr sz="2000" b="1" spc="-5" dirty="0">
                <a:solidFill>
                  <a:srgbClr val="386F25"/>
                </a:solidFill>
                <a:latin typeface="Tahoma"/>
                <a:cs typeface="Tahoma"/>
              </a:rPr>
              <a:t>gently </a:t>
            </a:r>
            <a:r>
              <a:rPr sz="2000" b="1" dirty="0">
                <a:solidFill>
                  <a:srgbClr val="386F25"/>
                </a:solidFill>
                <a:latin typeface="Tahoma"/>
                <a:cs typeface="Tahoma"/>
              </a:rPr>
              <a:t>and</a:t>
            </a:r>
            <a:r>
              <a:rPr sz="2000" b="1" spc="-130" dirty="0">
                <a:solidFill>
                  <a:srgbClr val="386F25"/>
                </a:solidFill>
                <a:latin typeface="Tahoma"/>
                <a:cs typeface="Tahoma"/>
              </a:rPr>
              <a:t> </a:t>
            </a:r>
            <a:r>
              <a:rPr sz="2000" b="1" dirty="0">
                <a:solidFill>
                  <a:srgbClr val="386F25"/>
                </a:solidFill>
                <a:latin typeface="Tahoma"/>
                <a:cs typeface="Tahoma"/>
              </a:rPr>
              <a:t>slowly  </a:t>
            </a:r>
            <a:r>
              <a:rPr sz="2000" b="1" spc="-5" dirty="0">
                <a:solidFill>
                  <a:srgbClr val="386F25"/>
                </a:solidFill>
                <a:latin typeface="Tahoma"/>
                <a:cs typeface="Tahoma"/>
              </a:rPr>
              <a:t>for </a:t>
            </a:r>
            <a:r>
              <a:rPr sz="2000" b="1" dirty="0">
                <a:solidFill>
                  <a:srgbClr val="386F25"/>
                </a:solidFill>
                <a:latin typeface="Tahoma"/>
                <a:cs typeface="Tahoma"/>
              </a:rPr>
              <a:t>15 to 20 cm </a:t>
            </a:r>
            <a:r>
              <a:rPr sz="2000" b="1" spc="-5" dirty="0">
                <a:solidFill>
                  <a:srgbClr val="386F25"/>
                </a:solidFill>
                <a:latin typeface="Tahoma"/>
                <a:cs typeface="Tahoma"/>
              </a:rPr>
              <a:t>until </a:t>
            </a:r>
            <a:r>
              <a:rPr sz="2000" b="1" dirty="0">
                <a:solidFill>
                  <a:srgbClr val="386F25"/>
                </a:solidFill>
                <a:latin typeface="Tahoma"/>
                <a:cs typeface="Tahoma"/>
              </a:rPr>
              <a:t>the</a:t>
            </a:r>
            <a:r>
              <a:rPr sz="2000" b="1" spc="-114" dirty="0">
                <a:solidFill>
                  <a:srgbClr val="386F25"/>
                </a:solidFill>
                <a:latin typeface="Tahoma"/>
                <a:cs typeface="Tahoma"/>
              </a:rPr>
              <a:t> </a:t>
            </a:r>
            <a:r>
              <a:rPr sz="2000" b="1" spc="-5" dirty="0">
                <a:solidFill>
                  <a:srgbClr val="386F25"/>
                </a:solidFill>
                <a:latin typeface="Tahoma"/>
                <a:cs typeface="Tahoma"/>
              </a:rPr>
              <a:t>tip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889375" y="4253865"/>
            <a:ext cx="4062095" cy="20891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>
              <a:lnSpc>
                <a:spcPts val="1639"/>
              </a:lnSpc>
              <a:spcBef>
                <a:spcPts val="100"/>
              </a:spcBef>
            </a:pPr>
            <a:r>
              <a:rPr sz="2000" b="1" dirty="0">
                <a:solidFill>
                  <a:srgbClr val="386F25"/>
                </a:solidFill>
                <a:latin typeface="Tahoma"/>
                <a:cs typeface="Tahoma"/>
              </a:rPr>
              <a:t>reaches the</a:t>
            </a:r>
            <a:r>
              <a:rPr sz="2000" b="1" spc="-70" dirty="0">
                <a:solidFill>
                  <a:srgbClr val="386F25"/>
                </a:solidFill>
                <a:latin typeface="Tahoma"/>
                <a:cs typeface="Tahoma"/>
              </a:rPr>
              <a:t> </a:t>
            </a:r>
            <a:r>
              <a:rPr sz="2000" b="1" dirty="0">
                <a:solidFill>
                  <a:srgbClr val="386F25"/>
                </a:solidFill>
                <a:latin typeface="Tahoma"/>
                <a:cs typeface="Tahoma"/>
              </a:rPr>
              <a:t>esophagus.</a:t>
            </a:r>
            <a:endParaRPr sz="2000">
              <a:latin typeface="Tahoma"/>
              <a:cs typeface="Tahoma"/>
            </a:endParaRPr>
          </a:p>
          <a:p>
            <a:pPr marL="411480" indent="-398780">
              <a:lnSpc>
                <a:spcPts val="3840"/>
              </a:lnSpc>
              <a:buSzPct val="195000"/>
              <a:buFont typeface="Wingdings"/>
              <a:buChar char=""/>
              <a:tabLst>
                <a:tab pos="412115" algn="l"/>
              </a:tabLst>
            </a:pPr>
            <a:r>
              <a:rPr sz="2000" b="1" spc="-5" dirty="0">
                <a:solidFill>
                  <a:srgbClr val="386F25"/>
                </a:solidFill>
                <a:latin typeface="Tahoma"/>
                <a:cs typeface="Tahoma"/>
              </a:rPr>
              <a:t>The remainder </a:t>
            </a:r>
            <a:r>
              <a:rPr sz="2000" b="1" dirty="0">
                <a:solidFill>
                  <a:srgbClr val="386F25"/>
                </a:solidFill>
                <a:latin typeface="Tahoma"/>
                <a:cs typeface="Tahoma"/>
              </a:rPr>
              <a:t>is</a:t>
            </a:r>
            <a:r>
              <a:rPr sz="2000" b="1" spc="-60" dirty="0">
                <a:solidFill>
                  <a:srgbClr val="386F25"/>
                </a:solidFill>
                <a:latin typeface="Tahoma"/>
                <a:cs typeface="Tahoma"/>
              </a:rPr>
              <a:t> </a:t>
            </a:r>
            <a:r>
              <a:rPr sz="2000" b="1" spc="-5" dirty="0">
                <a:solidFill>
                  <a:srgbClr val="386F25"/>
                </a:solidFill>
                <a:latin typeface="Tahoma"/>
                <a:cs typeface="Tahoma"/>
              </a:rPr>
              <a:t>withrawn</a:t>
            </a:r>
            <a:endParaRPr sz="2000">
              <a:latin typeface="Tahoma"/>
              <a:cs typeface="Tahoma"/>
            </a:endParaRPr>
          </a:p>
          <a:p>
            <a:pPr marL="355600">
              <a:lnSpc>
                <a:spcPts val="1440"/>
              </a:lnSpc>
            </a:pPr>
            <a:r>
              <a:rPr sz="2000" b="1" spc="-5" dirty="0">
                <a:solidFill>
                  <a:srgbClr val="386F25"/>
                </a:solidFill>
                <a:latin typeface="Tahoma"/>
                <a:cs typeface="Tahoma"/>
              </a:rPr>
              <a:t>rapidly from </a:t>
            </a:r>
            <a:r>
              <a:rPr sz="2000" b="1" dirty="0">
                <a:solidFill>
                  <a:srgbClr val="386F25"/>
                </a:solidFill>
                <a:latin typeface="Tahoma"/>
                <a:cs typeface="Tahoma"/>
              </a:rPr>
              <a:t>the</a:t>
            </a:r>
            <a:r>
              <a:rPr sz="2000" b="1" spc="-50" dirty="0">
                <a:solidFill>
                  <a:srgbClr val="386F25"/>
                </a:solidFill>
                <a:latin typeface="Tahoma"/>
                <a:cs typeface="Tahoma"/>
              </a:rPr>
              <a:t> </a:t>
            </a:r>
            <a:r>
              <a:rPr sz="2000" b="1" spc="-5" dirty="0">
                <a:solidFill>
                  <a:srgbClr val="386F25"/>
                </a:solidFill>
                <a:latin typeface="Tahoma"/>
                <a:cs typeface="Tahoma"/>
              </a:rPr>
              <a:t>nostril.</a:t>
            </a:r>
            <a:endParaRPr sz="2000">
              <a:latin typeface="Tahoma"/>
              <a:cs typeface="Tahoma"/>
            </a:endParaRPr>
          </a:p>
          <a:p>
            <a:pPr marL="412115" indent="-399415">
              <a:lnSpc>
                <a:spcPts val="3840"/>
              </a:lnSpc>
              <a:buSzPct val="195000"/>
              <a:buFont typeface="Wingdings"/>
              <a:buChar char=""/>
              <a:tabLst>
                <a:tab pos="412750" algn="l"/>
              </a:tabLst>
            </a:pPr>
            <a:r>
              <a:rPr sz="2000" b="1" spc="-5" dirty="0">
                <a:solidFill>
                  <a:srgbClr val="386F25"/>
                </a:solidFill>
                <a:latin typeface="Tahoma"/>
                <a:cs typeface="Tahoma"/>
              </a:rPr>
              <a:t>As the tube </a:t>
            </a:r>
            <a:r>
              <a:rPr sz="2000" b="1" dirty="0">
                <a:solidFill>
                  <a:srgbClr val="386F25"/>
                </a:solidFill>
                <a:latin typeface="Tahoma"/>
                <a:cs typeface="Tahoma"/>
              </a:rPr>
              <a:t>is withrawn, it</a:t>
            </a:r>
            <a:r>
              <a:rPr sz="2000" b="1" spc="-165" dirty="0">
                <a:solidFill>
                  <a:srgbClr val="386F25"/>
                </a:solidFill>
                <a:latin typeface="Tahoma"/>
                <a:cs typeface="Tahoma"/>
              </a:rPr>
              <a:t> </a:t>
            </a:r>
            <a:r>
              <a:rPr sz="2000" b="1" dirty="0">
                <a:solidFill>
                  <a:srgbClr val="386F25"/>
                </a:solidFill>
                <a:latin typeface="Tahoma"/>
                <a:cs typeface="Tahoma"/>
              </a:rPr>
              <a:t>is</a:t>
            </a:r>
            <a:endParaRPr sz="2000">
              <a:latin typeface="Tahoma"/>
              <a:cs typeface="Tahoma"/>
            </a:endParaRPr>
          </a:p>
          <a:p>
            <a:pPr marL="355600">
              <a:lnSpc>
                <a:spcPts val="1440"/>
              </a:lnSpc>
            </a:pPr>
            <a:r>
              <a:rPr sz="2000" b="1" spc="-5" dirty="0">
                <a:solidFill>
                  <a:srgbClr val="386F25"/>
                </a:solidFill>
                <a:latin typeface="Tahoma"/>
                <a:cs typeface="Tahoma"/>
              </a:rPr>
              <a:t>concealed </a:t>
            </a:r>
            <a:r>
              <a:rPr sz="2000" b="1" dirty="0">
                <a:solidFill>
                  <a:srgbClr val="386F25"/>
                </a:solidFill>
                <a:latin typeface="Tahoma"/>
                <a:cs typeface="Tahoma"/>
              </a:rPr>
              <a:t>in a</a:t>
            </a:r>
            <a:r>
              <a:rPr sz="2000" b="1" spc="-50" dirty="0">
                <a:solidFill>
                  <a:srgbClr val="386F25"/>
                </a:solidFill>
                <a:latin typeface="Tahoma"/>
                <a:cs typeface="Tahoma"/>
              </a:rPr>
              <a:t> </a:t>
            </a:r>
            <a:r>
              <a:rPr sz="2000" b="1" spc="-5" dirty="0">
                <a:solidFill>
                  <a:srgbClr val="386F25"/>
                </a:solidFill>
                <a:latin typeface="Tahoma"/>
                <a:cs typeface="Tahoma"/>
              </a:rPr>
              <a:t>towel.</a:t>
            </a:r>
            <a:endParaRPr sz="2000">
              <a:latin typeface="Tahoma"/>
              <a:cs typeface="Tahoma"/>
            </a:endParaRPr>
          </a:p>
          <a:p>
            <a:pPr marL="411480" indent="-398780">
              <a:lnSpc>
                <a:spcPts val="4040"/>
              </a:lnSpc>
              <a:buSzPct val="195000"/>
              <a:buFont typeface="Wingdings"/>
              <a:buChar char=""/>
              <a:tabLst>
                <a:tab pos="412115" algn="l"/>
              </a:tabLst>
            </a:pPr>
            <a:r>
              <a:rPr sz="2000" b="1" spc="-5" dirty="0">
                <a:solidFill>
                  <a:srgbClr val="386F25"/>
                </a:solidFill>
                <a:latin typeface="Tahoma"/>
                <a:cs typeface="Tahoma"/>
              </a:rPr>
              <a:t>Provide oral</a:t>
            </a:r>
            <a:r>
              <a:rPr sz="2000" b="1" spc="-40" dirty="0">
                <a:solidFill>
                  <a:srgbClr val="386F25"/>
                </a:solidFill>
                <a:latin typeface="Tahoma"/>
                <a:cs typeface="Tahoma"/>
              </a:rPr>
              <a:t> </a:t>
            </a:r>
            <a:r>
              <a:rPr sz="2000" b="1" spc="-5" dirty="0">
                <a:solidFill>
                  <a:srgbClr val="386F25"/>
                </a:solidFill>
                <a:latin typeface="Tahoma"/>
                <a:cs typeface="Tahoma"/>
              </a:rPr>
              <a:t>hygiene.</a:t>
            </a:r>
            <a:endParaRPr sz="20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446275" y="146304"/>
            <a:ext cx="6175248" cy="654405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799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283208" y="1764538"/>
            <a:ext cx="5887014" cy="63207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987291" y="2773807"/>
            <a:ext cx="461518" cy="60769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783079" y="3779392"/>
            <a:ext cx="4876691" cy="61874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60476" y="1333500"/>
            <a:ext cx="6935724" cy="126034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474720" y="2339339"/>
            <a:ext cx="1507236" cy="126034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269491" y="3345179"/>
            <a:ext cx="5917692" cy="1260348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9831" y="123442"/>
            <a:ext cx="8784336" cy="66857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28600" y="152429"/>
            <a:ext cx="8686800" cy="658825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222250" y="146050"/>
          <a:ext cx="8686800" cy="658827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7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1615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2200">
                        <a:latin typeface="Times New Roman"/>
                        <a:cs typeface="Times New Roman"/>
                      </a:endParaRPr>
                    </a:p>
                    <a:p>
                      <a:pPr marL="116839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800" b="1" spc="-5" dirty="0">
                          <a:latin typeface="Tahoma"/>
                          <a:cs typeface="Tahoma"/>
                        </a:rPr>
                        <a:t>Gastric</a:t>
                      </a:r>
                      <a:r>
                        <a:rPr sz="1800" b="1" spc="-5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800" b="1" spc="-5" dirty="0">
                          <a:latin typeface="Tahoma"/>
                          <a:cs typeface="Tahoma"/>
                        </a:rPr>
                        <a:t>Aspirate</a:t>
                      </a:r>
                      <a:endParaRPr sz="1800">
                        <a:latin typeface="Tahoma"/>
                        <a:cs typeface="Tahoma"/>
                      </a:endParaRPr>
                    </a:p>
                  </a:txBody>
                  <a:tcPr marL="0" marR="0" marT="1270" marB="0">
                    <a:lnL w="12700">
                      <a:solidFill>
                        <a:srgbClr val="0ACF9A"/>
                      </a:solidFill>
                      <a:prstDash val="solid"/>
                    </a:lnL>
                    <a:lnR w="12700">
                      <a:solidFill>
                        <a:srgbClr val="0ACF9A"/>
                      </a:solidFill>
                      <a:prstDash val="solid"/>
                    </a:lnR>
                    <a:lnT w="12700">
                      <a:solidFill>
                        <a:srgbClr val="0ACF9A"/>
                      </a:solidFill>
                      <a:prstDash val="solid"/>
                    </a:lnT>
                    <a:lnB w="12700">
                      <a:solidFill>
                        <a:srgbClr val="0ACF9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2450">
                        <a:latin typeface="Times New Roman"/>
                        <a:cs typeface="Times New Roman"/>
                      </a:endParaRPr>
                    </a:p>
                    <a:p>
                      <a:pPr marL="770890">
                        <a:lnSpc>
                          <a:spcPct val="100000"/>
                        </a:lnSpc>
                      </a:pPr>
                      <a:r>
                        <a:rPr sz="2000" b="1" spc="-5" dirty="0">
                          <a:latin typeface="Tahoma"/>
                          <a:cs typeface="Tahoma"/>
                        </a:rPr>
                        <a:t>NORMAL</a:t>
                      </a:r>
                      <a:endParaRPr sz="2000">
                        <a:latin typeface="Tahoma"/>
                        <a:cs typeface="Tahoma"/>
                      </a:endParaRPr>
                    </a:p>
                  </a:txBody>
                  <a:tcPr marL="0" marR="0" marT="1905" marB="0">
                    <a:lnL w="12700">
                      <a:solidFill>
                        <a:srgbClr val="0ACF9A"/>
                      </a:solidFill>
                      <a:prstDash val="solid"/>
                    </a:lnL>
                    <a:lnR w="12700">
                      <a:solidFill>
                        <a:srgbClr val="0ACF9A"/>
                      </a:solidFill>
                      <a:prstDash val="solid"/>
                    </a:lnR>
                    <a:lnT w="12700">
                      <a:solidFill>
                        <a:srgbClr val="0ACF9A"/>
                      </a:solidFill>
                      <a:prstDash val="solid"/>
                    </a:lnT>
                    <a:lnB w="12700">
                      <a:solidFill>
                        <a:srgbClr val="0ACF9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2450">
                        <a:latin typeface="Times New Roman"/>
                        <a:cs typeface="Times New Roman"/>
                      </a:endParaRPr>
                    </a:p>
                    <a:p>
                      <a:pPr marL="178435">
                        <a:lnSpc>
                          <a:spcPct val="100000"/>
                        </a:lnSpc>
                      </a:pPr>
                      <a:r>
                        <a:rPr sz="2000" b="1" dirty="0">
                          <a:latin typeface="Tahoma"/>
                          <a:cs typeface="Tahoma"/>
                        </a:rPr>
                        <a:t>ABNORMAL</a:t>
                      </a:r>
                      <a:endParaRPr sz="2000">
                        <a:latin typeface="Tahoma"/>
                        <a:cs typeface="Tahoma"/>
                      </a:endParaRPr>
                    </a:p>
                  </a:txBody>
                  <a:tcPr marL="0" marR="0" marT="1905" marB="0">
                    <a:lnL w="12700">
                      <a:solidFill>
                        <a:srgbClr val="0ACF9A"/>
                      </a:solidFill>
                      <a:prstDash val="solid"/>
                    </a:lnL>
                    <a:lnR w="12700">
                      <a:solidFill>
                        <a:srgbClr val="0ACF9A"/>
                      </a:solidFill>
                      <a:prstDash val="solid"/>
                    </a:lnR>
                    <a:lnT w="12700">
                      <a:solidFill>
                        <a:srgbClr val="0ACF9A"/>
                      </a:solidFill>
                      <a:prstDash val="solid"/>
                    </a:lnT>
                    <a:lnB w="12700">
                      <a:solidFill>
                        <a:srgbClr val="0ACF9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2450">
                        <a:latin typeface="Times New Roman"/>
                        <a:cs typeface="Times New Roman"/>
                      </a:endParaRPr>
                    </a:p>
                    <a:p>
                      <a:pPr marL="635" algn="ctr">
                        <a:lnSpc>
                          <a:spcPct val="100000"/>
                        </a:lnSpc>
                      </a:pPr>
                      <a:r>
                        <a:rPr sz="2000" b="1" spc="-5" dirty="0">
                          <a:latin typeface="Tahoma"/>
                          <a:cs typeface="Tahoma"/>
                        </a:rPr>
                        <a:t>IMPLICATION</a:t>
                      </a:r>
                      <a:endParaRPr sz="2000">
                        <a:latin typeface="Tahoma"/>
                        <a:cs typeface="Tahoma"/>
                      </a:endParaRPr>
                    </a:p>
                  </a:txBody>
                  <a:tcPr marL="0" marR="0" marT="1905" marB="0">
                    <a:lnL w="12700">
                      <a:solidFill>
                        <a:srgbClr val="0ACF9A"/>
                      </a:solidFill>
                      <a:prstDash val="solid"/>
                    </a:lnL>
                    <a:lnR w="12700">
                      <a:solidFill>
                        <a:srgbClr val="0ACF9A"/>
                      </a:solidFill>
                      <a:prstDash val="solid"/>
                    </a:lnR>
                    <a:lnT w="12700">
                      <a:solidFill>
                        <a:srgbClr val="0ACF9A"/>
                      </a:solidFill>
                      <a:prstDash val="solid"/>
                    </a:lnT>
                    <a:lnB w="12700">
                      <a:solidFill>
                        <a:srgbClr val="0ACF9A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85444">
                <a:tc>
                  <a:txBody>
                    <a:bodyPr/>
                    <a:lstStyle/>
                    <a:p>
                      <a:pPr marL="392430" indent="-342900">
                        <a:lnSpc>
                          <a:spcPct val="100000"/>
                        </a:lnSpc>
                        <a:spcBef>
                          <a:spcPts val="75"/>
                        </a:spcBef>
                        <a:buFont typeface="Wingdings"/>
                        <a:buChar char=""/>
                        <a:tabLst>
                          <a:tab pos="392430" algn="l"/>
                          <a:tab pos="393065" algn="l"/>
                        </a:tabLst>
                      </a:pPr>
                      <a:r>
                        <a:rPr sz="2000" b="1" spc="-5" dirty="0">
                          <a:latin typeface="Tahoma"/>
                          <a:cs typeface="Tahoma"/>
                        </a:rPr>
                        <a:t>pH</a:t>
                      </a:r>
                      <a:endParaRPr sz="2000">
                        <a:latin typeface="Tahoma"/>
                        <a:cs typeface="Tahoma"/>
                      </a:endParaRPr>
                    </a:p>
                  </a:txBody>
                  <a:tcPr marL="0" marR="0" marT="9525" marB="0">
                    <a:lnL w="12700">
                      <a:solidFill>
                        <a:srgbClr val="0ACF9A"/>
                      </a:solidFill>
                      <a:prstDash val="solid"/>
                    </a:lnL>
                    <a:lnR w="12700">
                      <a:solidFill>
                        <a:srgbClr val="0ACF9A"/>
                      </a:solidFill>
                      <a:prstDash val="solid"/>
                    </a:lnR>
                    <a:lnT w="12700">
                      <a:solidFill>
                        <a:srgbClr val="0ACF9A"/>
                      </a:solidFill>
                      <a:prstDash val="solid"/>
                    </a:lnT>
                    <a:lnB w="12700">
                      <a:solidFill>
                        <a:srgbClr val="0ACF9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9530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2000" dirty="0">
                          <a:latin typeface="Tahoma"/>
                          <a:cs typeface="Tahoma"/>
                        </a:rPr>
                        <a:t>1 –</a:t>
                      </a:r>
                      <a:r>
                        <a:rPr sz="2000" spc="-4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2000" dirty="0">
                          <a:latin typeface="Tahoma"/>
                          <a:cs typeface="Tahoma"/>
                        </a:rPr>
                        <a:t>5</a:t>
                      </a:r>
                      <a:endParaRPr sz="2000">
                        <a:latin typeface="Tahoma"/>
                        <a:cs typeface="Tahoma"/>
                      </a:endParaRPr>
                    </a:p>
                  </a:txBody>
                  <a:tcPr marL="0" marR="0" marT="9525" marB="0">
                    <a:lnL w="12700">
                      <a:solidFill>
                        <a:srgbClr val="0ACF9A"/>
                      </a:solidFill>
                      <a:prstDash val="solid"/>
                    </a:lnL>
                    <a:lnR w="12700">
                      <a:solidFill>
                        <a:srgbClr val="0ACF9A"/>
                      </a:solidFill>
                      <a:prstDash val="solid"/>
                    </a:lnR>
                    <a:lnT w="12700">
                      <a:solidFill>
                        <a:srgbClr val="0ACF9A"/>
                      </a:solidFill>
                      <a:prstDash val="solid"/>
                    </a:lnT>
                    <a:lnB w="12700">
                      <a:solidFill>
                        <a:srgbClr val="0ACF9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66700" indent="-216535">
                        <a:lnSpc>
                          <a:spcPct val="100000"/>
                        </a:lnSpc>
                        <a:spcBef>
                          <a:spcPts val="75"/>
                        </a:spcBef>
                        <a:buAutoNum type="arabicPlain" startAt="6"/>
                        <a:tabLst>
                          <a:tab pos="267335" algn="l"/>
                        </a:tabLst>
                      </a:pPr>
                      <a:r>
                        <a:rPr sz="2000" dirty="0">
                          <a:latin typeface="Tahoma"/>
                          <a:cs typeface="Tahoma"/>
                        </a:rPr>
                        <a:t>or</a:t>
                      </a:r>
                      <a:r>
                        <a:rPr sz="2000" spc="-8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2000" spc="-5" dirty="0">
                          <a:latin typeface="Tahoma"/>
                          <a:cs typeface="Tahoma"/>
                        </a:rPr>
                        <a:t>greater</a:t>
                      </a:r>
                      <a:endParaRPr sz="2000">
                        <a:latin typeface="Tahoma"/>
                        <a:cs typeface="Tahoma"/>
                      </a:endParaRPr>
                    </a:p>
                    <a:p>
                      <a:pPr marL="266700" indent="-216535">
                        <a:lnSpc>
                          <a:spcPct val="100000"/>
                        </a:lnSpc>
                        <a:spcBef>
                          <a:spcPts val="360"/>
                        </a:spcBef>
                        <a:buAutoNum type="arabicPlain" startAt="6"/>
                        <a:tabLst>
                          <a:tab pos="267335" algn="l"/>
                        </a:tabLst>
                      </a:pPr>
                      <a:r>
                        <a:rPr sz="2000" dirty="0">
                          <a:latin typeface="Tahoma"/>
                          <a:cs typeface="Tahoma"/>
                        </a:rPr>
                        <a:t>or</a:t>
                      </a:r>
                      <a:r>
                        <a:rPr sz="2000" spc="-9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2000" spc="-5" dirty="0">
                          <a:latin typeface="Tahoma"/>
                          <a:cs typeface="Tahoma"/>
                        </a:rPr>
                        <a:t>greater</a:t>
                      </a:r>
                      <a:endParaRPr sz="2000">
                        <a:latin typeface="Tahoma"/>
                        <a:cs typeface="Tahoma"/>
                      </a:endParaRPr>
                    </a:p>
                  </a:txBody>
                  <a:tcPr marL="0" marR="0" marT="9525" marB="0">
                    <a:lnL w="12700">
                      <a:solidFill>
                        <a:srgbClr val="0ACF9A"/>
                      </a:solidFill>
                      <a:prstDash val="solid"/>
                    </a:lnL>
                    <a:lnR w="12700">
                      <a:solidFill>
                        <a:srgbClr val="0ACF9A"/>
                      </a:solidFill>
                      <a:prstDash val="solid"/>
                    </a:lnR>
                    <a:lnT w="12700">
                      <a:solidFill>
                        <a:srgbClr val="0ACF9A"/>
                      </a:solidFill>
                      <a:prstDash val="solid"/>
                    </a:lnT>
                    <a:lnB w="12700">
                      <a:solidFill>
                        <a:srgbClr val="0ACF9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0800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2000" spc="-5" dirty="0">
                          <a:latin typeface="Tahoma"/>
                          <a:cs typeface="Tahoma"/>
                        </a:rPr>
                        <a:t>incorrect</a:t>
                      </a:r>
                      <a:endParaRPr sz="2000">
                        <a:latin typeface="Tahoma"/>
                        <a:cs typeface="Tahoma"/>
                      </a:endParaRPr>
                    </a:p>
                    <a:p>
                      <a:pPr marL="50800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2000" dirty="0">
                          <a:latin typeface="Tahoma"/>
                          <a:cs typeface="Tahoma"/>
                        </a:rPr>
                        <a:t>placement of</a:t>
                      </a:r>
                      <a:r>
                        <a:rPr sz="2000" spc="-10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2000" spc="-5" dirty="0">
                          <a:latin typeface="Tahoma"/>
                          <a:cs typeface="Tahoma"/>
                        </a:rPr>
                        <a:t>tube</a:t>
                      </a:r>
                      <a:endParaRPr sz="2000">
                        <a:latin typeface="Tahoma"/>
                        <a:cs typeface="Tahoma"/>
                      </a:endParaRPr>
                    </a:p>
                  </a:txBody>
                  <a:tcPr marL="0" marR="0" marT="9525" marB="0">
                    <a:lnL w="12700">
                      <a:solidFill>
                        <a:srgbClr val="0ACF9A"/>
                      </a:solidFill>
                      <a:prstDash val="solid"/>
                    </a:lnL>
                    <a:lnR w="12700">
                      <a:solidFill>
                        <a:srgbClr val="0ACF9A"/>
                      </a:solidFill>
                      <a:prstDash val="solid"/>
                    </a:lnR>
                    <a:lnT w="12700">
                      <a:solidFill>
                        <a:srgbClr val="0ACF9A"/>
                      </a:solidFill>
                      <a:prstDash val="solid"/>
                    </a:lnT>
                    <a:lnB w="12700">
                      <a:solidFill>
                        <a:srgbClr val="0ACF9A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30072">
                <a:tc>
                  <a:txBody>
                    <a:bodyPr/>
                    <a:lstStyle/>
                    <a:p>
                      <a:pPr marL="392430" indent="-342900">
                        <a:lnSpc>
                          <a:spcPct val="100000"/>
                        </a:lnSpc>
                        <a:spcBef>
                          <a:spcPts val="75"/>
                        </a:spcBef>
                        <a:buFont typeface="Wingdings"/>
                        <a:buChar char=""/>
                        <a:tabLst>
                          <a:tab pos="392430" algn="l"/>
                          <a:tab pos="393065" algn="l"/>
                        </a:tabLst>
                      </a:pPr>
                      <a:r>
                        <a:rPr sz="2000" b="1" spc="-5" dirty="0">
                          <a:latin typeface="Tahoma"/>
                          <a:cs typeface="Tahoma"/>
                        </a:rPr>
                        <a:t>Color</a:t>
                      </a:r>
                      <a:endParaRPr sz="2000">
                        <a:latin typeface="Tahoma"/>
                        <a:cs typeface="Tahoma"/>
                      </a:endParaRPr>
                    </a:p>
                  </a:txBody>
                  <a:tcPr marL="0" marR="0" marT="9525" marB="0">
                    <a:lnL w="12700">
                      <a:solidFill>
                        <a:srgbClr val="0ACF9A"/>
                      </a:solidFill>
                      <a:prstDash val="solid"/>
                    </a:lnL>
                    <a:lnR w="12700">
                      <a:solidFill>
                        <a:srgbClr val="0ACF9A"/>
                      </a:solidFill>
                      <a:prstDash val="solid"/>
                    </a:lnR>
                    <a:lnT w="12700">
                      <a:solidFill>
                        <a:srgbClr val="0ACF9A"/>
                      </a:solidFill>
                      <a:prstDash val="solid"/>
                    </a:lnT>
                    <a:lnB w="12700">
                      <a:solidFill>
                        <a:srgbClr val="0ACF9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9530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2000" dirty="0">
                          <a:latin typeface="Tahoma"/>
                          <a:cs typeface="Tahoma"/>
                        </a:rPr>
                        <a:t>no</a:t>
                      </a:r>
                      <a:r>
                        <a:rPr sz="2000" spc="-3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2000" spc="-5" dirty="0">
                          <a:latin typeface="Tahoma"/>
                          <a:cs typeface="Tahoma"/>
                        </a:rPr>
                        <a:t>color</a:t>
                      </a:r>
                      <a:endParaRPr sz="2000">
                        <a:latin typeface="Tahoma"/>
                        <a:cs typeface="Tahoma"/>
                      </a:endParaRPr>
                    </a:p>
                    <a:p>
                      <a:pPr marL="49530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2000" spc="-5" dirty="0">
                          <a:latin typeface="Tahoma"/>
                          <a:cs typeface="Tahoma"/>
                        </a:rPr>
                        <a:t>yellow-</a:t>
                      </a:r>
                      <a:r>
                        <a:rPr sz="2000" spc="-2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2000" spc="-5" dirty="0">
                          <a:latin typeface="Tahoma"/>
                          <a:cs typeface="Tahoma"/>
                        </a:rPr>
                        <a:t>green</a:t>
                      </a:r>
                      <a:endParaRPr sz="2000">
                        <a:latin typeface="Tahoma"/>
                        <a:cs typeface="Tahoma"/>
                      </a:endParaRPr>
                    </a:p>
                  </a:txBody>
                  <a:tcPr marL="0" marR="0" marT="9525" marB="0">
                    <a:lnL w="12700">
                      <a:solidFill>
                        <a:srgbClr val="0ACF9A"/>
                      </a:solidFill>
                      <a:prstDash val="solid"/>
                    </a:lnL>
                    <a:lnR w="12700">
                      <a:solidFill>
                        <a:srgbClr val="0ACF9A"/>
                      </a:solidFill>
                      <a:prstDash val="solid"/>
                    </a:lnR>
                    <a:lnT w="12700">
                      <a:solidFill>
                        <a:srgbClr val="0ACF9A"/>
                      </a:solidFill>
                      <a:prstDash val="solid"/>
                    </a:lnT>
                    <a:lnB w="12700">
                      <a:solidFill>
                        <a:srgbClr val="0ACF9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0165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2000" spc="-5" dirty="0">
                          <a:latin typeface="Tahoma"/>
                          <a:cs typeface="Tahoma"/>
                        </a:rPr>
                        <a:t>coffee-bean</a:t>
                      </a:r>
                      <a:endParaRPr sz="2000">
                        <a:latin typeface="Tahoma"/>
                        <a:cs typeface="Tahoma"/>
                      </a:endParaRPr>
                    </a:p>
                    <a:p>
                      <a:pPr marL="50165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2000" spc="-5" dirty="0">
                          <a:latin typeface="Tahoma"/>
                          <a:cs typeface="Tahoma"/>
                        </a:rPr>
                        <a:t>color</a:t>
                      </a:r>
                      <a:endParaRPr sz="2000">
                        <a:latin typeface="Tahoma"/>
                        <a:cs typeface="Tahoma"/>
                      </a:endParaRPr>
                    </a:p>
                  </a:txBody>
                  <a:tcPr marL="0" marR="0" marT="9525" marB="0">
                    <a:lnL w="12700">
                      <a:solidFill>
                        <a:srgbClr val="0ACF9A"/>
                      </a:solidFill>
                      <a:prstDash val="solid"/>
                    </a:lnL>
                    <a:lnR w="12700">
                      <a:solidFill>
                        <a:srgbClr val="0ACF9A"/>
                      </a:solidFill>
                      <a:prstDash val="solid"/>
                    </a:lnR>
                    <a:lnT w="12700">
                      <a:solidFill>
                        <a:srgbClr val="0ACF9A"/>
                      </a:solidFill>
                      <a:prstDash val="solid"/>
                    </a:lnT>
                    <a:lnB w="12700">
                      <a:solidFill>
                        <a:srgbClr val="0ACF9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0800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2000" spc="-5" dirty="0">
                          <a:latin typeface="Tahoma"/>
                          <a:cs typeface="Tahoma"/>
                        </a:rPr>
                        <a:t>may</a:t>
                      </a:r>
                      <a:r>
                        <a:rPr sz="2000" spc="-4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2000" dirty="0">
                          <a:latin typeface="Tahoma"/>
                          <a:cs typeface="Tahoma"/>
                        </a:rPr>
                        <a:t>indicate</a:t>
                      </a:r>
                      <a:endParaRPr sz="2000">
                        <a:latin typeface="Tahoma"/>
                        <a:cs typeface="Tahoma"/>
                      </a:endParaRPr>
                    </a:p>
                    <a:p>
                      <a:pPr marL="50800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2000" spc="-5" dirty="0">
                          <a:latin typeface="Tahoma"/>
                          <a:cs typeface="Tahoma"/>
                        </a:rPr>
                        <a:t>bleeding</a:t>
                      </a:r>
                      <a:endParaRPr sz="2000">
                        <a:latin typeface="Tahoma"/>
                        <a:cs typeface="Tahoma"/>
                      </a:endParaRPr>
                    </a:p>
                  </a:txBody>
                  <a:tcPr marL="0" marR="0" marT="9525" marB="0">
                    <a:lnL w="12700">
                      <a:solidFill>
                        <a:srgbClr val="0ACF9A"/>
                      </a:solidFill>
                      <a:prstDash val="solid"/>
                    </a:lnL>
                    <a:lnR w="12700">
                      <a:solidFill>
                        <a:srgbClr val="0ACF9A"/>
                      </a:solidFill>
                      <a:prstDash val="solid"/>
                    </a:lnR>
                    <a:lnT w="12700">
                      <a:solidFill>
                        <a:srgbClr val="0ACF9A"/>
                      </a:solidFill>
                      <a:prstDash val="solid"/>
                    </a:lnT>
                    <a:lnB w="12700">
                      <a:solidFill>
                        <a:srgbClr val="0ACF9A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1766">
                <a:tc>
                  <a:txBody>
                    <a:bodyPr/>
                    <a:lstStyle/>
                    <a:p>
                      <a:pPr marL="392430" indent="-342900">
                        <a:lnSpc>
                          <a:spcPct val="100000"/>
                        </a:lnSpc>
                        <a:spcBef>
                          <a:spcPts val="80"/>
                        </a:spcBef>
                        <a:buFont typeface="Wingdings"/>
                        <a:buChar char=""/>
                        <a:tabLst>
                          <a:tab pos="392430" algn="l"/>
                          <a:tab pos="393065" algn="l"/>
                        </a:tabLst>
                      </a:pPr>
                      <a:r>
                        <a:rPr sz="2000" b="1" spc="-5" dirty="0">
                          <a:latin typeface="Tahoma"/>
                          <a:cs typeface="Tahoma"/>
                        </a:rPr>
                        <a:t>Consistency</a:t>
                      </a:r>
                      <a:endParaRPr sz="2000">
                        <a:latin typeface="Tahoma"/>
                        <a:cs typeface="Tahoma"/>
                      </a:endParaRPr>
                    </a:p>
                  </a:txBody>
                  <a:tcPr marL="0" marR="0" marT="10160" marB="0">
                    <a:lnL w="12700">
                      <a:solidFill>
                        <a:srgbClr val="0ACF9A"/>
                      </a:solidFill>
                      <a:prstDash val="solid"/>
                    </a:lnL>
                    <a:lnR w="12700">
                      <a:solidFill>
                        <a:srgbClr val="0ACF9A"/>
                      </a:solidFill>
                      <a:prstDash val="solid"/>
                    </a:lnR>
                    <a:lnT w="12700">
                      <a:solidFill>
                        <a:srgbClr val="0ACF9A"/>
                      </a:solidFill>
                      <a:prstDash val="solid"/>
                    </a:lnT>
                    <a:lnB w="12700">
                      <a:solidFill>
                        <a:srgbClr val="0ACF9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953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2000" dirty="0">
                          <a:latin typeface="Tahoma"/>
                          <a:cs typeface="Tahoma"/>
                        </a:rPr>
                        <a:t>mucoid</a:t>
                      </a:r>
                      <a:endParaRPr sz="2000">
                        <a:latin typeface="Tahoma"/>
                        <a:cs typeface="Tahoma"/>
                      </a:endParaRPr>
                    </a:p>
                  </a:txBody>
                  <a:tcPr marL="0" marR="0" marT="10160" marB="0">
                    <a:lnL w="12700">
                      <a:solidFill>
                        <a:srgbClr val="0ACF9A"/>
                      </a:solidFill>
                      <a:prstDash val="solid"/>
                    </a:lnL>
                    <a:lnR w="12700">
                      <a:solidFill>
                        <a:srgbClr val="0ACF9A"/>
                      </a:solidFill>
                      <a:prstDash val="solid"/>
                    </a:lnR>
                    <a:lnT w="12700">
                      <a:solidFill>
                        <a:srgbClr val="0ACF9A"/>
                      </a:solidFill>
                      <a:prstDash val="solid"/>
                    </a:lnT>
                    <a:lnB w="12700">
                      <a:solidFill>
                        <a:srgbClr val="0ACF9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ACF9A"/>
                      </a:solidFill>
                      <a:prstDash val="solid"/>
                    </a:lnL>
                    <a:lnR w="12700">
                      <a:solidFill>
                        <a:srgbClr val="0ACF9A"/>
                      </a:solidFill>
                      <a:prstDash val="solid"/>
                    </a:lnR>
                    <a:lnT w="12700">
                      <a:solidFill>
                        <a:srgbClr val="0ACF9A"/>
                      </a:solidFill>
                      <a:prstDash val="solid"/>
                    </a:lnT>
                    <a:lnB w="12700">
                      <a:solidFill>
                        <a:srgbClr val="0ACF9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ACF9A"/>
                      </a:solidFill>
                      <a:prstDash val="solid"/>
                    </a:lnL>
                    <a:lnR w="12700">
                      <a:solidFill>
                        <a:srgbClr val="0ACF9A"/>
                      </a:solidFill>
                      <a:prstDash val="solid"/>
                    </a:lnR>
                    <a:lnT w="12700">
                      <a:solidFill>
                        <a:srgbClr val="0ACF9A"/>
                      </a:solidFill>
                      <a:prstDash val="solid"/>
                    </a:lnT>
                    <a:lnB w="12700">
                      <a:solidFill>
                        <a:srgbClr val="0ACF9A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30071">
                <a:tc rowSpan="4">
                  <a:txBody>
                    <a:bodyPr/>
                    <a:lstStyle/>
                    <a:p>
                      <a:pPr marL="392430" indent="-342900">
                        <a:lnSpc>
                          <a:spcPct val="100000"/>
                        </a:lnSpc>
                        <a:spcBef>
                          <a:spcPts val="80"/>
                        </a:spcBef>
                        <a:buFont typeface="Wingdings"/>
                        <a:buChar char=""/>
                        <a:tabLst>
                          <a:tab pos="392430" algn="l"/>
                          <a:tab pos="393065" algn="l"/>
                        </a:tabLst>
                      </a:pPr>
                      <a:r>
                        <a:rPr sz="2000" b="1" spc="-5" dirty="0">
                          <a:latin typeface="Tahoma"/>
                          <a:cs typeface="Tahoma"/>
                        </a:rPr>
                        <a:t>Amount</a:t>
                      </a:r>
                      <a:endParaRPr sz="2000">
                        <a:latin typeface="Tahoma"/>
                        <a:cs typeface="Tahoma"/>
                      </a:endParaRPr>
                    </a:p>
                  </a:txBody>
                  <a:tcPr marL="0" marR="0" marT="10160" marB="0">
                    <a:lnL w="12700">
                      <a:solidFill>
                        <a:srgbClr val="0ACF9A"/>
                      </a:solidFill>
                      <a:prstDash val="solid"/>
                    </a:lnL>
                    <a:lnR w="12700">
                      <a:solidFill>
                        <a:srgbClr val="0ACF9A"/>
                      </a:solidFill>
                      <a:prstDash val="solid"/>
                    </a:lnR>
                    <a:lnT w="12700">
                      <a:solidFill>
                        <a:srgbClr val="0ACF9A"/>
                      </a:solidFill>
                      <a:prstDash val="solid"/>
                    </a:lnT>
                    <a:lnB w="12700">
                      <a:solidFill>
                        <a:srgbClr val="0ACF9A"/>
                      </a:solidFill>
                      <a:prstDash val="solid"/>
                    </a:lnB>
                  </a:tcPr>
                </a:tc>
                <a:tc rowSpan="4">
                  <a:txBody>
                    <a:bodyPr/>
                    <a:lstStyle/>
                    <a:p>
                      <a:pPr marL="4953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2000" spc="-10" dirty="0">
                          <a:latin typeface="Tahoma"/>
                          <a:cs typeface="Tahoma"/>
                        </a:rPr>
                        <a:t>Female </a:t>
                      </a:r>
                      <a:r>
                        <a:rPr sz="2000" dirty="0">
                          <a:latin typeface="Tahoma"/>
                          <a:cs typeface="Tahoma"/>
                        </a:rPr>
                        <a:t>0.2 –</a:t>
                      </a:r>
                      <a:r>
                        <a:rPr sz="2000" spc="-7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2000" dirty="0">
                          <a:latin typeface="Tahoma"/>
                          <a:cs typeface="Tahoma"/>
                        </a:rPr>
                        <a:t>3.8</a:t>
                      </a:r>
                      <a:endParaRPr sz="2000">
                        <a:latin typeface="Tahoma"/>
                        <a:cs typeface="Tahoma"/>
                      </a:endParaRPr>
                    </a:p>
                    <a:p>
                      <a:pPr marL="49530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2000" dirty="0">
                          <a:latin typeface="Tahoma"/>
                          <a:cs typeface="Tahoma"/>
                        </a:rPr>
                        <a:t>mEq/hour</a:t>
                      </a:r>
                      <a:endParaRPr sz="2000">
                        <a:latin typeface="Tahoma"/>
                        <a:cs typeface="Tahoma"/>
                      </a:endParaRPr>
                    </a:p>
                    <a:p>
                      <a:pPr marL="49530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2000" dirty="0">
                          <a:latin typeface="Tahoma"/>
                          <a:cs typeface="Tahoma"/>
                        </a:rPr>
                        <a:t>Male 1 – 5</a:t>
                      </a:r>
                      <a:r>
                        <a:rPr sz="2000" spc="-8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2000" spc="-5" dirty="0">
                          <a:latin typeface="Tahoma"/>
                          <a:cs typeface="Tahoma"/>
                        </a:rPr>
                        <a:t>mEq/hour</a:t>
                      </a:r>
                      <a:endParaRPr sz="2000">
                        <a:latin typeface="Tahoma"/>
                        <a:cs typeface="Tahoma"/>
                      </a:endParaRPr>
                    </a:p>
                  </a:txBody>
                  <a:tcPr marL="0" marR="0" marT="10160" marB="0">
                    <a:lnL w="12700">
                      <a:solidFill>
                        <a:srgbClr val="0ACF9A"/>
                      </a:solidFill>
                      <a:prstDash val="solid"/>
                    </a:lnL>
                    <a:lnR w="12700">
                      <a:solidFill>
                        <a:srgbClr val="0ACF9A"/>
                      </a:solidFill>
                      <a:prstDash val="solid"/>
                    </a:lnR>
                    <a:lnT w="12700">
                      <a:solidFill>
                        <a:srgbClr val="0ACF9A"/>
                      </a:solidFill>
                      <a:prstDash val="solid"/>
                    </a:lnT>
                    <a:lnB w="12700">
                      <a:solidFill>
                        <a:srgbClr val="0ACF9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0165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2000" spc="-10" dirty="0">
                          <a:latin typeface="Tahoma"/>
                          <a:cs typeface="Tahoma"/>
                        </a:rPr>
                        <a:t>elevated</a:t>
                      </a:r>
                      <a:endParaRPr sz="2000">
                        <a:latin typeface="Tahoma"/>
                        <a:cs typeface="Tahoma"/>
                      </a:endParaRPr>
                    </a:p>
                  </a:txBody>
                  <a:tcPr marL="0" marR="0" marT="10160" marB="0">
                    <a:lnL w="12700">
                      <a:solidFill>
                        <a:srgbClr val="0ACF9A"/>
                      </a:solidFill>
                      <a:prstDash val="solid"/>
                    </a:lnL>
                    <a:lnR w="12700">
                      <a:solidFill>
                        <a:srgbClr val="0ACF9A"/>
                      </a:solidFill>
                      <a:prstDash val="solid"/>
                    </a:lnR>
                    <a:lnT w="12700">
                      <a:solidFill>
                        <a:srgbClr val="0ACF9A"/>
                      </a:solidFill>
                      <a:prstDash val="solid"/>
                    </a:lnT>
                    <a:lnB w="12700">
                      <a:solidFill>
                        <a:srgbClr val="0ACF9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080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2000" spc="-5" dirty="0">
                          <a:latin typeface="Tahoma"/>
                          <a:cs typeface="Tahoma"/>
                        </a:rPr>
                        <a:t>Duodenal</a:t>
                      </a:r>
                      <a:r>
                        <a:rPr sz="2000" spc="-5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2000" spc="-5" dirty="0">
                          <a:latin typeface="Tahoma"/>
                          <a:cs typeface="Tahoma"/>
                        </a:rPr>
                        <a:t>cancer</a:t>
                      </a:r>
                      <a:endParaRPr sz="2000">
                        <a:latin typeface="Tahoma"/>
                        <a:cs typeface="Tahoma"/>
                      </a:endParaRPr>
                    </a:p>
                    <a:p>
                      <a:pPr marL="50800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2000" dirty="0">
                          <a:latin typeface="Tahoma"/>
                          <a:cs typeface="Tahoma"/>
                        </a:rPr>
                        <a:t>Jejunal</a:t>
                      </a:r>
                      <a:r>
                        <a:rPr sz="2000" spc="-4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2000" spc="-5" dirty="0">
                          <a:latin typeface="Tahoma"/>
                          <a:cs typeface="Tahoma"/>
                        </a:rPr>
                        <a:t>cancer</a:t>
                      </a:r>
                      <a:endParaRPr sz="2000">
                        <a:latin typeface="Tahoma"/>
                        <a:cs typeface="Tahoma"/>
                      </a:endParaRPr>
                    </a:p>
                  </a:txBody>
                  <a:tcPr marL="0" marR="0" marT="10160" marB="0">
                    <a:lnL w="12700">
                      <a:solidFill>
                        <a:srgbClr val="0ACF9A"/>
                      </a:solidFill>
                      <a:prstDash val="solid"/>
                    </a:lnL>
                    <a:lnR w="12700">
                      <a:solidFill>
                        <a:srgbClr val="0ACF9A"/>
                      </a:solidFill>
                      <a:prstDash val="solid"/>
                    </a:lnR>
                    <a:lnT w="12700">
                      <a:solidFill>
                        <a:srgbClr val="0ACF9A"/>
                      </a:solidFill>
                      <a:prstDash val="solid"/>
                    </a:lnT>
                    <a:lnB w="12700">
                      <a:solidFill>
                        <a:srgbClr val="0ACF9A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30072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0160" marB="0">
                    <a:lnL w="12700">
                      <a:solidFill>
                        <a:srgbClr val="0ACF9A"/>
                      </a:solidFill>
                      <a:prstDash val="solid"/>
                    </a:lnL>
                    <a:lnR w="12700">
                      <a:solidFill>
                        <a:srgbClr val="0ACF9A"/>
                      </a:solidFill>
                      <a:prstDash val="solid"/>
                    </a:lnR>
                    <a:lnT w="12700">
                      <a:solidFill>
                        <a:srgbClr val="0ACF9A"/>
                      </a:solidFill>
                      <a:prstDash val="solid"/>
                    </a:lnT>
                    <a:lnB w="12700">
                      <a:solidFill>
                        <a:srgbClr val="0ACF9A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0160" marB="0">
                    <a:lnL w="12700">
                      <a:solidFill>
                        <a:srgbClr val="0ACF9A"/>
                      </a:solidFill>
                      <a:prstDash val="solid"/>
                    </a:lnL>
                    <a:lnR w="12700">
                      <a:solidFill>
                        <a:srgbClr val="0ACF9A"/>
                      </a:solidFill>
                      <a:prstDash val="solid"/>
                    </a:lnR>
                    <a:lnT w="12700">
                      <a:solidFill>
                        <a:srgbClr val="0ACF9A"/>
                      </a:solidFill>
                      <a:prstDash val="solid"/>
                    </a:lnT>
                    <a:lnB w="12700">
                      <a:solidFill>
                        <a:srgbClr val="0ACF9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0165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2000" spc="-5" dirty="0">
                          <a:latin typeface="Tahoma"/>
                          <a:cs typeface="Tahoma"/>
                        </a:rPr>
                        <a:t>markedly</a:t>
                      </a:r>
                      <a:endParaRPr sz="2000">
                        <a:latin typeface="Tahoma"/>
                        <a:cs typeface="Tahoma"/>
                      </a:endParaRPr>
                    </a:p>
                    <a:p>
                      <a:pPr marL="50165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2000" spc="-10" dirty="0">
                          <a:latin typeface="Tahoma"/>
                          <a:cs typeface="Tahoma"/>
                        </a:rPr>
                        <a:t>elevated</a:t>
                      </a:r>
                      <a:endParaRPr sz="2000">
                        <a:latin typeface="Tahoma"/>
                        <a:cs typeface="Tahoma"/>
                      </a:endParaRPr>
                    </a:p>
                  </a:txBody>
                  <a:tcPr marL="0" marR="0" marT="10160" marB="0">
                    <a:lnL w="12700">
                      <a:solidFill>
                        <a:srgbClr val="0ACF9A"/>
                      </a:solidFill>
                      <a:prstDash val="solid"/>
                    </a:lnL>
                    <a:lnR w="12700">
                      <a:solidFill>
                        <a:srgbClr val="0ACF9A"/>
                      </a:solidFill>
                      <a:prstDash val="solid"/>
                    </a:lnR>
                    <a:lnT w="12700">
                      <a:solidFill>
                        <a:srgbClr val="0ACF9A"/>
                      </a:solidFill>
                      <a:prstDash val="solid"/>
                    </a:lnT>
                    <a:lnB w="12700">
                      <a:solidFill>
                        <a:srgbClr val="0ACF9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080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2000" spc="-10" dirty="0">
                          <a:latin typeface="Tahoma"/>
                          <a:cs typeface="Tahoma"/>
                        </a:rPr>
                        <a:t>Zollinger-Ellison</a:t>
                      </a:r>
                      <a:endParaRPr sz="2000">
                        <a:latin typeface="Tahoma"/>
                        <a:cs typeface="Tahoma"/>
                      </a:endParaRPr>
                    </a:p>
                    <a:p>
                      <a:pPr marL="50800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2000" spc="-5" dirty="0">
                          <a:latin typeface="Tahoma"/>
                          <a:cs typeface="Tahoma"/>
                        </a:rPr>
                        <a:t>syndrome</a:t>
                      </a:r>
                      <a:endParaRPr sz="2000">
                        <a:latin typeface="Tahoma"/>
                        <a:cs typeface="Tahoma"/>
                      </a:endParaRPr>
                    </a:p>
                  </a:txBody>
                  <a:tcPr marL="0" marR="0" marT="10160" marB="0">
                    <a:lnL w="12700">
                      <a:solidFill>
                        <a:srgbClr val="0ACF9A"/>
                      </a:solidFill>
                      <a:prstDash val="solid"/>
                    </a:lnL>
                    <a:lnR w="12700">
                      <a:solidFill>
                        <a:srgbClr val="0ACF9A"/>
                      </a:solidFill>
                      <a:prstDash val="solid"/>
                    </a:lnR>
                    <a:lnT w="12700">
                      <a:solidFill>
                        <a:srgbClr val="0ACF9A"/>
                      </a:solidFill>
                      <a:prstDash val="solid"/>
                    </a:lnT>
                    <a:lnB w="12700">
                      <a:solidFill>
                        <a:srgbClr val="0ACF9A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25956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0160" marB="0">
                    <a:lnL w="12700">
                      <a:solidFill>
                        <a:srgbClr val="0ACF9A"/>
                      </a:solidFill>
                      <a:prstDash val="solid"/>
                    </a:lnL>
                    <a:lnR w="12700">
                      <a:solidFill>
                        <a:srgbClr val="0ACF9A"/>
                      </a:solidFill>
                      <a:prstDash val="solid"/>
                    </a:lnR>
                    <a:lnT w="12700">
                      <a:solidFill>
                        <a:srgbClr val="0ACF9A"/>
                      </a:solidFill>
                      <a:prstDash val="solid"/>
                    </a:lnT>
                    <a:lnB w="12700">
                      <a:solidFill>
                        <a:srgbClr val="0ACF9A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0160" marB="0">
                    <a:lnL w="12700">
                      <a:solidFill>
                        <a:srgbClr val="0ACF9A"/>
                      </a:solidFill>
                      <a:prstDash val="solid"/>
                    </a:lnL>
                    <a:lnR w="12700">
                      <a:solidFill>
                        <a:srgbClr val="0ACF9A"/>
                      </a:solidFill>
                      <a:prstDash val="solid"/>
                    </a:lnR>
                    <a:lnT w="12700">
                      <a:solidFill>
                        <a:srgbClr val="0ACF9A"/>
                      </a:solidFill>
                      <a:prstDash val="solid"/>
                    </a:lnT>
                    <a:lnB w="12700">
                      <a:solidFill>
                        <a:srgbClr val="0ACF9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0165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2000" spc="-5" dirty="0">
                          <a:latin typeface="Tahoma"/>
                          <a:cs typeface="Tahoma"/>
                        </a:rPr>
                        <a:t>depressed</a:t>
                      </a:r>
                      <a:endParaRPr sz="2000">
                        <a:latin typeface="Tahoma"/>
                        <a:cs typeface="Tahoma"/>
                      </a:endParaRPr>
                    </a:p>
                  </a:txBody>
                  <a:tcPr marL="0" marR="0" marT="10160" marB="0">
                    <a:lnL w="12700">
                      <a:solidFill>
                        <a:srgbClr val="0ACF9A"/>
                      </a:solidFill>
                      <a:prstDash val="solid"/>
                    </a:lnL>
                    <a:lnR w="12700">
                      <a:solidFill>
                        <a:srgbClr val="0ACF9A"/>
                      </a:solidFill>
                      <a:prstDash val="solid"/>
                    </a:lnR>
                    <a:lnT w="12700">
                      <a:solidFill>
                        <a:srgbClr val="0ACF9A"/>
                      </a:solidFill>
                      <a:prstDash val="solid"/>
                    </a:lnT>
                    <a:lnB w="12700">
                      <a:solidFill>
                        <a:srgbClr val="0ACF9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080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2000" spc="-5" dirty="0">
                          <a:latin typeface="Tahoma"/>
                          <a:cs typeface="Tahoma"/>
                        </a:rPr>
                        <a:t>Gastric</a:t>
                      </a:r>
                      <a:r>
                        <a:rPr sz="2000" spc="-5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2000" spc="-5" dirty="0">
                          <a:latin typeface="Tahoma"/>
                          <a:cs typeface="Tahoma"/>
                        </a:rPr>
                        <a:t>carcinoma</a:t>
                      </a:r>
                      <a:endParaRPr sz="2000">
                        <a:latin typeface="Tahoma"/>
                        <a:cs typeface="Tahoma"/>
                      </a:endParaRPr>
                    </a:p>
                    <a:p>
                      <a:pPr marL="50800" marR="492125">
                        <a:lnSpc>
                          <a:spcPct val="114999"/>
                        </a:lnSpc>
                        <a:spcBef>
                          <a:spcPts val="5"/>
                        </a:spcBef>
                      </a:pPr>
                      <a:r>
                        <a:rPr sz="2000" spc="-5" dirty="0">
                          <a:latin typeface="Tahoma"/>
                          <a:cs typeface="Tahoma"/>
                        </a:rPr>
                        <a:t>Benign</a:t>
                      </a:r>
                      <a:r>
                        <a:rPr sz="2000" spc="-10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2000" dirty="0">
                          <a:latin typeface="Tahoma"/>
                          <a:cs typeface="Tahoma"/>
                        </a:rPr>
                        <a:t>gastric  ulcer</a:t>
                      </a:r>
                      <a:endParaRPr sz="2000">
                        <a:latin typeface="Tahoma"/>
                        <a:cs typeface="Tahoma"/>
                      </a:endParaRPr>
                    </a:p>
                  </a:txBody>
                  <a:tcPr marL="0" marR="0" marT="10160" marB="0">
                    <a:lnL w="12700">
                      <a:solidFill>
                        <a:srgbClr val="0ACF9A"/>
                      </a:solidFill>
                      <a:prstDash val="solid"/>
                    </a:lnL>
                    <a:lnR w="12700">
                      <a:solidFill>
                        <a:srgbClr val="0ACF9A"/>
                      </a:solidFill>
                      <a:prstDash val="solid"/>
                    </a:lnR>
                    <a:lnT w="12700">
                      <a:solidFill>
                        <a:srgbClr val="0ACF9A"/>
                      </a:solidFill>
                      <a:prstDash val="solid"/>
                    </a:lnT>
                    <a:lnB w="12700">
                      <a:solidFill>
                        <a:srgbClr val="0ACF9A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81514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0160" marB="0">
                    <a:lnL w="12700">
                      <a:solidFill>
                        <a:srgbClr val="0ACF9A"/>
                      </a:solidFill>
                      <a:prstDash val="solid"/>
                    </a:lnL>
                    <a:lnR w="12700">
                      <a:solidFill>
                        <a:srgbClr val="0ACF9A"/>
                      </a:solidFill>
                      <a:prstDash val="solid"/>
                    </a:lnR>
                    <a:lnT w="12700">
                      <a:solidFill>
                        <a:srgbClr val="0ACF9A"/>
                      </a:solidFill>
                      <a:prstDash val="solid"/>
                    </a:lnT>
                    <a:lnB w="12700">
                      <a:solidFill>
                        <a:srgbClr val="0ACF9A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0160" marB="0">
                    <a:lnL w="12700">
                      <a:solidFill>
                        <a:srgbClr val="0ACF9A"/>
                      </a:solidFill>
                      <a:prstDash val="solid"/>
                    </a:lnL>
                    <a:lnR w="12700">
                      <a:solidFill>
                        <a:srgbClr val="0ACF9A"/>
                      </a:solidFill>
                      <a:prstDash val="solid"/>
                    </a:lnR>
                    <a:lnT w="12700">
                      <a:solidFill>
                        <a:srgbClr val="0ACF9A"/>
                      </a:solidFill>
                      <a:prstDash val="solid"/>
                    </a:lnT>
                    <a:lnB w="12700">
                      <a:solidFill>
                        <a:srgbClr val="0ACF9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0165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2000" dirty="0">
                          <a:latin typeface="Tahoma"/>
                          <a:cs typeface="Tahoma"/>
                        </a:rPr>
                        <a:t>absent</a:t>
                      </a:r>
                      <a:endParaRPr sz="2000">
                        <a:latin typeface="Tahoma"/>
                        <a:cs typeface="Tahoma"/>
                      </a:endParaRPr>
                    </a:p>
                  </a:txBody>
                  <a:tcPr marL="0" marR="0" marT="10795" marB="0">
                    <a:lnL w="12700">
                      <a:solidFill>
                        <a:srgbClr val="0ACF9A"/>
                      </a:solidFill>
                      <a:prstDash val="solid"/>
                    </a:lnL>
                    <a:lnR w="12700">
                      <a:solidFill>
                        <a:srgbClr val="0ACF9A"/>
                      </a:solidFill>
                      <a:prstDash val="solid"/>
                    </a:lnR>
                    <a:lnT w="12700">
                      <a:solidFill>
                        <a:srgbClr val="0ACF9A"/>
                      </a:solidFill>
                      <a:prstDash val="solid"/>
                    </a:lnT>
                    <a:lnB w="12700">
                      <a:solidFill>
                        <a:srgbClr val="0ACF9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445" algn="ct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2000" spc="-10" dirty="0">
                          <a:latin typeface="Tahoma"/>
                          <a:cs typeface="Tahoma"/>
                        </a:rPr>
                        <a:t>Pernicious</a:t>
                      </a:r>
                      <a:r>
                        <a:rPr sz="2000" spc="-5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2000" dirty="0">
                          <a:latin typeface="Tahoma"/>
                          <a:cs typeface="Tahoma"/>
                        </a:rPr>
                        <a:t>anemia</a:t>
                      </a:r>
                      <a:endParaRPr sz="2000">
                        <a:latin typeface="Tahoma"/>
                        <a:cs typeface="Tahoma"/>
                      </a:endParaRPr>
                    </a:p>
                  </a:txBody>
                  <a:tcPr marL="0" marR="0" marT="10795" marB="0">
                    <a:lnL w="12700">
                      <a:solidFill>
                        <a:srgbClr val="0ACF9A"/>
                      </a:solidFill>
                      <a:prstDash val="solid"/>
                    </a:lnL>
                    <a:lnR w="12700">
                      <a:solidFill>
                        <a:srgbClr val="0ACF9A"/>
                      </a:solidFill>
                      <a:prstDash val="solid"/>
                    </a:lnR>
                    <a:lnT w="12700">
                      <a:solidFill>
                        <a:srgbClr val="0ACF9A"/>
                      </a:solidFill>
                      <a:prstDash val="solid"/>
                    </a:lnT>
                    <a:lnB w="12700">
                      <a:solidFill>
                        <a:srgbClr val="0ACF9A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799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527555" y="2773807"/>
            <a:ext cx="5369593" cy="62445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014983" y="2339339"/>
            <a:ext cx="6425184" cy="126034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889375" y="1708150"/>
            <a:ext cx="4547870" cy="13068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11480" indent="-398780">
              <a:lnSpc>
                <a:spcPts val="2705"/>
              </a:lnSpc>
              <a:buSzPct val="195000"/>
              <a:buFont typeface="Wingdings"/>
              <a:buChar char=""/>
              <a:tabLst>
                <a:tab pos="412115" algn="l"/>
              </a:tabLst>
            </a:pPr>
            <a:r>
              <a:rPr sz="2000" b="1" spc="-5" dirty="0">
                <a:solidFill>
                  <a:srgbClr val="386F25"/>
                </a:solidFill>
                <a:latin typeface="Tahoma"/>
                <a:cs typeface="Tahoma"/>
              </a:rPr>
              <a:t>Encourage good </a:t>
            </a:r>
            <a:r>
              <a:rPr sz="2000" b="1" dirty="0">
                <a:solidFill>
                  <a:srgbClr val="386F25"/>
                </a:solidFill>
                <a:latin typeface="Tahoma"/>
                <a:cs typeface="Tahoma"/>
              </a:rPr>
              <a:t>mouth </a:t>
            </a:r>
            <a:r>
              <a:rPr sz="2000" b="1" spc="-5" dirty="0">
                <a:solidFill>
                  <a:srgbClr val="386F25"/>
                </a:solidFill>
                <a:latin typeface="Tahoma"/>
                <a:cs typeface="Tahoma"/>
              </a:rPr>
              <a:t>care</a:t>
            </a:r>
            <a:r>
              <a:rPr sz="2000" b="1" spc="-100" dirty="0">
                <a:solidFill>
                  <a:srgbClr val="386F25"/>
                </a:solidFill>
                <a:latin typeface="Tahoma"/>
                <a:cs typeface="Tahoma"/>
              </a:rPr>
              <a:t> </a:t>
            </a:r>
            <a:r>
              <a:rPr sz="2000" b="1" dirty="0">
                <a:solidFill>
                  <a:srgbClr val="386F25"/>
                </a:solidFill>
                <a:latin typeface="Tahoma"/>
                <a:cs typeface="Tahoma"/>
              </a:rPr>
              <a:t>and</a:t>
            </a:r>
            <a:endParaRPr sz="2000">
              <a:latin typeface="Tahoma"/>
              <a:cs typeface="Tahoma"/>
            </a:endParaRPr>
          </a:p>
          <a:p>
            <a:pPr marL="355600">
              <a:lnSpc>
                <a:spcPts val="1440"/>
              </a:lnSpc>
            </a:pPr>
            <a:r>
              <a:rPr sz="2000" b="1" spc="-5" dirty="0">
                <a:solidFill>
                  <a:srgbClr val="386F25"/>
                </a:solidFill>
                <a:latin typeface="Tahoma"/>
                <a:cs typeface="Tahoma"/>
              </a:rPr>
              <a:t>cleansing </a:t>
            </a:r>
            <a:r>
              <a:rPr sz="2000" b="1" dirty="0">
                <a:solidFill>
                  <a:srgbClr val="386F25"/>
                </a:solidFill>
                <a:latin typeface="Tahoma"/>
                <a:cs typeface="Tahoma"/>
              </a:rPr>
              <a:t>the </a:t>
            </a:r>
            <a:r>
              <a:rPr sz="2000" b="1" spc="-5" dirty="0">
                <a:solidFill>
                  <a:srgbClr val="386F25"/>
                </a:solidFill>
                <a:latin typeface="Tahoma"/>
                <a:cs typeface="Tahoma"/>
              </a:rPr>
              <a:t>nares</a:t>
            </a:r>
            <a:r>
              <a:rPr sz="2000" b="1" spc="-85" dirty="0">
                <a:solidFill>
                  <a:srgbClr val="386F25"/>
                </a:solidFill>
                <a:latin typeface="Tahoma"/>
                <a:cs typeface="Tahoma"/>
              </a:rPr>
              <a:t> </a:t>
            </a:r>
            <a:r>
              <a:rPr sz="2000" b="1" spc="-5" dirty="0">
                <a:solidFill>
                  <a:srgbClr val="386F25"/>
                </a:solidFill>
                <a:latin typeface="Tahoma"/>
                <a:cs typeface="Tahoma"/>
              </a:rPr>
              <a:t>routinely.</a:t>
            </a:r>
            <a:endParaRPr sz="2000">
              <a:latin typeface="Tahoma"/>
              <a:cs typeface="Tahoma"/>
            </a:endParaRPr>
          </a:p>
          <a:p>
            <a:pPr marL="411480" indent="-398780">
              <a:lnSpc>
                <a:spcPts val="3840"/>
              </a:lnSpc>
              <a:buSzPct val="195000"/>
              <a:buFont typeface="Wingdings"/>
              <a:buChar char=""/>
              <a:tabLst>
                <a:tab pos="412115" algn="l"/>
              </a:tabLst>
            </a:pPr>
            <a:r>
              <a:rPr sz="2000" b="1" spc="-5" dirty="0">
                <a:solidFill>
                  <a:srgbClr val="386F25"/>
                </a:solidFill>
                <a:latin typeface="Tahoma"/>
                <a:cs typeface="Tahoma"/>
              </a:rPr>
              <a:t>Provide </a:t>
            </a:r>
            <a:r>
              <a:rPr sz="2000" b="1" dirty="0">
                <a:solidFill>
                  <a:srgbClr val="386F25"/>
                </a:solidFill>
                <a:latin typeface="Tahoma"/>
                <a:cs typeface="Tahoma"/>
              </a:rPr>
              <a:t>mouth </a:t>
            </a:r>
            <a:r>
              <a:rPr sz="2000" b="1" spc="-5" dirty="0">
                <a:solidFill>
                  <a:srgbClr val="386F25"/>
                </a:solidFill>
                <a:latin typeface="Tahoma"/>
                <a:cs typeface="Tahoma"/>
              </a:rPr>
              <a:t>care once</a:t>
            </a:r>
            <a:r>
              <a:rPr sz="2000" b="1" spc="-85" dirty="0">
                <a:solidFill>
                  <a:srgbClr val="386F25"/>
                </a:solidFill>
                <a:latin typeface="Tahoma"/>
                <a:cs typeface="Tahoma"/>
              </a:rPr>
              <a:t> </a:t>
            </a:r>
            <a:r>
              <a:rPr sz="2000" b="1" spc="-5" dirty="0">
                <a:solidFill>
                  <a:srgbClr val="386F25"/>
                </a:solidFill>
                <a:latin typeface="Tahoma"/>
                <a:cs typeface="Tahoma"/>
              </a:rPr>
              <a:t>per</a:t>
            </a:r>
            <a:endParaRPr sz="2000">
              <a:latin typeface="Tahoma"/>
              <a:cs typeface="Tahoma"/>
            </a:endParaRPr>
          </a:p>
          <a:p>
            <a:pPr marL="355600">
              <a:lnSpc>
                <a:spcPts val="2200"/>
              </a:lnSpc>
            </a:pPr>
            <a:r>
              <a:rPr sz="2000" b="1" dirty="0">
                <a:solidFill>
                  <a:srgbClr val="386F25"/>
                </a:solidFill>
                <a:latin typeface="Tahoma"/>
                <a:cs typeface="Tahoma"/>
              </a:rPr>
              <a:t>shift, </a:t>
            </a:r>
            <a:r>
              <a:rPr sz="2000" b="1" spc="-5" dirty="0">
                <a:solidFill>
                  <a:srgbClr val="386F25"/>
                </a:solidFill>
                <a:latin typeface="Tahoma"/>
                <a:cs typeface="Tahoma"/>
              </a:rPr>
              <a:t>or </a:t>
            </a:r>
            <a:r>
              <a:rPr sz="2000" b="1" dirty="0">
                <a:solidFill>
                  <a:srgbClr val="386F25"/>
                </a:solidFill>
                <a:latin typeface="Tahoma"/>
                <a:cs typeface="Tahoma"/>
              </a:rPr>
              <a:t>as</a:t>
            </a:r>
            <a:r>
              <a:rPr sz="2000" b="1" spc="-60" dirty="0">
                <a:solidFill>
                  <a:srgbClr val="386F25"/>
                </a:solidFill>
                <a:latin typeface="Tahoma"/>
                <a:cs typeface="Tahoma"/>
              </a:rPr>
              <a:t> </a:t>
            </a:r>
            <a:r>
              <a:rPr sz="2000" b="1" spc="-5" dirty="0">
                <a:solidFill>
                  <a:srgbClr val="386F25"/>
                </a:solidFill>
                <a:latin typeface="Tahoma"/>
                <a:cs typeface="Tahoma"/>
              </a:rPr>
              <a:t>needed.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232275" y="3354451"/>
            <a:ext cx="2034539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spc="-5" dirty="0">
                <a:solidFill>
                  <a:srgbClr val="386F25"/>
                </a:solidFill>
                <a:latin typeface="Tahoma"/>
                <a:cs typeface="Tahoma"/>
              </a:rPr>
              <a:t>petroleum</a:t>
            </a:r>
            <a:r>
              <a:rPr sz="2000" b="1" spc="-95" dirty="0">
                <a:solidFill>
                  <a:srgbClr val="386F25"/>
                </a:solidFill>
                <a:latin typeface="Tahoma"/>
                <a:cs typeface="Tahoma"/>
              </a:rPr>
              <a:t> </a:t>
            </a:r>
            <a:r>
              <a:rPr sz="2000" b="1" dirty="0">
                <a:solidFill>
                  <a:srgbClr val="386F25"/>
                </a:solidFill>
                <a:latin typeface="Tahoma"/>
                <a:cs typeface="Tahoma"/>
              </a:rPr>
              <a:t>jelly.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889375" y="2993458"/>
            <a:ext cx="4182110" cy="11087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11480" indent="-398780">
              <a:lnSpc>
                <a:spcPts val="3345"/>
              </a:lnSpc>
              <a:buSzPct val="195000"/>
              <a:buFont typeface="Wingdings"/>
              <a:buChar char=""/>
              <a:tabLst>
                <a:tab pos="412115" algn="l"/>
                <a:tab pos="1140460" algn="l"/>
              </a:tabLst>
            </a:pPr>
            <a:r>
              <a:rPr sz="2000" b="1" spc="-5" dirty="0">
                <a:solidFill>
                  <a:srgbClr val="386F25"/>
                </a:solidFill>
                <a:latin typeface="Tahoma"/>
                <a:cs typeface="Tahoma"/>
              </a:rPr>
              <a:t>Coat	patient’s lips</a:t>
            </a:r>
            <a:r>
              <a:rPr sz="2000" b="1" spc="-35" dirty="0">
                <a:solidFill>
                  <a:srgbClr val="386F25"/>
                </a:solidFill>
                <a:latin typeface="Tahoma"/>
                <a:cs typeface="Tahoma"/>
              </a:rPr>
              <a:t> </a:t>
            </a:r>
            <a:r>
              <a:rPr sz="2000" b="1" spc="-5" dirty="0">
                <a:solidFill>
                  <a:srgbClr val="386F25"/>
                </a:solidFill>
                <a:latin typeface="Tahoma"/>
                <a:cs typeface="Tahoma"/>
              </a:rPr>
              <a:t>with</a:t>
            </a:r>
            <a:endParaRPr sz="2000">
              <a:latin typeface="Tahoma"/>
              <a:cs typeface="Tahoma"/>
            </a:endParaRPr>
          </a:p>
          <a:p>
            <a:pPr marL="412115" indent="-399415">
              <a:lnSpc>
                <a:spcPct val="100000"/>
              </a:lnSpc>
              <a:spcBef>
                <a:spcPts val="480"/>
              </a:spcBef>
              <a:buSzPct val="195000"/>
              <a:buFont typeface="Wingdings"/>
              <a:buChar char=""/>
              <a:tabLst>
                <a:tab pos="412750" algn="l"/>
              </a:tabLst>
            </a:pPr>
            <a:r>
              <a:rPr sz="2000" b="1" spc="-5" dirty="0">
                <a:solidFill>
                  <a:srgbClr val="386F25"/>
                </a:solidFill>
                <a:latin typeface="Tahoma"/>
                <a:cs typeface="Tahoma"/>
              </a:rPr>
              <a:t>Regularly check the </a:t>
            </a:r>
            <a:r>
              <a:rPr sz="2000" b="1" dirty="0">
                <a:solidFill>
                  <a:srgbClr val="386F25"/>
                </a:solidFill>
                <a:latin typeface="Tahoma"/>
                <a:cs typeface="Tahoma"/>
              </a:rPr>
              <a:t>tape</a:t>
            </a:r>
            <a:r>
              <a:rPr sz="2000" b="1" spc="-110" dirty="0">
                <a:solidFill>
                  <a:srgbClr val="386F25"/>
                </a:solidFill>
                <a:latin typeface="Tahoma"/>
                <a:cs typeface="Tahoma"/>
              </a:rPr>
              <a:t> </a:t>
            </a:r>
            <a:r>
              <a:rPr sz="2000" b="1" spc="-5" dirty="0">
                <a:solidFill>
                  <a:srgbClr val="386F25"/>
                </a:solidFill>
                <a:latin typeface="Tahoma"/>
                <a:cs typeface="Tahoma"/>
              </a:rPr>
              <a:t>that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889375" y="4025265"/>
            <a:ext cx="4789170" cy="19773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>
              <a:lnSpc>
                <a:spcPts val="1639"/>
              </a:lnSpc>
              <a:spcBef>
                <a:spcPts val="100"/>
              </a:spcBef>
            </a:pPr>
            <a:r>
              <a:rPr sz="2000" b="1" dirty="0">
                <a:solidFill>
                  <a:srgbClr val="386F25"/>
                </a:solidFill>
                <a:latin typeface="Tahoma"/>
                <a:cs typeface="Tahoma"/>
              </a:rPr>
              <a:t>secures the</a:t>
            </a:r>
            <a:r>
              <a:rPr sz="2000" b="1" spc="-75" dirty="0">
                <a:solidFill>
                  <a:srgbClr val="386F25"/>
                </a:solidFill>
                <a:latin typeface="Tahoma"/>
                <a:cs typeface="Tahoma"/>
              </a:rPr>
              <a:t> </a:t>
            </a:r>
            <a:r>
              <a:rPr sz="2000" b="1" dirty="0">
                <a:solidFill>
                  <a:srgbClr val="386F25"/>
                </a:solidFill>
                <a:latin typeface="Tahoma"/>
                <a:cs typeface="Tahoma"/>
              </a:rPr>
              <a:t>tube.</a:t>
            </a:r>
            <a:endParaRPr sz="2000">
              <a:latin typeface="Tahoma"/>
              <a:cs typeface="Tahoma"/>
            </a:endParaRPr>
          </a:p>
          <a:p>
            <a:pPr marL="411480" indent="-398780">
              <a:lnSpc>
                <a:spcPts val="3840"/>
              </a:lnSpc>
              <a:buSzPct val="195000"/>
              <a:buFont typeface="Wingdings"/>
              <a:buChar char=""/>
              <a:tabLst>
                <a:tab pos="412115" algn="l"/>
              </a:tabLst>
            </a:pPr>
            <a:r>
              <a:rPr sz="2000" b="1" spc="-5" dirty="0">
                <a:solidFill>
                  <a:srgbClr val="386F25"/>
                </a:solidFill>
                <a:latin typeface="Tahoma"/>
                <a:cs typeface="Tahoma"/>
              </a:rPr>
              <a:t>Change </a:t>
            </a:r>
            <a:r>
              <a:rPr sz="2000" b="1" dirty="0">
                <a:solidFill>
                  <a:srgbClr val="386F25"/>
                </a:solidFill>
                <a:latin typeface="Tahoma"/>
                <a:cs typeface="Tahoma"/>
              </a:rPr>
              <a:t>the </a:t>
            </a:r>
            <a:r>
              <a:rPr sz="2000" b="1" spc="-5" dirty="0">
                <a:solidFill>
                  <a:srgbClr val="386F25"/>
                </a:solidFill>
                <a:latin typeface="Tahoma"/>
                <a:cs typeface="Tahoma"/>
              </a:rPr>
              <a:t>tape position</a:t>
            </a:r>
            <a:r>
              <a:rPr sz="2000" b="1" spc="-70" dirty="0">
                <a:solidFill>
                  <a:srgbClr val="386F25"/>
                </a:solidFill>
                <a:latin typeface="Tahoma"/>
                <a:cs typeface="Tahoma"/>
              </a:rPr>
              <a:t> </a:t>
            </a:r>
            <a:r>
              <a:rPr sz="2000" b="1" spc="-5" dirty="0">
                <a:solidFill>
                  <a:srgbClr val="386F25"/>
                </a:solidFill>
                <a:latin typeface="Tahoma"/>
                <a:cs typeface="Tahoma"/>
              </a:rPr>
              <a:t>daily</a:t>
            </a:r>
            <a:endParaRPr sz="2000">
              <a:latin typeface="Tahoma"/>
              <a:cs typeface="Tahoma"/>
            </a:endParaRPr>
          </a:p>
          <a:p>
            <a:pPr marL="355600">
              <a:lnSpc>
                <a:spcPts val="2200"/>
              </a:lnSpc>
            </a:pPr>
            <a:r>
              <a:rPr sz="2000" b="1" dirty="0">
                <a:solidFill>
                  <a:srgbClr val="386F25"/>
                </a:solidFill>
                <a:latin typeface="Tahoma"/>
                <a:cs typeface="Tahoma"/>
              </a:rPr>
              <a:t>and examine the tissue</a:t>
            </a:r>
            <a:r>
              <a:rPr sz="2000" b="1" spc="-90" dirty="0">
                <a:solidFill>
                  <a:srgbClr val="386F25"/>
                </a:solidFill>
                <a:latin typeface="Tahoma"/>
                <a:cs typeface="Tahoma"/>
              </a:rPr>
              <a:t> </a:t>
            </a:r>
            <a:r>
              <a:rPr sz="2000" b="1" spc="-5" dirty="0">
                <a:solidFill>
                  <a:srgbClr val="386F25"/>
                </a:solidFill>
                <a:latin typeface="Tahoma"/>
                <a:cs typeface="Tahoma"/>
              </a:rPr>
              <a:t>around</a:t>
            </a:r>
            <a:endParaRPr sz="2000">
              <a:latin typeface="Tahoma"/>
              <a:cs typeface="Tahoma"/>
            </a:endParaRPr>
          </a:p>
          <a:p>
            <a:pPr marL="355600">
              <a:lnSpc>
                <a:spcPts val="1639"/>
              </a:lnSpc>
              <a:spcBef>
                <a:spcPts val="5"/>
              </a:spcBef>
            </a:pPr>
            <a:r>
              <a:rPr sz="2000" b="1" dirty="0">
                <a:solidFill>
                  <a:srgbClr val="386F25"/>
                </a:solidFill>
                <a:latin typeface="Tahoma"/>
                <a:cs typeface="Tahoma"/>
              </a:rPr>
              <a:t>the </a:t>
            </a:r>
            <a:r>
              <a:rPr sz="2000" b="1" spc="-5" dirty="0">
                <a:solidFill>
                  <a:srgbClr val="386F25"/>
                </a:solidFill>
                <a:latin typeface="Tahoma"/>
                <a:cs typeface="Tahoma"/>
              </a:rPr>
              <a:t>nose </a:t>
            </a:r>
            <a:r>
              <a:rPr sz="2000" b="1" dirty="0">
                <a:solidFill>
                  <a:srgbClr val="386F25"/>
                </a:solidFill>
                <a:latin typeface="Tahoma"/>
                <a:cs typeface="Tahoma"/>
              </a:rPr>
              <a:t>and </a:t>
            </a:r>
            <a:r>
              <a:rPr sz="2000" b="1" spc="-5" dirty="0">
                <a:solidFill>
                  <a:srgbClr val="386F25"/>
                </a:solidFill>
                <a:latin typeface="Tahoma"/>
                <a:cs typeface="Tahoma"/>
              </a:rPr>
              <a:t>under </a:t>
            </a:r>
            <a:r>
              <a:rPr sz="2000" b="1" dirty="0">
                <a:solidFill>
                  <a:srgbClr val="386F25"/>
                </a:solidFill>
                <a:latin typeface="Tahoma"/>
                <a:cs typeface="Tahoma"/>
              </a:rPr>
              <a:t>the</a:t>
            </a:r>
            <a:r>
              <a:rPr sz="2000" b="1" spc="-110" dirty="0">
                <a:solidFill>
                  <a:srgbClr val="386F25"/>
                </a:solidFill>
                <a:latin typeface="Tahoma"/>
                <a:cs typeface="Tahoma"/>
              </a:rPr>
              <a:t> </a:t>
            </a:r>
            <a:r>
              <a:rPr sz="2000" b="1" spc="-5" dirty="0">
                <a:solidFill>
                  <a:srgbClr val="386F25"/>
                </a:solidFill>
                <a:latin typeface="Tahoma"/>
                <a:cs typeface="Tahoma"/>
              </a:rPr>
              <a:t>tape.</a:t>
            </a:r>
            <a:endParaRPr sz="2000">
              <a:latin typeface="Tahoma"/>
              <a:cs typeface="Tahoma"/>
            </a:endParaRPr>
          </a:p>
          <a:p>
            <a:pPr marL="412115" indent="-399415">
              <a:lnSpc>
                <a:spcPts val="3840"/>
              </a:lnSpc>
              <a:buSzPct val="195000"/>
              <a:buFont typeface="Wingdings"/>
              <a:buChar char=""/>
              <a:tabLst>
                <a:tab pos="412750" algn="l"/>
              </a:tabLst>
            </a:pPr>
            <a:r>
              <a:rPr sz="2000" b="1" dirty="0">
                <a:solidFill>
                  <a:srgbClr val="386F25"/>
                </a:solidFill>
                <a:latin typeface="Tahoma"/>
                <a:cs typeface="Tahoma"/>
              </a:rPr>
              <a:t>Keep </a:t>
            </a:r>
            <a:r>
              <a:rPr sz="2000" b="1" spc="-5" dirty="0">
                <a:solidFill>
                  <a:srgbClr val="386F25"/>
                </a:solidFill>
                <a:latin typeface="Tahoma"/>
                <a:cs typeface="Tahoma"/>
              </a:rPr>
              <a:t>the </a:t>
            </a:r>
            <a:r>
              <a:rPr sz="2000" b="1" dirty="0">
                <a:solidFill>
                  <a:srgbClr val="386F25"/>
                </a:solidFill>
                <a:latin typeface="Tahoma"/>
                <a:cs typeface="Tahoma"/>
              </a:rPr>
              <a:t>head of </a:t>
            </a:r>
            <a:r>
              <a:rPr sz="2000" b="1" spc="-5" dirty="0">
                <a:solidFill>
                  <a:srgbClr val="386F25"/>
                </a:solidFill>
                <a:latin typeface="Tahoma"/>
                <a:cs typeface="Tahoma"/>
              </a:rPr>
              <a:t>the </a:t>
            </a:r>
            <a:r>
              <a:rPr sz="2000" b="1" dirty="0">
                <a:solidFill>
                  <a:srgbClr val="386F25"/>
                </a:solidFill>
                <a:latin typeface="Tahoma"/>
                <a:cs typeface="Tahoma"/>
              </a:rPr>
              <a:t>bed</a:t>
            </a:r>
            <a:r>
              <a:rPr sz="2000" b="1" spc="-130" dirty="0">
                <a:solidFill>
                  <a:srgbClr val="386F25"/>
                </a:solidFill>
                <a:latin typeface="Tahoma"/>
                <a:cs typeface="Tahoma"/>
              </a:rPr>
              <a:t> </a:t>
            </a:r>
            <a:r>
              <a:rPr sz="2000" b="1" dirty="0">
                <a:solidFill>
                  <a:srgbClr val="386F25"/>
                </a:solidFill>
                <a:latin typeface="Tahoma"/>
                <a:cs typeface="Tahoma"/>
              </a:rPr>
              <a:t>elevated</a:t>
            </a:r>
            <a:endParaRPr sz="2000">
              <a:latin typeface="Tahoma"/>
              <a:cs typeface="Tahoma"/>
            </a:endParaRPr>
          </a:p>
          <a:p>
            <a:pPr marL="355600">
              <a:lnSpc>
                <a:spcPts val="2200"/>
              </a:lnSpc>
            </a:pPr>
            <a:r>
              <a:rPr sz="2000" b="1" dirty="0">
                <a:solidFill>
                  <a:srgbClr val="386F25"/>
                </a:solidFill>
                <a:latin typeface="Tahoma"/>
                <a:cs typeface="Tahoma"/>
              </a:rPr>
              <a:t>30 </a:t>
            </a:r>
            <a:r>
              <a:rPr sz="2000" b="1" spc="-5" dirty="0">
                <a:solidFill>
                  <a:srgbClr val="386F25"/>
                </a:solidFill>
                <a:latin typeface="Tahoma"/>
                <a:cs typeface="Tahoma"/>
              </a:rPr>
              <a:t>degrees </a:t>
            </a:r>
            <a:r>
              <a:rPr sz="2000" b="1" dirty="0">
                <a:solidFill>
                  <a:srgbClr val="386F25"/>
                </a:solidFill>
                <a:latin typeface="Tahoma"/>
                <a:cs typeface="Tahoma"/>
              </a:rPr>
              <a:t>at all</a:t>
            </a:r>
            <a:r>
              <a:rPr sz="2000" b="1" spc="-50" dirty="0">
                <a:solidFill>
                  <a:srgbClr val="386F25"/>
                </a:solidFill>
                <a:latin typeface="Tahoma"/>
                <a:cs typeface="Tahoma"/>
              </a:rPr>
              <a:t> </a:t>
            </a:r>
            <a:r>
              <a:rPr sz="2000" b="1" spc="-5" dirty="0">
                <a:solidFill>
                  <a:srgbClr val="386F25"/>
                </a:solidFill>
                <a:latin typeface="Tahoma"/>
                <a:cs typeface="Tahoma"/>
              </a:rPr>
              <a:t>times.</a:t>
            </a:r>
            <a:endParaRPr sz="20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889375" y="2394331"/>
            <a:ext cx="4649470" cy="32473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11480" indent="-398780">
              <a:lnSpc>
                <a:spcPts val="2705"/>
              </a:lnSpc>
              <a:buSzPct val="195000"/>
              <a:buFont typeface="Wingdings"/>
              <a:buChar char=""/>
              <a:tabLst>
                <a:tab pos="412115" algn="l"/>
              </a:tabLst>
            </a:pPr>
            <a:r>
              <a:rPr sz="2000" b="1" spc="-5" dirty="0">
                <a:solidFill>
                  <a:srgbClr val="386F25"/>
                </a:solidFill>
                <a:latin typeface="Tahoma"/>
                <a:cs typeface="Tahoma"/>
              </a:rPr>
              <a:t>Place </a:t>
            </a:r>
            <a:r>
              <a:rPr sz="2000" b="1" dirty="0">
                <a:solidFill>
                  <a:srgbClr val="386F25"/>
                </a:solidFill>
                <a:latin typeface="Tahoma"/>
                <a:cs typeface="Tahoma"/>
              </a:rPr>
              <a:t>the </a:t>
            </a:r>
            <a:r>
              <a:rPr sz="2000" b="1" spc="-5" dirty="0">
                <a:solidFill>
                  <a:srgbClr val="386F25"/>
                </a:solidFill>
                <a:latin typeface="Tahoma"/>
                <a:cs typeface="Tahoma"/>
              </a:rPr>
              <a:t>head of </a:t>
            </a:r>
            <a:r>
              <a:rPr sz="2000" b="1" dirty="0">
                <a:solidFill>
                  <a:srgbClr val="386F25"/>
                </a:solidFill>
                <a:latin typeface="Tahoma"/>
                <a:cs typeface="Tahoma"/>
              </a:rPr>
              <a:t>the bed</a:t>
            </a:r>
            <a:r>
              <a:rPr sz="2000" b="1" spc="-95" dirty="0">
                <a:solidFill>
                  <a:srgbClr val="386F25"/>
                </a:solidFill>
                <a:latin typeface="Tahoma"/>
                <a:cs typeface="Tahoma"/>
              </a:rPr>
              <a:t> </a:t>
            </a:r>
            <a:r>
              <a:rPr sz="2000" b="1" spc="-5" dirty="0">
                <a:solidFill>
                  <a:srgbClr val="386F25"/>
                </a:solidFill>
                <a:latin typeface="Tahoma"/>
                <a:cs typeface="Tahoma"/>
              </a:rPr>
              <a:t>30-45</a:t>
            </a:r>
            <a:endParaRPr sz="2000">
              <a:latin typeface="Tahoma"/>
              <a:cs typeface="Tahoma"/>
            </a:endParaRPr>
          </a:p>
          <a:p>
            <a:pPr marL="355600">
              <a:lnSpc>
                <a:spcPts val="2200"/>
              </a:lnSpc>
            </a:pPr>
            <a:r>
              <a:rPr sz="2000" b="1" spc="-5" dirty="0">
                <a:solidFill>
                  <a:srgbClr val="386F25"/>
                </a:solidFill>
                <a:latin typeface="Tahoma"/>
                <a:cs typeface="Tahoma"/>
              </a:rPr>
              <a:t>degrees during </a:t>
            </a:r>
            <a:r>
              <a:rPr sz="2000" b="1" dirty="0">
                <a:solidFill>
                  <a:srgbClr val="386F25"/>
                </a:solidFill>
                <a:latin typeface="Tahoma"/>
                <a:cs typeface="Tahoma"/>
              </a:rPr>
              <a:t>tube </a:t>
            </a:r>
            <a:r>
              <a:rPr sz="2000" b="1" spc="-5" dirty="0">
                <a:solidFill>
                  <a:srgbClr val="386F25"/>
                </a:solidFill>
                <a:latin typeface="Tahoma"/>
                <a:cs typeface="Tahoma"/>
              </a:rPr>
              <a:t>feedings</a:t>
            </a:r>
            <a:r>
              <a:rPr sz="2000" b="1" spc="-100" dirty="0">
                <a:solidFill>
                  <a:srgbClr val="386F25"/>
                </a:solidFill>
                <a:latin typeface="Tahoma"/>
                <a:cs typeface="Tahoma"/>
              </a:rPr>
              <a:t> </a:t>
            </a:r>
            <a:r>
              <a:rPr sz="2000" b="1" dirty="0">
                <a:solidFill>
                  <a:srgbClr val="386F25"/>
                </a:solidFill>
                <a:latin typeface="Tahoma"/>
                <a:cs typeface="Tahoma"/>
              </a:rPr>
              <a:t>and</a:t>
            </a:r>
            <a:endParaRPr sz="2000">
              <a:latin typeface="Tahoma"/>
              <a:cs typeface="Tahoma"/>
            </a:endParaRPr>
          </a:p>
          <a:p>
            <a:pPr marL="355600" marR="46990">
              <a:lnSpc>
                <a:spcPct val="100000"/>
              </a:lnSpc>
            </a:pPr>
            <a:r>
              <a:rPr sz="2000" b="1" spc="-5" dirty="0">
                <a:solidFill>
                  <a:srgbClr val="386F25"/>
                </a:solidFill>
                <a:latin typeface="Tahoma"/>
                <a:cs typeface="Tahoma"/>
              </a:rPr>
              <a:t>for </a:t>
            </a:r>
            <a:r>
              <a:rPr sz="2000" b="1" dirty="0">
                <a:solidFill>
                  <a:srgbClr val="386F25"/>
                </a:solidFill>
                <a:latin typeface="Tahoma"/>
                <a:cs typeface="Tahoma"/>
              </a:rPr>
              <a:t>30-60 </a:t>
            </a:r>
            <a:r>
              <a:rPr sz="2000" b="1" spc="-5" dirty="0">
                <a:solidFill>
                  <a:srgbClr val="386F25"/>
                </a:solidFill>
                <a:latin typeface="Tahoma"/>
                <a:cs typeface="Tahoma"/>
              </a:rPr>
              <a:t>minutes </a:t>
            </a:r>
            <a:r>
              <a:rPr sz="2000" b="1" dirty="0">
                <a:solidFill>
                  <a:srgbClr val="386F25"/>
                </a:solidFill>
                <a:latin typeface="Tahoma"/>
                <a:cs typeface="Tahoma"/>
              </a:rPr>
              <a:t>after  </a:t>
            </a:r>
            <a:r>
              <a:rPr sz="2000" b="1" spc="-5" dirty="0">
                <a:solidFill>
                  <a:srgbClr val="386F25"/>
                </a:solidFill>
                <a:latin typeface="Tahoma"/>
                <a:cs typeface="Tahoma"/>
              </a:rPr>
              <a:t>intermittent </a:t>
            </a:r>
            <a:r>
              <a:rPr sz="2000" b="1" dirty="0">
                <a:solidFill>
                  <a:srgbClr val="386F25"/>
                </a:solidFill>
                <a:latin typeface="Tahoma"/>
                <a:cs typeface="Tahoma"/>
              </a:rPr>
              <a:t>tube </a:t>
            </a:r>
            <a:r>
              <a:rPr sz="2000" b="1" spc="-5" dirty="0">
                <a:solidFill>
                  <a:srgbClr val="386F25"/>
                </a:solidFill>
                <a:latin typeface="Tahoma"/>
                <a:cs typeface="Tahoma"/>
              </a:rPr>
              <a:t>feedings </a:t>
            </a:r>
            <a:r>
              <a:rPr sz="2000" b="1" dirty="0">
                <a:solidFill>
                  <a:srgbClr val="386F25"/>
                </a:solidFill>
                <a:latin typeface="Tahoma"/>
                <a:cs typeface="Tahoma"/>
              </a:rPr>
              <a:t>if </a:t>
            </a:r>
            <a:r>
              <a:rPr sz="2000" b="1" spc="-5" dirty="0">
                <a:solidFill>
                  <a:srgbClr val="386F25"/>
                </a:solidFill>
                <a:latin typeface="Tahoma"/>
                <a:cs typeface="Tahoma"/>
              </a:rPr>
              <a:t>the  patient can tolerate this</a:t>
            </a:r>
            <a:r>
              <a:rPr sz="2000" b="1" spc="-95" dirty="0">
                <a:solidFill>
                  <a:srgbClr val="386F25"/>
                </a:solidFill>
                <a:latin typeface="Tahoma"/>
                <a:cs typeface="Tahoma"/>
              </a:rPr>
              <a:t> </a:t>
            </a:r>
            <a:r>
              <a:rPr sz="2000" b="1" spc="-5" dirty="0">
                <a:solidFill>
                  <a:srgbClr val="386F25"/>
                </a:solidFill>
                <a:latin typeface="Tahoma"/>
                <a:cs typeface="Tahoma"/>
              </a:rPr>
              <a:t>position.</a:t>
            </a:r>
            <a:endParaRPr sz="2000">
              <a:latin typeface="Tahoma"/>
              <a:cs typeface="Tahoma"/>
            </a:endParaRPr>
          </a:p>
          <a:p>
            <a:pPr marL="411480" indent="-398780">
              <a:lnSpc>
                <a:spcPts val="3080"/>
              </a:lnSpc>
              <a:buSzPct val="195000"/>
              <a:buFont typeface="Wingdings"/>
              <a:buChar char=""/>
              <a:tabLst>
                <a:tab pos="412115" algn="l"/>
              </a:tabLst>
            </a:pPr>
            <a:r>
              <a:rPr sz="2000" b="1" spc="-5" dirty="0">
                <a:solidFill>
                  <a:srgbClr val="386F25"/>
                </a:solidFill>
                <a:latin typeface="Tahoma"/>
                <a:cs typeface="Tahoma"/>
              </a:rPr>
              <a:t>The feeding </a:t>
            </a:r>
            <a:r>
              <a:rPr sz="2000" b="1" dirty="0">
                <a:solidFill>
                  <a:srgbClr val="386F25"/>
                </a:solidFill>
                <a:latin typeface="Tahoma"/>
                <a:cs typeface="Tahoma"/>
              </a:rPr>
              <a:t>bag and</a:t>
            </a:r>
            <a:r>
              <a:rPr sz="2000" b="1" spc="-60" dirty="0">
                <a:solidFill>
                  <a:srgbClr val="386F25"/>
                </a:solidFill>
                <a:latin typeface="Tahoma"/>
                <a:cs typeface="Tahoma"/>
              </a:rPr>
              <a:t> </a:t>
            </a:r>
            <a:r>
              <a:rPr sz="2000" b="1" dirty="0">
                <a:solidFill>
                  <a:srgbClr val="386F25"/>
                </a:solidFill>
                <a:latin typeface="Tahoma"/>
                <a:cs typeface="Tahoma"/>
              </a:rPr>
              <a:t>tubing</a:t>
            </a:r>
            <a:endParaRPr sz="2000">
              <a:latin typeface="Tahoma"/>
              <a:cs typeface="Tahoma"/>
            </a:endParaRPr>
          </a:p>
          <a:p>
            <a:pPr marL="355600">
              <a:lnSpc>
                <a:spcPts val="2200"/>
              </a:lnSpc>
            </a:pPr>
            <a:r>
              <a:rPr sz="2000" b="1" dirty="0">
                <a:solidFill>
                  <a:srgbClr val="386F25"/>
                </a:solidFill>
                <a:latin typeface="Tahoma"/>
                <a:cs typeface="Tahoma"/>
              </a:rPr>
              <a:t>should be </a:t>
            </a:r>
            <a:r>
              <a:rPr sz="2000" b="1" spc="-5" dirty="0">
                <a:solidFill>
                  <a:srgbClr val="386F25"/>
                </a:solidFill>
                <a:latin typeface="Tahoma"/>
                <a:cs typeface="Tahoma"/>
              </a:rPr>
              <a:t>changed usually</a:t>
            </a:r>
            <a:r>
              <a:rPr sz="2000" b="1" spc="-130" dirty="0">
                <a:solidFill>
                  <a:srgbClr val="386F25"/>
                </a:solidFill>
                <a:latin typeface="Tahoma"/>
                <a:cs typeface="Tahoma"/>
              </a:rPr>
              <a:t> </a:t>
            </a:r>
            <a:r>
              <a:rPr sz="2000" b="1" dirty="0">
                <a:solidFill>
                  <a:srgbClr val="386F25"/>
                </a:solidFill>
                <a:latin typeface="Tahoma"/>
                <a:cs typeface="Tahoma"/>
              </a:rPr>
              <a:t>every</a:t>
            </a:r>
            <a:endParaRPr sz="2000">
              <a:latin typeface="Tahoma"/>
              <a:cs typeface="Tahoma"/>
            </a:endParaRPr>
          </a:p>
          <a:p>
            <a:pPr marL="355600" marR="576580">
              <a:lnSpc>
                <a:spcPct val="100000"/>
              </a:lnSpc>
            </a:pPr>
            <a:r>
              <a:rPr sz="2000" b="1" dirty="0">
                <a:solidFill>
                  <a:srgbClr val="386F25"/>
                </a:solidFill>
                <a:latin typeface="Tahoma"/>
                <a:cs typeface="Tahoma"/>
              </a:rPr>
              <a:t>24 </a:t>
            </a:r>
            <a:r>
              <a:rPr sz="2000" b="1" spc="-5" dirty="0">
                <a:solidFill>
                  <a:srgbClr val="386F25"/>
                </a:solidFill>
                <a:latin typeface="Tahoma"/>
                <a:cs typeface="Tahoma"/>
              </a:rPr>
              <a:t>hours </a:t>
            </a:r>
            <a:r>
              <a:rPr sz="2000" b="1" dirty="0">
                <a:solidFill>
                  <a:srgbClr val="386F25"/>
                </a:solidFill>
                <a:latin typeface="Tahoma"/>
                <a:cs typeface="Tahoma"/>
              </a:rPr>
              <a:t>to </a:t>
            </a:r>
            <a:r>
              <a:rPr sz="2000" b="1" spc="-5" dirty="0">
                <a:solidFill>
                  <a:srgbClr val="386F25"/>
                </a:solidFill>
                <a:latin typeface="Tahoma"/>
                <a:cs typeface="Tahoma"/>
              </a:rPr>
              <a:t>prevent</a:t>
            </a:r>
            <a:r>
              <a:rPr sz="2000" b="1" spc="-110" dirty="0">
                <a:solidFill>
                  <a:srgbClr val="386F25"/>
                </a:solidFill>
                <a:latin typeface="Tahoma"/>
                <a:cs typeface="Tahoma"/>
              </a:rPr>
              <a:t> </a:t>
            </a:r>
            <a:r>
              <a:rPr sz="2000" b="1" dirty="0">
                <a:solidFill>
                  <a:srgbClr val="386F25"/>
                </a:solidFill>
                <a:latin typeface="Tahoma"/>
                <a:cs typeface="Tahoma"/>
              </a:rPr>
              <a:t>bacterial  </a:t>
            </a:r>
            <a:r>
              <a:rPr sz="2000" b="1" spc="-5" dirty="0">
                <a:solidFill>
                  <a:srgbClr val="386F25"/>
                </a:solidFill>
                <a:latin typeface="Tahoma"/>
                <a:cs typeface="Tahoma"/>
              </a:rPr>
              <a:t>contamination.</a:t>
            </a:r>
            <a:endParaRPr sz="2000">
              <a:latin typeface="Tahoma"/>
              <a:cs typeface="Tahoma"/>
            </a:endParaRPr>
          </a:p>
          <a:p>
            <a:pPr marL="412115" indent="-399415">
              <a:lnSpc>
                <a:spcPts val="3285"/>
              </a:lnSpc>
              <a:buSzPct val="195000"/>
              <a:buFont typeface="Wingdings"/>
              <a:buChar char=""/>
              <a:tabLst>
                <a:tab pos="412750" algn="l"/>
              </a:tabLst>
            </a:pPr>
            <a:r>
              <a:rPr sz="2000" b="1" spc="-5" dirty="0">
                <a:solidFill>
                  <a:srgbClr val="386F25"/>
                </a:solidFill>
                <a:latin typeface="Tahoma"/>
                <a:cs typeface="Tahoma"/>
              </a:rPr>
              <a:t>Inspect gastric</a:t>
            </a:r>
            <a:r>
              <a:rPr sz="2000" b="1" spc="-80" dirty="0">
                <a:solidFill>
                  <a:srgbClr val="386F25"/>
                </a:solidFill>
                <a:latin typeface="Tahoma"/>
                <a:cs typeface="Tahoma"/>
              </a:rPr>
              <a:t> </a:t>
            </a:r>
            <a:r>
              <a:rPr sz="2000" b="1" spc="-5" dirty="0">
                <a:solidFill>
                  <a:srgbClr val="386F25"/>
                </a:solidFill>
                <a:latin typeface="Tahoma"/>
                <a:cs typeface="Tahoma"/>
              </a:rPr>
              <a:t>drainage.</a:t>
            </a:r>
            <a:endParaRPr sz="20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EEA0699-CF5A-4FD8-9A20-65D69B0D49AB}"/>
              </a:ext>
            </a:extLst>
          </p:cNvPr>
          <p:cNvSpPr txBox="1"/>
          <p:nvPr/>
        </p:nvSpPr>
        <p:spPr>
          <a:xfrm>
            <a:off x="3696677" y="2783860"/>
            <a:ext cx="4380523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Nasogastric feeding </a:t>
            </a:r>
            <a:endParaRPr lang="en-IN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4184946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F9BFF7A-3A6A-4F22-AC94-2B960DB0B404}"/>
              </a:ext>
            </a:extLst>
          </p:cNvPr>
          <p:cNvSpPr txBox="1"/>
          <p:nvPr/>
        </p:nvSpPr>
        <p:spPr>
          <a:xfrm>
            <a:off x="3810000" y="1676400"/>
            <a:ext cx="4724400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/>
              <a:t>It is artificial method of giving fluid and nutrients through a tube that has been passed into stomach through nose.</a:t>
            </a:r>
            <a:endParaRPr lang="en-IN" sz="4400" dirty="0"/>
          </a:p>
        </p:txBody>
      </p:sp>
    </p:spTree>
    <p:extLst>
      <p:ext uri="{BB962C8B-B14F-4D97-AF65-F5344CB8AC3E}">
        <p14:creationId xmlns:p14="http://schemas.microsoft.com/office/powerpoint/2010/main" val="292819362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41676D0-71B6-4534-81F5-A9836E84887F}"/>
              </a:ext>
            </a:extLst>
          </p:cNvPr>
          <p:cNvSpPr txBox="1"/>
          <p:nvPr/>
        </p:nvSpPr>
        <p:spPr>
          <a:xfrm>
            <a:off x="3810000" y="2133600"/>
            <a:ext cx="4038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Purpose :-</a:t>
            </a:r>
          </a:p>
          <a:p>
            <a:r>
              <a:rPr lang="en-US" dirty="0"/>
              <a:t> 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98521970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799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993644" y="2345817"/>
            <a:ext cx="2456053" cy="55321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161539" y="3266313"/>
            <a:ext cx="4119118" cy="55245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526792" y="1950720"/>
            <a:ext cx="3628644" cy="114604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6" name="object 6"/>
          <p:cNvSpPr/>
          <p:nvPr/>
        </p:nvSpPr>
        <p:spPr>
          <a:xfrm>
            <a:off x="1694688" y="2865120"/>
            <a:ext cx="5067300" cy="1146047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59</TotalTime>
  <Words>512</Words>
  <Application>Microsoft Office PowerPoint</Application>
  <PresentationFormat>On-screen Show (4:3)</PresentationFormat>
  <Paragraphs>141</Paragraphs>
  <Slides>32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9" baseType="lpstr">
      <vt:lpstr>Arial</vt:lpstr>
      <vt:lpstr>Calibri</vt:lpstr>
      <vt:lpstr>Impact</vt:lpstr>
      <vt:lpstr>Tahoma</vt:lpstr>
      <vt:lpstr>Times New Roman</vt:lpstr>
      <vt:lpstr>Wingdings</vt:lpstr>
      <vt:lpstr>Office Theme</vt:lpstr>
      <vt:lpstr>PowerPoint Presentation</vt:lpstr>
      <vt:lpstr>What is it?</vt:lpstr>
      <vt:lpstr>PowerPoint Presentation</vt:lpstr>
      <vt:lpstr>Indication </vt:lpstr>
      <vt:lpstr>contraindication</vt:lpstr>
      <vt:lpstr>PowerPoint Presentation</vt:lpstr>
      <vt:lpstr>Preparatio  n</vt:lpstr>
      <vt:lpstr>Equipment:</vt:lpstr>
      <vt:lpstr>PowerPoint Presentation</vt:lpstr>
      <vt:lpstr>Explain the purpose of the  tube to the patient.</vt:lpstr>
      <vt:lpstr>Explain the procedure to  the patient.</vt:lpstr>
      <vt:lpstr>PowerPoint Presentation</vt:lpstr>
      <vt:lpstr>INSERTION</vt:lpstr>
      <vt:lpstr>PowerPoint Presentation</vt:lpstr>
      <vt:lpstr>PowerPoint Presentation</vt:lpstr>
      <vt:lpstr>Confirm placement</vt:lpstr>
      <vt:lpstr>PowerPoint Presentation</vt:lpstr>
      <vt:lpstr>PowerPoint Presentation</vt:lpstr>
      <vt:lpstr>Securing</vt:lpstr>
      <vt:lpstr>Feeding</vt:lpstr>
      <vt:lpstr>Removal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Javid Noyda</cp:lastModifiedBy>
  <cp:revision>7</cp:revision>
  <dcterms:created xsi:type="dcterms:W3CDTF">2019-05-02T07:07:28Z</dcterms:created>
  <dcterms:modified xsi:type="dcterms:W3CDTF">2019-05-02T09:29:41Z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2012-06-21T00:00:00Z</vt:filetime>
  </property>
  <property fmtid="{D5CDD505-2E9C-101B-9397-08002B2CF9AE}" pid="3" name="Creator">
    <vt:lpwstr>Microsoft® Office PowerPoint® 2007</vt:lpwstr>
  </property>
  <property fmtid="{D5CDD505-2E9C-101B-9397-08002B2CF9AE}" pid="4" name="LastSaved">
    <vt:filetime>2019-05-02T00:00:00Z</vt:filetime>
  </property>
</Properties>
</file>