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8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9357" y="1544016"/>
            <a:ext cx="9559685" cy="2012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3399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5888" y="1057656"/>
            <a:ext cx="2572511" cy="14478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944" y="1057655"/>
            <a:ext cx="2124455" cy="56586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913876" y="1952244"/>
            <a:ext cx="1144905" cy="4764405"/>
          </a:xfrm>
          <a:custGeom>
            <a:avLst/>
            <a:gdLst/>
            <a:ahLst/>
            <a:cxnLst/>
            <a:rect l="l" t="t" r="r" b="b"/>
            <a:pathLst>
              <a:path w="1144904" h="4764405">
                <a:moveTo>
                  <a:pt x="1144523" y="4764023"/>
                </a:moveTo>
                <a:lnTo>
                  <a:pt x="0" y="4764023"/>
                </a:lnTo>
                <a:lnTo>
                  <a:pt x="1144523" y="0"/>
                </a:lnTo>
                <a:lnTo>
                  <a:pt x="1144523" y="4764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3399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3399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12835" y="1057655"/>
            <a:ext cx="1039367" cy="52425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357" y="1636229"/>
            <a:ext cx="2136140" cy="479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3399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6474" y="2082065"/>
            <a:ext cx="8790940" cy="4291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57" y="1544016"/>
            <a:ext cx="9559685" cy="492443"/>
          </a:xfrm>
        </p:spPr>
        <p:txBody>
          <a:bodyPr/>
          <a:lstStyle/>
          <a:p>
            <a:r>
              <a:rPr lang="en-US" sz="3200" b="1" dirty="0" smtClean="0"/>
              <a:t>B. Sc Nursing Sem-5          Subject: Nursing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90600" y="4352544"/>
            <a:ext cx="8610600" cy="1908215"/>
          </a:xfrm>
        </p:spPr>
        <p:txBody>
          <a:bodyPr/>
          <a:lstStyle/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Shree </a:t>
            </a:r>
            <a:r>
              <a:rPr lang="en-US" sz="3200" b="1" dirty="0" err="1" smtClean="0"/>
              <a:t>H.N.Shukla</a:t>
            </a:r>
            <a:r>
              <a:rPr lang="en-US" sz="3200" b="1" dirty="0" smtClean="0"/>
              <a:t> Nursing </a:t>
            </a:r>
            <a:r>
              <a:rPr lang="en-US" sz="3200" b="1" dirty="0" err="1" smtClean="0"/>
              <a:t>Institute,Rajkot</a:t>
            </a:r>
            <a:endParaRPr lang="en-US" sz="3200" b="1" dirty="0" smtClean="0"/>
          </a:p>
          <a:p>
            <a:endParaRPr lang="en-US" sz="28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819400"/>
            <a:ext cx="2057400" cy="18391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93507" y="1057655"/>
            <a:ext cx="2565400" cy="5659120"/>
            <a:chOff x="7493507" y="1057655"/>
            <a:chExt cx="2565400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3507" y="1057655"/>
              <a:ext cx="2564892" cy="56586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43316" y="1057655"/>
              <a:ext cx="1815464" cy="5659120"/>
            </a:xfrm>
            <a:custGeom>
              <a:avLst/>
              <a:gdLst/>
              <a:ahLst/>
              <a:cxnLst/>
              <a:rect l="l" t="t" r="r" b="b"/>
              <a:pathLst>
                <a:path w="1815465" h="5659120">
                  <a:moveTo>
                    <a:pt x="1815083" y="5658611"/>
                  </a:moveTo>
                  <a:lnTo>
                    <a:pt x="922019" y="5658611"/>
                  </a:lnTo>
                  <a:lnTo>
                    <a:pt x="0" y="0"/>
                  </a:lnTo>
                  <a:lnTo>
                    <a:pt x="1815083" y="0"/>
                  </a:lnTo>
                  <a:lnTo>
                    <a:pt x="1815083" y="5658611"/>
                  </a:lnTo>
                  <a:close/>
                </a:path>
              </a:pathLst>
            </a:custGeom>
            <a:solidFill>
              <a:srgbClr val="0C2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134" y="1965462"/>
            <a:ext cx="391922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>
                <a:solidFill>
                  <a:srgbClr val="0070BF"/>
                </a:solidFill>
                <a:latin typeface="Arial"/>
                <a:cs typeface="Arial"/>
              </a:rPr>
              <a:t>AIMS</a:t>
            </a:r>
            <a:r>
              <a:rPr spc="-4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pc="20" dirty="0">
                <a:solidFill>
                  <a:srgbClr val="0070BF"/>
                </a:solidFill>
                <a:latin typeface="Arial"/>
                <a:cs typeface="Arial"/>
              </a:rPr>
              <a:t>OF</a:t>
            </a:r>
            <a:r>
              <a:rPr spc="-2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0070BF"/>
                </a:solidFill>
                <a:latin typeface="Arial"/>
                <a:cs typeface="Arial"/>
              </a:rPr>
              <a:t>EDUCATION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6303" y="2411334"/>
            <a:ext cx="7193915" cy="3350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885" marR="5080" indent="-210820">
              <a:lnSpc>
                <a:spcPct val="150400"/>
              </a:lnSpc>
              <a:spcBef>
                <a:spcPts val="95"/>
              </a:spcBef>
              <a:buClr>
                <a:srgbClr val="2BA1BD"/>
              </a:buClr>
              <a:buSzPct val="63043"/>
              <a:buFont typeface="Wingdings"/>
              <a:buChar char=""/>
              <a:tabLst>
                <a:tab pos="223520" algn="l"/>
                <a:tab pos="5873115" algn="l"/>
              </a:tabLst>
            </a:pPr>
            <a:r>
              <a:rPr sz="2300" i="1" spc="15" dirty="0">
                <a:latin typeface="Arial"/>
                <a:cs typeface="Arial"/>
              </a:rPr>
              <a:t>A</a:t>
            </a:r>
            <a:r>
              <a:rPr sz="2300" i="1" spc="-5" dirty="0">
                <a:latin typeface="Arial"/>
                <a:cs typeface="Arial"/>
              </a:rPr>
              <a:t>i</a:t>
            </a:r>
            <a:r>
              <a:rPr sz="2300" i="1" dirty="0">
                <a:latin typeface="Arial"/>
                <a:cs typeface="Arial"/>
              </a:rPr>
              <a:t>m</a:t>
            </a:r>
            <a:r>
              <a:rPr sz="2300" i="1" spc="5" dirty="0">
                <a:latin typeface="Arial"/>
                <a:cs typeface="Arial"/>
              </a:rPr>
              <a:t>s</a:t>
            </a:r>
            <a:r>
              <a:rPr sz="2300" i="1" spc="-15" dirty="0">
                <a:latin typeface="Arial"/>
                <a:cs typeface="Arial"/>
              </a:rPr>
              <a:t> </a:t>
            </a:r>
            <a:r>
              <a:rPr sz="2300" i="1" spc="10" dirty="0">
                <a:latin typeface="Arial"/>
                <a:cs typeface="Arial"/>
              </a:rPr>
              <a:t>o</a:t>
            </a:r>
            <a:r>
              <a:rPr sz="2300" i="1" dirty="0">
                <a:latin typeface="Arial"/>
                <a:cs typeface="Arial"/>
              </a:rPr>
              <a:t>f</a:t>
            </a:r>
            <a:r>
              <a:rPr sz="2300" i="1" spc="-10" dirty="0">
                <a:latin typeface="Arial"/>
                <a:cs typeface="Arial"/>
              </a:rPr>
              <a:t> </a:t>
            </a:r>
            <a:r>
              <a:rPr sz="2300" i="1" spc="10" dirty="0">
                <a:latin typeface="Arial"/>
                <a:cs typeface="Arial"/>
              </a:rPr>
              <a:t>e</a:t>
            </a:r>
            <a:r>
              <a:rPr sz="2300" i="1" spc="-10" dirty="0">
                <a:latin typeface="Arial"/>
                <a:cs typeface="Arial"/>
              </a:rPr>
              <a:t>du</a:t>
            </a:r>
            <a:r>
              <a:rPr sz="2300" i="1" spc="25" dirty="0">
                <a:latin typeface="Arial"/>
                <a:cs typeface="Arial"/>
              </a:rPr>
              <a:t>c</a:t>
            </a:r>
            <a:r>
              <a:rPr sz="2300" i="1" spc="-10" dirty="0">
                <a:latin typeface="Arial"/>
                <a:cs typeface="Arial"/>
              </a:rPr>
              <a:t>a</a:t>
            </a:r>
            <a:r>
              <a:rPr sz="2300" i="1" spc="5" dirty="0">
                <a:latin typeface="Arial"/>
                <a:cs typeface="Arial"/>
              </a:rPr>
              <a:t>t</a:t>
            </a:r>
            <a:r>
              <a:rPr sz="2300" i="1" spc="-5" dirty="0">
                <a:latin typeface="Arial"/>
                <a:cs typeface="Arial"/>
              </a:rPr>
              <a:t>i</a:t>
            </a:r>
            <a:r>
              <a:rPr sz="2300" i="1" spc="10" dirty="0">
                <a:latin typeface="Arial"/>
                <a:cs typeface="Arial"/>
              </a:rPr>
              <a:t>o</a:t>
            </a:r>
            <a:r>
              <a:rPr sz="2300" i="1" spc="5" dirty="0">
                <a:latin typeface="Arial"/>
                <a:cs typeface="Arial"/>
              </a:rPr>
              <a:t>n</a:t>
            </a:r>
            <a:r>
              <a:rPr sz="2300" i="1" spc="15" dirty="0">
                <a:latin typeface="Arial"/>
                <a:cs typeface="Arial"/>
              </a:rPr>
              <a:t> </a:t>
            </a:r>
            <a:r>
              <a:rPr sz="2300" i="1" spc="-10" dirty="0">
                <a:latin typeface="Arial"/>
                <a:cs typeface="Arial"/>
              </a:rPr>
              <a:t>a</a:t>
            </a:r>
            <a:r>
              <a:rPr sz="2300" i="1" spc="5" dirty="0">
                <a:latin typeface="Arial"/>
                <a:cs typeface="Arial"/>
              </a:rPr>
              <a:t>s s</a:t>
            </a:r>
            <a:r>
              <a:rPr sz="2300" i="1" spc="10" dirty="0">
                <a:latin typeface="Arial"/>
                <a:cs typeface="Arial"/>
              </a:rPr>
              <a:t>tat</a:t>
            </a:r>
            <a:r>
              <a:rPr sz="2300" i="1" spc="-10" dirty="0">
                <a:latin typeface="Arial"/>
                <a:cs typeface="Arial"/>
              </a:rPr>
              <a:t>e</a:t>
            </a:r>
            <a:r>
              <a:rPr sz="2300" i="1" spc="5" dirty="0">
                <a:latin typeface="Arial"/>
                <a:cs typeface="Arial"/>
              </a:rPr>
              <a:t>d</a:t>
            </a:r>
            <a:r>
              <a:rPr sz="2300" i="1" spc="-30" dirty="0">
                <a:latin typeface="Arial"/>
                <a:cs typeface="Arial"/>
              </a:rPr>
              <a:t> </a:t>
            </a:r>
            <a:r>
              <a:rPr sz="2300" i="1" spc="10" dirty="0">
                <a:latin typeface="Arial"/>
                <a:cs typeface="Arial"/>
              </a:rPr>
              <a:t>b</a:t>
            </a:r>
            <a:r>
              <a:rPr sz="2300" i="1" spc="5" dirty="0">
                <a:latin typeface="Arial"/>
                <a:cs typeface="Arial"/>
              </a:rPr>
              <a:t>y </a:t>
            </a:r>
            <a:r>
              <a:rPr sz="2300" i="1" spc="-10" dirty="0">
                <a:latin typeface="Arial"/>
                <a:cs typeface="Arial"/>
              </a:rPr>
              <a:t>S</a:t>
            </a:r>
            <a:r>
              <a:rPr sz="2300" i="1" spc="10" dirty="0">
                <a:latin typeface="Arial"/>
                <a:cs typeface="Arial"/>
              </a:rPr>
              <a:t>e</a:t>
            </a:r>
            <a:r>
              <a:rPr sz="2300" i="1" spc="5" dirty="0">
                <a:latin typeface="Arial"/>
                <a:cs typeface="Arial"/>
              </a:rPr>
              <a:t>c</a:t>
            </a:r>
            <a:r>
              <a:rPr sz="2300" i="1" spc="10" dirty="0">
                <a:latin typeface="Arial"/>
                <a:cs typeface="Arial"/>
              </a:rPr>
              <a:t>o</a:t>
            </a:r>
            <a:r>
              <a:rPr sz="2300" i="1" spc="-10" dirty="0">
                <a:latin typeface="Arial"/>
                <a:cs typeface="Arial"/>
              </a:rPr>
              <a:t>nd</a:t>
            </a:r>
            <a:r>
              <a:rPr sz="2300" i="1" spc="10" dirty="0">
                <a:latin typeface="Arial"/>
                <a:cs typeface="Arial"/>
              </a:rPr>
              <a:t>a</a:t>
            </a:r>
            <a:r>
              <a:rPr sz="2300" i="1" spc="-5" dirty="0">
                <a:latin typeface="Arial"/>
                <a:cs typeface="Arial"/>
              </a:rPr>
              <a:t>r</a:t>
            </a:r>
            <a:r>
              <a:rPr sz="2300" i="1" spc="5" dirty="0">
                <a:latin typeface="Arial"/>
                <a:cs typeface="Arial"/>
              </a:rPr>
              <a:t>y</a:t>
            </a:r>
            <a:r>
              <a:rPr sz="2300" i="1" dirty="0">
                <a:latin typeface="Arial"/>
                <a:cs typeface="Arial"/>
              </a:rPr>
              <a:t>	</a:t>
            </a:r>
            <a:r>
              <a:rPr sz="2300" i="1" spc="15" dirty="0">
                <a:latin typeface="Arial"/>
                <a:cs typeface="Arial"/>
              </a:rPr>
              <a:t>E</a:t>
            </a:r>
            <a:r>
              <a:rPr sz="2300" i="1" spc="-10" dirty="0">
                <a:latin typeface="Arial"/>
                <a:cs typeface="Arial"/>
              </a:rPr>
              <a:t>du</a:t>
            </a:r>
            <a:r>
              <a:rPr sz="2300" i="1" spc="25" dirty="0">
                <a:latin typeface="Arial"/>
                <a:cs typeface="Arial"/>
              </a:rPr>
              <a:t>c</a:t>
            </a:r>
            <a:r>
              <a:rPr sz="2300" i="1" spc="-10" dirty="0">
                <a:latin typeface="Arial"/>
                <a:cs typeface="Arial"/>
              </a:rPr>
              <a:t>a</a:t>
            </a:r>
            <a:r>
              <a:rPr sz="2300" i="1" spc="5" dirty="0">
                <a:latin typeface="Arial"/>
                <a:cs typeface="Arial"/>
              </a:rPr>
              <a:t>t</a:t>
            </a:r>
            <a:r>
              <a:rPr sz="2300" i="1" spc="-5" dirty="0">
                <a:latin typeface="Arial"/>
                <a:cs typeface="Arial"/>
              </a:rPr>
              <a:t>i</a:t>
            </a:r>
            <a:r>
              <a:rPr sz="2300" i="1" spc="10" dirty="0">
                <a:latin typeface="Arial"/>
                <a:cs typeface="Arial"/>
              </a:rPr>
              <a:t>o</a:t>
            </a:r>
            <a:r>
              <a:rPr sz="2300" i="1" spc="5" dirty="0">
                <a:latin typeface="Arial"/>
                <a:cs typeface="Arial"/>
              </a:rPr>
              <a:t>n  </a:t>
            </a:r>
            <a:r>
              <a:rPr sz="2300" i="1" dirty="0">
                <a:latin typeface="Arial"/>
                <a:cs typeface="Arial"/>
              </a:rPr>
              <a:t>Commission</a:t>
            </a:r>
            <a:endParaRPr sz="230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1655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dirty="0">
                <a:latin typeface="Arial MT"/>
                <a:cs typeface="Arial MT"/>
              </a:rPr>
              <a:t>Development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democratic citizenship</a:t>
            </a:r>
            <a:endParaRPr sz="2300">
              <a:latin typeface="Arial MT"/>
              <a:cs typeface="Arial MT"/>
            </a:endParaRPr>
          </a:p>
          <a:p>
            <a:pPr marL="222885" indent="-210820">
              <a:lnSpc>
                <a:spcPct val="100000"/>
              </a:lnSpc>
              <a:spcBef>
                <a:spcPts val="1730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dirty="0">
                <a:latin typeface="Arial MT"/>
                <a:cs typeface="Arial MT"/>
              </a:rPr>
              <a:t>Improvement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vocational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efficiency</a:t>
            </a:r>
            <a:endParaRPr sz="2300">
              <a:latin typeface="Arial MT"/>
              <a:cs typeface="Arial MT"/>
            </a:endParaRPr>
          </a:p>
          <a:p>
            <a:pPr marL="222885" indent="-210820">
              <a:lnSpc>
                <a:spcPct val="100000"/>
              </a:lnSpc>
              <a:spcBef>
                <a:spcPts val="1730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dirty="0">
                <a:latin typeface="Arial MT"/>
                <a:cs typeface="Arial MT"/>
              </a:rPr>
              <a:t>Development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personality</a:t>
            </a:r>
            <a:endParaRPr sz="2300">
              <a:latin typeface="Arial MT"/>
              <a:cs typeface="Arial MT"/>
            </a:endParaRPr>
          </a:p>
          <a:p>
            <a:pPr marL="222885" indent="-210820">
              <a:lnSpc>
                <a:spcPct val="100000"/>
              </a:lnSpc>
              <a:spcBef>
                <a:spcPts val="1725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dirty="0">
                <a:latin typeface="Arial MT"/>
                <a:cs typeface="Arial MT"/>
              </a:rPr>
              <a:t>Development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qualities </a:t>
            </a:r>
            <a:r>
              <a:rPr sz="2300" dirty="0">
                <a:latin typeface="Arial MT"/>
                <a:cs typeface="Arial MT"/>
              </a:rPr>
              <a:t>leadership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93507" y="1057655"/>
            <a:ext cx="2565400" cy="5659120"/>
            <a:chOff x="7493507" y="1057655"/>
            <a:chExt cx="2565400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3507" y="1057655"/>
              <a:ext cx="2564892" cy="56586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43316" y="1057655"/>
              <a:ext cx="1815464" cy="5659120"/>
            </a:xfrm>
            <a:custGeom>
              <a:avLst/>
              <a:gdLst/>
              <a:ahLst/>
              <a:cxnLst/>
              <a:rect l="l" t="t" r="r" b="b"/>
              <a:pathLst>
                <a:path w="1815465" h="5659120">
                  <a:moveTo>
                    <a:pt x="1815083" y="5658611"/>
                  </a:moveTo>
                  <a:lnTo>
                    <a:pt x="922019" y="5658611"/>
                  </a:lnTo>
                  <a:lnTo>
                    <a:pt x="0" y="0"/>
                  </a:lnTo>
                  <a:lnTo>
                    <a:pt x="1815083" y="0"/>
                  </a:lnTo>
                  <a:lnTo>
                    <a:pt x="1815083" y="5658611"/>
                  </a:lnTo>
                  <a:close/>
                </a:path>
              </a:pathLst>
            </a:custGeom>
            <a:solidFill>
              <a:srgbClr val="0C2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134" y="1965462"/>
            <a:ext cx="528383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23795" algn="l"/>
              </a:tabLst>
            </a:pPr>
            <a:r>
              <a:rPr spc="10" dirty="0">
                <a:solidFill>
                  <a:srgbClr val="0070BF"/>
                </a:solidFill>
                <a:latin typeface="Arial"/>
                <a:cs typeface="Arial"/>
              </a:rPr>
              <a:t>FUNCTIONS	</a:t>
            </a:r>
            <a:r>
              <a:rPr spc="20" dirty="0">
                <a:solidFill>
                  <a:srgbClr val="0070BF"/>
                </a:solidFill>
                <a:latin typeface="Arial"/>
                <a:cs typeface="Arial"/>
              </a:rPr>
              <a:t>OF</a:t>
            </a:r>
            <a:r>
              <a:rPr spc="-10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70BF"/>
                </a:solidFill>
                <a:latin typeface="Arial"/>
                <a:cs typeface="Arial"/>
              </a:rPr>
              <a:t>EDUCATION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2526" y="3019044"/>
            <a:ext cx="3080642" cy="25770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7706"/>
            <a:ext cx="7287259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053965" algn="l"/>
              </a:tabLst>
            </a:pPr>
            <a:r>
              <a:rPr spc="10" dirty="0">
                <a:solidFill>
                  <a:srgbClr val="0070BF"/>
                </a:solidFill>
                <a:latin typeface="Arial"/>
                <a:cs typeface="Arial"/>
              </a:rPr>
              <a:t>I</a:t>
            </a:r>
            <a:r>
              <a:rPr spc="5" dirty="0">
                <a:solidFill>
                  <a:srgbClr val="0070BF"/>
                </a:solidFill>
                <a:latin typeface="Arial"/>
                <a:cs typeface="Arial"/>
              </a:rPr>
              <a:t>ND</a:t>
            </a:r>
            <a:r>
              <a:rPr spc="15" dirty="0">
                <a:solidFill>
                  <a:srgbClr val="0070BF"/>
                </a:solidFill>
                <a:latin typeface="Arial"/>
                <a:cs typeface="Arial"/>
              </a:rPr>
              <a:t>IV</a:t>
            </a:r>
            <a:r>
              <a:rPr spc="-20" dirty="0">
                <a:solidFill>
                  <a:srgbClr val="0070BF"/>
                </a:solidFill>
                <a:latin typeface="Arial"/>
                <a:cs typeface="Arial"/>
              </a:rPr>
              <a:t>I</a:t>
            </a:r>
            <a:r>
              <a:rPr spc="35" dirty="0">
                <a:solidFill>
                  <a:srgbClr val="0070BF"/>
                </a:solidFill>
                <a:latin typeface="Arial"/>
                <a:cs typeface="Arial"/>
              </a:rPr>
              <a:t>D</a:t>
            </a:r>
            <a:r>
              <a:rPr spc="5" dirty="0">
                <a:solidFill>
                  <a:srgbClr val="0070BF"/>
                </a:solidFill>
                <a:latin typeface="Arial"/>
                <a:cs typeface="Arial"/>
              </a:rPr>
              <a:t>UA</a:t>
            </a:r>
            <a:r>
              <a:rPr spc="15" dirty="0">
                <a:solidFill>
                  <a:srgbClr val="0070BF"/>
                </a:solidFill>
                <a:latin typeface="Arial"/>
                <a:cs typeface="Arial"/>
              </a:rPr>
              <a:t>L</a:t>
            </a:r>
            <a:r>
              <a:rPr spc="-8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0070BF"/>
                </a:solidFill>
                <a:latin typeface="Arial"/>
                <a:cs typeface="Arial"/>
              </a:rPr>
              <a:t>F</a:t>
            </a:r>
            <a:r>
              <a:rPr spc="5" dirty="0">
                <a:solidFill>
                  <a:srgbClr val="0070BF"/>
                </a:solidFill>
                <a:latin typeface="Arial"/>
                <a:cs typeface="Arial"/>
              </a:rPr>
              <a:t>UN</a:t>
            </a:r>
            <a:r>
              <a:rPr spc="35" dirty="0">
                <a:solidFill>
                  <a:srgbClr val="0070BF"/>
                </a:solidFill>
                <a:latin typeface="Arial"/>
                <a:cs typeface="Arial"/>
              </a:rPr>
              <a:t>C</a:t>
            </a:r>
            <a:r>
              <a:rPr spc="-20" dirty="0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spc="15" dirty="0">
                <a:solidFill>
                  <a:srgbClr val="0070BF"/>
                </a:solidFill>
                <a:latin typeface="Arial"/>
                <a:cs typeface="Arial"/>
              </a:rPr>
              <a:t>ION</a:t>
            </a:r>
            <a:r>
              <a:rPr spc="-2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0070BF"/>
                </a:solidFill>
                <a:latin typeface="Arial"/>
                <a:cs typeface="Arial"/>
              </a:rPr>
              <a:t>O</a:t>
            </a:r>
            <a:r>
              <a:rPr spc="15" dirty="0">
                <a:solidFill>
                  <a:srgbClr val="0070BF"/>
                </a:solidFill>
                <a:latin typeface="Arial"/>
                <a:cs typeface="Arial"/>
              </a:rPr>
              <a:t>F</a:t>
            </a:r>
            <a:r>
              <a:rPr dirty="0">
                <a:solidFill>
                  <a:srgbClr val="0070BF"/>
                </a:solidFill>
                <a:latin typeface="Arial"/>
                <a:cs typeface="Arial"/>
              </a:rPr>
              <a:t>	</a:t>
            </a:r>
            <a:r>
              <a:rPr spc="20" dirty="0">
                <a:solidFill>
                  <a:srgbClr val="0070BF"/>
                </a:solidFill>
                <a:latin typeface="Arial"/>
                <a:cs typeface="Arial"/>
              </a:rPr>
              <a:t>E</a:t>
            </a:r>
            <a:r>
              <a:rPr spc="5" dirty="0">
                <a:solidFill>
                  <a:srgbClr val="0070BF"/>
                </a:solidFill>
                <a:latin typeface="Arial"/>
                <a:cs typeface="Arial"/>
              </a:rPr>
              <a:t>DUC</a:t>
            </a:r>
            <a:r>
              <a:rPr spc="-200" dirty="0">
                <a:solidFill>
                  <a:srgbClr val="0070BF"/>
                </a:solidFill>
                <a:latin typeface="Arial"/>
                <a:cs typeface="Arial"/>
              </a:rPr>
              <a:t>A</a:t>
            </a:r>
            <a:r>
              <a:rPr spc="10" dirty="0">
                <a:solidFill>
                  <a:srgbClr val="0070BF"/>
                </a:solidFill>
                <a:latin typeface="Arial"/>
                <a:cs typeface="Arial"/>
              </a:rPr>
              <a:t>T</a:t>
            </a:r>
            <a:r>
              <a:rPr spc="15" dirty="0">
                <a:solidFill>
                  <a:srgbClr val="0070BF"/>
                </a:solidFill>
                <a:latin typeface="Arial"/>
                <a:cs typeface="Arial"/>
              </a:rPr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0368" y="2608608"/>
            <a:ext cx="4878070" cy="2896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340" indent="-168275">
              <a:lnSpc>
                <a:spcPct val="100000"/>
              </a:lnSpc>
              <a:spcBef>
                <a:spcPts val="105"/>
              </a:spcBef>
              <a:buSzPct val="93939"/>
              <a:buFont typeface="Wingdings"/>
              <a:buChar char=""/>
              <a:tabLst>
                <a:tab pos="180975" algn="l"/>
              </a:tabLst>
            </a:pPr>
            <a:r>
              <a:rPr sz="1650" spc="-5" dirty="0">
                <a:latin typeface="Arial MT"/>
                <a:cs typeface="Arial MT"/>
              </a:rPr>
              <a:t>Growth</a:t>
            </a:r>
            <a:r>
              <a:rPr sz="1650" spc="-6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&amp;</a:t>
            </a:r>
            <a:r>
              <a:rPr sz="1650" spc="5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development</a:t>
            </a:r>
            <a:r>
              <a:rPr sz="1650" spc="-65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of</a:t>
            </a:r>
            <a:r>
              <a:rPr sz="1650" spc="-5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individual</a:t>
            </a:r>
            <a:endParaRPr sz="165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85"/>
              </a:spcBef>
              <a:buSzPct val="93939"/>
              <a:buFont typeface="Wingdings"/>
              <a:buChar char=""/>
              <a:tabLst>
                <a:tab pos="180975" algn="l"/>
              </a:tabLst>
            </a:pPr>
            <a:r>
              <a:rPr sz="1650" spc="-5" dirty="0">
                <a:latin typeface="Arial MT"/>
                <a:cs typeface="Arial MT"/>
              </a:rPr>
              <a:t>Direction</a:t>
            </a:r>
            <a:r>
              <a:rPr sz="1650" spc="-6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&amp;</a:t>
            </a:r>
            <a:r>
              <a:rPr sz="1650" spc="-4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guidance</a:t>
            </a:r>
            <a:endParaRPr sz="165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70"/>
              </a:spcBef>
              <a:buSzPct val="93939"/>
              <a:buFont typeface="Wingdings"/>
              <a:buChar char=""/>
              <a:tabLst>
                <a:tab pos="180975" algn="l"/>
              </a:tabLst>
            </a:pPr>
            <a:r>
              <a:rPr sz="1650" spc="-5" dirty="0">
                <a:latin typeface="Arial MT"/>
                <a:cs typeface="Arial MT"/>
              </a:rPr>
              <a:t>Preparation</a:t>
            </a:r>
            <a:r>
              <a:rPr sz="1650" spc="-7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for</a:t>
            </a:r>
            <a:r>
              <a:rPr sz="1650" spc="-1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adult</a:t>
            </a:r>
            <a:r>
              <a:rPr sz="1650" spc="-11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life</a:t>
            </a:r>
            <a:endParaRPr sz="165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85"/>
              </a:spcBef>
              <a:buSzPct val="93939"/>
              <a:buFont typeface="Wingdings"/>
              <a:buChar char=""/>
              <a:tabLst>
                <a:tab pos="180975" algn="l"/>
              </a:tabLst>
            </a:pPr>
            <a:r>
              <a:rPr sz="1650" spc="-5" dirty="0">
                <a:latin typeface="Arial MT"/>
                <a:cs typeface="Arial MT"/>
              </a:rPr>
              <a:t>Conservation</a:t>
            </a:r>
            <a:r>
              <a:rPr sz="1650" spc="-5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of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traditional</a:t>
            </a:r>
            <a:r>
              <a:rPr sz="1650" spc="-45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knowledge</a:t>
            </a:r>
            <a:endParaRPr sz="165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85"/>
              </a:spcBef>
              <a:buSzPct val="93939"/>
              <a:buFont typeface="Wingdings"/>
              <a:buChar char=""/>
              <a:tabLst>
                <a:tab pos="180975" algn="l"/>
              </a:tabLst>
            </a:pPr>
            <a:r>
              <a:rPr sz="1650" spc="-10" dirty="0">
                <a:latin typeface="Arial MT"/>
                <a:cs typeface="Arial MT"/>
              </a:rPr>
              <a:t>Transmission</a:t>
            </a:r>
            <a:r>
              <a:rPr sz="1650" spc="-70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of</a:t>
            </a:r>
            <a:r>
              <a:rPr sz="1650" spc="-6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culture</a:t>
            </a:r>
            <a:endParaRPr sz="165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80"/>
              </a:spcBef>
              <a:buSzPct val="93939"/>
              <a:buFont typeface="Wingdings"/>
              <a:buChar char=""/>
              <a:tabLst>
                <a:tab pos="180975" algn="l"/>
              </a:tabLst>
            </a:pPr>
            <a:r>
              <a:rPr sz="1650" spc="-5" dirty="0">
                <a:latin typeface="Arial MT"/>
                <a:cs typeface="Arial MT"/>
              </a:rPr>
              <a:t>Progressive</a:t>
            </a:r>
            <a:r>
              <a:rPr sz="1650" spc="-4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development</a:t>
            </a:r>
            <a:endParaRPr sz="165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85"/>
              </a:spcBef>
              <a:buSzPct val="93939"/>
              <a:buFont typeface="Wingdings"/>
              <a:buChar char=""/>
              <a:tabLst>
                <a:tab pos="180975" algn="l"/>
              </a:tabLst>
            </a:pPr>
            <a:r>
              <a:rPr sz="1650" spc="-5" dirty="0">
                <a:latin typeface="Arial MT"/>
                <a:cs typeface="Arial MT"/>
              </a:rPr>
              <a:t>Achievement</a:t>
            </a:r>
            <a:r>
              <a:rPr sz="1650" spc="-55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of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self-sufficiency</a:t>
            </a:r>
            <a:endParaRPr sz="165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85"/>
              </a:spcBef>
              <a:buSzPct val="93939"/>
              <a:buFont typeface="Wingdings"/>
              <a:buChar char=""/>
              <a:tabLst>
                <a:tab pos="180975" algn="l"/>
              </a:tabLst>
            </a:pPr>
            <a:r>
              <a:rPr sz="1650" spc="-5" dirty="0">
                <a:latin typeface="Arial MT"/>
                <a:cs typeface="Arial MT"/>
              </a:rPr>
              <a:t>Holistic</a:t>
            </a:r>
            <a:r>
              <a:rPr sz="1650" spc="-5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personality</a:t>
            </a:r>
            <a:r>
              <a:rPr sz="1650" spc="-5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development</a:t>
            </a:r>
            <a:endParaRPr sz="165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85"/>
              </a:spcBef>
              <a:buSzPct val="93939"/>
              <a:buFont typeface="Wingdings"/>
              <a:buChar char=""/>
              <a:tabLst>
                <a:tab pos="180975" algn="l"/>
              </a:tabLst>
            </a:pPr>
            <a:r>
              <a:rPr sz="1650" dirty="0">
                <a:latin typeface="Arial MT"/>
                <a:cs typeface="Arial MT"/>
              </a:rPr>
              <a:t>Moral</a:t>
            </a:r>
            <a:r>
              <a:rPr sz="1650" spc="-6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&amp;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character</a:t>
            </a:r>
            <a:r>
              <a:rPr sz="1650" spc="-6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development</a:t>
            </a:r>
            <a:endParaRPr sz="1650">
              <a:latin typeface="Arial MT"/>
              <a:cs typeface="Arial MT"/>
            </a:endParaRPr>
          </a:p>
          <a:p>
            <a:pPr marL="236220" indent="-224154">
              <a:lnSpc>
                <a:spcPct val="100000"/>
              </a:lnSpc>
              <a:spcBef>
                <a:spcPts val="85"/>
              </a:spcBef>
              <a:buSzPct val="93939"/>
              <a:buFont typeface="Wingdings"/>
              <a:buChar char=""/>
              <a:tabLst>
                <a:tab pos="236854" algn="l"/>
              </a:tabLst>
            </a:pPr>
            <a:r>
              <a:rPr sz="1650" dirty="0">
                <a:latin typeface="Arial MT"/>
                <a:cs typeface="Arial MT"/>
              </a:rPr>
              <a:t>Develop</a:t>
            </a:r>
            <a:r>
              <a:rPr sz="1650" spc="-7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vocational</a:t>
            </a:r>
            <a:r>
              <a:rPr sz="1650" spc="-75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efficiency</a:t>
            </a:r>
            <a:endParaRPr sz="1650">
              <a:latin typeface="Arial MT"/>
              <a:cs typeface="Arial MT"/>
            </a:endParaRPr>
          </a:p>
          <a:p>
            <a:pPr marL="180340" indent="-168275">
              <a:lnSpc>
                <a:spcPct val="100000"/>
              </a:lnSpc>
              <a:spcBef>
                <a:spcPts val="70"/>
              </a:spcBef>
              <a:buSzPct val="93939"/>
              <a:buFont typeface="Wingdings"/>
              <a:buChar char=""/>
              <a:tabLst>
                <a:tab pos="180975" algn="l"/>
              </a:tabLst>
            </a:pPr>
            <a:r>
              <a:rPr sz="1650" spc="-5" dirty="0">
                <a:latin typeface="Arial MT"/>
                <a:cs typeface="Arial MT"/>
              </a:rPr>
              <a:t>Awareness</a:t>
            </a:r>
            <a:r>
              <a:rPr sz="1650" spc="-45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of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past</a:t>
            </a:r>
            <a:r>
              <a:rPr sz="1650" spc="-6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&amp;</a:t>
            </a:r>
            <a:r>
              <a:rPr sz="1650" spc="-1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present</a:t>
            </a:r>
            <a:r>
              <a:rPr sz="1650" spc="-6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&amp;</a:t>
            </a:r>
            <a:r>
              <a:rPr sz="1650" spc="-1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preparing</a:t>
            </a:r>
            <a:r>
              <a:rPr sz="1650" spc="-55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for</a:t>
            </a:r>
            <a:r>
              <a:rPr sz="1650" spc="-5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future</a:t>
            </a:r>
            <a:endParaRPr sz="1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7706"/>
            <a:ext cx="249999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>
                <a:solidFill>
                  <a:srgbClr val="000000"/>
                </a:solidFill>
                <a:latin typeface="Arial"/>
                <a:cs typeface="Arial"/>
              </a:rPr>
              <a:t>PHILOSOPHY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74" y="2563618"/>
            <a:ext cx="6612255" cy="16033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300" spc="5" dirty="0">
                <a:latin typeface="Arial MT"/>
                <a:cs typeface="Arial MT"/>
              </a:rPr>
              <a:t>Philosophy </a:t>
            </a:r>
            <a:r>
              <a:rPr sz="2300" dirty="0">
                <a:latin typeface="Arial MT"/>
                <a:cs typeface="Arial MT"/>
              </a:rPr>
              <a:t>is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science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of</a:t>
            </a:r>
            <a:r>
              <a:rPr sz="2300" spc="-2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knowledge.</a:t>
            </a:r>
            <a:endParaRPr sz="2300">
              <a:latin typeface="Arial MT"/>
              <a:cs typeface="Arial MT"/>
            </a:endParaRPr>
          </a:p>
          <a:p>
            <a:pPr marL="5791200">
              <a:lnSpc>
                <a:spcPct val="100000"/>
              </a:lnSpc>
              <a:spcBef>
                <a:spcPts val="350"/>
              </a:spcBef>
            </a:pPr>
            <a:r>
              <a:rPr sz="2300" spc="5" dirty="0">
                <a:latin typeface="Arial MT"/>
                <a:cs typeface="Arial MT"/>
              </a:rPr>
              <a:t>-</a:t>
            </a:r>
            <a:r>
              <a:rPr sz="2300" spc="-15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Fitch</a:t>
            </a:r>
            <a:endParaRPr sz="2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2300" spc="-555" dirty="0">
                <a:latin typeface="Arial MT"/>
                <a:cs typeface="Arial MT"/>
              </a:rPr>
              <a:t></a:t>
            </a:r>
            <a:r>
              <a:rPr sz="2300" spc="15" dirty="0">
                <a:latin typeface="Arial MT"/>
                <a:cs typeface="Arial MT"/>
              </a:rPr>
              <a:t>P</a:t>
            </a:r>
            <a:r>
              <a:rPr sz="2300" spc="-10" dirty="0">
                <a:latin typeface="Arial MT"/>
                <a:cs typeface="Arial MT"/>
              </a:rPr>
              <a:t>h</a:t>
            </a:r>
            <a:r>
              <a:rPr sz="2300" spc="15" dirty="0">
                <a:latin typeface="Arial MT"/>
                <a:cs typeface="Arial MT"/>
              </a:rPr>
              <a:t>i</a:t>
            </a:r>
            <a:r>
              <a:rPr sz="2300" spc="-5" dirty="0">
                <a:latin typeface="Arial MT"/>
                <a:cs typeface="Arial MT"/>
              </a:rPr>
              <a:t>l</a:t>
            </a:r>
            <a:r>
              <a:rPr sz="2300" spc="-10" dirty="0">
                <a:latin typeface="Arial MT"/>
                <a:cs typeface="Arial MT"/>
              </a:rPr>
              <a:t>o</a:t>
            </a:r>
            <a:r>
              <a:rPr sz="2300" spc="25" dirty="0">
                <a:latin typeface="Arial MT"/>
                <a:cs typeface="Arial MT"/>
              </a:rPr>
              <a:t>s</a:t>
            </a:r>
            <a:r>
              <a:rPr sz="2300" spc="-10" dirty="0">
                <a:latin typeface="Arial MT"/>
                <a:cs typeface="Arial MT"/>
              </a:rPr>
              <a:t>op</a:t>
            </a:r>
            <a:r>
              <a:rPr sz="2300" spc="10" dirty="0">
                <a:latin typeface="Arial MT"/>
                <a:cs typeface="Arial MT"/>
              </a:rPr>
              <a:t>h</a:t>
            </a:r>
            <a:r>
              <a:rPr sz="2300" spc="5" dirty="0">
                <a:latin typeface="Arial MT"/>
                <a:cs typeface="Arial MT"/>
              </a:rPr>
              <a:t>y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i</a:t>
            </a:r>
            <a:r>
              <a:rPr sz="2300" spc="5" dirty="0">
                <a:latin typeface="Arial MT"/>
                <a:cs typeface="Arial MT"/>
              </a:rPr>
              <a:t>s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</a:t>
            </a:r>
            <a:r>
              <a:rPr sz="2300" spc="-10" dirty="0">
                <a:latin typeface="Arial MT"/>
                <a:cs typeface="Arial MT"/>
              </a:rPr>
              <a:t>h</a:t>
            </a:r>
            <a:r>
              <a:rPr sz="2300" spc="5" dirty="0">
                <a:latin typeface="Arial MT"/>
                <a:cs typeface="Arial MT"/>
              </a:rPr>
              <a:t>e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sc</a:t>
            </a:r>
            <a:r>
              <a:rPr sz="2300" spc="15" dirty="0">
                <a:latin typeface="Arial MT"/>
                <a:cs typeface="Arial MT"/>
              </a:rPr>
              <a:t>i</a:t>
            </a:r>
            <a:r>
              <a:rPr sz="2300" spc="-10" dirty="0">
                <a:latin typeface="Arial MT"/>
                <a:cs typeface="Arial MT"/>
              </a:rPr>
              <a:t>e</a:t>
            </a:r>
            <a:r>
              <a:rPr sz="2300" spc="10" dirty="0">
                <a:latin typeface="Arial MT"/>
                <a:cs typeface="Arial MT"/>
              </a:rPr>
              <a:t>n</a:t>
            </a:r>
            <a:r>
              <a:rPr sz="2300" spc="5" dirty="0">
                <a:latin typeface="Arial MT"/>
                <a:cs typeface="Arial MT"/>
              </a:rPr>
              <a:t>ce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o</a:t>
            </a:r>
            <a:r>
              <a:rPr sz="2300" dirty="0">
                <a:latin typeface="Arial MT"/>
                <a:cs typeface="Arial MT"/>
              </a:rPr>
              <a:t>f</a:t>
            </a:r>
            <a:r>
              <a:rPr sz="2300" spc="-2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sc</a:t>
            </a:r>
            <a:r>
              <a:rPr sz="2300" spc="15" dirty="0">
                <a:latin typeface="Arial MT"/>
                <a:cs typeface="Arial MT"/>
              </a:rPr>
              <a:t>i</a:t>
            </a:r>
            <a:r>
              <a:rPr sz="2300" spc="-10" dirty="0">
                <a:latin typeface="Arial MT"/>
                <a:cs typeface="Arial MT"/>
              </a:rPr>
              <a:t>en</a:t>
            </a:r>
            <a:r>
              <a:rPr sz="2300" spc="25" dirty="0">
                <a:latin typeface="Arial MT"/>
                <a:cs typeface="Arial MT"/>
              </a:rPr>
              <a:t>c</a:t>
            </a:r>
            <a:r>
              <a:rPr sz="2300" spc="-10" dirty="0">
                <a:latin typeface="Arial MT"/>
                <a:cs typeface="Arial MT"/>
              </a:rPr>
              <a:t>e</a:t>
            </a:r>
            <a:r>
              <a:rPr sz="2300" spc="5" dirty="0">
                <a:latin typeface="Arial MT"/>
                <a:cs typeface="Arial MT"/>
              </a:rPr>
              <a:t>s.</a:t>
            </a:r>
            <a:endParaRPr sz="2300">
              <a:latin typeface="Arial MT"/>
              <a:cs typeface="Arial MT"/>
            </a:endParaRPr>
          </a:p>
          <a:p>
            <a:pPr marL="5010785">
              <a:lnSpc>
                <a:spcPct val="100000"/>
              </a:lnSpc>
              <a:spcBef>
                <a:spcPts val="345"/>
              </a:spcBef>
            </a:pPr>
            <a:r>
              <a:rPr sz="2300" spc="5" dirty="0">
                <a:latin typeface="Arial MT"/>
                <a:cs typeface="Arial MT"/>
              </a:rPr>
              <a:t>-</a:t>
            </a:r>
            <a:r>
              <a:rPr sz="2300" spc="-9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Coleridge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2835" y="1057655"/>
            <a:ext cx="1039367" cy="52425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357" y="1637706"/>
            <a:ext cx="554863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315335" algn="l"/>
              </a:tabLst>
            </a:pPr>
            <a:r>
              <a:rPr spc="2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pc="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pc="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pc="-2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pc="20" dirty="0">
                <a:solidFill>
                  <a:srgbClr val="000000"/>
                </a:solidFill>
                <a:latin typeface="Arial"/>
                <a:cs typeface="Arial"/>
              </a:rPr>
              <a:t>OSO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pc="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pc="1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pc="1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pc="2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pc="5" dirty="0">
                <a:solidFill>
                  <a:srgbClr val="000000"/>
                </a:solidFill>
                <a:latin typeface="Arial"/>
                <a:cs typeface="Arial"/>
              </a:rPr>
              <a:t>DUC</a:t>
            </a:r>
            <a:r>
              <a:rPr spc="-2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pc="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pc="15" dirty="0">
                <a:solidFill>
                  <a:srgbClr val="000000"/>
                </a:solidFill>
                <a:latin typeface="Arial"/>
                <a:cs typeface="Arial"/>
              </a:rPr>
              <a:t>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09015" y="2374392"/>
            <a:ext cx="6684645" cy="4063365"/>
            <a:chOff x="509015" y="2374392"/>
            <a:chExt cx="6684645" cy="40633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4670" y="2990088"/>
              <a:ext cx="113156" cy="2671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015" y="2374392"/>
              <a:ext cx="6684264" cy="40629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05779"/>
            <a:ext cx="201485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0" spc="5" dirty="0">
                <a:solidFill>
                  <a:srgbClr val="0000FF"/>
                </a:solidFill>
                <a:latin typeface="Lucida Sans Unicode"/>
                <a:cs typeface="Lucida Sans Unicode"/>
              </a:rPr>
              <a:t>Naturalism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846" y="2605469"/>
            <a:ext cx="8545830" cy="289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>
              <a:lnSpc>
                <a:spcPct val="100499"/>
              </a:lnSpc>
              <a:spcBef>
                <a:spcPts val="100"/>
              </a:spcBef>
              <a:tabLst>
                <a:tab pos="5956300" algn="l"/>
              </a:tabLst>
            </a:pPr>
            <a:r>
              <a:rPr sz="2300" i="1" spc="-55" dirty="0">
                <a:solidFill>
                  <a:srgbClr val="0070BF"/>
                </a:solidFill>
                <a:latin typeface="Arial"/>
                <a:cs typeface="Arial"/>
              </a:rPr>
              <a:t>Chief</a:t>
            </a:r>
            <a:r>
              <a:rPr sz="2300" i="1" spc="-9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300" i="1" spc="-65" dirty="0">
                <a:solidFill>
                  <a:srgbClr val="0070BF"/>
                </a:solidFill>
                <a:latin typeface="Arial"/>
                <a:cs typeface="Arial"/>
              </a:rPr>
              <a:t>proponents</a:t>
            </a:r>
            <a:r>
              <a:rPr sz="2300" i="1" spc="-65" dirty="0">
                <a:solidFill>
                  <a:srgbClr val="660066"/>
                </a:solidFill>
                <a:latin typeface="Arial"/>
                <a:cs typeface="Arial"/>
              </a:rPr>
              <a:t>:</a:t>
            </a:r>
            <a:r>
              <a:rPr sz="2300" i="1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 MT"/>
                <a:cs typeface="Arial MT"/>
              </a:rPr>
              <a:t>Rabindranath</a:t>
            </a:r>
            <a:r>
              <a:rPr sz="2300" spc="-55" dirty="0">
                <a:latin typeface="Arial MT"/>
                <a:cs typeface="Arial MT"/>
              </a:rPr>
              <a:t> </a:t>
            </a:r>
            <a:r>
              <a:rPr sz="2300" spc="-45" dirty="0">
                <a:latin typeface="Arial MT"/>
                <a:cs typeface="Arial MT"/>
              </a:rPr>
              <a:t>Tagore,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Jean	</a:t>
            </a:r>
            <a:r>
              <a:rPr sz="2300" spc="5" dirty="0">
                <a:latin typeface="Arial MT"/>
                <a:cs typeface="Arial MT"/>
              </a:rPr>
              <a:t>Jacques</a:t>
            </a:r>
            <a:r>
              <a:rPr sz="2300" spc="-1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Rousseau,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Johann</a:t>
            </a:r>
            <a:r>
              <a:rPr sz="2300" spc="-6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Heinrich.</a:t>
            </a:r>
            <a:endParaRPr sz="2300">
              <a:latin typeface="Arial MT"/>
              <a:cs typeface="Arial MT"/>
            </a:endParaRPr>
          </a:p>
          <a:p>
            <a:pPr marL="22860" marR="217804">
              <a:lnSpc>
                <a:spcPct val="100400"/>
              </a:lnSpc>
              <a:spcBef>
                <a:spcPts val="420"/>
              </a:spcBef>
              <a:tabLst>
                <a:tab pos="2740660" algn="l"/>
                <a:tab pos="4349750" algn="l"/>
                <a:tab pos="6414135" algn="l"/>
              </a:tabLst>
            </a:pPr>
            <a:r>
              <a:rPr sz="2300" i="1" spc="-60" dirty="0">
                <a:solidFill>
                  <a:srgbClr val="0070BF"/>
                </a:solidFill>
                <a:latin typeface="Arial"/>
                <a:cs typeface="Arial"/>
              </a:rPr>
              <a:t>Concept</a:t>
            </a:r>
            <a:r>
              <a:rPr sz="2300" i="1" spc="-60" dirty="0">
                <a:latin typeface="Arial"/>
                <a:cs typeface="Arial"/>
              </a:rPr>
              <a:t>:</a:t>
            </a:r>
            <a:r>
              <a:rPr sz="2300" i="1" spc="-125" dirty="0">
                <a:latin typeface="Arial"/>
                <a:cs typeface="Arial"/>
              </a:rPr>
              <a:t> </a:t>
            </a:r>
            <a:r>
              <a:rPr sz="2300" spc="5" dirty="0">
                <a:latin typeface="Arial MT"/>
                <a:cs typeface="Arial MT"/>
              </a:rPr>
              <a:t>Educating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the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human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generation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about	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-6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in</a:t>
            </a:r>
            <a:r>
              <a:rPr sz="2300" spc="-55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the</a:t>
            </a:r>
            <a:r>
              <a:rPr sz="2300" spc="-6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nature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rather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than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artificial</a:t>
            </a:r>
            <a:r>
              <a:rPr sz="2300" spc="-1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environment	</a:t>
            </a:r>
            <a:r>
              <a:rPr sz="2300" spc="10" dirty="0">
                <a:latin typeface="Arial MT"/>
                <a:cs typeface="Arial MT"/>
              </a:rPr>
              <a:t>by </a:t>
            </a:r>
            <a:r>
              <a:rPr sz="2300" dirty="0">
                <a:latin typeface="Arial MT"/>
                <a:cs typeface="Arial MT"/>
              </a:rPr>
              <a:t>keeping </a:t>
            </a:r>
            <a:r>
              <a:rPr sz="2300" spc="10" dirty="0">
                <a:latin typeface="Arial MT"/>
                <a:cs typeface="Arial MT"/>
              </a:rPr>
              <a:t>in </a:t>
            </a:r>
            <a:r>
              <a:rPr sz="2300" spc="5" dirty="0">
                <a:latin typeface="Arial MT"/>
                <a:cs typeface="Arial MT"/>
              </a:rPr>
              <a:t>mind </a:t>
            </a:r>
            <a:r>
              <a:rPr sz="2300" dirty="0">
                <a:latin typeface="Arial MT"/>
                <a:cs typeface="Arial MT"/>
              </a:rPr>
              <a:t>the 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individuality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spc="5" dirty="0">
                <a:latin typeface="Arial MT"/>
                <a:cs typeface="Arial MT"/>
              </a:rPr>
              <a:t> each	child.</a:t>
            </a:r>
            <a:endParaRPr sz="2300">
              <a:latin typeface="Arial MT"/>
              <a:cs typeface="Arial MT"/>
            </a:endParaRPr>
          </a:p>
          <a:p>
            <a:pPr marL="12700" marR="36830">
              <a:lnSpc>
                <a:spcPts val="2500"/>
              </a:lnSpc>
              <a:spcBef>
                <a:spcPts val="850"/>
              </a:spcBef>
              <a:tabLst>
                <a:tab pos="2212340" algn="l"/>
                <a:tab pos="4509770" algn="l"/>
                <a:tab pos="5558155" algn="l"/>
              </a:tabLst>
            </a:pPr>
            <a:r>
              <a:rPr sz="2300" i="1" spc="-60" dirty="0">
                <a:solidFill>
                  <a:srgbClr val="0070BF"/>
                </a:solidFill>
                <a:latin typeface="Arial"/>
                <a:cs typeface="Arial"/>
              </a:rPr>
              <a:t>Organization</a:t>
            </a:r>
            <a:r>
              <a:rPr sz="2300" i="1" spc="-6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300" i="1" spc="10" dirty="0">
                <a:solidFill>
                  <a:srgbClr val="0070BF"/>
                </a:solidFill>
                <a:latin typeface="Arial"/>
                <a:cs typeface="Arial"/>
              </a:rPr>
              <a:t>&amp;</a:t>
            </a:r>
            <a:r>
              <a:rPr sz="2300" i="1" spc="-27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300" i="1" spc="-60" dirty="0">
                <a:solidFill>
                  <a:srgbClr val="0070BF"/>
                </a:solidFill>
                <a:latin typeface="Arial"/>
                <a:cs typeface="Arial"/>
              </a:rPr>
              <a:t>Aims</a:t>
            </a:r>
            <a:r>
              <a:rPr sz="2300" i="1" spc="-114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300" i="1" spc="-40" dirty="0">
                <a:solidFill>
                  <a:srgbClr val="0070BF"/>
                </a:solidFill>
                <a:latin typeface="Arial"/>
                <a:cs typeface="Arial"/>
              </a:rPr>
              <a:t>of</a:t>
            </a:r>
            <a:r>
              <a:rPr sz="2300" i="1" spc="-11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300" i="1" spc="-65" dirty="0">
                <a:solidFill>
                  <a:srgbClr val="0070BF"/>
                </a:solidFill>
                <a:latin typeface="Arial"/>
                <a:cs typeface="Arial"/>
              </a:rPr>
              <a:t>education:</a:t>
            </a:r>
            <a:r>
              <a:rPr sz="2300" i="1" spc="-10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300" dirty="0">
                <a:latin typeface="Arial MT"/>
                <a:cs typeface="Arial MT"/>
              </a:rPr>
              <a:t>Nature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is	</a:t>
            </a:r>
            <a:r>
              <a:rPr sz="2300" dirty="0">
                <a:latin typeface="Arial MT"/>
                <a:cs typeface="Arial MT"/>
              </a:rPr>
              <a:t>considered </a:t>
            </a:r>
            <a:r>
              <a:rPr sz="2300" spc="10" dirty="0">
                <a:latin typeface="Arial MT"/>
                <a:cs typeface="Arial MT"/>
              </a:rPr>
              <a:t>the 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classroom.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Emphasis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on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open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air	</a:t>
            </a:r>
            <a:r>
              <a:rPr sz="2300" spc="5" dirty="0">
                <a:latin typeface="Arial MT"/>
                <a:cs typeface="Arial MT"/>
              </a:rPr>
              <a:t>schools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teach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through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direct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experience</a:t>
            </a:r>
            <a:r>
              <a:rPr sz="2300" spc="5" dirty="0">
                <a:latin typeface="Arial MT"/>
                <a:cs typeface="Arial MT"/>
              </a:rPr>
              <a:t> with	</a:t>
            </a:r>
            <a:r>
              <a:rPr sz="2300" dirty="0">
                <a:latin typeface="Arial MT"/>
                <a:cs typeface="Arial MT"/>
              </a:rPr>
              <a:t>nature.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303" y="1198852"/>
            <a:ext cx="201485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0" spc="5" dirty="0">
                <a:solidFill>
                  <a:srgbClr val="0000FF"/>
                </a:solidFill>
                <a:latin typeface="Lucida Sans Unicode"/>
                <a:cs typeface="Lucida Sans Unicode"/>
              </a:rPr>
              <a:t>Naturalism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502" y="2115789"/>
            <a:ext cx="8620760" cy="32854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3505" marR="524510" indent="-91440">
              <a:lnSpc>
                <a:spcPts val="2950"/>
              </a:lnSpc>
              <a:spcBef>
                <a:spcPts val="260"/>
              </a:spcBef>
              <a:tabLst>
                <a:tab pos="5923915" algn="l"/>
              </a:tabLst>
            </a:pPr>
            <a:r>
              <a:rPr sz="2500" i="1" spc="-745" dirty="0">
                <a:solidFill>
                  <a:srgbClr val="660066"/>
                </a:solidFill>
                <a:latin typeface="Verdana"/>
                <a:cs typeface="Verdana"/>
              </a:rPr>
              <a:t>Curriculum:</a:t>
            </a:r>
            <a:r>
              <a:rPr sz="2300" spc="-745" dirty="0">
                <a:latin typeface="Calibri"/>
                <a:cs typeface="Calibri"/>
              </a:rPr>
              <a:t>Basis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curriculum</a:t>
            </a:r>
            <a:r>
              <a:rPr sz="2300" spc="-15" dirty="0">
                <a:latin typeface="Calibri"/>
                <a:cs typeface="Calibri"/>
              </a:rPr>
              <a:t> development	</a:t>
            </a:r>
            <a:r>
              <a:rPr sz="2300" spc="-20" dirty="0">
                <a:latin typeface="Calibri"/>
                <a:cs typeface="Calibri"/>
              </a:rPr>
              <a:t>was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child’s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nature,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interest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&amp;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needs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103505" algn="just">
              <a:lnSpc>
                <a:spcPts val="2550"/>
              </a:lnSpc>
            </a:pPr>
            <a:r>
              <a:rPr sz="2300" spc="5" dirty="0">
                <a:latin typeface="Lucida Sans Unicode"/>
                <a:cs typeface="Lucida Sans Unicode"/>
              </a:rPr>
              <a:t>Stressed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on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subjects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dealing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with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nature</a:t>
            </a:r>
            <a:r>
              <a:rPr sz="2300" spc="725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such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15" dirty="0">
                <a:latin typeface="Lucida Sans Unicode"/>
                <a:cs typeface="Lucida Sans Unicode"/>
              </a:rPr>
              <a:t>as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physics,</a:t>
            </a:r>
            <a:endParaRPr sz="2300">
              <a:latin typeface="Lucida Sans Unicode"/>
              <a:cs typeface="Lucida Sans Unicode"/>
            </a:endParaRPr>
          </a:p>
          <a:p>
            <a:pPr marL="103505" marR="229870" algn="just">
              <a:lnSpc>
                <a:spcPts val="2770"/>
              </a:lnSpc>
              <a:spcBef>
                <a:spcPts val="100"/>
              </a:spcBef>
            </a:pPr>
            <a:r>
              <a:rPr sz="2300" spc="5" dirty="0">
                <a:latin typeface="Lucida Sans Unicode"/>
                <a:cs typeface="Lucida Sans Unicode"/>
              </a:rPr>
              <a:t>chemistry, biology,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language </a:t>
            </a:r>
            <a:r>
              <a:rPr sz="2300" spc="10" dirty="0">
                <a:latin typeface="Lucida Sans Unicode"/>
                <a:cs typeface="Lucida Sans Unicode"/>
              </a:rPr>
              <a:t>&amp; </a:t>
            </a:r>
            <a:r>
              <a:rPr sz="2300" spc="5" dirty="0">
                <a:latin typeface="Lucida Sans Unicode"/>
                <a:cs typeface="Lucida Sans Unicode"/>
              </a:rPr>
              <a:t>mathematics. Tagore also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stressed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on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teaching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spiritual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values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nature.</a:t>
            </a:r>
            <a:endParaRPr sz="2300">
              <a:latin typeface="Lucida Sans Unicode"/>
              <a:cs typeface="Lucida Sans Unicode"/>
            </a:endParaRPr>
          </a:p>
          <a:p>
            <a:pPr marL="103505" marR="5080" algn="just">
              <a:lnSpc>
                <a:spcPct val="100299"/>
              </a:lnSpc>
              <a:spcBef>
                <a:spcPts val="20"/>
              </a:spcBef>
            </a:pPr>
            <a:r>
              <a:rPr sz="1550" spc="-1045" dirty="0">
                <a:latin typeface="Georgia"/>
                <a:cs typeface="Georgia"/>
              </a:rPr>
              <a:t></a:t>
            </a:r>
            <a:r>
              <a:rPr sz="2500" i="1" spc="-1045" dirty="0">
                <a:latin typeface="Verdana"/>
                <a:cs typeface="Verdana"/>
              </a:rPr>
              <a:t>MethodsofEducation:</a:t>
            </a:r>
            <a:r>
              <a:rPr sz="2300" spc="-1045" dirty="0">
                <a:latin typeface="Lucida Sans Unicode"/>
                <a:cs typeface="Lucida Sans Unicode"/>
              </a:rPr>
              <a:t>As</a:t>
            </a:r>
            <a:r>
              <a:rPr sz="2300" spc="300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natural    </a:t>
            </a:r>
            <a:r>
              <a:rPr sz="2300" spc="7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as    </a:t>
            </a:r>
            <a:r>
              <a:rPr sz="2300" spc="9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possible     </a:t>
            </a:r>
            <a:r>
              <a:rPr sz="2300" spc="6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considering 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individual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differences.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Noble</a:t>
            </a:r>
            <a:r>
              <a:rPr sz="2300" spc="70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efforts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for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planned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living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with </a:t>
            </a:r>
            <a:r>
              <a:rPr sz="2300" spc="-72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nature.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Direct</a:t>
            </a:r>
            <a:r>
              <a:rPr sz="2300" spc="72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experience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nature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through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observation,</a:t>
            </a:r>
            <a:endParaRPr sz="2300">
              <a:latin typeface="Lucida Sans Unicode"/>
              <a:cs typeface="Lucida Sans Unicode"/>
            </a:endParaRPr>
          </a:p>
          <a:p>
            <a:pPr marL="103505" algn="just">
              <a:lnSpc>
                <a:spcPct val="100000"/>
              </a:lnSpc>
              <a:spcBef>
                <a:spcPts val="85"/>
              </a:spcBef>
            </a:pPr>
            <a:r>
              <a:rPr sz="2300" spc="5" dirty="0">
                <a:latin typeface="Lucida Sans Unicode"/>
                <a:cs typeface="Lucida Sans Unicode"/>
              </a:rPr>
              <a:t>excursion,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experimentation,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play-way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198852"/>
            <a:ext cx="201485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0" spc="5" dirty="0">
                <a:solidFill>
                  <a:srgbClr val="0000FF"/>
                </a:solidFill>
                <a:latin typeface="Lucida Sans Unicode"/>
                <a:cs typeface="Lucida Sans Unicode"/>
              </a:rPr>
              <a:t>Naturalism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74" y="2605532"/>
            <a:ext cx="8842375" cy="2292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47625">
              <a:lnSpc>
                <a:spcPct val="100400"/>
              </a:lnSpc>
              <a:spcBef>
                <a:spcPts val="75"/>
              </a:spcBef>
              <a:tabLst>
                <a:tab pos="1512570" algn="l"/>
                <a:tab pos="3203575" algn="l"/>
                <a:tab pos="5520055" algn="l"/>
                <a:tab pos="6736080" algn="l"/>
              </a:tabLst>
            </a:pPr>
            <a:r>
              <a:rPr sz="2650" b="1" i="1" spc="-65" dirty="0">
                <a:latin typeface="Arial"/>
                <a:cs typeface="Arial"/>
              </a:rPr>
              <a:t>Role</a:t>
            </a:r>
            <a:r>
              <a:rPr sz="2650" b="1" i="1" spc="-140" dirty="0">
                <a:latin typeface="Arial"/>
                <a:cs typeface="Arial"/>
              </a:rPr>
              <a:t> </a:t>
            </a:r>
            <a:r>
              <a:rPr sz="2650" b="1" i="1" spc="-35" dirty="0">
                <a:latin typeface="Arial"/>
                <a:cs typeface="Arial"/>
              </a:rPr>
              <a:t>of</a:t>
            </a:r>
            <a:r>
              <a:rPr sz="2650" b="1" i="1" spc="-125" dirty="0">
                <a:latin typeface="Arial"/>
                <a:cs typeface="Arial"/>
              </a:rPr>
              <a:t> </a:t>
            </a:r>
            <a:r>
              <a:rPr sz="2650" b="1" i="1" spc="-75" dirty="0">
                <a:latin typeface="Arial"/>
                <a:cs typeface="Arial"/>
              </a:rPr>
              <a:t>teacher:</a:t>
            </a:r>
            <a:r>
              <a:rPr sz="2650" b="1" i="1" spc="-95" dirty="0">
                <a:latin typeface="Arial"/>
                <a:cs typeface="Arial"/>
              </a:rPr>
              <a:t> </a:t>
            </a:r>
            <a:r>
              <a:rPr sz="2300" spc="-35" dirty="0">
                <a:latin typeface="Arial MT"/>
                <a:cs typeface="Arial MT"/>
              </a:rPr>
              <a:t>Teacher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is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an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observe	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facilitator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of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child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develop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	nature;</a:t>
            </a:r>
            <a:r>
              <a:rPr sz="2300" spc="5" dirty="0">
                <a:latin typeface="Arial MT"/>
                <a:cs typeface="Arial MT"/>
              </a:rPr>
              <a:t> teacher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facilitates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best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possible	</a:t>
            </a:r>
            <a:r>
              <a:rPr sz="2300" dirty="0">
                <a:latin typeface="Arial MT"/>
                <a:cs typeface="Arial MT"/>
              </a:rPr>
              <a:t>natural 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environment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for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prompt	</a:t>
            </a:r>
            <a:r>
              <a:rPr sz="2300" dirty="0">
                <a:latin typeface="Arial MT"/>
                <a:cs typeface="Arial MT"/>
              </a:rPr>
              <a:t>learning.</a:t>
            </a:r>
            <a:endParaRPr sz="2300">
              <a:latin typeface="Arial MT"/>
              <a:cs typeface="Arial MT"/>
            </a:endParaRPr>
          </a:p>
          <a:p>
            <a:pPr marL="12700" marR="5080">
              <a:lnSpc>
                <a:spcPct val="100600"/>
              </a:lnSpc>
              <a:spcBef>
                <a:spcPts val="375"/>
              </a:spcBef>
              <a:tabLst>
                <a:tab pos="2635885" algn="l"/>
                <a:tab pos="5090160" algn="l"/>
                <a:tab pos="6659880" algn="l"/>
              </a:tabLst>
            </a:pPr>
            <a:r>
              <a:rPr sz="2650" b="1" i="1" spc="-65" dirty="0">
                <a:latin typeface="Arial"/>
                <a:cs typeface="Arial"/>
              </a:rPr>
              <a:t>Discipline</a:t>
            </a:r>
            <a:r>
              <a:rPr sz="2650" i="1" spc="-65" dirty="0">
                <a:latin typeface="Arial"/>
                <a:cs typeface="Arial"/>
              </a:rPr>
              <a:t>:</a:t>
            </a:r>
            <a:r>
              <a:rPr sz="2650" i="1" spc="-145" dirty="0">
                <a:latin typeface="Arial"/>
                <a:cs typeface="Arial"/>
              </a:rPr>
              <a:t> </a:t>
            </a:r>
            <a:r>
              <a:rPr sz="2300" spc="5" dirty="0">
                <a:latin typeface="Arial MT"/>
                <a:cs typeface="Arial MT"/>
              </a:rPr>
              <a:t>No emphasis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on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external	rigid discipline; </a:t>
            </a:r>
            <a:r>
              <a:rPr sz="2300" spc="5" dirty="0">
                <a:latin typeface="Arial MT"/>
                <a:cs typeface="Arial MT"/>
              </a:rPr>
              <a:t> recommended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free	</a:t>
            </a:r>
            <a:r>
              <a:rPr sz="2300" spc="5" dirty="0">
                <a:latin typeface="Arial MT"/>
                <a:cs typeface="Arial MT"/>
              </a:rPr>
              <a:t>discipline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child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 </a:t>
            </a:r>
            <a:r>
              <a:rPr sz="2300" spc="5" dirty="0">
                <a:latin typeface="Arial MT"/>
                <a:cs typeface="Arial MT"/>
              </a:rPr>
              <a:t>nature </a:t>
            </a:r>
            <a:r>
              <a:rPr sz="2300" dirty="0">
                <a:latin typeface="Arial MT"/>
                <a:cs typeface="Arial MT"/>
              </a:rPr>
              <a:t>for	</a:t>
            </a:r>
            <a:r>
              <a:rPr sz="2300" spc="5" dirty="0">
                <a:latin typeface="Arial MT"/>
                <a:cs typeface="Arial MT"/>
              </a:rPr>
              <a:t>optimum</a:t>
            </a:r>
            <a:r>
              <a:rPr sz="2300" spc="-10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desired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learning.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7706"/>
            <a:ext cx="143256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0" spc="10" dirty="0">
                <a:solidFill>
                  <a:srgbClr val="0000FF"/>
                </a:solidFill>
                <a:latin typeface="Arial MT"/>
                <a:cs typeface="Arial MT"/>
              </a:rPr>
              <a:t>I</a:t>
            </a:r>
            <a:r>
              <a:rPr b="0" spc="-10" dirty="0">
                <a:solidFill>
                  <a:srgbClr val="0000FF"/>
                </a:solidFill>
                <a:latin typeface="Arial MT"/>
                <a:cs typeface="Arial MT"/>
              </a:rPr>
              <a:t>d</a:t>
            </a:r>
            <a:r>
              <a:rPr b="0" spc="20" dirty="0">
                <a:solidFill>
                  <a:srgbClr val="0000FF"/>
                </a:solidFill>
                <a:latin typeface="Arial MT"/>
                <a:cs typeface="Arial MT"/>
              </a:rPr>
              <a:t>ea</a:t>
            </a:r>
            <a:r>
              <a:rPr b="0" spc="-5" dirty="0">
                <a:solidFill>
                  <a:srgbClr val="0000FF"/>
                </a:solidFill>
                <a:latin typeface="Arial MT"/>
                <a:cs typeface="Arial MT"/>
              </a:rPr>
              <a:t>li</a:t>
            </a:r>
            <a:r>
              <a:rPr b="0" spc="15" dirty="0">
                <a:solidFill>
                  <a:srgbClr val="0000FF"/>
                </a:solidFill>
                <a:latin typeface="Arial MT"/>
                <a:cs typeface="Arial MT"/>
              </a:rPr>
              <a:t>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74" y="2538410"/>
            <a:ext cx="8775065" cy="334454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22885" marR="661670" indent="-210820">
              <a:lnSpc>
                <a:spcPts val="2710"/>
              </a:lnSpc>
              <a:spcBef>
                <a:spcPts val="570"/>
              </a:spcBef>
              <a:tabLst>
                <a:tab pos="5684520" algn="l"/>
              </a:tabLst>
            </a:pPr>
            <a:r>
              <a:rPr sz="2650" i="1" spc="-15" dirty="0">
                <a:solidFill>
                  <a:srgbClr val="BF0000"/>
                </a:solidFill>
                <a:latin typeface="Arial"/>
                <a:cs typeface="Arial"/>
              </a:rPr>
              <a:t>Chief</a:t>
            </a:r>
            <a:r>
              <a:rPr sz="2650" i="1" spc="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50" i="1" spc="-15" dirty="0">
                <a:solidFill>
                  <a:srgbClr val="BF0000"/>
                </a:solidFill>
                <a:latin typeface="Arial"/>
                <a:cs typeface="Arial"/>
              </a:rPr>
              <a:t>proponents:</a:t>
            </a:r>
            <a:r>
              <a:rPr sz="2650" i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00" spc="-45" dirty="0">
                <a:latin typeface="Arial MT"/>
                <a:cs typeface="Arial MT"/>
              </a:rPr>
              <a:t>Dr.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Radhakrishan,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Sir	</a:t>
            </a:r>
            <a:r>
              <a:rPr sz="2300" dirty="0">
                <a:latin typeface="Arial MT"/>
                <a:cs typeface="Arial MT"/>
              </a:rPr>
              <a:t>Auurobindo, </a:t>
            </a:r>
            <a:r>
              <a:rPr sz="2300" spc="5" dirty="0">
                <a:latin typeface="Arial MT"/>
                <a:cs typeface="Arial MT"/>
              </a:rPr>
              <a:t>Plato,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Ross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Socrates</a:t>
            </a:r>
            <a:endParaRPr sz="2300">
              <a:latin typeface="Arial MT"/>
              <a:cs typeface="Arial MT"/>
            </a:endParaRPr>
          </a:p>
          <a:p>
            <a:pPr marL="222885" indent="-210820">
              <a:lnSpc>
                <a:spcPts val="2830"/>
              </a:lnSpc>
              <a:tabLst>
                <a:tab pos="6733540" algn="l"/>
              </a:tabLst>
            </a:pPr>
            <a:r>
              <a:rPr sz="2650" i="1" spc="-10" dirty="0">
                <a:solidFill>
                  <a:srgbClr val="BF0000"/>
                </a:solidFill>
                <a:latin typeface="Arial"/>
                <a:cs typeface="Arial"/>
              </a:rPr>
              <a:t>Concept: </a:t>
            </a:r>
            <a:r>
              <a:rPr sz="2300" spc="5" dirty="0">
                <a:latin typeface="Arial MT"/>
                <a:cs typeface="Arial MT"/>
              </a:rPr>
              <a:t>It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believes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that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the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act</a:t>
            </a:r>
            <a:r>
              <a:rPr sz="2300" spc="-5" dirty="0">
                <a:latin typeface="Arial MT"/>
                <a:cs typeface="Arial MT"/>
              </a:rPr>
              <a:t> of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knowing takes	place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within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the</a:t>
            </a:r>
            <a:endParaRPr sz="2300">
              <a:latin typeface="Arial MT"/>
              <a:cs typeface="Arial MT"/>
            </a:endParaRPr>
          </a:p>
          <a:p>
            <a:pPr marL="222885" marR="53340">
              <a:lnSpc>
                <a:spcPts val="2640"/>
              </a:lnSpc>
              <a:spcBef>
                <a:spcPts val="135"/>
              </a:spcBef>
              <a:tabLst>
                <a:tab pos="793115" algn="l"/>
                <a:tab pos="3684270" algn="l"/>
              </a:tabLst>
            </a:pPr>
            <a:r>
              <a:rPr sz="2300" spc="5" dirty="0">
                <a:latin typeface="Arial MT"/>
                <a:cs typeface="Arial MT"/>
              </a:rPr>
              <a:t>mind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for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three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values,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i.e.	</a:t>
            </a:r>
            <a:r>
              <a:rPr sz="2300" spc="5" dirty="0">
                <a:latin typeface="Arial MT"/>
                <a:cs typeface="Arial MT"/>
              </a:rPr>
              <a:t>intellectual, aesthetic </a:t>
            </a:r>
            <a:r>
              <a:rPr sz="2300" spc="10" dirty="0">
                <a:latin typeface="Arial MT"/>
                <a:cs typeface="Arial MT"/>
              </a:rPr>
              <a:t>&amp; </a:t>
            </a:r>
            <a:r>
              <a:rPr sz="2300" dirty="0">
                <a:latin typeface="Arial MT"/>
                <a:cs typeface="Arial MT"/>
              </a:rPr>
              <a:t>moral </a:t>
            </a:r>
            <a:r>
              <a:rPr sz="2300" spc="-5" dirty="0">
                <a:latin typeface="Arial MT"/>
                <a:cs typeface="Arial MT"/>
              </a:rPr>
              <a:t>values </a:t>
            </a:r>
            <a:r>
              <a:rPr sz="2300" spc="10" dirty="0">
                <a:latin typeface="Arial MT"/>
                <a:cs typeface="Arial MT"/>
              </a:rPr>
              <a:t>&amp;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	</a:t>
            </a:r>
            <a:r>
              <a:rPr sz="2300" spc="5" dirty="0">
                <a:latin typeface="Arial MT"/>
                <a:cs typeface="Arial MT"/>
              </a:rPr>
              <a:t>purpose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of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education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is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the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development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endParaRPr sz="2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300" dirty="0">
                <a:latin typeface="Arial MT"/>
                <a:cs typeface="Arial MT"/>
              </a:rPr>
              <a:t>student’s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mind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self</a:t>
            </a:r>
            <a:endParaRPr sz="2300">
              <a:latin typeface="Arial MT"/>
              <a:cs typeface="Arial MT"/>
            </a:endParaRPr>
          </a:p>
          <a:p>
            <a:pPr marL="222885" marR="671830">
              <a:lnSpc>
                <a:spcPct val="100400"/>
              </a:lnSpc>
              <a:spcBef>
                <a:spcPts val="225"/>
              </a:spcBef>
              <a:tabLst>
                <a:tab pos="5516880" algn="l"/>
                <a:tab pos="7276465" algn="l"/>
              </a:tabLst>
            </a:pPr>
            <a:r>
              <a:rPr sz="2650" i="1" spc="-5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2650" i="1" spc="-15" dirty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2650" i="1" spc="-30" dirty="0">
                <a:solidFill>
                  <a:srgbClr val="BF0000"/>
                </a:solidFill>
                <a:latin typeface="Arial"/>
                <a:cs typeface="Arial"/>
              </a:rPr>
              <a:t>g</a:t>
            </a:r>
            <a:r>
              <a:rPr sz="2650" i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50" i="1" spc="-30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2650" i="1" spc="15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2650" i="1" spc="-5" dirty="0">
                <a:solidFill>
                  <a:srgbClr val="BF0000"/>
                </a:solidFill>
                <a:latin typeface="Arial"/>
                <a:cs typeface="Arial"/>
              </a:rPr>
              <a:t>z</a:t>
            </a:r>
            <a:r>
              <a:rPr sz="2650" i="1" spc="-3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50" i="1" dirty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2650" i="1" spc="-15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2650" i="1" spc="-30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2650" i="1" spc="-10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2650" i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50" i="1" spc="-10" dirty="0">
                <a:solidFill>
                  <a:srgbClr val="BF0000"/>
                </a:solidFill>
                <a:latin typeface="Arial"/>
                <a:cs typeface="Arial"/>
              </a:rPr>
              <a:t>&amp;</a:t>
            </a:r>
            <a:r>
              <a:rPr sz="2650" i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50" i="1" spc="-3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50" i="1" spc="15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2650" i="1" spc="-45" dirty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2650" i="1" spc="-5" dirty="0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sz="2650" i="1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50" i="1" spc="-30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2650" i="1" spc="-5" dirty="0">
                <a:solidFill>
                  <a:srgbClr val="BF0000"/>
                </a:solidFill>
                <a:latin typeface="Arial"/>
                <a:cs typeface="Arial"/>
              </a:rPr>
              <a:t>f</a:t>
            </a:r>
            <a:r>
              <a:rPr sz="2650" i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650" i="1" spc="-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2650" i="1" dirty="0">
                <a:solidFill>
                  <a:srgbClr val="BF0000"/>
                </a:solidFill>
                <a:latin typeface="Arial"/>
                <a:cs typeface="Arial"/>
              </a:rPr>
              <a:t>d</a:t>
            </a:r>
            <a:r>
              <a:rPr sz="2650" i="1" spc="-30" dirty="0">
                <a:solidFill>
                  <a:srgbClr val="BF0000"/>
                </a:solidFill>
                <a:latin typeface="Arial"/>
                <a:cs typeface="Arial"/>
              </a:rPr>
              <a:t>u</a:t>
            </a:r>
            <a:r>
              <a:rPr sz="2650" i="1" spc="-5" dirty="0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sz="2650" i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2650" i="1" spc="-30" dirty="0">
                <a:solidFill>
                  <a:srgbClr val="BF0000"/>
                </a:solidFill>
                <a:latin typeface="Arial"/>
                <a:cs typeface="Arial"/>
              </a:rPr>
              <a:t>t</a:t>
            </a:r>
            <a:r>
              <a:rPr sz="2650" i="1" spc="15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2650" i="1" spc="-30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2650" i="1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2650" i="1" spc="-5" dirty="0">
                <a:solidFill>
                  <a:srgbClr val="BF0000"/>
                </a:solidFill>
                <a:latin typeface="Arial"/>
                <a:cs typeface="Arial"/>
              </a:rPr>
              <a:t>:</a:t>
            </a:r>
            <a:r>
              <a:rPr sz="2650" i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300" spc="-20" dirty="0">
                <a:latin typeface="Arial MT"/>
                <a:cs typeface="Arial MT"/>
              </a:rPr>
              <a:t>W</a:t>
            </a:r>
            <a:r>
              <a:rPr sz="2300" spc="-10" dirty="0">
                <a:latin typeface="Arial MT"/>
                <a:cs typeface="Arial MT"/>
              </a:rPr>
              <a:t>e</a:t>
            </a:r>
            <a:r>
              <a:rPr sz="2300" spc="-5" dirty="0">
                <a:latin typeface="Arial MT"/>
                <a:cs typeface="Arial MT"/>
              </a:rPr>
              <a:t>l</a:t>
            </a:r>
            <a:r>
              <a:rPr sz="2300" spc="15" dirty="0">
                <a:latin typeface="Arial MT"/>
                <a:cs typeface="Arial MT"/>
              </a:rPr>
              <a:t>l</a:t>
            </a:r>
            <a:r>
              <a:rPr sz="2300" spc="-5" dirty="0">
                <a:latin typeface="Arial MT"/>
                <a:cs typeface="Arial MT"/>
              </a:rPr>
              <a:t>-</a:t>
            </a:r>
            <a:r>
              <a:rPr sz="2300" spc="-10" dirty="0">
                <a:latin typeface="Arial MT"/>
                <a:cs typeface="Arial MT"/>
              </a:rPr>
              <a:t>p</a:t>
            </a:r>
            <a:r>
              <a:rPr sz="2300" spc="15" dirty="0">
                <a:latin typeface="Arial MT"/>
                <a:cs typeface="Arial MT"/>
              </a:rPr>
              <a:t>l</a:t>
            </a:r>
            <a:r>
              <a:rPr sz="2300" spc="-10" dirty="0">
                <a:latin typeface="Arial MT"/>
                <a:cs typeface="Arial MT"/>
              </a:rPr>
              <a:t>a</a:t>
            </a:r>
            <a:r>
              <a:rPr sz="2300" spc="10" dirty="0">
                <a:latin typeface="Arial MT"/>
                <a:cs typeface="Arial MT"/>
              </a:rPr>
              <a:t>n</a:t>
            </a:r>
            <a:r>
              <a:rPr sz="2300" spc="-10" dirty="0">
                <a:latin typeface="Arial MT"/>
                <a:cs typeface="Arial MT"/>
              </a:rPr>
              <a:t>ne</a:t>
            </a:r>
            <a:r>
              <a:rPr sz="2300" spc="5" dirty="0">
                <a:latin typeface="Arial MT"/>
                <a:cs typeface="Arial MT"/>
              </a:rPr>
              <a:t>d</a:t>
            </a:r>
            <a:r>
              <a:rPr sz="2300" dirty="0">
                <a:latin typeface="Arial MT"/>
                <a:cs typeface="Arial MT"/>
              </a:rPr>
              <a:t>	</a:t>
            </a:r>
            <a:r>
              <a:rPr sz="2300" spc="10" dirty="0">
                <a:latin typeface="Arial MT"/>
                <a:cs typeface="Arial MT"/>
              </a:rPr>
              <a:t>fo</a:t>
            </a:r>
            <a:r>
              <a:rPr sz="2300" spc="-5" dirty="0">
                <a:latin typeface="Arial MT"/>
                <a:cs typeface="Arial MT"/>
              </a:rPr>
              <a:t>rm</a:t>
            </a:r>
            <a:r>
              <a:rPr sz="2300" spc="10" dirty="0">
                <a:latin typeface="Arial MT"/>
                <a:cs typeface="Arial MT"/>
              </a:rPr>
              <a:t>a</a:t>
            </a:r>
            <a:r>
              <a:rPr sz="2300" dirty="0">
                <a:latin typeface="Arial MT"/>
                <a:cs typeface="Arial MT"/>
              </a:rPr>
              <a:t>l  </a:t>
            </a:r>
            <a:r>
              <a:rPr sz="2300" spc="5" dirty="0">
                <a:latin typeface="Arial MT"/>
                <a:cs typeface="Arial MT"/>
              </a:rPr>
              <a:t>classrooms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or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formal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place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teaching-	learning </a:t>
            </a:r>
            <a:r>
              <a:rPr sz="2300" spc="5" dirty="0">
                <a:latin typeface="Arial MT"/>
                <a:cs typeface="Arial MT"/>
              </a:rPr>
              <a:t>activity </a:t>
            </a:r>
            <a:r>
              <a:rPr sz="2300" dirty="0">
                <a:latin typeface="Arial MT"/>
                <a:cs typeface="Arial MT"/>
              </a:rPr>
              <a:t>is 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recommended.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7706"/>
            <a:ext cx="143256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0" spc="10" dirty="0">
                <a:solidFill>
                  <a:srgbClr val="0000FF"/>
                </a:solidFill>
                <a:latin typeface="Arial MT"/>
                <a:cs typeface="Arial MT"/>
              </a:rPr>
              <a:t>I</a:t>
            </a:r>
            <a:r>
              <a:rPr b="0" spc="-10" dirty="0">
                <a:solidFill>
                  <a:srgbClr val="0000FF"/>
                </a:solidFill>
                <a:latin typeface="Arial MT"/>
                <a:cs typeface="Arial MT"/>
              </a:rPr>
              <a:t>d</a:t>
            </a:r>
            <a:r>
              <a:rPr b="0" spc="20" dirty="0">
                <a:solidFill>
                  <a:srgbClr val="0000FF"/>
                </a:solidFill>
                <a:latin typeface="Arial MT"/>
                <a:cs typeface="Arial MT"/>
              </a:rPr>
              <a:t>ea</a:t>
            </a:r>
            <a:r>
              <a:rPr b="0" spc="-5" dirty="0">
                <a:solidFill>
                  <a:srgbClr val="0000FF"/>
                </a:solidFill>
                <a:latin typeface="Arial MT"/>
                <a:cs typeface="Arial MT"/>
              </a:rPr>
              <a:t>li</a:t>
            </a:r>
            <a:r>
              <a:rPr b="0" spc="15" dirty="0">
                <a:solidFill>
                  <a:srgbClr val="0000FF"/>
                </a:solidFill>
                <a:latin typeface="Arial MT"/>
                <a:cs typeface="Arial MT"/>
              </a:rPr>
              <a:t>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6806" y="2091990"/>
            <a:ext cx="8583295" cy="4582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1450">
              <a:lnSpc>
                <a:spcPct val="152300"/>
              </a:lnSpc>
              <a:spcBef>
                <a:spcPts val="90"/>
              </a:spcBef>
              <a:tabLst>
                <a:tab pos="1158875" algn="l"/>
                <a:tab pos="3042285" algn="l"/>
                <a:tab pos="4304665" algn="l"/>
                <a:tab pos="6457315" algn="l"/>
              </a:tabLst>
            </a:pPr>
            <a:r>
              <a:rPr sz="1950" i="1" spc="10" dirty="0">
                <a:solidFill>
                  <a:srgbClr val="BF0000"/>
                </a:solidFill>
                <a:latin typeface="Arial"/>
                <a:cs typeface="Arial"/>
              </a:rPr>
              <a:t>Curriculum: </a:t>
            </a:r>
            <a:r>
              <a:rPr sz="1950" spc="15" dirty="0">
                <a:latin typeface="Arial MT"/>
                <a:cs typeface="Arial MT"/>
              </a:rPr>
              <a:t>The basis of </a:t>
            </a:r>
            <a:r>
              <a:rPr sz="1950" spc="10" dirty="0">
                <a:latin typeface="Arial MT"/>
                <a:cs typeface="Arial MT"/>
              </a:rPr>
              <a:t>curriculum </a:t>
            </a:r>
            <a:r>
              <a:rPr sz="1950" spc="15" dirty="0">
                <a:latin typeface="Arial MT"/>
                <a:cs typeface="Arial MT"/>
              </a:rPr>
              <a:t>is inculcating </a:t>
            </a:r>
            <a:r>
              <a:rPr sz="1950" spc="10" dirty="0">
                <a:latin typeface="Arial MT"/>
                <a:cs typeface="Arial MT"/>
              </a:rPr>
              <a:t>intellectual, </a:t>
            </a:r>
            <a:r>
              <a:rPr sz="1950" spc="15" dirty="0">
                <a:latin typeface="Arial MT"/>
                <a:cs typeface="Arial MT"/>
              </a:rPr>
              <a:t>aesthetic </a:t>
            </a:r>
            <a:r>
              <a:rPr sz="1950" spc="20" dirty="0">
                <a:latin typeface="Arial MT"/>
                <a:cs typeface="Arial MT"/>
              </a:rPr>
              <a:t>&amp; 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moral</a:t>
            </a:r>
            <a:r>
              <a:rPr sz="1950" spc="15" dirty="0">
                <a:latin typeface="Arial MT"/>
                <a:cs typeface="Arial MT"/>
              </a:rPr>
              <a:t> values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or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discipline.	</a:t>
            </a:r>
            <a:r>
              <a:rPr sz="1950" spc="15" dirty="0">
                <a:latin typeface="Arial MT"/>
                <a:cs typeface="Arial MT"/>
              </a:rPr>
              <a:t>The </a:t>
            </a:r>
            <a:r>
              <a:rPr sz="1950" spc="10" dirty="0">
                <a:latin typeface="Arial MT"/>
                <a:cs typeface="Arial MT"/>
              </a:rPr>
              <a:t>intellectual </a:t>
            </a:r>
            <a:r>
              <a:rPr sz="1950" spc="15" dirty="0">
                <a:latin typeface="Arial MT"/>
                <a:cs typeface="Arial MT"/>
              </a:rPr>
              <a:t>value </a:t>
            </a:r>
            <a:r>
              <a:rPr sz="1950" spc="5" dirty="0">
                <a:latin typeface="Arial MT"/>
                <a:cs typeface="Arial MT"/>
              </a:rPr>
              <a:t>is </a:t>
            </a:r>
            <a:r>
              <a:rPr sz="1950" spc="10" dirty="0">
                <a:latin typeface="Arial MT"/>
                <a:cs typeface="Arial MT"/>
              </a:rPr>
              <a:t>represented </a:t>
            </a:r>
            <a:r>
              <a:rPr sz="1950" spc="15" dirty="0">
                <a:latin typeface="Arial MT"/>
                <a:cs typeface="Arial MT"/>
              </a:rPr>
              <a:t>by subjects </a:t>
            </a:r>
            <a:r>
              <a:rPr sz="1950" spc="-52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such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as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language,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literature,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science,	mathematics, history </a:t>
            </a:r>
            <a:r>
              <a:rPr sz="1950" spc="20" dirty="0">
                <a:latin typeface="Arial MT"/>
                <a:cs typeface="Arial MT"/>
              </a:rPr>
              <a:t>&amp; </a:t>
            </a:r>
            <a:r>
              <a:rPr sz="1950" spc="10" dirty="0">
                <a:latin typeface="Arial MT"/>
                <a:cs typeface="Arial MT"/>
              </a:rPr>
              <a:t>geography; </a:t>
            </a:r>
            <a:r>
              <a:rPr sz="1950" spc="15" dirty="0">
                <a:latin typeface="Arial MT"/>
                <a:cs typeface="Arial MT"/>
              </a:rPr>
              <a:t> aesthetic	</a:t>
            </a:r>
            <a:r>
              <a:rPr sz="1950" spc="10" dirty="0">
                <a:latin typeface="Arial MT"/>
                <a:cs typeface="Arial MT"/>
              </a:rPr>
              <a:t>through arts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poetry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moral</a:t>
            </a:r>
            <a:r>
              <a:rPr sz="1950" spc="4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through religion,	ethics.</a:t>
            </a:r>
            <a:r>
              <a:rPr sz="1950" spc="-3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Dr.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  <a:tabLst>
                <a:tab pos="3832225" algn="l"/>
              </a:tabLst>
            </a:pPr>
            <a:r>
              <a:rPr sz="1950" spc="15" dirty="0">
                <a:latin typeface="Arial MT"/>
                <a:cs typeface="Arial MT"/>
              </a:rPr>
              <a:t>Radhakrishan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also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advocated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for	</a:t>
            </a:r>
            <a:r>
              <a:rPr sz="1950" spc="10" dirty="0">
                <a:latin typeface="Arial MT"/>
                <a:cs typeface="Arial MT"/>
              </a:rPr>
              <a:t>physical</a:t>
            </a:r>
            <a:r>
              <a:rPr sz="1950" spc="-3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education.</a:t>
            </a:r>
            <a:endParaRPr sz="1950">
              <a:latin typeface="Arial MT"/>
              <a:cs typeface="Arial MT"/>
            </a:endParaRPr>
          </a:p>
          <a:p>
            <a:pPr marL="12700" marR="5080" indent="532765">
              <a:lnSpc>
                <a:spcPct val="152300"/>
              </a:lnSpc>
              <a:spcBef>
                <a:spcPts val="240"/>
              </a:spcBef>
              <a:tabLst>
                <a:tab pos="1732280" algn="l"/>
                <a:tab pos="3075305" algn="l"/>
                <a:tab pos="5227320" algn="l"/>
                <a:tab pos="5874385" algn="l"/>
                <a:tab pos="6824345" algn="l"/>
              </a:tabLst>
            </a:pPr>
            <a:r>
              <a:rPr sz="1950" i="1" spc="15" dirty="0">
                <a:solidFill>
                  <a:srgbClr val="BF0000"/>
                </a:solidFill>
                <a:latin typeface="Arial"/>
                <a:cs typeface="Arial"/>
              </a:rPr>
              <a:t>Methods</a:t>
            </a:r>
            <a:r>
              <a:rPr sz="1950" i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i="1" spc="5" dirty="0">
                <a:solidFill>
                  <a:srgbClr val="BF0000"/>
                </a:solidFill>
                <a:latin typeface="Arial"/>
                <a:cs typeface="Arial"/>
              </a:rPr>
              <a:t>of</a:t>
            </a:r>
            <a:r>
              <a:rPr sz="195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i="1" spc="15" dirty="0">
                <a:solidFill>
                  <a:srgbClr val="BF0000"/>
                </a:solidFill>
                <a:latin typeface="Arial"/>
                <a:cs typeface="Arial"/>
              </a:rPr>
              <a:t>Education:</a:t>
            </a:r>
            <a:r>
              <a:rPr sz="1950" i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spc="10" dirty="0">
                <a:latin typeface="Arial MT"/>
                <a:cs typeface="Arial MT"/>
              </a:rPr>
              <a:t>Idealism</a:t>
            </a:r>
            <a:r>
              <a:rPr sz="1950" spc="15" dirty="0">
                <a:latin typeface="Arial MT"/>
                <a:cs typeface="Arial MT"/>
              </a:rPr>
              <a:t> recommended	</a:t>
            </a:r>
            <a:r>
              <a:rPr sz="1950" spc="10" dirty="0">
                <a:latin typeface="Arial MT"/>
                <a:cs typeface="Arial MT"/>
              </a:rPr>
              <a:t>formal </a:t>
            </a:r>
            <a:r>
              <a:rPr sz="1950" spc="15" dirty="0">
                <a:latin typeface="Arial MT"/>
                <a:cs typeface="Arial MT"/>
              </a:rPr>
              <a:t>classroom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teaching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methods such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as	</a:t>
            </a:r>
            <a:r>
              <a:rPr sz="1950" spc="10" dirty="0">
                <a:latin typeface="Arial MT"/>
                <a:cs typeface="Arial MT"/>
              </a:rPr>
              <a:t>lecture, </a:t>
            </a:r>
            <a:r>
              <a:rPr sz="1950" spc="15" dirty="0">
                <a:latin typeface="Arial MT"/>
                <a:cs typeface="Arial MT"/>
              </a:rPr>
              <a:t>discussion, </a:t>
            </a:r>
            <a:r>
              <a:rPr sz="1950" spc="10" dirty="0">
                <a:latin typeface="Arial MT"/>
                <a:cs typeface="Arial MT"/>
              </a:rPr>
              <a:t>presentation, </a:t>
            </a:r>
            <a:r>
              <a:rPr sz="1950" spc="20" dirty="0">
                <a:latin typeface="Arial MT"/>
                <a:cs typeface="Arial MT"/>
              </a:rPr>
              <a:t>&amp; </a:t>
            </a:r>
            <a:r>
              <a:rPr sz="1950" spc="15" dirty="0">
                <a:latin typeface="Arial MT"/>
                <a:cs typeface="Arial MT"/>
              </a:rPr>
              <a:t>group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interaction.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Knowledge</a:t>
            </a:r>
            <a:r>
              <a:rPr sz="1950" spc="35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is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transferred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from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the	</a:t>
            </a:r>
            <a:r>
              <a:rPr sz="1950" spc="10" dirty="0">
                <a:latin typeface="Arial MT"/>
                <a:cs typeface="Arial MT"/>
              </a:rPr>
              <a:t>more mature </a:t>
            </a:r>
            <a:r>
              <a:rPr sz="1950" spc="15" dirty="0">
                <a:latin typeface="Arial MT"/>
                <a:cs typeface="Arial MT"/>
              </a:rPr>
              <a:t>person </a:t>
            </a:r>
            <a:r>
              <a:rPr sz="1950" spc="10" dirty="0">
                <a:latin typeface="Arial MT"/>
                <a:cs typeface="Arial MT"/>
              </a:rPr>
              <a:t>(teacher) </a:t>
            </a:r>
            <a:r>
              <a:rPr sz="1950" spc="-5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to less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mature	</a:t>
            </a:r>
            <a:r>
              <a:rPr sz="1950" spc="15" dirty="0">
                <a:latin typeface="Arial MT"/>
                <a:cs typeface="Arial MT"/>
              </a:rPr>
              <a:t>person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(pupil)</a:t>
            </a:r>
            <a:r>
              <a:rPr sz="1950" spc="4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through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formal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well-planned	teaching- 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learning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methods.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655"/>
            <a:ext cx="8422005" cy="5659120"/>
            <a:chOff x="0" y="1057655"/>
            <a:chExt cx="8422005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5799" y="1057655"/>
              <a:ext cx="2915824" cy="56586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2276" y="5228843"/>
              <a:ext cx="94488" cy="944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0" y="5228843"/>
              <a:ext cx="94488" cy="94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1647" y="5228843"/>
              <a:ext cx="92964" cy="944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5571" y="5228843"/>
              <a:ext cx="94488" cy="944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57655"/>
              <a:ext cx="5509260" cy="56586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43600" y="1980718"/>
            <a:ext cx="3733800" cy="20897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490"/>
              </a:spcBef>
            </a:pPr>
            <a:r>
              <a:rPr sz="3600" spc="20">
                <a:solidFill>
                  <a:srgbClr val="721F1C"/>
                </a:solidFill>
                <a:latin typeface="Corbel"/>
                <a:cs typeface="Corbel"/>
              </a:rPr>
              <a:t>U</a:t>
            </a:r>
            <a:r>
              <a:rPr sz="3600" spc="30">
                <a:solidFill>
                  <a:srgbClr val="721F1C"/>
                </a:solidFill>
                <a:latin typeface="Corbel"/>
                <a:cs typeface="Corbel"/>
              </a:rPr>
              <a:t>N</a:t>
            </a:r>
            <a:r>
              <a:rPr sz="3600" spc="-20">
                <a:solidFill>
                  <a:srgbClr val="721F1C"/>
                </a:solidFill>
                <a:latin typeface="Corbel"/>
                <a:cs typeface="Corbel"/>
              </a:rPr>
              <a:t>I</a:t>
            </a:r>
            <a:r>
              <a:rPr sz="3600" spc="20">
                <a:solidFill>
                  <a:srgbClr val="721F1C"/>
                </a:solidFill>
                <a:latin typeface="Corbel"/>
                <a:cs typeface="Corbel"/>
              </a:rPr>
              <a:t>T </a:t>
            </a:r>
            <a:r>
              <a:rPr lang="en-US" sz="3600" spc="10" dirty="0" smtClean="0">
                <a:solidFill>
                  <a:srgbClr val="721F1C"/>
                </a:solidFill>
                <a:latin typeface="Corbel"/>
                <a:cs typeface="Corbel"/>
              </a:rPr>
              <a:t>–</a:t>
            </a:r>
            <a:r>
              <a:rPr sz="3600" spc="-245" smtClean="0">
                <a:solidFill>
                  <a:srgbClr val="721F1C"/>
                </a:solidFill>
                <a:latin typeface="Corbel"/>
                <a:cs typeface="Corbel"/>
              </a:rPr>
              <a:t> </a:t>
            </a:r>
            <a:r>
              <a:rPr lang="en-US" sz="3600" spc="-245" dirty="0" smtClean="0">
                <a:solidFill>
                  <a:srgbClr val="721F1C"/>
                </a:solidFill>
                <a:latin typeface="Corbel"/>
                <a:cs typeface="Corbel"/>
              </a:rPr>
              <a:t>I</a:t>
            </a:r>
            <a:br>
              <a:rPr lang="en-US" sz="3600" spc="-245" dirty="0" smtClean="0">
                <a:solidFill>
                  <a:srgbClr val="721F1C"/>
                </a:solidFill>
                <a:latin typeface="Corbel"/>
                <a:cs typeface="Corbel"/>
              </a:rPr>
            </a:br>
            <a:r>
              <a:rPr sz="3600" b="0" spc="-10" smtClean="0">
                <a:solidFill>
                  <a:srgbClr val="FF0066"/>
                </a:solidFill>
                <a:latin typeface="Arial MT"/>
                <a:cs typeface="Arial MT"/>
              </a:rPr>
              <a:t>EDUCATION </a:t>
            </a:r>
            <a:r>
              <a:rPr sz="3600" b="0" spc="-5" smtClean="0">
                <a:solidFill>
                  <a:srgbClr val="FF0066"/>
                </a:solidFill>
                <a:latin typeface="Arial MT"/>
                <a:cs typeface="Arial MT"/>
              </a:rPr>
              <a:t> </a:t>
            </a:r>
            <a:r>
              <a:rPr sz="3600" b="0" spc="25" dirty="0">
                <a:solidFill>
                  <a:srgbClr val="FF0066"/>
                </a:solidFill>
                <a:latin typeface="Arial MT"/>
                <a:cs typeface="Arial MT"/>
              </a:rPr>
              <a:t>AND </a:t>
            </a:r>
            <a:r>
              <a:rPr sz="3600" b="0" spc="30" dirty="0">
                <a:solidFill>
                  <a:srgbClr val="FF0066"/>
                </a:solidFill>
                <a:latin typeface="Arial MT"/>
                <a:cs typeface="Arial MT"/>
              </a:rPr>
              <a:t> P</a:t>
            </a:r>
            <a:r>
              <a:rPr sz="3600" b="0" spc="15" dirty="0">
                <a:solidFill>
                  <a:srgbClr val="FF0066"/>
                </a:solidFill>
                <a:latin typeface="Arial MT"/>
                <a:cs typeface="Arial MT"/>
              </a:rPr>
              <a:t>HI</a:t>
            </a:r>
            <a:r>
              <a:rPr sz="3600" b="0" spc="-5" dirty="0">
                <a:solidFill>
                  <a:srgbClr val="FF0066"/>
                </a:solidFill>
                <a:latin typeface="Arial MT"/>
                <a:cs typeface="Arial MT"/>
              </a:rPr>
              <a:t>L</a:t>
            </a:r>
            <a:r>
              <a:rPr sz="3600" b="0" spc="30" dirty="0">
                <a:solidFill>
                  <a:srgbClr val="FF0066"/>
                </a:solidFill>
                <a:latin typeface="Arial MT"/>
                <a:cs typeface="Arial MT"/>
              </a:rPr>
              <a:t>OSOP</a:t>
            </a:r>
            <a:r>
              <a:rPr sz="3600" b="0" spc="15" dirty="0">
                <a:solidFill>
                  <a:srgbClr val="FF0066"/>
                </a:solidFill>
                <a:latin typeface="Arial MT"/>
                <a:cs typeface="Arial MT"/>
              </a:rPr>
              <a:t>H</a:t>
            </a:r>
            <a:r>
              <a:rPr sz="3600" b="0" spc="20" dirty="0">
                <a:solidFill>
                  <a:srgbClr val="FF0066"/>
                </a:solidFill>
                <a:latin typeface="Arial MT"/>
                <a:cs typeface="Arial MT"/>
              </a:rPr>
              <a:t>Y</a:t>
            </a:r>
            <a:endParaRPr sz="36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057655"/>
            <a:ext cx="5125212" cy="56586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2835" y="1057655"/>
            <a:ext cx="1039367" cy="52425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9357" y="1544016"/>
            <a:ext cx="8604250" cy="20123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950" spc="10" dirty="0">
                <a:solidFill>
                  <a:srgbClr val="0000FF"/>
                </a:solidFill>
                <a:latin typeface="Arial MT"/>
                <a:cs typeface="Arial MT"/>
              </a:rPr>
              <a:t>Idealism</a:t>
            </a:r>
            <a:endParaRPr sz="2950">
              <a:latin typeface="Arial MT"/>
              <a:cs typeface="Arial MT"/>
            </a:endParaRPr>
          </a:p>
          <a:p>
            <a:pPr marL="289560" marR="5080" indent="-210820">
              <a:lnSpc>
                <a:spcPct val="100800"/>
              </a:lnSpc>
              <a:spcBef>
                <a:spcPts val="450"/>
              </a:spcBef>
              <a:tabLst>
                <a:tab pos="2100580" algn="l"/>
                <a:tab pos="2597785" algn="l"/>
                <a:tab pos="3329940" algn="l"/>
                <a:tab pos="5363845" algn="l"/>
                <a:tab pos="5415280" algn="l"/>
                <a:tab pos="7177405" algn="l"/>
              </a:tabLst>
            </a:pPr>
            <a:r>
              <a:rPr sz="1800" i="1" dirty="0">
                <a:solidFill>
                  <a:srgbClr val="BF0000"/>
                </a:solidFill>
                <a:latin typeface="Arial"/>
                <a:cs typeface="Arial"/>
              </a:rPr>
              <a:t>Role</a:t>
            </a:r>
            <a:r>
              <a:rPr sz="1800" i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BF0000"/>
                </a:solidFill>
                <a:latin typeface="Arial"/>
                <a:cs typeface="Arial"/>
              </a:rPr>
              <a:t>of</a:t>
            </a:r>
            <a:r>
              <a:rPr sz="1800" i="1" spc="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BF0000"/>
                </a:solidFill>
                <a:latin typeface="Arial"/>
                <a:cs typeface="Arial"/>
              </a:rPr>
              <a:t>teacher:</a:t>
            </a:r>
            <a:r>
              <a:rPr sz="1800" i="1" spc="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latin typeface="Arial MT"/>
                <a:cs typeface="Arial MT"/>
              </a:rPr>
              <a:t>Teacher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is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considered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centre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of		</a:t>
            </a:r>
            <a:r>
              <a:rPr sz="1800" dirty="0">
                <a:latin typeface="Arial MT"/>
                <a:cs typeface="Arial MT"/>
              </a:rPr>
              <a:t>education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where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pupil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catches 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fire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from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teacher	who is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himself </a:t>
            </a:r>
            <a:r>
              <a:rPr sz="1800" spc="5" dirty="0">
                <a:latin typeface="Arial MT"/>
                <a:cs typeface="Arial MT"/>
              </a:rPr>
              <a:t>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flame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teacher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must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ideal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&amp;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a	role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model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for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child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both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intellectually </a:t>
            </a:r>
            <a:r>
              <a:rPr sz="1800" spc="5" dirty="0">
                <a:latin typeface="Arial MT"/>
                <a:cs typeface="Arial MT"/>
              </a:rPr>
              <a:t>&amp;	</a:t>
            </a:r>
            <a:r>
              <a:rPr sz="1800" spc="-15" dirty="0">
                <a:latin typeface="Arial MT"/>
                <a:cs typeface="Arial MT"/>
              </a:rPr>
              <a:t>morally.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The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teacher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should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exercise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great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creative </a:t>
            </a:r>
            <a:r>
              <a:rPr sz="1800" spc="5" dirty="0">
                <a:latin typeface="Arial MT"/>
                <a:cs typeface="Arial MT"/>
              </a:rPr>
              <a:t> skills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providing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opportunity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for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pupil’s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mind	</a:t>
            </a:r>
            <a:r>
              <a:rPr sz="1800" spc="5" dirty="0">
                <a:latin typeface="Arial MT"/>
                <a:cs typeface="Arial MT"/>
              </a:rPr>
              <a:t>to </a:t>
            </a:r>
            <a:r>
              <a:rPr sz="1800" spc="-10" dirty="0">
                <a:latin typeface="Arial MT"/>
                <a:cs typeface="Arial MT"/>
              </a:rPr>
              <a:t>discover,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analyze,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unify, 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synthesize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&amp;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creative	</a:t>
            </a:r>
            <a:r>
              <a:rPr sz="1800" spc="5" dirty="0">
                <a:latin typeface="Arial MT"/>
                <a:cs typeface="Arial MT"/>
              </a:rPr>
              <a:t>application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knowledge 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life.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762" y="3850616"/>
            <a:ext cx="8345170" cy="8553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  <a:tabLst>
                <a:tab pos="1922145" algn="l"/>
                <a:tab pos="3218180" algn="l"/>
                <a:tab pos="5153660" algn="l"/>
                <a:tab pos="6670040" algn="l"/>
              </a:tabLst>
            </a:pPr>
            <a:r>
              <a:rPr sz="1800" i="1" spc="5" dirty="0">
                <a:solidFill>
                  <a:srgbClr val="BF0000"/>
                </a:solidFill>
                <a:latin typeface="Arial"/>
                <a:cs typeface="Arial"/>
              </a:rPr>
              <a:t>Discipline:</a:t>
            </a:r>
            <a:r>
              <a:rPr sz="1800" i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spc="5" dirty="0">
                <a:latin typeface="Arial MT"/>
                <a:cs typeface="Arial MT"/>
              </a:rPr>
              <a:t>Idealism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believes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interconnection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	</a:t>
            </a:r>
            <a:r>
              <a:rPr sz="1800" spc="5" dirty="0">
                <a:latin typeface="Arial MT"/>
                <a:cs typeface="Arial MT"/>
              </a:rPr>
              <a:t>discipline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&amp; </a:t>
            </a:r>
            <a:r>
              <a:rPr sz="1800" dirty="0">
                <a:latin typeface="Arial MT"/>
                <a:cs typeface="Arial MT"/>
              </a:rPr>
              <a:t>interest.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Advocates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discipline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self-	</a:t>
            </a:r>
            <a:r>
              <a:rPr sz="1800" spc="5" dirty="0">
                <a:latin typeface="Arial MT"/>
                <a:cs typeface="Arial MT"/>
              </a:rPr>
              <a:t>realization of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individual.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does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not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favor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rigid	discipline but </a:t>
            </a:r>
            <a:r>
              <a:rPr sz="1800" spc="5" dirty="0">
                <a:latin typeface="Arial MT"/>
                <a:cs typeface="Arial MT"/>
              </a:rPr>
              <a:t> advocates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spontaneous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&amp; self	discipline.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7706"/>
            <a:ext cx="2037714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0" spc="5" dirty="0">
                <a:solidFill>
                  <a:srgbClr val="0000FF"/>
                </a:solidFill>
                <a:latin typeface="Arial MT"/>
                <a:cs typeface="Arial MT"/>
              </a:rPr>
              <a:t>Pragmatism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74" y="2060809"/>
            <a:ext cx="8741410" cy="296481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  <a:tabLst>
                <a:tab pos="5180965" algn="l"/>
              </a:tabLst>
            </a:pPr>
            <a:r>
              <a:rPr sz="2300" b="1" i="1" spc="5" dirty="0">
                <a:latin typeface="Arial"/>
                <a:cs typeface="Arial"/>
              </a:rPr>
              <a:t>Chief</a:t>
            </a:r>
            <a:r>
              <a:rPr sz="2300" b="1" i="1" spc="-15" dirty="0">
                <a:latin typeface="Arial"/>
                <a:cs typeface="Arial"/>
              </a:rPr>
              <a:t> </a:t>
            </a:r>
            <a:r>
              <a:rPr sz="2300" b="1" i="1" spc="5" dirty="0">
                <a:latin typeface="Arial"/>
                <a:cs typeface="Arial"/>
              </a:rPr>
              <a:t>proponents</a:t>
            </a:r>
            <a:r>
              <a:rPr sz="2300" i="1" spc="5" dirty="0">
                <a:latin typeface="Arial"/>
                <a:cs typeface="Arial"/>
              </a:rPr>
              <a:t>:</a:t>
            </a:r>
            <a:r>
              <a:rPr sz="2300" i="1" dirty="0">
                <a:latin typeface="Arial"/>
                <a:cs typeface="Arial"/>
              </a:rPr>
              <a:t> </a:t>
            </a:r>
            <a:r>
              <a:rPr sz="1950" spc="10" dirty="0">
                <a:latin typeface="Arial MT"/>
                <a:cs typeface="Arial MT"/>
              </a:rPr>
              <a:t>Williams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James,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John	</a:t>
            </a:r>
            <a:r>
              <a:rPr sz="1950" spc="-10" dirty="0">
                <a:latin typeface="Arial MT"/>
                <a:cs typeface="Arial MT"/>
              </a:rPr>
              <a:t>Dewey,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Charles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Sanders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Pierce</a:t>
            </a:r>
            <a:endParaRPr sz="1950">
              <a:latin typeface="Arial MT"/>
              <a:cs typeface="Arial MT"/>
            </a:endParaRPr>
          </a:p>
          <a:p>
            <a:pPr marL="222885" marR="87630" indent="-210820">
              <a:lnSpc>
                <a:spcPct val="149900"/>
              </a:lnSpc>
              <a:spcBef>
                <a:spcPts val="185"/>
              </a:spcBef>
              <a:buFont typeface="Georgia"/>
              <a:buChar char="◗"/>
              <a:tabLst>
                <a:tab pos="223520" algn="l"/>
                <a:tab pos="2654300" algn="l"/>
                <a:tab pos="4150360" algn="l"/>
                <a:tab pos="5728970" algn="l"/>
                <a:tab pos="7449820" algn="l"/>
              </a:tabLst>
            </a:pPr>
            <a:r>
              <a:rPr sz="2300" b="1" i="1" spc="5" dirty="0">
                <a:latin typeface="Arial"/>
                <a:cs typeface="Arial"/>
              </a:rPr>
              <a:t>Concept:</a:t>
            </a:r>
            <a:r>
              <a:rPr sz="2300" b="1" i="1" spc="10" dirty="0">
                <a:latin typeface="Arial"/>
                <a:cs typeface="Arial"/>
              </a:rPr>
              <a:t> </a:t>
            </a:r>
            <a:r>
              <a:rPr sz="1950" spc="5" dirty="0">
                <a:latin typeface="Arial MT"/>
                <a:cs typeface="Arial MT"/>
              </a:rPr>
              <a:t>It</a:t>
            </a:r>
            <a:r>
              <a:rPr sz="1950" spc="10" dirty="0">
                <a:latin typeface="Arial MT"/>
                <a:cs typeface="Arial MT"/>
              </a:rPr>
              <a:t> considers self-activity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as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the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basis	</a:t>
            </a:r>
            <a:r>
              <a:rPr sz="1950" spc="15" dirty="0">
                <a:latin typeface="Arial MT"/>
                <a:cs typeface="Arial MT"/>
              </a:rPr>
              <a:t>of </a:t>
            </a:r>
            <a:r>
              <a:rPr sz="1950" spc="10" dirty="0">
                <a:latin typeface="Arial MT"/>
                <a:cs typeface="Arial MT"/>
              </a:rPr>
              <a:t>all teaching-learning </a:t>
            </a:r>
            <a:r>
              <a:rPr sz="1950" spc="15" dirty="0">
                <a:latin typeface="Arial MT"/>
                <a:cs typeface="Arial MT"/>
              </a:rPr>
              <a:t> processes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in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context	</a:t>
            </a:r>
            <a:r>
              <a:rPr sz="1950" spc="15" dirty="0">
                <a:latin typeface="Arial MT"/>
                <a:cs typeface="Arial MT"/>
              </a:rPr>
              <a:t>of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cooperative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activity;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to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create optimistic	men, </a:t>
            </a:r>
            <a:r>
              <a:rPr sz="1950" spc="15" dirty="0">
                <a:latin typeface="Arial MT"/>
                <a:cs typeface="Arial MT"/>
              </a:rPr>
              <a:t>who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are </a:t>
            </a:r>
            <a:r>
              <a:rPr sz="1950" spc="15" dirty="0">
                <a:latin typeface="Arial MT"/>
                <a:cs typeface="Arial MT"/>
              </a:rPr>
              <a:t>the</a:t>
            </a:r>
            <a:r>
              <a:rPr sz="1950" spc="10" dirty="0">
                <a:latin typeface="Arial MT"/>
                <a:cs typeface="Arial MT"/>
              </a:rPr>
              <a:t> architects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of</a:t>
            </a:r>
            <a:r>
              <a:rPr sz="1950" spc="10" dirty="0">
                <a:latin typeface="Arial MT"/>
                <a:cs typeface="Arial MT"/>
              </a:rPr>
              <a:t> their</a:t>
            </a:r>
            <a:r>
              <a:rPr sz="1950" spc="15" dirty="0">
                <a:latin typeface="Arial MT"/>
                <a:cs typeface="Arial MT"/>
              </a:rPr>
              <a:t> own</a:t>
            </a:r>
            <a:r>
              <a:rPr sz="1950" spc="10" dirty="0">
                <a:latin typeface="Arial MT"/>
                <a:cs typeface="Arial MT"/>
              </a:rPr>
              <a:t> fate	</a:t>
            </a:r>
            <a:r>
              <a:rPr sz="1950" spc="15" dirty="0">
                <a:latin typeface="Arial MT"/>
                <a:cs typeface="Arial MT"/>
              </a:rPr>
              <a:t>by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the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process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of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their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efforts.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Education</a:t>
            </a:r>
            <a:endParaRPr sz="1950">
              <a:latin typeface="Arial MT"/>
              <a:cs typeface="Arial MT"/>
            </a:endParaRPr>
          </a:p>
          <a:p>
            <a:pPr marL="222885" marR="91440" indent="-210820">
              <a:lnSpc>
                <a:spcPct val="152300"/>
              </a:lnSpc>
              <a:spcBef>
                <a:spcPts val="155"/>
              </a:spcBef>
              <a:tabLst>
                <a:tab pos="1942464" algn="l"/>
                <a:tab pos="5197475" algn="l"/>
                <a:tab pos="6109335" algn="l"/>
              </a:tabLst>
            </a:pPr>
            <a:r>
              <a:rPr sz="1950" spc="15" dirty="0">
                <a:latin typeface="Arial MT"/>
                <a:cs typeface="Arial MT"/>
              </a:rPr>
              <a:t>should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be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according</a:t>
            </a:r>
            <a:r>
              <a:rPr sz="1950" spc="10" dirty="0">
                <a:latin typeface="Arial MT"/>
                <a:cs typeface="Arial MT"/>
              </a:rPr>
              <a:t> to </a:t>
            </a:r>
            <a:r>
              <a:rPr sz="1950" spc="15" dirty="0">
                <a:latin typeface="Arial MT"/>
                <a:cs typeface="Arial MT"/>
              </a:rPr>
              <a:t>the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child’s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aptitudes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	</a:t>
            </a:r>
            <a:r>
              <a:rPr sz="1950" spc="10" dirty="0">
                <a:latin typeface="Arial MT"/>
                <a:cs typeface="Arial MT"/>
              </a:rPr>
              <a:t>abilities;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where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he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is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respected </a:t>
            </a:r>
            <a:r>
              <a:rPr sz="1950" spc="-525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education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is	planned </a:t>
            </a:r>
            <a:r>
              <a:rPr sz="1950" spc="10" dirty="0">
                <a:latin typeface="Arial MT"/>
                <a:cs typeface="Arial MT"/>
              </a:rPr>
              <a:t>to cater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to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his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inclinations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	</a:t>
            </a:r>
            <a:r>
              <a:rPr sz="1950" spc="15" dirty="0">
                <a:latin typeface="Arial MT"/>
                <a:cs typeface="Arial MT"/>
              </a:rPr>
              <a:t>capacities.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7706"/>
            <a:ext cx="2037714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0" spc="5" dirty="0">
                <a:solidFill>
                  <a:srgbClr val="0000FF"/>
                </a:solidFill>
                <a:latin typeface="Arial MT"/>
                <a:cs typeface="Arial MT"/>
              </a:rPr>
              <a:t>Pragmatism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523" y="2145340"/>
            <a:ext cx="8814435" cy="4031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2885" marR="5080" indent="-210820">
              <a:lnSpc>
                <a:spcPct val="100400"/>
              </a:lnSpc>
              <a:spcBef>
                <a:spcPts val="75"/>
              </a:spcBef>
              <a:tabLst>
                <a:tab pos="2961005" algn="l"/>
                <a:tab pos="4157979" algn="l"/>
                <a:tab pos="4287520" algn="l"/>
                <a:tab pos="6628765" algn="l"/>
                <a:tab pos="6740525" algn="l"/>
              </a:tabLst>
            </a:pPr>
            <a:r>
              <a:rPr sz="2650" b="1" i="1" spc="-10" dirty="0">
                <a:latin typeface="Arial"/>
                <a:cs typeface="Arial"/>
              </a:rPr>
              <a:t>Organization</a:t>
            </a:r>
            <a:r>
              <a:rPr sz="2650" b="1" i="1" spc="5" dirty="0">
                <a:latin typeface="Arial"/>
                <a:cs typeface="Arial"/>
              </a:rPr>
              <a:t> </a:t>
            </a:r>
            <a:r>
              <a:rPr sz="2650" b="1" i="1" spc="-10" dirty="0">
                <a:latin typeface="Arial"/>
                <a:cs typeface="Arial"/>
              </a:rPr>
              <a:t>&amp;</a:t>
            </a:r>
            <a:r>
              <a:rPr sz="2650" b="1" i="1" spc="-100" dirty="0">
                <a:latin typeface="Arial"/>
                <a:cs typeface="Arial"/>
              </a:rPr>
              <a:t> </a:t>
            </a:r>
            <a:r>
              <a:rPr sz="2650" b="1" i="1" spc="-10" dirty="0">
                <a:latin typeface="Arial"/>
                <a:cs typeface="Arial"/>
              </a:rPr>
              <a:t>Aims of</a:t>
            </a:r>
            <a:r>
              <a:rPr sz="2650" b="1" i="1" spc="5" dirty="0">
                <a:latin typeface="Arial"/>
                <a:cs typeface="Arial"/>
              </a:rPr>
              <a:t> </a:t>
            </a:r>
            <a:r>
              <a:rPr sz="2650" b="1" i="1" spc="-10" dirty="0">
                <a:latin typeface="Arial"/>
                <a:cs typeface="Arial"/>
              </a:rPr>
              <a:t>Education</a:t>
            </a:r>
            <a:r>
              <a:rPr sz="2650" i="1" spc="-10" dirty="0">
                <a:latin typeface="Arial"/>
                <a:cs typeface="Arial"/>
              </a:rPr>
              <a:t>:</a:t>
            </a:r>
            <a:r>
              <a:rPr sz="2650" i="1" spc="10" dirty="0">
                <a:latin typeface="Arial"/>
                <a:cs typeface="Arial"/>
              </a:rPr>
              <a:t> </a:t>
            </a:r>
            <a:r>
              <a:rPr sz="2300" spc="10" dirty="0">
                <a:latin typeface="Arial MT"/>
                <a:cs typeface="Arial MT"/>
              </a:rPr>
              <a:t>Aims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of		education </a:t>
            </a:r>
            <a:r>
              <a:rPr sz="2300" dirty="0">
                <a:latin typeface="Arial MT"/>
                <a:cs typeface="Arial MT"/>
              </a:rPr>
              <a:t>is </a:t>
            </a:r>
            <a:r>
              <a:rPr sz="2300" spc="5" dirty="0">
                <a:latin typeface="Arial MT"/>
                <a:cs typeface="Arial MT"/>
              </a:rPr>
              <a:t>to 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teach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one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how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 </a:t>
            </a:r>
            <a:r>
              <a:rPr sz="2300" dirty="0">
                <a:latin typeface="Arial MT"/>
                <a:cs typeface="Arial MT"/>
              </a:rPr>
              <a:t>think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15" dirty="0">
                <a:latin typeface="Arial MT"/>
                <a:cs typeface="Arial MT"/>
              </a:rPr>
              <a:t>so</a:t>
            </a:r>
            <a:r>
              <a:rPr sz="2300" spc="5" dirty="0">
                <a:latin typeface="Arial MT"/>
                <a:cs typeface="Arial MT"/>
              </a:rPr>
              <a:t> that		one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can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adjust to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an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ever- 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changing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society. </a:t>
            </a:r>
            <a:r>
              <a:rPr sz="2300" spc="5" dirty="0">
                <a:latin typeface="Arial MT"/>
                <a:cs typeface="Arial MT"/>
              </a:rPr>
              <a:t>In	</a:t>
            </a:r>
            <a:r>
              <a:rPr sz="2300" dirty="0">
                <a:latin typeface="Arial MT"/>
                <a:cs typeface="Arial MT"/>
              </a:rPr>
              <a:t>order </a:t>
            </a:r>
            <a:r>
              <a:rPr sz="2300" spc="5" dirty="0">
                <a:latin typeface="Arial MT"/>
                <a:cs typeface="Arial MT"/>
              </a:rPr>
              <a:t>to</a:t>
            </a:r>
            <a:r>
              <a:rPr sz="2300" dirty="0">
                <a:latin typeface="Arial MT"/>
                <a:cs typeface="Arial MT"/>
              </a:rPr>
              <a:t> produce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creative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resourceful </a:t>
            </a:r>
            <a:r>
              <a:rPr sz="2300" spc="10" dirty="0">
                <a:latin typeface="Arial MT"/>
                <a:cs typeface="Arial MT"/>
              </a:rPr>
              <a:t>&amp; 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adaptable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children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we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should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have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conditions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	</a:t>
            </a:r>
            <a:r>
              <a:rPr sz="2300" spc="10" dirty="0">
                <a:latin typeface="Arial MT"/>
                <a:cs typeface="Arial MT"/>
              </a:rPr>
              <a:t>the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school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which </a:t>
            </a:r>
            <a:r>
              <a:rPr sz="2300" spc="-6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are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conducive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 </a:t>
            </a:r>
            <a:r>
              <a:rPr sz="2300" spc="10" dirty="0">
                <a:latin typeface="Arial MT"/>
                <a:cs typeface="Arial MT"/>
              </a:rPr>
              <a:t>the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creation	of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these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qualities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of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mind.</a:t>
            </a:r>
            <a:endParaRPr sz="2300">
              <a:latin typeface="Arial MT"/>
              <a:cs typeface="Arial MT"/>
            </a:endParaRPr>
          </a:p>
          <a:p>
            <a:pPr marL="222885" marR="419734">
              <a:lnSpc>
                <a:spcPct val="100400"/>
              </a:lnSpc>
              <a:tabLst>
                <a:tab pos="1187450" algn="l"/>
                <a:tab pos="3099435" algn="l"/>
                <a:tab pos="7522845" algn="l"/>
              </a:tabLst>
            </a:pPr>
            <a:r>
              <a:rPr sz="2300" spc="5" dirty="0">
                <a:latin typeface="Arial MT"/>
                <a:cs typeface="Arial MT"/>
              </a:rPr>
              <a:t>Recommends</a:t>
            </a:r>
            <a:r>
              <a:rPr sz="2300" spc="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formal	</a:t>
            </a:r>
            <a:r>
              <a:rPr sz="2300" spc="5" dirty="0">
                <a:latin typeface="Arial MT"/>
                <a:cs typeface="Arial MT"/>
              </a:rPr>
              <a:t>schools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have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activity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oriented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learning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based	</a:t>
            </a:r>
            <a:r>
              <a:rPr sz="2300" dirty="0">
                <a:latin typeface="Arial MT"/>
                <a:cs typeface="Arial MT"/>
              </a:rPr>
              <a:t>on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 needs,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interest,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aptitude 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capabilities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	</a:t>
            </a:r>
            <a:r>
              <a:rPr sz="2300" spc="10" dirty="0">
                <a:latin typeface="Arial MT"/>
                <a:cs typeface="Arial MT"/>
              </a:rPr>
              <a:t>the 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individual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student.</a:t>
            </a:r>
            <a:endParaRPr sz="2300">
              <a:latin typeface="Arial MT"/>
              <a:cs typeface="Arial MT"/>
            </a:endParaRPr>
          </a:p>
          <a:p>
            <a:pPr marL="222885" marR="810260" indent="-210820" algn="just">
              <a:lnSpc>
                <a:spcPct val="100400"/>
              </a:lnSpc>
              <a:spcBef>
                <a:spcPts val="225"/>
              </a:spcBef>
            </a:pPr>
            <a:r>
              <a:rPr sz="1650" spc="-409" dirty="0">
                <a:latin typeface="Arial MT"/>
                <a:cs typeface="Arial MT"/>
              </a:rPr>
              <a:t>□</a:t>
            </a:r>
            <a:r>
              <a:rPr sz="1650" spc="-405" dirty="0">
                <a:latin typeface="Arial MT"/>
                <a:cs typeface="Arial MT"/>
              </a:rPr>
              <a:t> </a:t>
            </a:r>
            <a:r>
              <a:rPr sz="2650" b="1" i="1" spc="-10" dirty="0">
                <a:latin typeface="Arial"/>
                <a:cs typeface="Arial"/>
              </a:rPr>
              <a:t>Curriculum: </a:t>
            </a:r>
            <a:r>
              <a:rPr sz="2300" spc="5" dirty="0">
                <a:latin typeface="Arial MT"/>
                <a:cs typeface="Arial MT"/>
              </a:rPr>
              <a:t>Pragmatists </a:t>
            </a:r>
            <a:r>
              <a:rPr sz="2300" dirty="0">
                <a:latin typeface="Arial MT"/>
                <a:cs typeface="Arial MT"/>
              </a:rPr>
              <a:t>believe </a:t>
            </a:r>
            <a:r>
              <a:rPr sz="2300" spc="10" dirty="0">
                <a:latin typeface="Arial MT"/>
                <a:cs typeface="Arial MT"/>
              </a:rPr>
              <a:t>in </a:t>
            </a:r>
            <a:r>
              <a:rPr sz="2300" spc="5" dirty="0">
                <a:latin typeface="Arial MT"/>
                <a:cs typeface="Arial MT"/>
              </a:rPr>
              <a:t>a broad 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diversified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curriculum, </a:t>
            </a:r>
            <a:r>
              <a:rPr sz="2300" spc="5" dirty="0">
                <a:latin typeface="Arial MT"/>
                <a:cs typeface="Arial MT"/>
              </a:rPr>
              <a:t>which </a:t>
            </a:r>
            <a:r>
              <a:rPr sz="2300" dirty="0">
                <a:latin typeface="Arial MT"/>
                <a:cs typeface="Arial MT"/>
              </a:rPr>
              <a:t>is </a:t>
            </a:r>
            <a:r>
              <a:rPr sz="2300" spc="5" dirty="0">
                <a:latin typeface="Arial MT"/>
                <a:cs typeface="Arial MT"/>
              </a:rPr>
              <a:t>composed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both content </a:t>
            </a:r>
            <a:r>
              <a:rPr sz="2300" spc="10" dirty="0">
                <a:latin typeface="Arial MT"/>
                <a:cs typeface="Arial MT"/>
              </a:rPr>
              <a:t>&amp; </a:t>
            </a:r>
            <a:r>
              <a:rPr sz="2300" spc="5" dirty="0">
                <a:latin typeface="Arial MT"/>
                <a:cs typeface="Arial MT"/>
              </a:rPr>
              <a:t>process </a:t>
            </a:r>
            <a:r>
              <a:rPr sz="2300" spc="10" dirty="0">
                <a:latin typeface="Arial MT"/>
                <a:cs typeface="Arial MT"/>
              </a:rPr>
              <a:t>&amp;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subjects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ranging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from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humanities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</a:t>
            </a:r>
            <a:r>
              <a:rPr sz="2300" dirty="0">
                <a:latin typeface="Arial MT"/>
                <a:cs typeface="Arial MT"/>
              </a:rPr>
              <a:t> geography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science.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7706"/>
            <a:ext cx="2037714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0" spc="5" dirty="0">
                <a:solidFill>
                  <a:srgbClr val="0000FF"/>
                </a:solidFill>
                <a:latin typeface="Arial MT"/>
                <a:cs typeface="Arial MT"/>
              </a:rPr>
              <a:t>Pragmatism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74" y="2128511"/>
            <a:ext cx="8811895" cy="39293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b="1" i="1" dirty="0">
                <a:latin typeface="Arial"/>
                <a:cs typeface="Arial"/>
              </a:rPr>
              <a:t>Methods</a:t>
            </a:r>
            <a:r>
              <a:rPr sz="2300" b="1" i="1" spc="20" dirty="0">
                <a:latin typeface="Arial"/>
                <a:cs typeface="Arial"/>
              </a:rPr>
              <a:t> </a:t>
            </a:r>
            <a:r>
              <a:rPr sz="2300" b="1" i="1" spc="5" dirty="0">
                <a:latin typeface="Arial"/>
                <a:cs typeface="Arial"/>
              </a:rPr>
              <a:t>of</a:t>
            </a:r>
            <a:r>
              <a:rPr sz="2300" b="1" i="1" spc="35" dirty="0">
                <a:latin typeface="Arial"/>
                <a:cs typeface="Arial"/>
              </a:rPr>
              <a:t> </a:t>
            </a:r>
            <a:r>
              <a:rPr sz="2300" b="1" i="1" dirty="0">
                <a:latin typeface="Arial"/>
                <a:cs typeface="Arial"/>
              </a:rPr>
              <a:t>education</a:t>
            </a:r>
            <a:r>
              <a:rPr sz="2300" i="1" dirty="0">
                <a:latin typeface="Arial"/>
                <a:cs typeface="Arial"/>
              </a:rPr>
              <a:t>:</a:t>
            </a:r>
            <a:r>
              <a:rPr sz="2300" i="1" spc="-5" dirty="0">
                <a:latin typeface="Arial"/>
                <a:cs typeface="Arial"/>
              </a:rPr>
              <a:t> </a:t>
            </a:r>
            <a:r>
              <a:rPr sz="2300" spc="-15" dirty="0">
                <a:latin typeface="Arial MT"/>
                <a:cs typeface="Arial MT"/>
              </a:rPr>
              <a:t>Teaching-learning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process.</a:t>
            </a:r>
            <a:endParaRPr sz="2300">
              <a:latin typeface="Arial MT"/>
              <a:cs typeface="Arial MT"/>
            </a:endParaRPr>
          </a:p>
          <a:p>
            <a:pPr marL="222885" marR="72390" indent="-210820">
              <a:lnSpc>
                <a:spcPct val="86700"/>
              </a:lnSpc>
              <a:spcBef>
                <a:spcPts val="415"/>
              </a:spcBef>
              <a:tabLst>
                <a:tab pos="3178810" algn="l"/>
                <a:tab pos="5321300" algn="l"/>
              </a:tabLst>
            </a:pPr>
            <a:r>
              <a:rPr sz="2300" dirty="0">
                <a:latin typeface="Arial MT"/>
                <a:cs typeface="Arial MT"/>
              </a:rPr>
              <a:t>is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 social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process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where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5" dirty="0">
                <a:latin typeface="Arial MT"/>
                <a:cs typeface="Arial MT"/>
              </a:rPr>
              <a:t> sharing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of	</a:t>
            </a:r>
            <a:r>
              <a:rPr sz="2300" dirty="0">
                <a:latin typeface="Arial MT"/>
                <a:cs typeface="Arial MT"/>
              </a:rPr>
              <a:t>experiences </a:t>
            </a:r>
            <a:r>
              <a:rPr sz="2300" spc="5" dirty="0">
                <a:latin typeface="Arial MT"/>
                <a:cs typeface="Arial MT"/>
              </a:rPr>
              <a:t>between </a:t>
            </a:r>
            <a:r>
              <a:rPr sz="2300" spc="10" dirty="0">
                <a:latin typeface="Arial MT"/>
                <a:cs typeface="Arial MT"/>
              </a:rPr>
              <a:t>the 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teacher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student	takes place. Preferred methods </a:t>
            </a:r>
            <a:r>
              <a:rPr sz="2300" spc="-5" dirty="0">
                <a:latin typeface="Arial MT"/>
                <a:cs typeface="Arial MT"/>
              </a:rPr>
              <a:t>are </a:t>
            </a:r>
            <a:r>
              <a:rPr sz="2300" dirty="0">
                <a:latin typeface="Arial MT"/>
                <a:cs typeface="Arial MT"/>
              </a:rPr>
              <a:t>project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method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activity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oriented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learning.</a:t>
            </a:r>
            <a:endParaRPr sz="2300">
              <a:latin typeface="Arial MT"/>
              <a:cs typeface="Arial MT"/>
            </a:endParaRPr>
          </a:p>
          <a:p>
            <a:pPr marL="222885" marR="5080" indent="-210820">
              <a:lnSpc>
                <a:spcPts val="2500"/>
              </a:lnSpc>
              <a:spcBef>
                <a:spcPts val="190"/>
              </a:spcBef>
              <a:tabLst>
                <a:tab pos="2672715" algn="l"/>
                <a:tab pos="4469765" algn="l"/>
                <a:tab pos="6602095" algn="l"/>
                <a:tab pos="6621780" algn="l"/>
              </a:tabLst>
            </a:pPr>
            <a:r>
              <a:rPr sz="2300" b="1" i="1" spc="5" dirty="0">
                <a:latin typeface="Arial"/>
                <a:cs typeface="Arial"/>
              </a:rPr>
              <a:t>Role</a:t>
            </a:r>
            <a:r>
              <a:rPr sz="2300" b="1" i="1" dirty="0">
                <a:latin typeface="Arial"/>
                <a:cs typeface="Arial"/>
              </a:rPr>
              <a:t> </a:t>
            </a:r>
            <a:r>
              <a:rPr sz="2300" b="1" i="1" spc="5" dirty="0">
                <a:latin typeface="Arial"/>
                <a:cs typeface="Arial"/>
              </a:rPr>
              <a:t>of </a:t>
            </a:r>
            <a:r>
              <a:rPr sz="2300" b="1" i="1" dirty="0">
                <a:latin typeface="Arial"/>
                <a:cs typeface="Arial"/>
              </a:rPr>
              <a:t>teacher</a:t>
            </a:r>
            <a:r>
              <a:rPr sz="2300" i="1" dirty="0">
                <a:latin typeface="Arial"/>
                <a:cs typeface="Arial"/>
              </a:rPr>
              <a:t>:</a:t>
            </a:r>
            <a:r>
              <a:rPr sz="2300" i="1" spc="30" dirty="0">
                <a:latin typeface="Arial"/>
                <a:cs typeface="Arial"/>
              </a:rPr>
              <a:t> </a:t>
            </a:r>
            <a:r>
              <a:rPr sz="2300" spc="5" dirty="0">
                <a:latin typeface="Arial MT"/>
                <a:cs typeface="Arial MT"/>
              </a:rPr>
              <a:t>Role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of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 teacher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is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not </a:t>
            </a:r>
            <a:r>
              <a:rPr sz="2300" spc="5" dirty="0">
                <a:latin typeface="Arial MT"/>
                <a:cs typeface="Arial MT"/>
              </a:rPr>
              <a:t>that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		dictator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or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task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master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but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as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 </a:t>
            </a:r>
            <a:r>
              <a:rPr sz="2300" dirty="0">
                <a:latin typeface="Arial MT"/>
                <a:cs typeface="Arial MT"/>
              </a:rPr>
              <a:t>leader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group	activities.</a:t>
            </a:r>
            <a:r>
              <a:rPr sz="2300" spc="-30" dirty="0">
                <a:latin typeface="Arial MT"/>
                <a:cs typeface="Arial MT"/>
              </a:rPr>
              <a:t> Teacher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acts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as </a:t>
            </a:r>
            <a:r>
              <a:rPr sz="2300" spc="5" dirty="0">
                <a:latin typeface="Arial MT"/>
                <a:cs typeface="Arial MT"/>
              </a:rPr>
              <a:t> catalyst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where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he	</a:t>
            </a:r>
            <a:r>
              <a:rPr sz="2300" spc="5" dirty="0">
                <a:latin typeface="Arial MT"/>
                <a:cs typeface="Arial MT"/>
              </a:rPr>
              <a:t>suggests a </a:t>
            </a:r>
            <a:r>
              <a:rPr sz="2300" dirty="0">
                <a:latin typeface="Arial MT"/>
                <a:cs typeface="Arial MT"/>
              </a:rPr>
              <a:t>problem </a:t>
            </a:r>
            <a:r>
              <a:rPr sz="2300" spc="5" dirty="0">
                <a:latin typeface="Arial MT"/>
                <a:cs typeface="Arial MT"/>
              </a:rPr>
              <a:t>to students </a:t>
            </a:r>
            <a:r>
              <a:rPr sz="2300" spc="10" dirty="0">
                <a:latin typeface="Arial MT"/>
                <a:cs typeface="Arial MT"/>
              </a:rPr>
              <a:t>&amp; </a:t>
            </a:r>
            <a:r>
              <a:rPr sz="2300" spc="5" dirty="0">
                <a:latin typeface="Arial MT"/>
                <a:cs typeface="Arial MT"/>
              </a:rPr>
              <a:t>stimulates 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them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 </a:t>
            </a:r>
            <a:r>
              <a:rPr sz="2300" dirty="0">
                <a:latin typeface="Arial MT"/>
                <a:cs typeface="Arial MT"/>
              </a:rPr>
              <a:t>find</a:t>
            </a:r>
            <a:r>
              <a:rPr sz="2300" spc="5" dirty="0">
                <a:latin typeface="Arial MT"/>
                <a:cs typeface="Arial MT"/>
              </a:rPr>
              <a:t> a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solution.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-35" dirty="0">
                <a:latin typeface="Arial MT"/>
                <a:cs typeface="Arial MT"/>
              </a:rPr>
              <a:t>Teacher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is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 mentor</a:t>
            </a:r>
            <a:r>
              <a:rPr sz="2300" spc="10" dirty="0">
                <a:latin typeface="Arial MT"/>
                <a:cs typeface="Arial MT"/>
              </a:rPr>
              <a:t> with	</a:t>
            </a:r>
            <a:r>
              <a:rPr sz="2300" spc="5" dirty="0">
                <a:latin typeface="Arial MT"/>
                <a:cs typeface="Arial MT"/>
              </a:rPr>
              <a:t>resources to 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guide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students</a:t>
            </a:r>
            <a:endParaRPr sz="2300">
              <a:latin typeface="Arial MT"/>
              <a:cs typeface="Arial MT"/>
            </a:endParaRPr>
          </a:p>
          <a:p>
            <a:pPr marL="222885" marR="366395" indent="-210820">
              <a:lnSpc>
                <a:spcPts val="2500"/>
              </a:lnSpc>
              <a:spcBef>
                <a:spcPts val="220"/>
              </a:spcBef>
              <a:tabLst>
                <a:tab pos="1708150" algn="l"/>
                <a:tab pos="3766820" algn="l"/>
                <a:tab pos="5840730" algn="l"/>
              </a:tabLst>
            </a:pPr>
            <a:r>
              <a:rPr sz="2300" b="1" i="1" spc="5" dirty="0">
                <a:latin typeface="Arial"/>
                <a:cs typeface="Arial"/>
              </a:rPr>
              <a:t>Discipline:</a:t>
            </a:r>
            <a:r>
              <a:rPr sz="2300" b="1" i="1" spc="-25" dirty="0">
                <a:latin typeface="Arial"/>
                <a:cs typeface="Arial"/>
              </a:rPr>
              <a:t> </a:t>
            </a:r>
            <a:r>
              <a:rPr sz="2300" spc="5" dirty="0">
                <a:latin typeface="Arial MT"/>
                <a:cs typeface="Arial MT"/>
              </a:rPr>
              <a:t>Pragmatism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does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not </a:t>
            </a:r>
            <a:r>
              <a:rPr sz="2300" spc="5" dirty="0">
                <a:latin typeface="Arial MT"/>
                <a:cs typeface="Arial MT"/>
              </a:rPr>
              <a:t>believe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	traditional </a:t>
            </a:r>
            <a:r>
              <a:rPr sz="2300" spc="5" dirty="0">
                <a:latin typeface="Arial MT"/>
                <a:cs typeface="Arial MT"/>
              </a:rPr>
              <a:t>firm 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discipline.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It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advocates</a:t>
            </a:r>
            <a:r>
              <a:rPr sz="2300" spc="6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for	freedom </a:t>
            </a:r>
            <a:r>
              <a:rPr sz="2300" spc="-5" dirty="0">
                <a:latin typeface="Arial MT"/>
                <a:cs typeface="Arial MT"/>
              </a:rPr>
              <a:t>of </a:t>
            </a:r>
            <a:r>
              <a:rPr sz="2300" spc="5" dirty="0">
                <a:latin typeface="Arial MT"/>
                <a:cs typeface="Arial MT"/>
              </a:rPr>
              <a:t>self-discipline </a:t>
            </a:r>
            <a:r>
              <a:rPr sz="2300" dirty="0">
                <a:latin typeface="Arial MT"/>
                <a:cs typeface="Arial MT"/>
              </a:rPr>
              <a:t>in </a:t>
            </a:r>
            <a:r>
              <a:rPr sz="2300" spc="5" dirty="0">
                <a:latin typeface="Arial MT"/>
                <a:cs typeface="Arial MT"/>
              </a:rPr>
              <a:t>a free </a:t>
            </a:r>
            <a:r>
              <a:rPr sz="2300" spc="10" dirty="0">
                <a:latin typeface="Arial MT"/>
                <a:cs typeface="Arial MT"/>
              </a:rPr>
              <a:t>&amp;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conducive	teaching-learning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environment.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27186"/>
            <a:ext cx="125349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0" spc="-5" dirty="0">
                <a:solidFill>
                  <a:srgbClr val="0000FF"/>
                </a:solidFill>
                <a:latin typeface="Corbel"/>
                <a:cs typeface="Corbel"/>
              </a:rPr>
              <a:t>Realism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624" y="2036230"/>
            <a:ext cx="8800465" cy="28613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23215" marR="450215" indent="-311150">
              <a:lnSpc>
                <a:spcPts val="2710"/>
              </a:lnSpc>
              <a:spcBef>
                <a:spcPts val="720"/>
              </a:spcBef>
            </a:pPr>
            <a:r>
              <a:rPr sz="2800" i="1" spc="-795" dirty="0">
                <a:latin typeface="Verdana"/>
                <a:cs typeface="Verdana"/>
              </a:rPr>
              <a:t>Chiefproponents:</a:t>
            </a:r>
            <a:r>
              <a:rPr sz="2300" spc="-795" dirty="0">
                <a:latin typeface="Calibri"/>
                <a:cs typeface="Calibri"/>
              </a:rPr>
              <a:t>Aristotle,</a:t>
            </a:r>
            <a:r>
              <a:rPr sz="2300" spc="337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Johann</a:t>
            </a:r>
            <a:r>
              <a:rPr sz="2300" spc="490" dirty="0">
                <a:latin typeface="Calibri"/>
                <a:cs typeface="Calibri"/>
              </a:rPr>
              <a:t>    </a:t>
            </a:r>
            <a:r>
              <a:rPr sz="2300" spc="-5" dirty="0">
                <a:latin typeface="Calibri"/>
                <a:cs typeface="Calibri"/>
              </a:rPr>
              <a:t>Friedrich</a:t>
            </a:r>
            <a:r>
              <a:rPr sz="2300" spc="509" dirty="0">
                <a:latin typeface="Calibri"/>
                <a:cs typeface="Calibri"/>
              </a:rPr>
              <a:t>   </a:t>
            </a:r>
            <a:r>
              <a:rPr sz="2300" spc="5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Herbart,</a:t>
            </a:r>
            <a:r>
              <a:rPr sz="2300" spc="509" dirty="0">
                <a:latin typeface="Calibri"/>
                <a:cs typeface="Calibri"/>
              </a:rPr>
              <a:t>    </a:t>
            </a:r>
            <a:r>
              <a:rPr sz="2300" spc="-5" dirty="0">
                <a:latin typeface="Calibri"/>
                <a:cs typeface="Calibri"/>
              </a:rPr>
              <a:t>Herbert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Spencer</a:t>
            </a:r>
            <a:endParaRPr sz="2300">
              <a:latin typeface="Calibri"/>
              <a:cs typeface="Calibri"/>
            </a:endParaRPr>
          </a:p>
          <a:p>
            <a:pPr marL="113030">
              <a:lnSpc>
                <a:spcPts val="3155"/>
              </a:lnSpc>
              <a:tabLst>
                <a:tab pos="5803265" algn="l"/>
              </a:tabLst>
            </a:pPr>
            <a:r>
              <a:rPr sz="1650" spc="-705" dirty="0">
                <a:latin typeface="Georgia"/>
                <a:cs typeface="Georgia"/>
              </a:rPr>
              <a:t></a:t>
            </a:r>
            <a:r>
              <a:rPr sz="2800" i="1" spc="-705" dirty="0">
                <a:latin typeface="Verdana"/>
                <a:cs typeface="Verdana"/>
              </a:rPr>
              <a:t>Concept:</a:t>
            </a:r>
            <a:r>
              <a:rPr sz="2300" spc="-705" dirty="0">
                <a:latin typeface="Calibri"/>
                <a:cs typeface="Calibri"/>
              </a:rPr>
              <a:t>Realism</a:t>
            </a:r>
            <a:r>
              <a:rPr sz="2300" spc="-30" dirty="0">
                <a:latin typeface="Calibri"/>
                <a:cs typeface="Calibri"/>
              </a:rPr>
              <a:t> makes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the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human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being	</a:t>
            </a:r>
            <a:r>
              <a:rPr sz="2300" spc="-20" dirty="0">
                <a:latin typeface="Calibri"/>
                <a:cs typeface="Calibri"/>
              </a:rPr>
              <a:t>understand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&amp;</a:t>
            </a:r>
            <a:r>
              <a:rPr sz="2300" spc="-15" dirty="0">
                <a:latin typeface="Calibri"/>
                <a:cs typeface="Calibri"/>
              </a:rPr>
              <a:t> enjoy</a:t>
            </a:r>
            <a:endParaRPr sz="2300">
              <a:latin typeface="Calibri"/>
              <a:cs typeface="Calibri"/>
            </a:endParaRPr>
          </a:p>
          <a:p>
            <a:pPr marL="323215" marR="5080">
              <a:lnSpc>
                <a:spcPct val="99600"/>
              </a:lnSpc>
              <a:spcBef>
                <a:spcPts val="225"/>
              </a:spcBef>
              <a:tabLst>
                <a:tab pos="1726564" algn="l"/>
                <a:tab pos="1993900" algn="l"/>
                <a:tab pos="3326765" algn="l"/>
                <a:tab pos="4623435" algn="l"/>
                <a:tab pos="4867910" algn="l"/>
                <a:tab pos="8429625" algn="l"/>
              </a:tabLst>
            </a:pPr>
            <a:r>
              <a:rPr sz="2300" dirty="0">
                <a:latin typeface="Calibri"/>
                <a:cs typeface="Calibri"/>
              </a:rPr>
              <a:t>s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spc="20" dirty="0">
                <a:latin typeface="Calibri"/>
                <a:cs typeface="Calibri"/>
              </a:rPr>
              <a:t>c</a:t>
            </a:r>
            <a:r>
              <a:rPr sz="2300" spc="-25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e</a:t>
            </a:r>
            <a:r>
              <a:rPr sz="2300" spc="-30" dirty="0">
                <a:latin typeface="Calibri"/>
                <a:cs typeface="Calibri"/>
              </a:rPr>
              <a:t>t</a:t>
            </a:r>
            <a:r>
              <a:rPr sz="2300" spc="-20" dirty="0">
                <a:latin typeface="Calibri"/>
                <a:cs typeface="Calibri"/>
              </a:rPr>
              <a:t>y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n t</a:t>
            </a:r>
            <a:r>
              <a:rPr sz="2300" spc="-35" dirty="0">
                <a:latin typeface="Calibri"/>
                <a:cs typeface="Calibri"/>
              </a:rPr>
              <a:t>h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5" dirty="0">
                <a:latin typeface="Calibri"/>
                <a:cs typeface="Calibri"/>
              </a:rPr>
              <a:t>r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e s</a:t>
            </a:r>
            <a:r>
              <a:rPr sz="2300" spc="-10" dirty="0">
                <a:latin typeface="Calibri"/>
                <a:cs typeface="Calibri"/>
              </a:rPr>
              <a:t>en</a:t>
            </a:r>
            <a:r>
              <a:rPr sz="2300" spc="-25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e	</a:t>
            </a:r>
            <a:r>
              <a:rPr sz="2300" spc="-35" dirty="0">
                <a:latin typeface="Calibri"/>
                <a:cs typeface="Calibri"/>
              </a:rPr>
              <a:t>b</a:t>
            </a:r>
            <a:r>
              <a:rPr sz="2300" spc="-20" dirty="0">
                <a:latin typeface="Calibri"/>
                <a:cs typeface="Calibri"/>
              </a:rPr>
              <a:t>y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g</a:t>
            </a:r>
            <a:r>
              <a:rPr sz="2300" spc="-10" dirty="0">
                <a:latin typeface="Calibri"/>
                <a:cs typeface="Calibri"/>
              </a:rPr>
              <a:t>e</a:t>
            </a:r>
            <a:r>
              <a:rPr sz="2300" spc="-55" dirty="0">
                <a:latin typeface="Calibri"/>
                <a:cs typeface="Calibri"/>
              </a:rPr>
              <a:t>t</a:t>
            </a:r>
            <a:r>
              <a:rPr sz="2300" spc="-30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g</a:t>
            </a:r>
            <a:r>
              <a:rPr sz="2300" spc="-10" dirty="0">
                <a:latin typeface="Calibri"/>
                <a:cs typeface="Calibri"/>
              </a:rPr>
              <a:t> th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-15" dirty="0">
                <a:latin typeface="Calibri"/>
                <a:cs typeface="Calibri"/>
              </a:rPr>
              <a:t>m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spc="-25" dirty="0">
                <a:latin typeface="Calibri"/>
                <a:cs typeface="Calibri"/>
              </a:rPr>
              <a:t>l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-25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d</a:t>
            </a:r>
            <a:r>
              <a:rPr sz="2300" spc="-25" dirty="0">
                <a:latin typeface="Calibri"/>
                <a:cs typeface="Calibri"/>
              </a:rPr>
              <a:t>i</a:t>
            </a:r>
            <a:r>
              <a:rPr sz="2300" spc="-15" dirty="0">
                <a:latin typeface="Calibri"/>
                <a:cs typeface="Calibri"/>
              </a:rPr>
              <a:t>m</a:t>
            </a:r>
            <a:r>
              <a:rPr sz="2300" spc="-10" dirty="0">
                <a:latin typeface="Calibri"/>
                <a:cs typeface="Calibri"/>
              </a:rPr>
              <a:t>en</a:t>
            </a:r>
            <a:r>
              <a:rPr sz="2300" dirty="0">
                <a:latin typeface="Calibri"/>
                <a:cs typeface="Calibri"/>
              </a:rPr>
              <a:t>s</a:t>
            </a:r>
            <a:r>
              <a:rPr sz="2300" spc="-25" dirty="0">
                <a:latin typeface="Calibri"/>
                <a:cs typeface="Calibri"/>
              </a:rPr>
              <a:t>i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spc="-35" dirty="0">
                <a:latin typeface="Calibri"/>
                <a:cs typeface="Calibri"/>
              </a:rPr>
              <a:t>n</a:t>
            </a:r>
            <a:r>
              <a:rPr sz="2300" spc="-20" dirty="0">
                <a:latin typeface="Calibri"/>
                <a:cs typeface="Calibri"/>
              </a:rPr>
              <a:t>al</a:t>
            </a:r>
            <a:r>
              <a:rPr sz="2300" spc="-40" dirty="0">
                <a:latin typeface="Calibri"/>
                <a:cs typeface="Calibri"/>
              </a:rPr>
              <a:t> r</a:t>
            </a:r>
            <a:r>
              <a:rPr sz="2300" spc="-10" dirty="0">
                <a:latin typeface="Calibri"/>
                <a:cs typeface="Calibri"/>
              </a:rPr>
              <a:t>e</a:t>
            </a:r>
            <a:r>
              <a:rPr sz="2300" spc="5" dirty="0">
                <a:latin typeface="Calibri"/>
                <a:cs typeface="Calibri"/>
              </a:rPr>
              <a:t>a</a:t>
            </a:r>
            <a:r>
              <a:rPr sz="2300" spc="-20" dirty="0">
                <a:latin typeface="Calibri"/>
                <a:cs typeface="Calibri"/>
              </a:rPr>
              <a:t>l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45" dirty="0">
                <a:latin typeface="Calibri"/>
                <a:cs typeface="Calibri"/>
              </a:rPr>
              <a:t>j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spc="-20" dirty="0">
                <a:latin typeface="Calibri"/>
                <a:cs typeface="Calibri"/>
              </a:rPr>
              <a:t>y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spc="-10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	l</a:t>
            </a:r>
            <a:r>
              <a:rPr sz="2300" spc="-25" dirty="0">
                <a:latin typeface="Calibri"/>
                <a:cs typeface="Calibri"/>
              </a:rPr>
              <a:t>i</a:t>
            </a:r>
            <a:r>
              <a:rPr sz="2300" spc="-80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e  </a:t>
            </a:r>
            <a:r>
              <a:rPr sz="2300" spc="-15" dirty="0">
                <a:latin typeface="Calibri"/>
                <a:cs typeface="Calibri"/>
              </a:rPr>
              <a:t>in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reality.</a:t>
            </a:r>
            <a:r>
              <a:rPr sz="2300" spc="-20" dirty="0">
                <a:latin typeface="Calibri"/>
                <a:cs typeface="Calibri"/>
              </a:rPr>
              <a:t> It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also </a:t>
            </a:r>
            <a:r>
              <a:rPr sz="2300" spc="-15" dirty="0">
                <a:latin typeface="Calibri"/>
                <a:cs typeface="Calibri"/>
              </a:rPr>
              <a:t>aims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35" dirty="0">
                <a:latin typeface="Calibri"/>
                <a:cs typeface="Calibri"/>
              </a:rPr>
              <a:t>for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education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to	</a:t>
            </a:r>
            <a:r>
              <a:rPr sz="2300" spc="-40" dirty="0">
                <a:latin typeface="Calibri"/>
                <a:cs typeface="Calibri"/>
              </a:rPr>
              <a:t>make </a:t>
            </a:r>
            <a:r>
              <a:rPr sz="2300" spc="-15" dirty="0">
                <a:latin typeface="Calibri"/>
                <a:cs typeface="Calibri"/>
              </a:rPr>
              <a:t>the </a:t>
            </a:r>
            <a:r>
              <a:rPr sz="2300" spc="-25" dirty="0">
                <a:latin typeface="Calibri"/>
                <a:cs typeface="Calibri"/>
              </a:rPr>
              <a:t>life </a:t>
            </a:r>
            <a:r>
              <a:rPr sz="2300" dirty="0">
                <a:latin typeface="Calibri"/>
                <a:cs typeface="Calibri"/>
              </a:rPr>
              <a:t>of </a:t>
            </a:r>
            <a:r>
              <a:rPr sz="2300" spc="-15" dirty="0">
                <a:latin typeface="Calibri"/>
                <a:cs typeface="Calibri"/>
              </a:rPr>
              <a:t>a </a:t>
            </a:r>
            <a:r>
              <a:rPr sz="2300" spc="-5" dirty="0">
                <a:latin typeface="Calibri"/>
                <a:cs typeface="Calibri"/>
              </a:rPr>
              <a:t>man </a:t>
            </a:r>
            <a:r>
              <a:rPr sz="2300" spc="-15" dirty="0">
                <a:latin typeface="Calibri"/>
                <a:cs typeface="Calibri"/>
              </a:rPr>
              <a:t>useful; 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where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man	</a:t>
            </a:r>
            <a:r>
              <a:rPr sz="2300" spc="-20" dirty="0">
                <a:latin typeface="Calibri"/>
                <a:cs typeface="Calibri"/>
              </a:rPr>
              <a:t>can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enjoy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his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activities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&amp;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comfort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in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reality.</a:t>
            </a:r>
            <a:r>
              <a:rPr sz="2300" spc="90" dirty="0">
                <a:latin typeface="Calibri"/>
                <a:cs typeface="Calibri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Education </a:t>
            </a:r>
            <a:r>
              <a:rPr sz="1950" spc="1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should</a:t>
            </a:r>
            <a:r>
              <a:rPr sz="1950" spc="4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equip</a:t>
            </a:r>
            <a:r>
              <a:rPr sz="1950" spc="30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individuals</a:t>
            </a:r>
            <a:r>
              <a:rPr sz="1950" spc="30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to a</a:t>
            </a:r>
            <a:r>
              <a:rPr sz="1950" spc="2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best	possible</a:t>
            </a:r>
            <a:r>
              <a:rPr sz="1950" spc="20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meaningful</a:t>
            </a:r>
            <a:r>
              <a:rPr sz="1950" spc="20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life</a:t>
            </a:r>
            <a:r>
              <a:rPr sz="1950" spc="20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through </a:t>
            </a:r>
            <a:r>
              <a:rPr sz="1950" spc="1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vocational	skills.</a:t>
            </a:r>
            <a:endParaRPr sz="19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27186"/>
            <a:ext cx="125349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0" spc="-5" dirty="0">
                <a:solidFill>
                  <a:srgbClr val="0000FF"/>
                </a:solidFill>
                <a:latin typeface="Corbel"/>
                <a:cs typeface="Corbel"/>
              </a:rPr>
              <a:t>Realism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74" y="2145314"/>
            <a:ext cx="8406130" cy="3931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885" marR="5080" indent="-210820">
              <a:lnSpc>
                <a:spcPct val="100400"/>
              </a:lnSpc>
              <a:spcBef>
                <a:spcPts val="105"/>
              </a:spcBef>
              <a:tabLst>
                <a:tab pos="1684655" algn="l"/>
                <a:tab pos="3487420" algn="l"/>
                <a:tab pos="3651885" algn="l"/>
                <a:tab pos="5255260" algn="l"/>
                <a:tab pos="5696585" algn="l"/>
                <a:tab pos="6928484" algn="l"/>
              </a:tabLst>
            </a:pPr>
            <a:r>
              <a:rPr sz="2300" i="1" spc="5" dirty="0">
                <a:latin typeface="Arial"/>
                <a:cs typeface="Arial"/>
              </a:rPr>
              <a:t>Organization</a:t>
            </a:r>
            <a:r>
              <a:rPr sz="2300" i="1" dirty="0">
                <a:latin typeface="Arial"/>
                <a:cs typeface="Arial"/>
              </a:rPr>
              <a:t> </a:t>
            </a:r>
            <a:r>
              <a:rPr sz="2300" i="1" spc="10" dirty="0">
                <a:latin typeface="Arial"/>
                <a:cs typeface="Arial"/>
              </a:rPr>
              <a:t>&amp;</a:t>
            </a:r>
            <a:r>
              <a:rPr sz="2300" i="1" spc="-95" dirty="0">
                <a:latin typeface="Arial"/>
                <a:cs typeface="Arial"/>
              </a:rPr>
              <a:t> </a:t>
            </a:r>
            <a:r>
              <a:rPr sz="2300" i="1" spc="5" dirty="0">
                <a:latin typeface="Arial"/>
                <a:cs typeface="Arial"/>
              </a:rPr>
              <a:t>Aims</a:t>
            </a:r>
            <a:r>
              <a:rPr sz="2300" i="1" spc="10" dirty="0">
                <a:latin typeface="Arial"/>
                <a:cs typeface="Arial"/>
              </a:rPr>
              <a:t> </a:t>
            </a:r>
            <a:r>
              <a:rPr sz="2300" i="1" spc="5" dirty="0">
                <a:latin typeface="Arial"/>
                <a:cs typeface="Arial"/>
              </a:rPr>
              <a:t>of</a:t>
            </a:r>
            <a:r>
              <a:rPr sz="2300" i="1" spc="-5" dirty="0">
                <a:latin typeface="Arial"/>
                <a:cs typeface="Arial"/>
              </a:rPr>
              <a:t> </a:t>
            </a:r>
            <a:r>
              <a:rPr sz="2300" i="1" spc="5" dirty="0">
                <a:latin typeface="Arial"/>
                <a:cs typeface="Arial"/>
              </a:rPr>
              <a:t>Education:</a:t>
            </a:r>
            <a:r>
              <a:rPr sz="2300" i="1" spc="-15" dirty="0">
                <a:latin typeface="Arial"/>
                <a:cs typeface="Arial"/>
              </a:rPr>
              <a:t> </a:t>
            </a:r>
            <a:r>
              <a:rPr sz="2300" spc="10" dirty="0">
                <a:latin typeface="Arial MT"/>
                <a:cs typeface="Arial MT"/>
              </a:rPr>
              <a:t>Aims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of	education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is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teach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one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how to </a:t>
            </a:r>
            <a:r>
              <a:rPr sz="2300" dirty="0">
                <a:latin typeface="Arial MT"/>
                <a:cs typeface="Arial MT"/>
              </a:rPr>
              <a:t>think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15" dirty="0">
                <a:latin typeface="Arial MT"/>
                <a:cs typeface="Arial MT"/>
              </a:rPr>
              <a:t>so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that	one </a:t>
            </a:r>
            <a:r>
              <a:rPr sz="2300" dirty="0">
                <a:latin typeface="Arial MT"/>
                <a:cs typeface="Arial MT"/>
              </a:rPr>
              <a:t>can </a:t>
            </a:r>
            <a:r>
              <a:rPr sz="2300" spc="5" dirty="0">
                <a:latin typeface="Arial MT"/>
                <a:cs typeface="Arial MT"/>
              </a:rPr>
              <a:t>adjust to </a:t>
            </a:r>
            <a:r>
              <a:rPr sz="2300" spc="10" dirty="0">
                <a:latin typeface="Arial MT"/>
                <a:cs typeface="Arial MT"/>
              </a:rPr>
              <a:t>an </a:t>
            </a:r>
            <a:r>
              <a:rPr sz="2300" dirty="0">
                <a:latin typeface="Arial MT"/>
                <a:cs typeface="Arial MT"/>
              </a:rPr>
              <a:t>ever-changing 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society.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In	</a:t>
            </a:r>
            <a:r>
              <a:rPr sz="2300" dirty="0">
                <a:latin typeface="Arial MT"/>
                <a:cs typeface="Arial MT"/>
              </a:rPr>
              <a:t>order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produce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creative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resourceful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&amp;	</a:t>
            </a:r>
            <a:r>
              <a:rPr sz="2300" dirty="0">
                <a:latin typeface="Arial MT"/>
                <a:cs typeface="Arial MT"/>
              </a:rPr>
              <a:t>adaptable 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children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we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should </a:t>
            </a:r>
            <a:r>
              <a:rPr sz="2300" spc="-5" dirty="0">
                <a:latin typeface="Arial MT"/>
                <a:cs typeface="Arial MT"/>
              </a:rPr>
              <a:t>have</a:t>
            </a:r>
            <a:r>
              <a:rPr sz="2300" spc="5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conditions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in	the </a:t>
            </a:r>
            <a:r>
              <a:rPr sz="2300" spc="5" dirty="0">
                <a:latin typeface="Arial MT"/>
                <a:cs typeface="Arial MT"/>
              </a:rPr>
              <a:t>school which </a:t>
            </a:r>
            <a:r>
              <a:rPr sz="2300" spc="-5" dirty="0">
                <a:latin typeface="Arial MT"/>
                <a:cs typeface="Arial MT"/>
              </a:rPr>
              <a:t>are </a:t>
            </a:r>
            <a:r>
              <a:rPr sz="2300" dirty="0">
                <a:latin typeface="Arial MT"/>
                <a:cs typeface="Arial MT"/>
              </a:rPr>
              <a:t> conducive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creation	of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these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qualities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mind.</a:t>
            </a:r>
            <a:endParaRPr sz="2300">
              <a:latin typeface="Arial MT"/>
              <a:cs typeface="Arial MT"/>
            </a:endParaRPr>
          </a:p>
          <a:p>
            <a:pPr marL="222885" marR="10795">
              <a:lnSpc>
                <a:spcPct val="100400"/>
              </a:lnSpc>
              <a:tabLst>
                <a:tab pos="1187450" algn="l"/>
                <a:tab pos="3099435" algn="l"/>
                <a:tab pos="7522845" algn="l"/>
              </a:tabLst>
            </a:pPr>
            <a:r>
              <a:rPr sz="2300" spc="5" dirty="0">
                <a:latin typeface="Arial MT"/>
                <a:cs typeface="Arial MT"/>
              </a:rPr>
              <a:t>Recommends</a:t>
            </a:r>
            <a:r>
              <a:rPr sz="2300" spc="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formal	</a:t>
            </a:r>
            <a:r>
              <a:rPr sz="2300" spc="5" dirty="0">
                <a:latin typeface="Arial MT"/>
                <a:cs typeface="Arial MT"/>
              </a:rPr>
              <a:t>schools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have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activity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oriented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learning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based	</a:t>
            </a:r>
            <a:r>
              <a:rPr sz="2300" dirty="0">
                <a:latin typeface="Arial MT"/>
                <a:cs typeface="Arial MT"/>
              </a:rPr>
              <a:t>on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 needs,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interest,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aptitude 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capabilities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	</a:t>
            </a:r>
            <a:r>
              <a:rPr sz="2300" spc="10" dirty="0">
                <a:latin typeface="Arial MT"/>
                <a:cs typeface="Arial MT"/>
              </a:rPr>
              <a:t>the 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individual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student.</a:t>
            </a:r>
            <a:endParaRPr sz="2300">
              <a:latin typeface="Arial MT"/>
              <a:cs typeface="Arial MT"/>
            </a:endParaRPr>
          </a:p>
          <a:p>
            <a:pPr marL="222885" marR="339725" indent="-210820" algn="just">
              <a:lnSpc>
                <a:spcPct val="100400"/>
              </a:lnSpc>
              <a:spcBef>
                <a:spcPts val="250"/>
              </a:spcBef>
            </a:pPr>
            <a:r>
              <a:rPr sz="2300" spc="-565" dirty="0">
                <a:latin typeface="Arial MT"/>
                <a:cs typeface="Arial MT"/>
              </a:rPr>
              <a:t>□</a:t>
            </a:r>
            <a:r>
              <a:rPr sz="2300" spc="-560" dirty="0">
                <a:latin typeface="Arial MT"/>
                <a:cs typeface="Arial MT"/>
              </a:rPr>
              <a:t> </a:t>
            </a:r>
            <a:r>
              <a:rPr sz="2300" i="1" dirty="0">
                <a:latin typeface="Arial"/>
                <a:cs typeface="Arial"/>
              </a:rPr>
              <a:t>Curriculum: </a:t>
            </a:r>
            <a:r>
              <a:rPr sz="2300" spc="5" dirty="0">
                <a:latin typeface="Arial MT"/>
                <a:cs typeface="Arial MT"/>
              </a:rPr>
              <a:t>Pragmatists </a:t>
            </a:r>
            <a:r>
              <a:rPr sz="2300" dirty="0">
                <a:latin typeface="Arial MT"/>
                <a:cs typeface="Arial MT"/>
              </a:rPr>
              <a:t>believe in </a:t>
            </a:r>
            <a:r>
              <a:rPr sz="2300" spc="5" dirty="0">
                <a:latin typeface="Arial MT"/>
                <a:cs typeface="Arial MT"/>
              </a:rPr>
              <a:t>a broad 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diversified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curriculum, </a:t>
            </a:r>
            <a:r>
              <a:rPr sz="2300" spc="5" dirty="0">
                <a:latin typeface="Arial MT"/>
                <a:cs typeface="Arial MT"/>
              </a:rPr>
              <a:t>which </a:t>
            </a:r>
            <a:r>
              <a:rPr sz="2300" dirty="0">
                <a:latin typeface="Arial MT"/>
                <a:cs typeface="Arial MT"/>
              </a:rPr>
              <a:t>is </a:t>
            </a:r>
            <a:r>
              <a:rPr sz="2300" spc="5" dirty="0">
                <a:latin typeface="Arial MT"/>
                <a:cs typeface="Arial MT"/>
              </a:rPr>
              <a:t>composed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both content </a:t>
            </a:r>
            <a:r>
              <a:rPr sz="2300" spc="10" dirty="0">
                <a:latin typeface="Arial MT"/>
                <a:cs typeface="Arial MT"/>
              </a:rPr>
              <a:t>&amp; </a:t>
            </a:r>
            <a:r>
              <a:rPr sz="2300" spc="5" dirty="0">
                <a:latin typeface="Arial MT"/>
                <a:cs typeface="Arial MT"/>
              </a:rPr>
              <a:t>process </a:t>
            </a:r>
            <a:r>
              <a:rPr sz="2300" spc="10" dirty="0">
                <a:latin typeface="Arial MT"/>
                <a:cs typeface="Arial MT"/>
              </a:rPr>
              <a:t>&amp;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subjects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ranging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from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humanities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</a:t>
            </a:r>
            <a:r>
              <a:rPr sz="2300" dirty="0">
                <a:latin typeface="Arial MT"/>
                <a:cs typeface="Arial MT"/>
              </a:rPr>
              <a:t> geography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science.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27186"/>
            <a:ext cx="125349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0" spc="-5" dirty="0">
                <a:solidFill>
                  <a:srgbClr val="0000FF"/>
                </a:solidFill>
                <a:latin typeface="Corbel"/>
                <a:cs typeface="Corbel"/>
              </a:rPr>
              <a:t>Realism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624" y="2063866"/>
            <a:ext cx="8945245" cy="41268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800" i="1" spc="-680" dirty="0">
                <a:latin typeface="Verdana"/>
                <a:cs typeface="Verdana"/>
              </a:rPr>
              <a:t>Methodsofeducation:</a:t>
            </a:r>
            <a:r>
              <a:rPr sz="2300" spc="-680" dirty="0">
                <a:latin typeface="Calibri"/>
                <a:cs typeface="Calibri"/>
              </a:rPr>
              <a:t>Teaching-learning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process</a:t>
            </a:r>
            <a:endParaRPr sz="2300">
              <a:latin typeface="Calibri"/>
              <a:cs typeface="Calibri"/>
            </a:endParaRPr>
          </a:p>
          <a:p>
            <a:pPr marL="323215" marR="13970" indent="-210820">
              <a:lnSpc>
                <a:spcPts val="2390"/>
              </a:lnSpc>
              <a:spcBef>
                <a:spcPts val="550"/>
              </a:spcBef>
              <a:tabLst>
                <a:tab pos="2049780" algn="l"/>
                <a:tab pos="4132579" algn="l"/>
                <a:tab pos="5925185" algn="l"/>
              </a:tabLst>
            </a:pPr>
            <a:r>
              <a:rPr sz="2300" spc="5" dirty="0">
                <a:latin typeface="Lucida Sans Unicode"/>
                <a:cs typeface="Lucida Sans Unicode"/>
              </a:rPr>
              <a:t>is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a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social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process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where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the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sharing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	</a:t>
            </a:r>
            <a:r>
              <a:rPr sz="2300" spc="5" dirty="0">
                <a:latin typeface="Lucida Sans Unicode"/>
                <a:cs typeface="Lucida Sans Unicode"/>
              </a:rPr>
              <a:t>experiences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between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the</a:t>
            </a:r>
            <a:r>
              <a:rPr sz="2300" spc="5" dirty="0">
                <a:latin typeface="Lucida Sans Unicode"/>
                <a:cs typeface="Lucida Sans Unicode"/>
              </a:rPr>
              <a:t> teacher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&amp;</a:t>
            </a:r>
            <a:r>
              <a:rPr sz="2300" spc="5" dirty="0">
                <a:latin typeface="Lucida Sans Unicode"/>
                <a:cs typeface="Lucida Sans Unicode"/>
              </a:rPr>
              <a:t> the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student	takes place. Preferred methods 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are </a:t>
            </a:r>
            <a:r>
              <a:rPr sz="2300" spc="10" dirty="0">
                <a:latin typeface="Lucida Sans Unicode"/>
                <a:cs typeface="Lucida Sans Unicode"/>
              </a:rPr>
              <a:t>project	</a:t>
            </a:r>
            <a:r>
              <a:rPr sz="2300" spc="5" dirty="0">
                <a:latin typeface="Lucida Sans Unicode"/>
                <a:cs typeface="Lucida Sans Unicode"/>
              </a:rPr>
              <a:t>method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&amp;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activity oriented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learning.</a:t>
            </a:r>
            <a:endParaRPr sz="2300">
              <a:latin typeface="Lucida Sans Unicode"/>
              <a:cs typeface="Lucida Sans Unicode"/>
            </a:endParaRPr>
          </a:p>
          <a:p>
            <a:pPr marL="113030">
              <a:lnSpc>
                <a:spcPts val="2835"/>
              </a:lnSpc>
              <a:tabLst>
                <a:tab pos="3348990" algn="l"/>
                <a:tab pos="7752080" algn="l"/>
              </a:tabLst>
            </a:pPr>
            <a:r>
              <a:rPr sz="1650" spc="-894" dirty="0">
                <a:latin typeface="Georgia"/>
                <a:cs typeface="Georgia"/>
              </a:rPr>
              <a:t></a:t>
            </a:r>
            <a:r>
              <a:rPr sz="2800" i="1" spc="-894" dirty="0">
                <a:latin typeface="Verdana"/>
                <a:cs typeface="Verdana"/>
              </a:rPr>
              <a:t>Roeofteahe:</a:t>
            </a:r>
            <a:r>
              <a:rPr sz="2300" spc="-894" dirty="0">
                <a:latin typeface="Lucida Sans Unicode"/>
                <a:cs typeface="Lucida Sans Unicode"/>
              </a:rPr>
              <a:t>Ro</a:t>
            </a:r>
            <a:r>
              <a:rPr sz="2800" i="1" spc="-894" dirty="0">
                <a:latin typeface="Verdana"/>
                <a:cs typeface="Verdana"/>
              </a:rPr>
              <a:t>rcl	</a:t>
            </a:r>
            <a:r>
              <a:rPr sz="2300" spc="5" dirty="0">
                <a:latin typeface="Lucida Sans Unicode"/>
                <a:cs typeface="Lucida Sans Unicode"/>
              </a:rPr>
              <a:t>le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of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a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teacher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is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not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that </a:t>
            </a:r>
            <a:r>
              <a:rPr sz="2300" spc="10" dirty="0">
                <a:latin typeface="Lucida Sans Unicode"/>
                <a:cs typeface="Lucida Sans Unicode"/>
              </a:rPr>
              <a:t>of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a	</a:t>
            </a:r>
            <a:r>
              <a:rPr sz="2300" dirty="0">
                <a:latin typeface="Lucida Sans Unicode"/>
                <a:cs typeface="Lucida Sans Unicode"/>
              </a:rPr>
              <a:t>dictator</a:t>
            </a:r>
            <a:endParaRPr sz="2300">
              <a:latin typeface="Lucida Sans Unicode"/>
              <a:cs typeface="Lucida Sans Unicode"/>
            </a:endParaRPr>
          </a:p>
          <a:p>
            <a:pPr marL="323215" marR="13335">
              <a:lnSpc>
                <a:spcPts val="2500"/>
              </a:lnSpc>
              <a:spcBef>
                <a:spcPts val="165"/>
              </a:spcBef>
              <a:tabLst>
                <a:tab pos="1111885" algn="l"/>
                <a:tab pos="1979295" algn="l"/>
                <a:tab pos="4050029" algn="l"/>
                <a:tab pos="6353175" algn="l"/>
              </a:tabLst>
            </a:pPr>
            <a:r>
              <a:rPr sz="2300" spc="10" dirty="0">
                <a:latin typeface="Lucida Sans Unicode"/>
                <a:cs typeface="Lucida Sans Unicode"/>
              </a:rPr>
              <a:t>or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a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task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master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but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15" dirty="0">
                <a:latin typeface="Lucida Sans Unicode"/>
                <a:cs typeface="Lucida Sans Unicode"/>
              </a:rPr>
              <a:t>as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a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leader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of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group	activities.</a:t>
            </a:r>
            <a:r>
              <a:rPr sz="2300" spc="-8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Teacher </a:t>
            </a:r>
            <a:r>
              <a:rPr sz="2300" spc="-7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acts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15" dirty="0">
                <a:latin typeface="Lucida Sans Unicode"/>
                <a:cs typeface="Lucida Sans Unicode"/>
              </a:rPr>
              <a:t>as</a:t>
            </a:r>
            <a:r>
              <a:rPr sz="2300" dirty="0">
                <a:latin typeface="Lucida Sans Unicode"/>
                <a:cs typeface="Lucida Sans Unicode"/>
              </a:rPr>
              <a:t> catalyst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where he	suggests a problem </a:t>
            </a:r>
            <a:r>
              <a:rPr sz="2300" dirty="0">
                <a:latin typeface="Lucida Sans Unicode"/>
                <a:cs typeface="Lucida Sans Unicode"/>
              </a:rPr>
              <a:t>to </a:t>
            </a:r>
            <a:r>
              <a:rPr sz="2300" spc="5" dirty="0">
                <a:latin typeface="Lucida Sans Unicode"/>
                <a:cs typeface="Lucida Sans Unicode"/>
              </a:rPr>
              <a:t>students </a:t>
            </a:r>
            <a:r>
              <a:rPr sz="2300" spc="10" dirty="0">
                <a:latin typeface="Lucida Sans Unicode"/>
                <a:cs typeface="Lucida Sans Unicode"/>
              </a:rPr>
              <a:t>&amp;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stimulates	</a:t>
            </a:r>
            <a:r>
              <a:rPr sz="2300" spc="10" dirty="0">
                <a:latin typeface="Lucida Sans Unicode"/>
                <a:cs typeface="Lucida Sans Unicode"/>
              </a:rPr>
              <a:t>them</a:t>
            </a:r>
            <a:r>
              <a:rPr sz="2300" spc="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9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find</a:t>
            </a:r>
            <a:r>
              <a:rPr sz="2300" spc="3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a</a:t>
            </a:r>
            <a:r>
              <a:rPr sz="2300" spc="7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solution.</a:t>
            </a:r>
            <a:r>
              <a:rPr sz="2300" spc="4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Teacher</a:t>
            </a:r>
            <a:r>
              <a:rPr sz="2300" spc="3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is</a:t>
            </a:r>
            <a:r>
              <a:rPr sz="2300" spc="8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a</a:t>
            </a:r>
            <a:r>
              <a:rPr sz="2300" spc="55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mentor 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with	resources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to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guide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the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students</a:t>
            </a:r>
            <a:endParaRPr sz="2300">
              <a:latin typeface="Lucida Sans Unicode"/>
              <a:cs typeface="Lucida Sans Unicode"/>
            </a:endParaRPr>
          </a:p>
          <a:p>
            <a:pPr marL="323215" marR="5080" indent="-210820">
              <a:lnSpc>
                <a:spcPct val="90500"/>
              </a:lnSpc>
              <a:spcBef>
                <a:spcPts val="10"/>
              </a:spcBef>
              <a:buSzPct val="58928"/>
              <a:buFont typeface="Georgia"/>
              <a:buChar char="◗"/>
              <a:tabLst>
                <a:tab pos="273685" algn="l"/>
                <a:tab pos="2407285" algn="l"/>
                <a:tab pos="2887980" algn="l"/>
                <a:tab pos="4255770" algn="l"/>
                <a:tab pos="6781165" algn="l"/>
              </a:tabLst>
            </a:pPr>
            <a:r>
              <a:rPr sz="2800" i="1" spc="-775" dirty="0">
                <a:latin typeface="Verdana"/>
                <a:cs typeface="Verdana"/>
              </a:rPr>
              <a:t>Dsipine:</a:t>
            </a:r>
            <a:r>
              <a:rPr sz="2300" spc="-775" dirty="0">
                <a:latin typeface="Lucida Sans Unicode"/>
                <a:cs typeface="Lucida Sans Unicode"/>
              </a:rPr>
              <a:t>Pr</a:t>
            </a:r>
            <a:r>
              <a:rPr sz="2800" i="1" spc="-775" dirty="0">
                <a:latin typeface="Verdana"/>
                <a:cs typeface="Verdana"/>
              </a:rPr>
              <a:t>lci	</a:t>
            </a:r>
            <a:r>
              <a:rPr sz="2300" spc="5" dirty="0">
                <a:latin typeface="Lucida Sans Unicode"/>
                <a:cs typeface="Lucida Sans Unicode"/>
              </a:rPr>
              <a:t>agmatism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does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not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believe in	traditional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firm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discipline.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It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advocates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for	freedom </a:t>
            </a:r>
            <a:r>
              <a:rPr sz="2300" dirty="0">
                <a:latin typeface="Lucida Sans Unicode"/>
                <a:cs typeface="Lucida Sans Unicode"/>
              </a:rPr>
              <a:t>of </a:t>
            </a:r>
            <a:r>
              <a:rPr sz="2300" spc="5" dirty="0">
                <a:latin typeface="Lucida Sans Unicode"/>
                <a:cs typeface="Lucida Sans Unicode"/>
              </a:rPr>
              <a:t>self-discipline in a </a:t>
            </a:r>
            <a:r>
              <a:rPr sz="2300" spc="10" dirty="0">
                <a:latin typeface="Lucida Sans Unicode"/>
                <a:cs typeface="Lucida Sans Unicode"/>
              </a:rPr>
              <a:t> free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10" dirty="0">
                <a:latin typeface="Lucida Sans Unicode"/>
                <a:cs typeface="Lucida Sans Unicode"/>
              </a:rPr>
              <a:t>&amp;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conducive	teaching-learning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environment.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27186"/>
            <a:ext cx="125349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0" spc="-5" dirty="0">
                <a:solidFill>
                  <a:srgbClr val="0000FF"/>
                </a:solidFill>
                <a:latin typeface="Corbel"/>
                <a:cs typeface="Corbel"/>
              </a:rPr>
              <a:t>Realism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74" y="2145340"/>
            <a:ext cx="8744585" cy="407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i="1" spc="-20" dirty="0">
                <a:latin typeface="Arial"/>
                <a:cs typeface="Arial"/>
              </a:rPr>
              <a:t>Methods</a:t>
            </a:r>
            <a:r>
              <a:rPr sz="2650" b="1" i="1" spc="40" dirty="0">
                <a:latin typeface="Arial"/>
                <a:cs typeface="Arial"/>
              </a:rPr>
              <a:t> </a:t>
            </a:r>
            <a:r>
              <a:rPr sz="2650" b="1" i="1" spc="-10" dirty="0">
                <a:latin typeface="Arial"/>
                <a:cs typeface="Arial"/>
              </a:rPr>
              <a:t>of</a:t>
            </a:r>
            <a:r>
              <a:rPr sz="2650" b="1" i="1" spc="5" dirty="0">
                <a:latin typeface="Arial"/>
                <a:cs typeface="Arial"/>
              </a:rPr>
              <a:t> </a:t>
            </a:r>
            <a:r>
              <a:rPr sz="2650" b="1" i="1" spc="-15" dirty="0">
                <a:latin typeface="Arial"/>
                <a:cs typeface="Arial"/>
              </a:rPr>
              <a:t>education</a:t>
            </a:r>
            <a:r>
              <a:rPr sz="2650" i="1" spc="-15" dirty="0">
                <a:latin typeface="Arial"/>
                <a:cs typeface="Arial"/>
              </a:rPr>
              <a:t>:</a:t>
            </a:r>
            <a:r>
              <a:rPr sz="2650" i="1" spc="10" dirty="0">
                <a:latin typeface="Arial"/>
                <a:cs typeface="Arial"/>
              </a:rPr>
              <a:t> </a:t>
            </a:r>
            <a:r>
              <a:rPr sz="2300" spc="-15" dirty="0">
                <a:latin typeface="Arial MT"/>
                <a:cs typeface="Arial MT"/>
              </a:rPr>
              <a:t>Teaching-learning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process</a:t>
            </a:r>
            <a:endParaRPr sz="2300">
              <a:latin typeface="Arial MT"/>
              <a:cs typeface="Arial MT"/>
            </a:endParaRPr>
          </a:p>
          <a:p>
            <a:pPr marL="222885" marR="5080" indent="-210820">
              <a:lnSpc>
                <a:spcPct val="86700"/>
              </a:lnSpc>
              <a:spcBef>
                <a:spcPts val="415"/>
              </a:spcBef>
              <a:tabLst>
                <a:tab pos="3178810" algn="l"/>
                <a:tab pos="5321300" algn="l"/>
              </a:tabLst>
            </a:pPr>
            <a:r>
              <a:rPr sz="2300" dirty="0">
                <a:latin typeface="Arial MT"/>
                <a:cs typeface="Arial MT"/>
              </a:rPr>
              <a:t>is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 social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process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where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5" dirty="0">
                <a:latin typeface="Arial MT"/>
                <a:cs typeface="Arial MT"/>
              </a:rPr>
              <a:t> sharing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of	</a:t>
            </a:r>
            <a:r>
              <a:rPr sz="2300" dirty="0">
                <a:latin typeface="Arial MT"/>
                <a:cs typeface="Arial MT"/>
              </a:rPr>
              <a:t>experiences </a:t>
            </a:r>
            <a:r>
              <a:rPr sz="2300" spc="5" dirty="0">
                <a:latin typeface="Arial MT"/>
                <a:cs typeface="Arial MT"/>
              </a:rPr>
              <a:t>between </a:t>
            </a:r>
            <a:r>
              <a:rPr sz="2300" spc="10" dirty="0">
                <a:latin typeface="Arial MT"/>
                <a:cs typeface="Arial MT"/>
              </a:rPr>
              <a:t>the 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teacher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student	takes place. Preferred methods </a:t>
            </a:r>
            <a:r>
              <a:rPr sz="2300" spc="-5" dirty="0">
                <a:latin typeface="Arial MT"/>
                <a:cs typeface="Arial MT"/>
              </a:rPr>
              <a:t>are </a:t>
            </a:r>
            <a:r>
              <a:rPr sz="2300" dirty="0">
                <a:latin typeface="Arial MT"/>
                <a:cs typeface="Arial MT"/>
              </a:rPr>
              <a:t>project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method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&amp;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activity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oriented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learning.</a:t>
            </a:r>
            <a:endParaRPr sz="2300">
              <a:latin typeface="Arial MT"/>
              <a:cs typeface="Arial MT"/>
            </a:endParaRPr>
          </a:p>
          <a:p>
            <a:pPr marL="222885" marR="31750" indent="-210820">
              <a:lnSpc>
                <a:spcPct val="90500"/>
              </a:lnSpc>
              <a:spcBef>
                <a:spcPts val="130"/>
              </a:spcBef>
              <a:buSzPct val="62264"/>
              <a:buFont typeface="Arial MT"/>
              <a:buChar char="□"/>
              <a:tabLst>
                <a:tab pos="223520" algn="l"/>
                <a:tab pos="2672715" algn="l"/>
                <a:tab pos="5087620" algn="l"/>
                <a:tab pos="6602095" algn="l"/>
                <a:tab pos="7152640" algn="l"/>
              </a:tabLst>
            </a:pPr>
            <a:r>
              <a:rPr sz="2650" b="1" i="1" spc="-10" dirty="0">
                <a:latin typeface="Arial"/>
                <a:cs typeface="Arial"/>
              </a:rPr>
              <a:t>Role of</a:t>
            </a:r>
            <a:r>
              <a:rPr sz="2650" b="1" i="1" dirty="0">
                <a:latin typeface="Arial"/>
                <a:cs typeface="Arial"/>
              </a:rPr>
              <a:t> </a:t>
            </a:r>
            <a:r>
              <a:rPr sz="2650" b="1" i="1" spc="-10" dirty="0">
                <a:latin typeface="Arial"/>
                <a:cs typeface="Arial"/>
              </a:rPr>
              <a:t>teacher</a:t>
            </a:r>
            <a:r>
              <a:rPr sz="2650" i="1" spc="-10" dirty="0">
                <a:latin typeface="Arial"/>
                <a:cs typeface="Arial"/>
              </a:rPr>
              <a:t>:</a:t>
            </a:r>
            <a:r>
              <a:rPr sz="2650" i="1" spc="-5" dirty="0">
                <a:latin typeface="Arial"/>
                <a:cs typeface="Arial"/>
              </a:rPr>
              <a:t> </a:t>
            </a:r>
            <a:r>
              <a:rPr sz="2300" spc="5" dirty="0">
                <a:latin typeface="Arial MT"/>
                <a:cs typeface="Arial MT"/>
              </a:rPr>
              <a:t>Role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teacher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is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not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that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of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	dictator</a:t>
            </a:r>
            <a:r>
              <a:rPr sz="2300" spc="-6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or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task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master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but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as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leader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of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group	</a:t>
            </a:r>
            <a:r>
              <a:rPr sz="2300" spc="5" dirty="0">
                <a:latin typeface="Arial MT"/>
                <a:cs typeface="Arial MT"/>
              </a:rPr>
              <a:t>activities. </a:t>
            </a:r>
            <a:r>
              <a:rPr sz="2300" spc="-35" dirty="0">
                <a:latin typeface="Arial MT"/>
                <a:cs typeface="Arial MT"/>
              </a:rPr>
              <a:t>Teacher </a:t>
            </a:r>
            <a:r>
              <a:rPr sz="2300" dirty="0">
                <a:latin typeface="Arial MT"/>
                <a:cs typeface="Arial MT"/>
              </a:rPr>
              <a:t>acts as </a:t>
            </a:r>
            <a:r>
              <a:rPr sz="2300" spc="5" dirty="0">
                <a:latin typeface="Arial MT"/>
                <a:cs typeface="Arial MT"/>
              </a:rPr>
              <a:t> catalyst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where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he	</a:t>
            </a:r>
            <a:r>
              <a:rPr sz="2300" spc="5" dirty="0">
                <a:latin typeface="Arial MT"/>
                <a:cs typeface="Arial MT"/>
              </a:rPr>
              <a:t>suggests a </a:t>
            </a:r>
            <a:r>
              <a:rPr sz="2300" dirty="0">
                <a:latin typeface="Arial MT"/>
                <a:cs typeface="Arial MT"/>
              </a:rPr>
              <a:t>problem </a:t>
            </a:r>
            <a:r>
              <a:rPr sz="2300" spc="5" dirty="0">
                <a:latin typeface="Arial MT"/>
                <a:cs typeface="Arial MT"/>
              </a:rPr>
              <a:t>to students </a:t>
            </a:r>
            <a:r>
              <a:rPr sz="2300" spc="10" dirty="0">
                <a:latin typeface="Arial MT"/>
                <a:cs typeface="Arial MT"/>
              </a:rPr>
              <a:t>&amp; </a:t>
            </a:r>
            <a:r>
              <a:rPr sz="2300" spc="5" dirty="0">
                <a:latin typeface="Arial MT"/>
                <a:cs typeface="Arial MT"/>
              </a:rPr>
              <a:t>stimulates 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them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to </a:t>
            </a:r>
            <a:r>
              <a:rPr sz="2300" dirty="0">
                <a:latin typeface="Arial MT"/>
                <a:cs typeface="Arial MT"/>
              </a:rPr>
              <a:t>find</a:t>
            </a:r>
            <a:r>
              <a:rPr sz="2300" spc="5" dirty="0">
                <a:latin typeface="Arial MT"/>
                <a:cs typeface="Arial MT"/>
              </a:rPr>
              <a:t> a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solution.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-35" dirty="0">
                <a:latin typeface="Arial MT"/>
                <a:cs typeface="Arial MT"/>
              </a:rPr>
              <a:t>Teacher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is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 mentor</a:t>
            </a:r>
            <a:r>
              <a:rPr sz="2300" spc="10" dirty="0">
                <a:latin typeface="Arial MT"/>
                <a:cs typeface="Arial MT"/>
              </a:rPr>
              <a:t> with	</a:t>
            </a:r>
            <a:r>
              <a:rPr sz="2300" spc="5" dirty="0">
                <a:latin typeface="Arial MT"/>
                <a:cs typeface="Arial MT"/>
              </a:rPr>
              <a:t>resources to 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guide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students</a:t>
            </a:r>
            <a:endParaRPr sz="2300">
              <a:latin typeface="Arial MT"/>
              <a:cs typeface="Arial MT"/>
            </a:endParaRPr>
          </a:p>
          <a:p>
            <a:pPr marL="222885" marR="299085" indent="-210820">
              <a:lnSpc>
                <a:spcPct val="90600"/>
              </a:lnSpc>
              <a:spcBef>
                <a:spcPts val="215"/>
              </a:spcBef>
              <a:buSzPct val="62264"/>
              <a:buFont typeface="Arial MT"/>
              <a:buChar char="□"/>
              <a:tabLst>
                <a:tab pos="223520" algn="l"/>
                <a:tab pos="1708150" algn="l"/>
                <a:tab pos="3766820" algn="l"/>
                <a:tab pos="6271895" algn="l"/>
              </a:tabLst>
            </a:pPr>
            <a:r>
              <a:rPr sz="2650" b="1" i="1" spc="-10" dirty="0">
                <a:latin typeface="Arial"/>
                <a:cs typeface="Arial"/>
              </a:rPr>
              <a:t>Discipline:</a:t>
            </a:r>
            <a:r>
              <a:rPr sz="2650" b="1" i="1" spc="5" dirty="0">
                <a:latin typeface="Arial"/>
                <a:cs typeface="Arial"/>
              </a:rPr>
              <a:t> </a:t>
            </a:r>
            <a:r>
              <a:rPr sz="2300" spc="5" dirty="0">
                <a:latin typeface="Arial MT"/>
                <a:cs typeface="Arial MT"/>
              </a:rPr>
              <a:t>Pragmatism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does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not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believe</a:t>
            </a:r>
            <a:r>
              <a:rPr sz="2300" spc="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	traditional firm 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discipline.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It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advocates</a:t>
            </a:r>
            <a:r>
              <a:rPr sz="2300" spc="6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for	freedom </a:t>
            </a:r>
            <a:r>
              <a:rPr sz="2300" spc="-5" dirty="0">
                <a:latin typeface="Arial MT"/>
                <a:cs typeface="Arial MT"/>
              </a:rPr>
              <a:t>of </a:t>
            </a:r>
            <a:r>
              <a:rPr sz="2300" spc="5" dirty="0">
                <a:latin typeface="Arial MT"/>
                <a:cs typeface="Arial MT"/>
              </a:rPr>
              <a:t>self-discipline </a:t>
            </a:r>
            <a:r>
              <a:rPr sz="2300" dirty="0">
                <a:latin typeface="Arial MT"/>
                <a:cs typeface="Arial MT"/>
              </a:rPr>
              <a:t>in </a:t>
            </a:r>
            <a:r>
              <a:rPr sz="2300" spc="5" dirty="0">
                <a:latin typeface="Arial MT"/>
                <a:cs typeface="Arial MT"/>
              </a:rPr>
              <a:t>a free </a:t>
            </a:r>
            <a:r>
              <a:rPr sz="2300" spc="10" dirty="0">
                <a:latin typeface="Arial MT"/>
                <a:cs typeface="Arial MT"/>
              </a:rPr>
              <a:t>&amp;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conducive	teaching-learning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environment.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Perennialism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885" marR="119380" indent="-210820">
              <a:lnSpc>
                <a:spcPct val="150500"/>
              </a:lnSpc>
              <a:spcBef>
                <a:spcPts val="95"/>
              </a:spcBef>
              <a:tabLst>
                <a:tab pos="6003290" algn="l"/>
              </a:tabLst>
            </a:pPr>
            <a:r>
              <a:rPr b="1" i="1" spc="5" dirty="0">
                <a:latin typeface="Arial"/>
                <a:cs typeface="Arial"/>
              </a:rPr>
              <a:t>Chief</a:t>
            </a:r>
            <a:r>
              <a:rPr b="1" i="1" spc="-15" dirty="0">
                <a:latin typeface="Arial"/>
                <a:cs typeface="Arial"/>
              </a:rPr>
              <a:t> </a:t>
            </a:r>
            <a:r>
              <a:rPr b="1" i="1" spc="5" dirty="0">
                <a:latin typeface="Arial"/>
                <a:cs typeface="Arial"/>
              </a:rPr>
              <a:t>proponents</a:t>
            </a:r>
            <a:r>
              <a:rPr i="1" spc="5" dirty="0">
                <a:latin typeface="Arial"/>
                <a:cs typeface="Arial"/>
              </a:rPr>
              <a:t>: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spc="5" dirty="0"/>
              <a:t>Thomas</a:t>
            </a:r>
            <a:r>
              <a:rPr spc="-120" dirty="0"/>
              <a:t> </a:t>
            </a:r>
            <a:r>
              <a:rPr spc="5" dirty="0"/>
              <a:t>Aquinas,</a:t>
            </a:r>
            <a:r>
              <a:rPr dirty="0"/>
              <a:t> Robert	</a:t>
            </a:r>
            <a:r>
              <a:rPr spc="5" dirty="0"/>
              <a:t>Hutchins</a:t>
            </a:r>
            <a:r>
              <a:rPr spc="-50" dirty="0"/>
              <a:t> </a:t>
            </a:r>
            <a:r>
              <a:rPr spc="10" dirty="0"/>
              <a:t>&amp;</a:t>
            </a:r>
            <a:r>
              <a:rPr spc="-50" dirty="0"/>
              <a:t> </a:t>
            </a:r>
            <a:r>
              <a:rPr spc="5" dirty="0"/>
              <a:t>Mortimer </a:t>
            </a:r>
            <a:r>
              <a:rPr spc="-625" dirty="0"/>
              <a:t> </a:t>
            </a:r>
            <a:r>
              <a:rPr spc="-20" dirty="0"/>
              <a:t>Adler.</a:t>
            </a:r>
          </a:p>
          <a:p>
            <a:pPr marL="222885" marR="5080" indent="-210820">
              <a:lnSpc>
                <a:spcPct val="150700"/>
              </a:lnSpc>
              <a:spcBef>
                <a:spcPts val="330"/>
              </a:spcBef>
              <a:tabLst>
                <a:tab pos="1104900" algn="l"/>
                <a:tab pos="3131820" algn="l"/>
                <a:tab pos="5201920" algn="l"/>
                <a:tab pos="5419725" algn="l"/>
                <a:tab pos="6756400" algn="l"/>
                <a:tab pos="7605395" algn="l"/>
              </a:tabLst>
            </a:pPr>
            <a:r>
              <a:rPr b="1" i="1" dirty="0">
                <a:latin typeface="Arial"/>
                <a:cs typeface="Arial"/>
              </a:rPr>
              <a:t>Concept</a:t>
            </a:r>
            <a:r>
              <a:rPr i="1" dirty="0">
                <a:latin typeface="Arial"/>
                <a:cs typeface="Arial"/>
              </a:rPr>
              <a:t>:</a:t>
            </a:r>
            <a:r>
              <a:rPr i="1" spc="15" dirty="0">
                <a:latin typeface="Arial"/>
                <a:cs typeface="Arial"/>
              </a:rPr>
              <a:t> </a:t>
            </a:r>
            <a:r>
              <a:rPr spc="5" dirty="0"/>
              <a:t>Education</a:t>
            </a:r>
            <a:r>
              <a:rPr spc="15" dirty="0"/>
              <a:t> </a:t>
            </a:r>
            <a:r>
              <a:rPr dirty="0"/>
              <a:t>ensures</a:t>
            </a:r>
            <a:r>
              <a:rPr spc="20" dirty="0"/>
              <a:t> </a:t>
            </a:r>
            <a:r>
              <a:rPr spc="5" dirty="0"/>
              <a:t>that</a:t>
            </a:r>
            <a:r>
              <a:rPr spc="30" dirty="0"/>
              <a:t> </a:t>
            </a:r>
            <a:r>
              <a:rPr spc="5" dirty="0"/>
              <a:t>students</a:t>
            </a:r>
            <a:r>
              <a:rPr dirty="0"/>
              <a:t> acquire	</a:t>
            </a:r>
            <a:r>
              <a:rPr spc="10" dirty="0"/>
              <a:t>an </a:t>
            </a:r>
            <a:r>
              <a:rPr spc="15" dirty="0"/>
              <a:t> </a:t>
            </a:r>
            <a:r>
              <a:rPr dirty="0"/>
              <a:t>understanding</a:t>
            </a:r>
            <a:r>
              <a:rPr spc="50" dirty="0"/>
              <a:t> </a:t>
            </a:r>
            <a:r>
              <a:rPr dirty="0"/>
              <a:t>about</a:t>
            </a:r>
            <a:r>
              <a:rPr spc="25" dirty="0"/>
              <a:t> </a:t>
            </a:r>
            <a:r>
              <a:rPr spc="10" dirty="0"/>
              <a:t>the </a:t>
            </a:r>
            <a:r>
              <a:rPr dirty="0"/>
              <a:t>great</a:t>
            </a:r>
            <a:r>
              <a:rPr spc="25" dirty="0"/>
              <a:t> </a:t>
            </a:r>
            <a:r>
              <a:rPr dirty="0"/>
              <a:t>ideas</a:t>
            </a:r>
            <a:r>
              <a:rPr spc="45" dirty="0"/>
              <a:t> </a:t>
            </a:r>
            <a:r>
              <a:rPr spc="-5" dirty="0"/>
              <a:t>of	</a:t>
            </a:r>
            <a:r>
              <a:rPr spc="5" dirty="0"/>
              <a:t>civilization. These ideas </a:t>
            </a:r>
            <a:r>
              <a:rPr spc="10" dirty="0"/>
              <a:t> </a:t>
            </a:r>
            <a:r>
              <a:rPr spc="-5" dirty="0"/>
              <a:t>have</a:t>
            </a:r>
            <a:r>
              <a:rPr spc="60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dirty="0"/>
              <a:t>potential</a:t>
            </a:r>
            <a:r>
              <a:rPr spc="45" dirty="0"/>
              <a:t> </a:t>
            </a:r>
            <a:r>
              <a:rPr dirty="0"/>
              <a:t>for	solving</a:t>
            </a:r>
            <a:r>
              <a:rPr spc="-5" dirty="0"/>
              <a:t> </a:t>
            </a:r>
            <a:r>
              <a:rPr spc="5" dirty="0"/>
              <a:t>problems</a:t>
            </a:r>
            <a:r>
              <a:rPr dirty="0"/>
              <a:t> </a:t>
            </a:r>
            <a:r>
              <a:rPr spc="10" dirty="0"/>
              <a:t>in</a:t>
            </a:r>
            <a:r>
              <a:rPr spc="-5" dirty="0"/>
              <a:t> </a:t>
            </a:r>
            <a:r>
              <a:rPr spc="5" dirty="0"/>
              <a:t>any</a:t>
            </a:r>
            <a:r>
              <a:rPr dirty="0"/>
              <a:t> era.</a:t>
            </a:r>
            <a:r>
              <a:rPr spc="-40" dirty="0"/>
              <a:t> </a:t>
            </a:r>
            <a:r>
              <a:rPr spc="5" dirty="0"/>
              <a:t>The</a:t>
            </a:r>
            <a:r>
              <a:rPr spc="-5" dirty="0"/>
              <a:t> </a:t>
            </a:r>
            <a:r>
              <a:rPr spc="5" dirty="0"/>
              <a:t>focus</a:t>
            </a:r>
            <a:r>
              <a:rPr spc="-20" dirty="0"/>
              <a:t> </a:t>
            </a:r>
            <a:r>
              <a:rPr dirty="0"/>
              <a:t>is</a:t>
            </a:r>
            <a:r>
              <a:rPr spc="5" dirty="0"/>
              <a:t> to </a:t>
            </a:r>
            <a:r>
              <a:rPr spc="-625" dirty="0"/>
              <a:t> </a:t>
            </a:r>
            <a:r>
              <a:rPr spc="5" dirty="0"/>
              <a:t>teach	ideas</a:t>
            </a:r>
            <a:r>
              <a:rPr spc="-5" dirty="0"/>
              <a:t> </a:t>
            </a:r>
            <a:r>
              <a:rPr spc="5" dirty="0"/>
              <a:t>that</a:t>
            </a:r>
            <a:r>
              <a:rPr spc="20" dirty="0"/>
              <a:t> </a:t>
            </a:r>
            <a:r>
              <a:rPr spc="-5" dirty="0"/>
              <a:t>are</a:t>
            </a:r>
            <a:r>
              <a:rPr spc="25" dirty="0"/>
              <a:t> </a:t>
            </a:r>
            <a:r>
              <a:rPr dirty="0"/>
              <a:t>everlasting</a:t>
            </a:r>
            <a:r>
              <a:rPr spc="25" dirty="0"/>
              <a:t> </a:t>
            </a:r>
            <a:r>
              <a:rPr spc="5" dirty="0"/>
              <a:t>to seek</a:t>
            </a:r>
            <a:r>
              <a:rPr spc="20" dirty="0"/>
              <a:t> </a:t>
            </a:r>
            <a:r>
              <a:rPr dirty="0"/>
              <a:t>ensuring</a:t>
            </a:r>
            <a:r>
              <a:rPr spc="25" dirty="0"/>
              <a:t> </a:t>
            </a:r>
            <a:r>
              <a:rPr spc="5" dirty="0"/>
              <a:t>truths	which </a:t>
            </a:r>
            <a:r>
              <a:rPr spc="10" dirty="0"/>
              <a:t> </a:t>
            </a:r>
            <a:r>
              <a:rPr spc="5" dirty="0"/>
              <a:t>are</a:t>
            </a:r>
            <a:r>
              <a:rPr spc="20" dirty="0"/>
              <a:t> </a:t>
            </a:r>
            <a:r>
              <a:rPr spc="5" dirty="0"/>
              <a:t>constant,</a:t>
            </a:r>
            <a:r>
              <a:rPr spc="-30" dirty="0"/>
              <a:t> </a:t>
            </a:r>
            <a:r>
              <a:rPr spc="10" dirty="0"/>
              <a:t>as</a:t>
            </a:r>
            <a:r>
              <a:rPr spc="-5" dirty="0"/>
              <a:t> </a:t>
            </a:r>
            <a:r>
              <a:rPr spc="10" dirty="0"/>
              <a:t>the</a:t>
            </a:r>
            <a:r>
              <a:rPr dirty="0"/>
              <a:t> natural</a:t>
            </a:r>
            <a:r>
              <a:rPr spc="5" dirty="0"/>
              <a:t> </a:t>
            </a:r>
            <a:r>
              <a:rPr spc="10" dirty="0"/>
              <a:t>&amp;</a:t>
            </a:r>
            <a:r>
              <a:rPr dirty="0"/>
              <a:t> </a:t>
            </a:r>
            <a:r>
              <a:rPr spc="5" dirty="0"/>
              <a:t>human	worlds</a:t>
            </a:r>
            <a:r>
              <a:rPr dirty="0"/>
              <a:t> </a:t>
            </a:r>
            <a:r>
              <a:rPr spc="-5" dirty="0"/>
              <a:t>at</a:t>
            </a:r>
            <a:r>
              <a:rPr spc="5" dirty="0"/>
              <a:t> </a:t>
            </a:r>
            <a:r>
              <a:rPr dirty="0"/>
              <a:t>their </a:t>
            </a:r>
            <a:r>
              <a:rPr spc="5" dirty="0"/>
              <a:t>most </a:t>
            </a:r>
            <a:r>
              <a:rPr spc="10" dirty="0"/>
              <a:t> </a:t>
            </a:r>
            <a:r>
              <a:rPr spc="5" dirty="0"/>
              <a:t>essential</a:t>
            </a:r>
            <a:r>
              <a:rPr spc="-25" dirty="0"/>
              <a:t> </a:t>
            </a:r>
            <a:r>
              <a:rPr dirty="0"/>
              <a:t>level.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Perennialism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885" marR="311150" indent="-210820">
              <a:lnSpc>
                <a:spcPct val="150500"/>
              </a:lnSpc>
              <a:spcBef>
                <a:spcPts val="95"/>
              </a:spcBef>
              <a:tabLst>
                <a:tab pos="5811520" algn="l"/>
              </a:tabLst>
            </a:pPr>
            <a:r>
              <a:rPr i="1" dirty="0">
                <a:solidFill>
                  <a:srgbClr val="0000FF"/>
                </a:solidFill>
                <a:latin typeface="Arial"/>
                <a:cs typeface="Arial"/>
              </a:rPr>
              <a:t>Chief</a:t>
            </a:r>
            <a:r>
              <a:rPr i="1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00FF"/>
                </a:solidFill>
                <a:latin typeface="Arial"/>
                <a:cs typeface="Arial"/>
              </a:rPr>
              <a:t>proponents</a:t>
            </a:r>
            <a:r>
              <a:rPr i="1" dirty="0">
                <a:latin typeface="Arial"/>
                <a:cs typeface="Arial"/>
              </a:rPr>
              <a:t>:</a:t>
            </a:r>
            <a:r>
              <a:rPr i="1" spc="40" dirty="0">
                <a:latin typeface="Arial"/>
                <a:cs typeface="Arial"/>
              </a:rPr>
              <a:t> </a:t>
            </a:r>
            <a:r>
              <a:rPr spc="5" dirty="0"/>
              <a:t>Thomas</a:t>
            </a:r>
            <a:r>
              <a:rPr spc="-110" dirty="0"/>
              <a:t> </a:t>
            </a:r>
            <a:r>
              <a:rPr spc="5" dirty="0"/>
              <a:t>Aquinas,</a:t>
            </a:r>
            <a:r>
              <a:rPr spc="-5" dirty="0"/>
              <a:t> </a:t>
            </a:r>
            <a:r>
              <a:rPr dirty="0"/>
              <a:t>Robert	</a:t>
            </a:r>
            <a:r>
              <a:rPr spc="5" dirty="0"/>
              <a:t>Hutchins</a:t>
            </a:r>
            <a:r>
              <a:rPr spc="-55" dirty="0"/>
              <a:t> </a:t>
            </a:r>
            <a:r>
              <a:rPr spc="10" dirty="0"/>
              <a:t>&amp;</a:t>
            </a:r>
            <a:r>
              <a:rPr spc="-50" dirty="0"/>
              <a:t> </a:t>
            </a:r>
            <a:r>
              <a:rPr spc="5" dirty="0"/>
              <a:t>Mortimer </a:t>
            </a:r>
            <a:r>
              <a:rPr spc="-625" dirty="0"/>
              <a:t> </a:t>
            </a:r>
            <a:r>
              <a:rPr spc="-20" dirty="0"/>
              <a:t>Adler.</a:t>
            </a:r>
          </a:p>
          <a:p>
            <a:pPr marL="222885" marR="5080" indent="-210820">
              <a:lnSpc>
                <a:spcPct val="150700"/>
              </a:lnSpc>
              <a:spcBef>
                <a:spcPts val="330"/>
              </a:spcBef>
              <a:tabLst>
                <a:tab pos="1104900" algn="l"/>
                <a:tab pos="3131820" algn="l"/>
                <a:tab pos="5201920" algn="l"/>
                <a:tab pos="5419725" algn="l"/>
                <a:tab pos="6675755" algn="l"/>
                <a:tab pos="7605395" algn="l"/>
              </a:tabLst>
            </a:pPr>
            <a:r>
              <a:rPr i="1" spc="5" dirty="0">
                <a:solidFill>
                  <a:srgbClr val="0000FF"/>
                </a:solidFill>
                <a:latin typeface="Arial"/>
                <a:cs typeface="Arial"/>
              </a:rPr>
              <a:t>Concept</a:t>
            </a:r>
            <a:r>
              <a:rPr i="1" spc="5" dirty="0">
                <a:latin typeface="Arial"/>
                <a:cs typeface="Arial"/>
              </a:rPr>
              <a:t>:</a:t>
            </a:r>
            <a:r>
              <a:rPr i="1" spc="10" dirty="0">
                <a:latin typeface="Arial"/>
                <a:cs typeface="Arial"/>
              </a:rPr>
              <a:t> </a:t>
            </a:r>
            <a:r>
              <a:rPr spc="5" dirty="0"/>
              <a:t>Education </a:t>
            </a:r>
            <a:r>
              <a:rPr dirty="0"/>
              <a:t>ensures</a:t>
            </a:r>
            <a:r>
              <a:rPr spc="20" dirty="0"/>
              <a:t> </a:t>
            </a:r>
            <a:r>
              <a:rPr spc="5" dirty="0"/>
              <a:t>that</a:t>
            </a:r>
            <a:r>
              <a:rPr spc="20" dirty="0"/>
              <a:t> </a:t>
            </a:r>
            <a:r>
              <a:rPr spc="5" dirty="0"/>
              <a:t>students</a:t>
            </a:r>
            <a:r>
              <a:rPr dirty="0"/>
              <a:t> acquire	</a:t>
            </a:r>
            <a:r>
              <a:rPr spc="10" dirty="0"/>
              <a:t>an </a:t>
            </a:r>
            <a:r>
              <a:rPr spc="15" dirty="0"/>
              <a:t> </a:t>
            </a:r>
            <a:r>
              <a:rPr dirty="0"/>
              <a:t>understanding</a:t>
            </a:r>
            <a:r>
              <a:rPr spc="50" dirty="0"/>
              <a:t> </a:t>
            </a:r>
            <a:r>
              <a:rPr dirty="0"/>
              <a:t>about</a:t>
            </a:r>
            <a:r>
              <a:rPr spc="25" dirty="0"/>
              <a:t> </a:t>
            </a:r>
            <a:r>
              <a:rPr spc="10" dirty="0"/>
              <a:t>the </a:t>
            </a:r>
            <a:r>
              <a:rPr dirty="0"/>
              <a:t>great</a:t>
            </a:r>
            <a:r>
              <a:rPr spc="25" dirty="0"/>
              <a:t> </a:t>
            </a:r>
            <a:r>
              <a:rPr dirty="0"/>
              <a:t>ideas</a:t>
            </a:r>
            <a:r>
              <a:rPr spc="45" dirty="0"/>
              <a:t> </a:t>
            </a:r>
            <a:r>
              <a:rPr spc="-5" dirty="0"/>
              <a:t>of	</a:t>
            </a:r>
            <a:r>
              <a:rPr spc="5" dirty="0"/>
              <a:t>civilization. These ideas </a:t>
            </a:r>
            <a:r>
              <a:rPr spc="10" dirty="0"/>
              <a:t> </a:t>
            </a:r>
            <a:r>
              <a:rPr spc="-5" dirty="0"/>
              <a:t>have</a:t>
            </a:r>
            <a:r>
              <a:rPr spc="60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dirty="0"/>
              <a:t>potential</a:t>
            </a:r>
            <a:r>
              <a:rPr spc="45" dirty="0"/>
              <a:t> </a:t>
            </a:r>
            <a:r>
              <a:rPr dirty="0"/>
              <a:t>for	solving</a:t>
            </a:r>
            <a:r>
              <a:rPr spc="-5" dirty="0"/>
              <a:t> </a:t>
            </a:r>
            <a:r>
              <a:rPr spc="5" dirty="0"/>
              <a:t>problems</a:t>
            </a:r>
            <a:r>
              <a:rPr dirty="0"/>
              <a:t> </a:t>
            </a:r>
            <a:r>
              <a:rPr spc="10" dirty="0"/>
              <a:t>in</a:t>
            </a:r>
            <a:r>
              <a:rPr spc="-5" dirty="0"/>
              <a:t> </a:t>
            </a:r>
            <a:r>
              <a:rPr spc="5" dirty="0"/>
              <a:t>any</a:t>
            </a:r>
            <a:r>
              <a:rPr dirty="0"/>
              <a:t> era.</a:t>
            </a:r>
            <a:r>
              <a:rPr spc="-40" dirty="0"/>
              <a:t> </a:t>
            </a:r>
            <a:r>
              <a:rPr spc="5" dirty="0"/>
              <a:t>The</a:t>
            </a:r>
            <a:r>
              <a:rPr spc="-5" dirty="0"/>
              <a:t> </a:t>
            </a:r>
            <a:r>
              <a:rPr spc="5" dirty="0"/>
              <a:t>focus</a:t>
            </a:r>
            <a:r>
              <a:rPr spc="-20" dirty="0"/>
              <a:t> </a:t>
            </a:r>
            <a:r>
              <a:rPr dirty="0"/>
              <a:t>is</a:t>
            </a:r>
            <a:r>
              <a:rPr spc="5" dirty="0"/>
              <a:t> to </a:t>
            </a:r>
            <a:r>
              <a:rPr spc="-625" dirty="0"/>
              <a:t> </a:t>
            </a:r>
            <a:r>
              <a:rPr spc="5" dirty="0"/>
              <a:t>teach	ideas</a:t>
            </a:r>
            <a:r>
              <a:rPr spc="-5" dirty="0"/>
              <a:t> </a:t>
            </a:r>
            <a:r>
              <a:rPr spc="5" dirty="0"/>
              <a:t>that</a:t>
            </a:r>
            <a:r>
              <a:rPr spc="20" dirty="0"/>
              <a:t> </a:t>
            </a:r>
            <a:r>
              <a:rPr spc="-5" dirty="0"/>
              <a:t>are</a:t>
            </a:r>
            <a:r>
              <a:rPr spc="25" dirty="0"/>
              <a:t> </a:t>
            </a:r>
            <a:r>
              <a:rPr dirty="0"/>
              <a:t>everlasting</a:t>
            </a:r>
            <a:r>
              <a:rPr spc="25" dirty="0"/>
              <a:t> </a:t>
            </a:r>
            <a:r>
              <a:rPr spc="5" dirty="0"/>
              <a:t>to seek</a:t>
            </a:r>
            <a:r>
              <a:rPr spc="20" dirty="0"/>
              <a:t> </a:t>
            </a:r>
            <a:r>
              <a:rPr dirty="0"/>
              <a:t>ensuring</a:t>
            </a:r>
            <a:r>
              <a:rPr spc="25" dirty="0"/>
              <a:t> </a:t>
            </a:r>
            <a:r>
              <a:rPr spc="5" dirty="0"/>
              <a:t>truths	which </a:t>
            </a:r>
            <a:r>
              <a:rPr spc="10" dirty="0"/>
              <a:t> </a:t>
            </a:r>
            <a:r>
              <a:rPr spc="5" dirty="0"/>
              <a:t>are</a:t>
            </a:r>
            <a:r>
              <a:rPr spc="20" dirty="0"/>
              <a:t> </a:t>
            </a:r>
            <a:r>
              <a:rPr spc="5" dirty="0"/>
              <a:t>constant,</a:t>
            </a:r>
            <a:r>
              <a:rPr spc="-30" dirty="0"/>
              <a:t> </a:t>
            </a:r>
            <a:r>
              <a:rPr spc="10" dirty="0"/>
              <a:t>as</a:t>
            </a:r>
            <a:r>
              <a:rPr spc="-5" dirty="0"/>
              <a:t> </a:t>
            </a:r>
            <a:r>
              <a:rPr spc="10" dirty="0"/>
              <a:t>the</a:t>
            </a:r>
            <a:r>
              <a:rPr dirty="0"/>
              <a:t> natural</a:t>
            </a:r>
            <a:r>
              <a:rPr spc="5" dirty="0"/>
              <a:t> </a:t>
            </a:r>
            <a:r>
              <a:rPr spc="10" dirty="0"/>
              <a:t>&amp;</a:t>
            </a:r>
            <a:r>
              <a:rPr dirty="0"/>
              <a:t> </a:t>
            </a:r>
            <a:r>
              <a:rPr spc="5" dirty="0"/>
              <a:t>human	worlds</a:t>
            </a:r>
            <a:r>
              <a:rPr dirty="0"/>
              <a:t> </a:t>
            </a:r>
            <a:r>
              <a:rPr spc="-5" dirty="0"/>
              <a:t>at</a:t>
            </a:r>
            <a:r>
              <a:rPr spc="5" dirty="0"/>
              <a:t> </a:t>
            </a:r>
            <a:r>
              <a:rPr dirty="0"/>
              <a:t>their </a:t>
            </a:r>
            <a:r>
              <a:rPr spc="5" dirty="0"/>
              <a:t>most </a:t>
            </a:r>
            <a:r>
              <a:rPr spc="10" dirty="0"/>
              <a:t> </a:t>
            </a:r>
            <a:r>
              <a:rPr spc="5" dirty="0"/>
              <a:t>essential</a:t>
            </a:r>
            <a:r>
              <a:rPr spc="-25" dirty="0"/>
              <a:t> </a:t>
            </a:r>
            <a:r>
              <a:rPr dirty="0"/>
              <a:t>level.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7706"/>
            <a:ext cx="224536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2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pc="5" dirty="0">
                <a:solidFill>
                  <a:srgbClr val="000000"/>
                </a:solidFill>
                <a:latin typeface="Arial"/>
                <a:cs typeface="Arial"/>
              </a:rPr>
              <a:t>DUC</a:t>
            </a:r>
            <a:r>
              <a:rPr spc="-2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pc="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pc="15" dirty="0">
                <a:solidFill>
                  <a:srgbClr val="000000"/>
                </a:solidFill>
                <a:latin typeface="Arial"/>
                <a:cs typeface="Arial"/>
              </a:rPr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846" y="2501144"/>
            <a:ext cx="7666355" cy="2134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6839">
              <a:lnSpc>
                <a:spcPct val="120500"/>
              </a:lnSpc>
              <a:spcBef>
                <a:spcPts val="95"/>
              </a:spcBef>
            </a:pPr>
            <a:r>
              <a:rPr sz="2300" spc="5" dirty="0">
                <a:latin typeface="Arial MT"/>
                <a:cs typeface="Arial MT"/>
              </a:rPr>
              <a:t>In</a:t>
            </a:r>
            <a:r>
              <a:rPr sz="2300" dirty="0">
                <a:latin typeface="Arial MT"/>
                <a:cs typeface="Arial MT"/>
              </a:rPr>
              <a:t> literary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sense,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education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owes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its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origin </a:t>
            </a:r>
            <a:r>
              <a:rPr sz="2300" spc="5" dirty="0">
                <a:latin typeface="Arial MT"/>
                <a:cs typeface="Arial MT"/>
              </a:rPr>
              <a:t>to </a:t>
            </a:r>
            <a:r>
              <a:rPr sz="2300" spc="10" dirty="0">
                <a:latin typeface="Arial MT"/>
                <a:cs typeface="Arial MT"/>
              </a:rPr>
              <a:t>the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two</a:t>
            </a:r>
            <a:r>
              <a:rPr sz="2300" dirty="0">
                <a:latin typeface="Arial MT"/>
                <a:cs typeface="Arial MT"/>
              </a:rPr>
              <a:t> Latin </a:t>
            </a:r>
            <a:r>
              <a:rPr sz="2300" spc="-6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words: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‘</a:t>
            </a:r>
            <a:r>
              <a:rPr sz="2300" b="1" i="1" dirty="0">
                <a:latin typeface="Arial"/>
                <a:cs typeface="Arial"/>
              </a:rPr>
              <a:t>Educare’</a:t>
            </a:r>
            <a:r>
              <a:rPr sz="2300" b="1" i="1" spc="-80" dirty="0">
                <a:latin typeface="Arial"/>
                <a:cs typeface="Arial"/>
              </a:rPr>
              <a:t> </a:t>
            </a:r>
            <a:r>
              <a:rPr sz="2300" b="1" i="1" dirty="0">
                <a:latin typeface="Arial"/>
                <a:cs typeface="Arial"/>
              </a:rPr>
              <a:t>and</a:t>
            </a:r>
            <a:r>
              <a:rPr sz="2300" b="1" i="1" spc="5" dirty="0">
                <a:latin typeface="Arial"/>
                <a:cs typeface="Arial"/>
              </a:rPr>
              <a:t> ‘Educere’.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3320"/>
              </a:lnSpc>
              <a:spcBef>
                <a:spcPts val="100"/>
              </a:spcBef>
            </a:pPr>
            <a:r>
              <a:rPr sz="2300" spc="5" dirty="0">
                <a:latin typeface="Arial MT"/>
                <a:cs typeface="Arial MT"/>
              </a:rPr>
              <a:t>‘Educare’-</a:t>
            </a:r>
            <a:r>
              <a:rPr sz="2300" dirty="0">
                <a:latin typeface="Arial MT"/>
                <a:cs typeface="Arial MT"/>
              </a:rPr>
              <a:t> means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‘</a:t>
            </a:r>
            <a:r>
              <a:rPr sz="2300" i="1" dirty="0">
                <a:latin typeface="Arial"/>
                <a:cs typeface="Arial"/>
              </a:rPr>
              <a:t>to</a:t>
            </a:r>
            <a:r>
              <a:rPr sz="2300" i="1" spc="-5" dirty="0">
                <a:latin typeface="Arial"/>
                <a:cs typeface="Arial"/>
              </a:rPr>
              <a:t> nourish’,</a:t>
            </a:r>
            <a:r>
              <a:rPr sz="2300" i="1" spc="35" dirty="0">
                <a:latin typeface="Arial"/>
                <a:cs typeface="Arial"/>
              </a:rPr>
              <a:t> </a:t>
            </a:r>
            <a:r>
              <a:rPr sz="2300" i="1" spc="5" dirty="0">
                <a:latin typeface="Arial"/>
                <a:cs typeface="Arial"/>
              </a:rPr>
              <a:t>‘to</a:t>
            </a:r>
            <a:r>
              <a:rPr sz="2300" i="1" spc="-5" dirty="0">
                <a:latin typeface="Arial"/>
                <a:cs typeface="Arial"/>
              </a:rPr>
              <a:t> </a:t>
            </a:r>
            <a:r>
              <a:rPr sz="2300" i="1" spc="5" dirty="0">
                <a:latin typeface="Arial"/>
                <a:cs typeface="Arial"/>
              </a:rPr>
              <a:t>bring</a:t>
            </a:r>
            <a:r>
              <a:rPr sz="2300" i="1" spc="-5" dirty="0">
                <a:latin typeface="Arial"/>
                <a:cs typeface="Arial"/>
              </a:rPr>
              <a:t> up’,</a:t>
            </a:r>
            <a:r>
              <a:rPr sz="2300" i="1" spc="65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‘to</a:t>
            </a:r>
            <a:r>
              <a:rPr sz="2300" i="1" spc="15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raise’; </a:t>
            </a:r>
            <a:r>
              <a:rPr sz="2300" i="1" dirty="0">
                <a:latin typeface="Arial"/>
                <a:cs typeface="Arial"/>
              </a:rPr>
              <a:t> </a:t>
            </a:r>
            <a:r>
              <a:rPr sz="2300" spc="5" dirty="0">
                <a:latin typeface="Arial MT"/>
                <a:cs typeface="Arial MT"/>
              </a:rPr>
              <a:t>‘Educere’-</a:t>
            </a:r>
            <a:r>
              <a:rPr sz="2300" dirty="0">
                <a:latin typeface="Arial MT"/>
                <a:cs typeface="Arial MT"/>
              </a:rPr>
              <a:t> means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‘</a:t>
            </a:r>
            <a:r>
              <a:rPr sz="2300" i="1" dirty="0">
                <a:latin typeface="Arial"/>
                <a:cs typeface="Arial"/>
              </a:rPr>
              <a:t>to</a:t>
            </a:r>
            <a:r>
              <a:rPr sz="2300" i="1" spc="-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bring</a:t>
            </a:r>
            <a:r>
              <a:rPr sz="2300" i="1" spc="20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forth’,</a:t>
            </a:r>
            <a:r>
              <a:rPr sz="2300" i="1" spc="10" dirty="0">
                <a:latin typeface="Arial"/>
                <a:cs typeface="Arial"/>
              </a:rPr>
              <a:t> </a:t>
            </a:r>
            <a:r>
              <a:rPr sz="2300" i="1" spc="5" dirty="0">
                <a:latin typeface="Arial"/>
                <a:cs typeface="Arial"/>
              </a:rPr>
              <a:t>‘to</a:t>
            </a:r>
            <a:r>
              <a:rPr sz="2300" i="1" spc="-5" dirty="0">
                <a:latin typeface="Arial"/>
                <a:cs typeface="Arial"/>
              </a:rPr>
              <a:t> </a:t>
            </a:r>
            <a:r>
              <a:rPr sz="2300" i="1" spc="5" dirty="0">
                <a:latin typeface="Arial"/>
                <a:cs typeface="Arial"/>
              </a:rPr>
              <a:t>draw </a:t>
            </a:r>
            <a:r>
              <a:rPr sz="2300" i="1" spc="-5" dirty="0">
                <a:latin typeface="Arial"/>
                <a:cs typeface="Arial"/>
              </a:rPr>
              <a:t>out’,</a:t>
            </a:r>
            <a:r>
              <a:rPr sz="2300" i="1" spc="10" dirty="0">
                <a:latin typeface="Arial"/>
                <a:cs typeface="Arial"/>
              </a:rPr>
              <a:t> </a:t>
            </a:r>
            <a:r>
              <a:rPr sz="2300" i="1" spc="5" dirty="0">
                <a:latin typeface="Arial"/>
                <a:cs typeface="Arial"/>
              </a:rPr>
              <a:t>‘to</a:t>
            </a:r>
            <a:r>
              <a:rPr sz="2300" i="1" spc="-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lead</a:t>
            </a:r>
            <a:r>
              <a:rPr sz="2300" i="1" spc="20" dirty="0">
                <a:latin typeface="Arial"/>
                <a:cs typeface="Arial"/>
              </a:rPr>
              <a:t> </a:t>
            </a:r>
            <a:r>
              <a:rPr sz="2300" i="1" spc="-5" dirty="0">
                <a:latin typeface="Arial"/>
                <a:cs typeface="Arial"/>
              </a:rPr>
              <a:t>out’. </a:t>
            </a:r>
            <a:r>
              <a:rPr sz="2300" i="1" spc="-625" dirty="0">
                <a:latin typeface="Arial"/>
                <a:cs typeface="Arial"/>
              </a:rPr>
              <a:t> </a:t>
            </a:r>
            <a:r>
              <a:rPr sz="2300" b="1" i="1" spc="5" dirty="0">
                <a:latin typeface="Arial"/>
                <a:cs typeface="Arial"/>
              </a:rPr>
              <a:t>‘Educatum’-</a:t>
            </a:r>
            <a:r>
              <a:rPr sz="2300" b="1" i="1" spc="-30" dirty="0">
                <a:latin typeface="Arial"/>
                <a:cs typeface="Arial"/>
              </a:rPr>
              <a:t> </a:t>
            </a:r>
            <a:r>
              <a:rPr sz="2300" b="1" i="1" spc="5" dirty="0">
                <a:latin typeface="Arial"/>
                <a:cs typeface="Arial"/>
              </a:rPr>
              <a:t>means-</a:t>
            </a:r>
            <a:r>
              <a:rPr sz="2300" b="1" i="1" dirty="0">
                <a:latin typeface="Arial"/>
                <a:cs typeface="Arial"/>
              </a:rPr>
              <a:t> ‘the</a:t>
            </a:r>
            <a:r>
              <a:rPr sz="2300" b="1" i="1" spc="-5" dirty="0">
                <a:latin typeface="Arial"/>
                <a:cs typeface="Arial"/>
              </a:rPr>
              <a:t> </a:t>
            </a:r>
            <a:r>
              <a:rPr sz="2300" b="1" i="1" dirty="0">
                <a:latin typeface="Arial"/>
                <a:cs typeface="Arial"/>
              </a:rPr>
              <a:t>act </a:t>
            </a:r>
            <a:r>
              <a:rPr sz="2300" b="1" i="1" spc="5" dirty="0">
                <a:latin typeface="Arial"/>
                <a:cs typeface="Arial"/>
              </a:rPr>
              <a:t>of</a:t>
            </a:r>
            <a:r>
              <a:rPr sz="2300" b="1" i="1" dirty="0">
                <a:latin typeface="Arial"/>
                <a:cs typeface="Arial"/>
              </a:rPr>
              <a:t> </a:t>
            </a:r>
            <a:r>
              <a:rPr sz="2300" b="1" i="1" spc="5" dirty="0">
                <a:latin typeface="Arial"/>
                <a:cs typeface="Arial"/>
              </a:rPr>
              <a:t>teaching </a:t>
            </a:r>
            <a:r>
              <a:rPr sz="2300" b="1" i="1" dirty="0">
                <a:latin typeface="Arial"/>
                <a:cs typeface="Arial"/>
              </a:rPr>
              <a:t>and</a:t>
            </a:r>
            <a:r>
              <a:rPr sz="2300" b="1" i="1" spc="5" dirty="0">
                <a:latin typeface="Arial"/>
                <a:cs typeface="Arial"/>
              </a:rPr>
              <a:t> training’.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Perennialism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643" y="2078225"/>
            <a:ext cx="8884285" cy="2720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60350" marR="203200" indent="-248285">
              <a:lnSpc>
                <a:spcPct val="100800"/>
              </a:lnSpc>
              <a:spcBef>
                <a:spcPts val="270"/>
              </a:spcBef>
            </a:pPr>
            <a:r>
              <a:rPr sz="2100" i="1" spc="-840" dirty="0">
                <a:latin typeface="Verdana"/>
                <a:cs typeface="Verdana"/>
              </a:rPr>
              <a:t>Organization&amp;AimsofEducation:</a:t>
            </a:r>
            <a:r>
              <a:rPr sz="1650" spc="-840" dirty="0">
                <a:latin typeface="Calibri"/>
                <a:cs typeface="Calibri"/>
              </a:rPr>
              <a:t>The</a:t>
            </a:r>
            <a:r>
              <a:rPr sz="1650" spc="3204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aim</a:t>
            </a:r>
            <a:r>
              <a:rPr sz="1650" spc="515" dirty="0">
                <a:latin typeface="Calibri"/>
                <a:cs typeface="Calibri"/>
              </a:rPr>
              <a:t>   </a:t>
            </a:r>
            <a:r>
              <a:rPr sz="1650" spc="520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of</a:t>
            </a:r>
            <a:r>
              <a:rPr sz="1650" spc="420" dirty="0">
                <a:latin typeface="Calibri"/>
                <a:cs typeface="Calibri"/>
              </a:rPr>
              <a:t>     </a:t>
            </a:r>
            <a:r>
              <a:rPr sz="1650" spc="-15" dirty="0">
                <a:latin typeface="Calibri"/>
                <a:cs typeface="Calibri"/>
              </a:rPr>
              <a:t>education</a:t>
            </a:r>
            <a:r>
              <a:rPr sz="1650" spc="515" dirty="0">
                <a:latin typeface="Calibri"/>
                <a:cs typeface="Calibri"/>
              </a:rPr>
              <a:t>   </a:t>
            </a:r>
            <a:r>
              <a:rPr sz="1650" spc="520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is</a:t>
            </a:r>
            <a:r>
              <a:rPr sz="1650" spc="345" dirty="0">
                <a:latin typeface="Calibri"/>
                <a:cs typeface="Calibri"/>
              </a:rPr>
              <a:t>     </a:t>
            </a:r>
            <a:r>
              <a:rPr sz="1650" spc="-15" dirty="0">
                <a:latin typeface="Calibri"/>
                <a:cs typeface="Calibri"/>
              </a:rPr>
              <a:t>to</a:t>
            </a:r>
            <a:r>
              <a:rPr sz="1650" spc="340" dirty="0">
                <a:latin typeface="Calibri"/>
                <a:cs typeface="Calibri"/>
              </a:rPr>
              <a:t>    </a:t>
            </a:r>
            <a:r>
              <a:rPr sz="1650" spc="345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develop</a:t>
            </a:r>
            <a:r>
              <a:rPr sz="1650" spc="520" dirty="0">
                <a:latin typeface="Calibri"/>
                <a:cs typeface="Calibri"/>
              </a:rPr>
              <a:t>    </a:t>
            </a:r>
            <a:r>
              <a:rPr sz="1650" spc="-15" dirty="0">
                <a:latin typeface="Calibri"/>
                <a:cs typeface="Calibri"/>
              </a:rPr>
              <a:t>the</a:t>
            </a:r>
            <a:r>
              <a:rPr sz="1650" spc="345" dirty="0">
                <a:latin typeface="Calibri"/>
                <a:cs typeface="Calibri"/>
              </a:rPr>
              <a:t>     </a:t>
            </a:r>
            <a:r>
              <a:rPr sz="1650" spc="-20" dirty="0">
                <a:latin typeface="Calibri"/>
                <a:cs typeface="Calibri"/>
              </a:rPr>
              <a:t>rational </a:t>
            </a:r>
            <a:r>
              <a:rPr sz="1650" spc="-15" dirty="0">
                <a:latin typeface="Calibri"/>
                <a:cs typeface="Calibri"/>
              </a:rPr>
              <a:t> person,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who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has </a:t>
            </a:r>
            <a:r>
              <a:rPr sz="1650" spc="-15" dirty="0">
                <a:latin typeface="Calibri"/>
                <a:cs typeface="Calibri"/>
              </a:rPr>
              <a:t>intellectual</a:t>
            </a:r>
            <a:r>
              <a:rPr sz="1650" spc="-20" dirty="0">
                <a:latin typeface="Calibri"/>
                <a:cs typeface="Calibri"/>
              </a:rPr>
              <a:t> abilities</a:t>
            </a:r>
            <a:r>
              <a:rPr sz="1650" spc="5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to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uncover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universal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truth. </a:t>
            </a:r>
            <a:r>
              <a:rPr sz="1650" spc="-15" dirty="0">
                <a:latin typeface="Calibri"/>
                <a:cs typeface="Calibri"/>
              </a:rPr>
              <a:t>Character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training is</a:t>
            </a:r>
            <a:r>
              <a:rPr sz="1650" spc="5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also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important </a:t>
            </a:r>
            <a:r>
              <a:rPr sz="1650" spc="-36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for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moral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&amp;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spiritual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development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of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an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individual</a:t>
            </a:r>
            <a:endParaRPr sz="1650">
              <a:latin typeface="Calibri"/>
              <a:cs typeface="Calibri"/>
            </a:endParaRPr>
          </a:p>
          <a:p>
            <a:pPr marL="260350" marR="5080" indent="-210820">
              <a:lnSpc>
                <a:spcPts val="2650"/>
              </a:lnSpc>
              <a:spcBef>
                <a:spcPts val="455"/>
              </a:spcBef>
              <a:tabLst>
                <a:tab pos="4398645" algn="l"/>
                <a:tab pos="8041005" algn="l"/>
              </a:tabLst>
            </a:pPr>
            <a:r>
              <a:rPr sz="1950" spc="-894" dirty="0">
                <a:latin typeface="Georgia"/>
                <a:cs typeface="Georgia"/>
              </a:rPr>
              <a:t></a:t>
            </a:r>
            <a:r>
              <a:rPr sz="2100" i="1" spc="-850" dirty="0">
                <a:latin typeface="Verdana"/>
                <a:cs typeface="Verdana"/>
              </a:rPr>
              <a:t>C</a:t>
            </a:r>
            <a:r>
              <a:rPr sz="2100" i="1" spc="-1150" dirty="0">
                <a:latin typeface="Verdana"/>
                <a:cs typeface="Verdana"/>
              </a:rPr>
              <a:t>u</a:t>
            </a:r>
            <a:r>
              <a:rPr sz="2100" i="1" spc="-1130" dirty="0">
                <a:latin typeface="Verdana"/>
                <a:cs typeface="Verdana"/>
              </a:rPr>
              <a:t>rr</a:t>
            </a:r>
            <a:r>
              <a:rPr sz="2100" i="1" spc="-1045" dirty="0">
                <a:latin typeface="Verdana"/>
                <a:cs typeface="Verdana"/>
              </a:rPr>
              <a:t>i</a:t>
            </a:r>
            <a:r>
              <a:rPr sz="2100" i="1" spc="-1110" dirty="0">
                <a:latin typeface="Verdana"/>
                <a:cs typeface="Verdana"/>
              </a:rPr>
              <a:t>c</a:t>
            </a:r>
            <a:r>
              <a:rPr sz="2100" i="1" spc="-1150" dirty="0">
                <a:latin typeface="Verdana"/>
                <a:cs typeface="Verdana"/>
              </a:rPr>
              <a:t>u</a:t>
            </a:r>
            <a:r>
              <a:rPr sz="2100" i="1" spc="-1045" dirty="0">
                <a:latin typeface="Verdana"/>
                <a:cs typeface="Verdana"/>
              </a:rPr>
              <a:t>l</a:t>
            </a:r>
            <a:r>
              <a:rPr sz="2100" i="1" spc="-1150" dirty="0">
                <a:latin typeface="Verdana"/>
                <a:cs typeface="Verdana"/>
              </a:rPr>
              <a:t>u</a:t>
            </a:r>
            <a:r>
              <a:rPr sz="2100" i="1" spc="-1250" dirty="0">
                <a:latin typeface="Verdana"/>
                <a:cs typeface="Verdana"/>
              </a:rPr>
              <a:t>m</a:t>
            </a:r>
            <a:r>
              <a:rPr sz="2100" i="1" spc="-395" dirty="0">
                <a:latin typeface="Verdana"/>
                <a:cs typeface="Verdana"/>
              </a:rPr>
              <a:t>:</a:t>
            </a:r>
            <a:r>
              <a:rPr sz="1650" spc="-15" dirty="0">
                <a:latin typeface="Calibri"/>
                <a:cs typeface="Calibri"/>
              </a:rPr>
              <a:t>A</a:t>
            </a:r>
            <a:r>
              <a:rPr sz="1650" spc="-5" dirty="0">
                <a:latin typeface="Calibri"/>
                <a:cs typeface="Calibri"/>
              </a:rPr>
              <a:t>cc</a:t>
            </a:r>
            <a:r>
              <a:rPr sz="1650" dirty="0">
                <a:latin typeface="Calibri"/>
                <a:cs typeface="Calibri"/>
              </a:rPr>
              <a:t>e</a:t>
            </a:r>
            <a:r>
              <a:rPr sz="1650" spc="-30" dirty="0">
                <a:latin typeface="Calibri"/>
                <a:cs typeface="Calibri"/>
              </a:rPr>
              <a:t>p</a:t>
            </a:r>
            <a:r>
              <a:rPr sz="1650" spc="-10" dirty="0">
                <a:latin typeface="Calibri"/>
                <a:cs typeface="Calibri"/>
              </a:rPr>
              <a:t>t</a:t>
            </a:r>
            <a:r>
              <a:rPr sz="1650" spc="-5" dirty="0">
                <a:latin typeface="Calibri"/>
                <a:cs typeface="Calibri"/>
              </a:rPr>
              <a:t>s</a:t>
            </a:r>
            <a:r>
              <a:rPr sz="1650" spc="12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li</a:t>
            </a:r>
            <a:r>
              <a:rPr sz="1650" spc="-45" dirty="0">
                <a:latin typeface="Calibri"/>
                <a:cs typeface="Calibri"/>
              </a:rPr>
              <a:t>t</a:t>
            </a:r>
            <a:r>
              <a:rPr sz="1650" spc="-25" dirty="0">
                <a:latin typeface="Calibri"/>
                <a:cs typeface="Calibri"/>
              </a:rPr>
              <a:t>t</a:t>
            </a:r>
            <a:r>
              <a:rPr sz="1650" spc="-20" dirty="0">
                <a:latin typeface="Calibri"/>
                <a:cs typeface="Calibri"/>
              </a:rPr>
              <a:t>l</a:t>
            </a:r>
            <a:r>
              <a:rPr sz="1650" spc="-5" dirty="0">
                <a:latin typeface="Calibri"/>
                <a:cs typeface="Calibri"/>
              </a:rPr>
              <a:t>e</a:t>
            </a:r>
            <a:r>
              <a:rPr sz="1650" spc="150" dirty="0">
                <a:latin typeface="Calibri"/>
                <a:cs typeface="Calibri"/>
              </a:rPr>
              <a:t> </a:t>
            </a:r>
            <a:r>
              <a:rPr sz="1650" spc="-25" dirty="0">
                <a:latin typeface="Calibri"/>
                <a:cs typeface="Calibri"/>
              </a:rPr>
              <a:t>f</a:t>
            </a:r>
            <a:r>
              <a:rPr sz="1650" spc="-20" dirty="0">
                <a:latin typeface="Calibri"/>
                <a:cs typeface="Calibri"/>
              </a:rPr>
              <a:t>l</a:t>
            </a:r>
            <a:r>
              <a:rPr sz="1650" spc="-30" dirty="0">
                <a:latin typeface="Calibri"/>
                <a:cs typeface="Calibri"/>
              </a:rPr>
              <a:t>e</a:t>
            </a:r>
            <a:r>
              <a:rPr sz="1650" spc="-25" dirty="0">
                <a:latin typeface="Calibri"/>
                <a:cs typeface="Calibri"/>
              </a:rPr>
              <a:t>x</a:t>
            </a:r>
            <a:r>
              <a:rPr sz="1650" spc="-20" dirty="0">
                <a:latin typeface="Calibri"/>
                <a:cs typeface="Calibri"/>
              </a:rPr>
              <a:t>i</a:t>
            </a:r>
            <a:r>
              <a:rPr sz="1650" spc="-10" dirty="0">
                <a:latin typeface="Calibri"/>
                <a:cs typeface="Calibri"/>
              </a:rPr>
              <a:t>b</a:t>
            </a:r>
            <a:r>
              <a:rPr sz="1650" spc="-20" dirty="0">
                <a:latin typeface="Calibri"/>
                <a:cs typeface="Calibri"/>
              </a:rPr>
              <a:t>i</a:t>
            </a:r>
            <a:r>
              <a:rPr sz="1650" spc="-35" dirty="0">
                <a:latin typeface="Calibri"/>
                <a:cs typeface="Calibri"/>
              </a:rPr>
              <a:t>l</a:t>
            </a:r>
            <a:r>
              <a:rPr sz="1650" spc="-20" dirty="0">
                <a:latin typeface="Calibri"/>
                <a:cs typeface="Calibri"/>
              </a:rPr>
              <a:t>i</a:t>
            </a:r>
            <a:r>
              <a:rPr sz="1650" spc="-10" dirty="0">
                <a:latin typeface="Calibri"/>
                <a:cs typeface="Calibri"/>
              </a:rPr>
              <a:t>t</a:t>
            </a:r>
            <a:r>
              <a:rPr sz="1650" spc="-20" dirty="0">
                <a:latin typeface="Calibri"/>
                <a:cs typeface="Calibri"/>
              </a:rPr>
              <a:t>y</a:t>
            </a:r>
            <a:r>
              <a:rPr sz="1650" spc="13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i</a:t>
            </a:r>
            <a:r>
              <a:rPr sz="1650" spc="-10" dirty="0">
                <a:latin typeface="Calibri"/>
                <a:cs typeface="Calibri"/>
              </a:rPr>
              <a:t>n</a:t>
            </a:r>
            <a:r>
              <a:rPr sz="1650" spc="14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th</a:t>
            </a:r>
            <a:r>
              <a:rPr sz="1650" spc="-5" dirty="0">
                <a:latin typeface="Calibri"/>
                <a:cs typeface="Calibri"/>
              </a:rPr>
              <a:t>e</a:t>
            </a:r>
            <a:r>
              <a:rPr sz="1650" dirty="0">
                <a:latin typeface="Calibri"/>
                <a:cs typeface="Calibri"/>
              </a:rPr>
              <a:t>	</a:t>
            </a:r>
            <a:r>
              <a:rPr sz="1650" spc="-5" dirty="0">
                <a:latin typeface="Calibri"/>
                <a:cs typeface="Calibri"/>
              </a:rPr>
              <a:t>c</a:t>
            </a:r>
            <a:r>
              <a:rPr sz="1650" spc="-10" dirty="0">
                <a:latin typeface="Calibri"/>
                <a:cs typeface="Calibri"/>
              </a:rPr>
              <a:t>u</a:t>
            </a:r>
            <a:r>
              <a:rPr sz="1650" spc="-15" dirty="0">
                <a:latin typeface="Calibri"/>
                <a:cs typeface="Calibri"/>
              </a:rPr>
              <a:t>r</a:t>
            </a:r>
            <a:r>
              <a:rPr sz="1650" dirty="0">
                <a:latin typeface="Calibri"/>
                <a:cs typeface="Calibri"/>
              </a:rPr>
              <a:t>r</a:t>
            </a:r>
            <a:r>
              <a:rPr sz="1650" spc="-35" dirty="0">
                <a:latin typeface="Calibri"/>
                <a:cs typeface="Calibri"/>
              </a:rPr>
              <a:t>i</a:t>
            </a:r>
            <a:r>
              <a:rPr sz="1650" spc="10" dirty="0">
                <a:latin typeface="Calibri"/>
                <a:cs typeface="Calibri"/>
              </a:rPr>
              <a:t>c</a:t>
            </a:r>
            <a:r>
              <a:rPr sz="1650" spc="-10" dirty="0">
                <a:latin typeface="Calibri"/>
                <a:cs typeface="Calibri"/>
              </a:rPr>
              <a:t>u</a:t>
            </a:r>
            <a:r>
              <a:rPr sz="1650" spc="-35" dirty="0">
                <a:latin typeface="Calibri"/>
                <a:cs typeface="Calibri"/>
              </a:rPr>
              <a:t>l</a:t>
            </a:r>
            <a:r>
              <a:rPr sz="1650" spc="-10" dirty="0">
                <a:latin typeface="Calibri"/>
                <a:cs typeface="Calibri"/>
              </a:rPr>
              <a:t>um</a:t>
            </a:r>
            <a:r>
              <a:rPr sz="1650" spc="13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t</a:t>
            </a:r>
            <a:r>
              <a:rPr sz="1650" spc="-30" dirty="0">
                <a:latin typeface="Calibri"/>
                <a:cs typeface="Calibri"/>
              </a:rPr>
              <a:t>h</a:t>
            </a:r>
            <a:r>
              <a:rPr sz="1650" spc="-35" dirty="0">
                <a:latin typeface="Calibri"/>
                <a:cs typeface="Calibri"/>
              </a:rPr>
              <a:t>a</a:t>
            </a:r>
            <a:r>
              <a:rPr sz="1650" spc="-10" dirty="0">
                <a:latin typeface="Calibri"/>
                <a:cs typeface="Calibri"/>
              </a:rPr>
              <a:t>t</a:t>
            </a:r>
            <a:r>
              <a:rPr sz="1650" spc="1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e</a:t>
            </a:r>
            <a:r>
              <a:rPr sz="1650" spc="-15" dirty="0">
                <a:latin typeface="Calibri"/>
                <a:cs typeface="Calibri"/>
              </a:rPr>
              <a:t>m</a:t>
            </a:r>
            <a:r>
              <a:rPr sz="1650" spc="-30" dirty="0">
                <a:latin typeface="Calibri"/>
                <a:cs typeface="Calibri"/>
              </a:rPr>
              <a:t>ph</a:t>
            </a:r>
            <a:r>
              <a:rPr sz="1650" dirty="0">
                <a:latin typeface="Calibri"/>
                <a:cs typeface="Calibri"/>
              </a:rPr>
              <a:t>a</a:t>
            </a:r>
            <a:r>
              <a:rPr sz="1650" spc="-20" dirty="0">
                <a:latin typeface="Calibri"/>
                <a:cs typeface="Calibri"/>
              </a:rPr>
              <a:t>si</a:t>
            </a:r>
            <a:r>
              <a:rPr sz="1650" spc="-45" dirty="0">
                <a:latin typeface="Calibri"/>
                <a:cs typeface="Calibri"/>
              </a:rPr>
              <a:t>z</a:t>
            </a:r>
            <a:r>
              <a:rPr sz="1650" spc="-15" dirty="0">
                <a:latin typeface="Calibri"/>
                <a:cs typeface="Calibri"/>
              </a:rPr>
              <a:t>e</a:t>
            </a:r>
            <a:r>
              <a:rPr sz="1650" spc="-5" dirty="0">
                <a:latin typeface="Calibri"/>
                <a:cs typeface="Calibri"/>
              </a:rPr>
              <a:t>s</a:t>
            </a:r>
            <a:r>
              <a:rPr sz="1650" spc="145" dirty="0">
                <a:latin typeface="Calibri"/>
                <a:cs typeface="Calibri"/>
              </a:rPr>
              <a:t> </a:t>
            </a:r>
            <a:r>
              <a:rPr sz="1650" spc="-30" dirty="0">
                <a:latin typeface="Calibri"/>
                <a:cs typeface="Calibri"/>
              </a:rPr>
              <a:t>o</a:t>
            </a:r>
            <a:r>
              <a:rPr sz="1650" spc="-10" dirty="0">
                <a:latin typeface="Calibri"/>
                <a:cs typeface="Calibri"/>
              </a:rPr>
              <a:t>n</a:t>
            </a:r>
            <a:r>
              <a:rPr sz="1650" spc="14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l</a:t>
            </a:r>
            <a:r>
              <a:rPr sz="1650" spc="-35" dirty="0">
                <a:latin typeface="Calibri"/>
                <a:cs typeface="Calibri"/>
              </a:rPr>
              <a:t>a</a:t>
            </a:r>
            <a:r>
              <a:rPr sz="1650" spc="5" dirty="0">
                <a:latin typeface="Calibri"/>
                <a:cs typeface="Calibri"/>
              </a:rPr>
              <a:t>n</a:t>
            </a:r>
            <a:r>
              <a:rPr sz="1650" spc="-20" dirty="0">
                <a:latin typeface="Calibri"/>
                <a:cs typeface="Calibri"/>
              </a:rPr>
              <a:t>g</a:t>
            </a:r>
            <a:r>
              <a:rPr sz="1650" spc="-30" dirty="0">
                <a:latin typeface="Calibri"/>
                <a:cs typeface="Calibri"/>
              </a:rPr>
              <a:t>u</a:t>
            </a:r>
            <a:r>
              <a:rPr sz="1650" dirty="0">
                <a:latin typeface="Calibri"/>
                <a:cs typeface="Calibri"/>
              </a:rPr>
              <a:t>a</a:t>
            </a:r>
            <a:r>
              <a:rPr sz="1650" spc="-40" dirty="0">
                <a:latin typeface="Calibri"/>
                <a:cs typeface="Calibri"/>
              </a:rPr>
              <a:t>g</a:t>
            </a:r>
            <a:r>
              <a:rPr sz="1650" spc="-15" dirty="0">
                <a:latin typeface="Calibri"/>
                <a:cs typeface="Calibri"/>
              </a:rPr>
              <a:t>e</a:t>
            </a:r>
            <a:r>
              <a:rPr sz="1650" spc="-10" dirty="0">
                <a:latin typeface="Calibri"/>
                <a:cs typeface="Calibri"/>
              </a:rPr>
              <a:t>,</a:t>
            </a:r>
            <a:r>
              <a:rPr sz="1650" dirty="0">
                <a:latin typeface="Calibri"/>
                <a:cs typeface="Calibri"/>
              </a:rPr>
              <a:t>	</a:t>
            </a:r>
            <a:r>
              <a:rPr sz="1650" spc="-20" dirty="0">
                <a:latin typeface="Calibri"/>
                <a:cs typeface="Calibri"/>
              </a:rPr>
              <a:t>li</a:t>
            </a:r>
            <a:r>
              <a:rPr sz="1650" spc="-25" dirty="0">
                <a:latin typeface="Calibri"/>
                <a:cs typeface="Calibri"/>
              </a:rPr>
              <a:t>t</a:t>
            </a:r>
            <a:r>
              <a:rPr sz="1650" spc="-15" dirty="0">
                <a:latin typeface="Calibri"/>
                <a:cs typeface="Calibri"/>
              </a:rPr>
              <a:t>e</a:t>
            </a:r>
            <a:r>
              <a:rPr sz="1650" spc="-50" dirty="0">
                <a:latin typeface="Calibri"/>
                <a:cs typeface="Calibri"/>
              </a:rPr>
              <a:t>r</a:t>
            </a:r>
            <a:r>
              <a:rPr sz="1650" spc="-35" dirty="0">
                <a:latin typeface="Calibri"/>
                <a:cs typeface="Calibri"/>
              </a:rPr>
              <a:t>a</a:t>
            </a:r>
            <a:r>
              <a:rPr sz="1650" spc="-10" dirty="0">
                <a:latin typeface="Calibri"/>
                <a:cs typeface="Calibri"/>
              </a:rPr>
              <a:t>t</a:t>
            </a:r>
            <a:r>
              <a:rPr sz="1650" spc="-30" dirty="0">
                <a:latin typeface="Calibri"/>
                <a:cs typeface="Calibri"/>
              </a:rPr>
              <a:t>u</a:t>
            </a:r>
            <a:r>
              <a:rPr sz="1650" spc="-15" dirty="0">
                <a:latin typeface="Calibri"/>
                <a:cs typeface="Calibri"/>
              </a:rPr>
              <a:t>re</a:t>
            </a:r>
            <a:r>
              <a:rPr sz="1650" spc="-10" dirty="0">
                <a:latin typeface="Calibri"/>
                <a:cs typeface="Calibri"/>
              </a:rPr>
              <a:t>,  </a:t>
            </a:r>
            <a:r>
              <a:rPr sz="1650" spc="-15" dirty="0">
                <a:latin typeface="Calibri"/>
                <a:cs typeface="Calibri"/>
              </a:rPr>
              <a:t>mathematics,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arts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&amp;</a:t>
            </a:r>
            <a:r>
              <a:rPr sz="1650" spc="-10" dirty="0">
                <a:latin typeface="Calibri"/>
                <a:cs typeface="Calibri"/>
              </a:rPr>
              <a:t> sciences.</a:t>
            </a:r>
            <a:endParaRPr sz="1650">
              <a:latin typeface="Calibri"/>
              <a:cs typeface="Calibri"/>
            </a:endParaRPr>
          </a:p>
          <a:p>
            <a:pPr marL="260350" marR="674370" indent="-210820">
              <a:lnSpc>
                <a:spcPts val="1980"/>
              </a:lnSpc>
              <a:spcBef>
                <a:spcPts val="50"/>
              </a:spcBef>
              <a:tabLst>
                <a:tab pos="4756785" algn="l"/>
              </a:tabLst>
            </a:pPr>
            <a:r>
              <a:rPr sz="1650" dirty="0">
                <a:latin typeface="Lucida Sans Unicode"/>
                <a:cs typeface="Lucida Sans Unicode"/>
              </a:rPr>
              <a:t>Common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curriculum</a:t>
            </a:r>
            <a:r>
              <a:rPr sz="1650" spc="-4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for</a:t>
            </a:r>
            <a:r>
              <a:rPr sz="1650" spc="-1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all the</a:t>
            </a:r>
            <a:r>
              <a:rPr sz="1650" spc="-1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students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with	</a:t>
            </a:r>
            <a:r>
              <a:rPr sz="1650" spc="-5" dirty="0">
                <a:latin typeface="Lucida Sans Unicode"/>
                <a:cs typeface="Lucida Sans Unicode"/>
              </a:rPr>
              <a:t>minimal opportunities for </a:t>
            </a:r>
            <a:r>
              <a:rPr sz="1650" dirty="0">
                <a:latin typeface="Lucida Sans Unicode"/>
                <a:cs typeface="Lucida Sans Unicode"/>
              </a:rPr>
              <a:t>elective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subjects.</a:t>
            </a:r>
            <a:endParaRPr sz="1650">
              <a:latin typeface="Lucida Sans Unicode"/>
              <a:cs typeface="Lucida Sans Unicode"/>
            </a:endParaRPr>
          </a:p>
          <a:p>
            <a:pPr marL="260350" marR="584835" indent="-210820">
              <a:lnSpc>
                <a:spcPct val="100000"/>
              </a:lnSpc>
              <a:spcBef>
                <a:spcPts val="760"/>
              </a:spcBef>
              <a:tabLst>
                <a:tab pos="4170045" algn="l"/>
              </a:tabLst>
            </a:pPr>
            <a:r>
              <a:rPr sz="1650" spc="-5" dirty="0">
                <a:latin typeface="Lucida Sans Unicode"/>
                <a:cs typeface="Lucida Sans Unicode"/>
              </a:rPr>
              <a:t>Teaching-learning </a:t>
            </a:r>
            <a:r>
              <a:rPr sz="1650" dirty="0">
                <a:latin typeface="Lucida Sans Unicode"/>
                <a:cs typeface="Lucida Sans Unicode"/>
              </a:rPr>
              <a:t>process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must</a:t>
            </a:r>
            <a:r>
              <a:rPr sz="1650" spc="1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create	</a:t>
            </a:r>
            <a:r>
              <a:rPr sz="1650" dirty="0">
                <a:latin typeface="Lucida Sans Unicode"/>
                <a:cs typeface="Lucida Sans Unicode"/>
              </a:rPr>
              <a:t>liberalism,</a:t>
            </a:r>
            <a:r>
              <a:rPr sz="1650" spc="-3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tolerance</a:t>
            </a:r>
            <a:r>
              <a:rPr sz="1650" spc="-4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&amp;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discretion</a:t>
            </a:r>
            <a:r>
              <a:rPr sz="1650" spc="-5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among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learners.</a:t>
            </a:r>
            <a:endParaRPr sz="16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6229"/>
            <a:ext cx="213614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Perennialism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80" y="2146799"/>
            <a:ext cx="8820785" cy="3408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885" marR="5080" indent="-210820">
              <a:lnSpc>
                <a:spcPct val="101499"/>
              </a:lnSpc>
              <a:spcBef>
                <a:spcPts val="95"/>
              </a:spcBef>
              <a:tabLst>
                <a:tab pos="1454785" algn="l"/>
                <a:tab pos="3144520" algn="l"/>
                <a:tab pos="4514850" algn="l"/>
                <a:tab pos="6201410" algn="l"/>
                <a:tab pos="6264910" algn="l"/>
              </a:tabLst>
            </a:pPr>
            <a:r>
              <a:rPr sz="1950" b="1" i="1" spc="15" dirty="0">
                <a:latin typeface="Arial"/>
                <a:cs typeface="Arial"/>
              </a:rPr>
              <a:t>Methods</a:t>
            </a:r>
            <a:r>
              <a:rPr sz="1950" b="1" i="1" spc="20" dirty="0">
                <a:latin typeface="Arial"/>
                <a:cs typeface="Arial"/>
              </a:rPr>
              <a:t> </a:t>
            </a:r>
            <a:r>
              <a:rPr sz="1950" b="1" i="1" spc="10" dirty="0">
                <a:latin typeface="Arial"/>
                <a:cs typeface="Arial"/>
              </a:rPr>
              <a:t>of</a:t>
            </a:r>
            <a:r>
              <a:rPr sz="1950" b="1" i="1" spc="25" dirty="0">
                <a:latin typeface="Arial"/>
                <a:cs typeface="Arial"/>
              </a:rPr>
              <a:t> </a:t>
            </a:r>
            <a:r>
              <a:rPr sz="1950" b="1" i="1" spc="10" dirty="0">
                <a:latin typeface="Arial"/>
                <a:cs typeface="Arial"/>
              </a:rPr>
              <a:t>Education</a:t>
            </a:r>
            <a:r>
              <a:rPr sz="1950" i="1" spc="10" dirty="0">
                <a:latin typeface="Arial"/>
                <a:cs typeface="Arial"/>
              </a:rPr>
              <a:t>:</a:t>
            </a:r>
            <a:r>
              <a:rPr sz="1950" i="1" spc="-25" dirty="0">
                <a:latin typeface="Arial"/>
                <a:cs typeface="Arial"/>
              </a:rPr>
              <a:t> </a:t>
            </a:r>
            <a:r>
              <a:rPr sz="1950" spc="10" dirty="0">
                <a:latin typeface="Arial MT"/>
                <a:cs typeface="Arial MT"/>
              </a:rPr>
              <a:t>Perennialism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portages for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the	</a:t>
            </a:r>
            <a:r>
              <a:rPr sz="1950" spc="10" dirty="0">
                <a:latin typeface="Arial MT"/>
                <a:cs typeface="Arial MT"/>
              </a:rPr>
              <a:t>educational methods, </a:t>
            </a:r>
            <a:r>
              <a:rPr sz="1950" spc="15" dirty="0">
                <a:latin typeface="Arial MT"/>
                <a:cs typeface="Arial MT"/>
              </a:rPr>
              <a:t> which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promotes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constant	</a:t>
            </a:r>
            <a:r>
              <a:rPr sz="1950" spc="10" dirty="0">
                <a:latin typeface="Arial MT"/>
                <a:cs typeface="Arial MT"/>
              </a:rPr>
              <a:t>teacher-taught interaction </a:t>
            </a:r>
            <a:r>
              <a:rPr sz="1950" spc="15" dirty="0">
                <a:latin typeface="Arial MT"/>
                <a:cs typeface="Arial MT"/>
              </a:rPr>
              <a:t>such </a:t>
            </a:r>
            <a:r>
              <a:rPr sz="1950" spc="5" dirty="0">
                <a:latin typeface="Arial MT"/>
                <a:cs typeface="Arial MT"/>
              </a:rPr>
              <a:t>as </a:t>
            </a:r>
            <a:r>
              <a:rPr sz="1950" spc="10" dirty="0">
                <a:latin typeface="Arial MT"/>
                <a:cs typeface="Arial MT"/>
              </a:rPr>
              <a:t>oral exposition, 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lecture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explication.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Emphasis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is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placed on</a:t>
            </a:r>
            <a:r>
              <a:rPr sz="1950" spc="10" dirty="0">
                <a:latin typeface="Arial MT"/>
                <a:cs typeface="Arial MT"/>
              </a:rPr>
              <a:t> teacher-		guided </a:t>
            </a:r>
            <a:r>
              <a:rPr sz="1950" spc="15" dirty="0">
                <a:latin typeface="Arial MT"/>
                <a:cs typeface="Arial MT"/>
              </a:rPr>
              <a:t>seminars,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where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students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teachers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engage </a:t>
            </a:r>
            <a:r>
              <a:rPr sz="1950" spc="5" dirty="0">
                <a:latin typeface="Arial MT"/>
                <a:cs typeface="Arial MT"/>
              </a:rPr>
              <a:t>in	</a:t>
            </a:r>
            <a:r>
              <a:rPr sz="1950" spc="10" dirty="0">
                <a:latin typeface="Arial MT"/>
                <a:cs typeface="Arial MT"/>
              </a:rPr>
              <a:t>mutual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inquiry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sessions.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Students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may </a:t>
            </a:r>
            <a:r>
              <a:rPr sz="1950" spc="-5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also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learn	directly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from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reading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analyzing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the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great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books.</a:t>
            </a:r>
            <a:endParaRPr sz="1950">
              <a:latin typeface="Arial MT"/>
              <a:cs typeface="Arial MT"/>
            </a:endParaRPr>
          </a:p>
          <a:p>
            <a:pPr marL="222885" marR="24130" indent="-210820">
              <a:lnSpc>
                <a:spcPct val="101499"/>
              </a:lnSpc>
              <a:spcBef>
                <a:spcPts val="250"/>
              </a:spcBef>
              <a:tabLst>
                <a:tab pos="3521710" algn="l"/>
                <a:tab pos="6129655" algn="l"/>
                <a:tab pos="6497955" algn="l"/>
              </a:tabLst>
            </a:pPr>
            <a:r>
              <a:rPr sz="1950" spc="-465" dirty="0">
                <a:latin typeface="Arial MT"/>
                <a:cs typeface="Arial MT"/>
              </a:rPr>
              <a:t></a:t>
            </a:r>
            <a:r>
              <a:rPr sz="1950" spc="-375" dirty="0">
                <a:latin typeface="Arial MT"/>
                <a:cs typeface="Arial MT"/>
              </a:rPr>
              <a:t> </a:t>
            </a:r>
            <a:r>
              <a:rPr sz="1950" b="1" i="1" spc="10" dirty="0">
                <a:latin typeface="Arial"/>
                <a:cs typeface="Arial"/>
              </a:rPr>
              <a:t>Role</a:t>
            </a:r>
            <a:r>
              <a:rPr sz="1950" b="1" i="1" spc="15" dirty="0">
                <a:latin typeface="Arial"/>
                <a:cs typeface="Arial"/>
              </a:rPr>
              <a:t> </a:t>
            </a:r>
            <a:r>
              <a:rPr sz="1950" b="1" i="1" spc="10" dirty="0">
                <a:latin typeface="Arial"/>
                <a:cs typeface="Arial"/>
              </a:rPr>
              <a:t>of</a:t>
            </a:r>
            <a:r>
              <a:rPr sz="1950" b="1" i="1" spc="15" dirty="0">
                <a:latin typeface="Arial"/>
                <a:cs typeface="Arial"/>
              </a:rPr>
              <a:t> </a:t>
            </a:r>
            <a:r>
              <a:rPr sz="1950" b="1" i="1" spc="10" dirty="0">
                <a:latin typeface="Arial"/>
                <a:cs typeface="Arial"/>
              </a:rPr>
              <a:t>teacher</a:t>
            </a:r>
            <a:r>
              <a:rPr sz="1950" i="1" spc="10" dirty="0">
                <a:latin typeface="Arial"/>
                <a:cs typeface="Arial"/>
              </a:rPr>
              <a:t>:</a:t>
            </a:r>
            <a:r>
              <a:rPr sz="1950" i="1" spc="15" dirty="0">
                <a:latin typeface="Arial"/>
                <a:cs typeface="Arial"/>
              </a:rPr>
              <a:t> </a:t>
            </a:r>
            <a:r>
              <a:rPr sz="1950" spc="-15" dirty="0">
                <a:latin typeface="Arial MT"/>
                <a:cs typeface="Arial MT"/>
              </a:rPr>
              <a:t>Teacher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must </a:t>
            </a:r>
            <a:r>
              <a:rPr sz="1950" spc="15" dirty="0">
                <a:latin typeface="Arial MT"/>
                <a:cs typeface="Arial MT"/>
              </a:rPr>
              <a:t>be</a:t>
            </a:r>
            <a:r>
              <a:rPr sz="1950" spc="10" dirty="0">
                <a:latin typeface="Arial MT"/>
                <a:cs typeface="Arial MT"/>
              </a:rPr>
              <a:t> competent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master	</a:t>
            </a:r>
            <a:r>
              <a:rPr sz="1950" spc="5" dirty="0">
                <a:latin typeface="Arial MT"/>
                <a:cs typeface="Arial MT"/>
              </a:rPr>
              <a:t>of</a:t>
            </a:r>
            <a:r>
              <a:rPr sz="1950" spc="-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his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subject</a:t>
            </a:r>
            <a:r>
              <a:rPr sz="1950" spc="-45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so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that </a:t>
            </a:r>
            <a:r>
              <a:rPr sz="1950" spc="-52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he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can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help</a:t>
            </a:r>
            <a:r>
              <a:rPr sz="1950" spc="10" dirty="0">
                <a:latin typeface="Arial MT"/>
                <a:cs typeface="Arial MT"/>
              </a:rPr>
              <a:t> their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students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to	</a:t>
            </a:r>
            <a:r>
              <a:rPr sz="1950" spc="15" dirty="0">
                <a:latin typeface="Arial MT"/>
                <a:cs typeface="Arial MT"/>
              </a:rPr>
              <a:t>develop the </a:t>
            </a:r>
            <a:r>
              <a:rPr sz="1950" spc="10" dirty="0">
                <a:latin typeface="Arial MT"/>
                <a:cs typeface="Arial MT"/>
              </a:rPr>
              <a:t>power </a:t>
            </a:r>
            <a:r>
              <a:rPr sz="1950" dirty="0">
                <a:latin typeface="Arial MT"/>
                <a:cs typeface="Arial MT"/>
              </a:rPr>
              <a:t>to </a:t>
            </a:r>
            <a:r>
              <a:rPr sz="1950" spc="10" dirty="0">
                <a:latin typeface="Arial MT"/>
                <a:cs typeface="Arial MT"/>
              </a:rPr>
              <a:t>think </a:t>
            </a:r>
            <a:r>
              <a:rPr sz="1950" spc="-10" dirty="0">
                <a:latin typeface="Arial MT"/>
                <a:cs typeface="Arial MT"/>
              </a:rPr>
              <a:t>deeply, </a:t>
            </a:r>
            <a:r>
              <a:rPr sz="1950" dirty="0">
                <a:latin typeface="Arial MT"/>
                <a:cs typeface="Arial MT"/>
              </a:rPr>
              <a:t>analytically, 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flexibly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imaginatively.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spc="-15" dirty="0">
                <a:latin typeface="Arial MT"/>
                <a:cs typeface="Arial MT"/>
              </a:rPr>
              <a:t>Teacher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is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also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authoritative	</a:t>
            </a:r>
            <a:r>
              <a:rPr sz="1950" spc="20" dirty="0">
                <a:latin typeface="Arial MT"/>
                <a:cs typeface="Arial MT"/>
              </a:rPr>
              <a:t>&amp; </a:t>
            </a:r>
            <a:r>
              <a:rPr sz="1950" spc="15" dirty="0">
                <a:latin typeface="Arial MT"/>
                <a:cs typeface="Arial MT"/>
              </a:rPr>
              <a:t>a </a:t>
            </a:r>
            <a:r>
              <a:rPr sz="1950" spc="10" dirty="0">
                <a:latin typeface="Arial MT"/>
                <a:cs typeface="Arial MT"/>
              </a:rPr>
              <a:t>guide </a:t>
            </a:r>
            <a:r>
              <a:rPr sz="1950" spc="15" dirty="0">
                <a:latin typeface="Arial MT"/>
                <a:cs typeface="Arial MT"/>
              </a:rPr>
              <a:t>of the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students.</a:t>
            </a:r>
            <a:endParaRPr sz="1950">
              <a:latin typeface="Arial MT"/>
              <a:cs typeface="Arial MT"/>
            </a:endParaRPr>
          </a:p>
          <a:p>
            <a:pPr marL="222885" marR="379095" indent="-210820">
              <a:lnSpc>
                <a:spcPct val="101499"/>
              </a:lnSpc>
              <a:spcBef>
                <a:spcPts val="254"/>
              </a:spcBef>
              <a:tabLst>
                <a:tab pos="2855595" algn="l"/>
                <a:tab pos="5380990" algn="l"/>
              </a:tabLst>
            </a:pPr>
            <a:r>
              <a:rPr sz="1950" spc="-465" dirty="0">
                <a:latin typeface="Arial MT"/>
                <a:cs typeface="Arial MT"/>
              </a:rPr>
              <a:t></a:t>
            </a:r>
            <a:r>
              <a:rPr sz="1950" spc="-375" dirty="0">
                <a:latin typeface="Arial MT"/>
                <a:cs typeface="Arial MT"/>
              </a:rPr>
              <a:t> </a:t>
            </a:r>
            <a:r>
              <a:rPr sz="1950" b="1" i="1" spc="10" dirty="0">
                <a:latin typeface="Arial"/>
                <a:cs typeface="Arial"/>
              </a:rPr>
              <a:t>Discipline</a:t>
            </a:r>
            <a:r>
              <a:rPr sz="1950" i="1" spc="10" dirty="0">
                <a:latin typeface="Arial"/>
                <a:cs typeface="Arial"/>
              </a:rPr>
              <a:t>:</a:t>
            </a:r>
            <a:r>
              <a:rPr sz="1950" i="1" spc="-10" dirty="0">
                <a:latin typeface="Arial"/>
                <a:cs typeface="Arial"/>
              </a:rPr>
              <a:t> </a:t>
            </a:r>
            <a:r>
              <a:rPr sz="1950" spc="10" dirty="0">
                <a:latin typeface="Arial MT"/>
                <a:cs typeface="Arial MT"/>
              </a:rPr>
              <a:t>Education</a:t>
            </a:r>
            <a:r>
              <a:rPr sz="1950" spc="15" dirty="0">
                <a:latin typeface="Arial MT"/>
                <a:cs typeface="Arial MT"/>
              </a:rPr>
              <a:t> should be </a:t>
            </a:r>
            <a:r>
              <a:rPr sz="1950" spc="10" dirty="0">
                <a:latin typeface="Arial MT"/>
                <a:cs typeface="Arial MT"/>
              </a:rPr>
              <a:t>organized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	</a:t>
            </a:r>
            <a:r>
              <a:rPr sz="1950" spc="15" dirty="0">
                <a:latin typeface="Arial MT"/>
                <a:cs typeface="Arial MT"/>
              </a:rPr>
              <a:t>conducted</a:t>
            </a:r>
            <a:r>
              <a:rPr sz="1950" spc="-35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in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manner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that </a:t>
            </a:r>
            <a:r>
              <a:rPr sz="1950" spc="-52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problem </a:t>
            </a:r>
            <a:r>
              <a:rPr sz="1950" spc="5" dirty="0">
                <a:latin typeface="Arial MT"/>
                <a:cs typeface="Arial MT"/>
              </a:rPr>
              <a:t>of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indiscipline	</a:t>
            </a:r>
            <a:r>
              <a:rPr sz="1950" spc="15" dirty="0">
                <a:latin typeface="Arial MT"/>
                <a:cs typeface="Arial MT"/>
              </a:rPr>
              <a:t>does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not arise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at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all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Perennialism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238" y="2111942"/>
            <a:ext cx="8794115" cy="26219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85750" marR="33655" indent="-273685">
              <a:lnSpc>
                <a:spcPts val="1980"/>
              </a:lnSpc>
              <a:spcBef>
                <a:spcPts val="265"/>
              </a:spcBef>
              <a:tabLst>
                <a:tab pos="2332355" algn="l"/>
                <a:tab pos="4860290" algn="l"/>
                <a:tab pos="5553710" algn="l"/>
                <a:tab pos="7444740" algn="l"/>
                <a:tab pos="7646670" algn="l"/>
              </a:tabLst>
            </a:pPr>
            <a:r>
              <a:rPr sz="1750" i="1" spc="-495" dirty="0">
                <a:latin typeface="Verdana"/>
                <a:cs typeface="Verdana"/>
              </a:rPr>
              <a:t>MethodsofEducation:</a:t>
            </a:r>
            <a:r>
              <a:rPr sz="1650" spc="-495" dirty="0">
                <a:latin typeface="Lucida Sans Unicode"/>
                <a:cs typeface="Lucida Sans Unicode"/>
              </a:rPr>
              <a:t>Perennialism</a:t>
            </a:r>
            <a:r>
              <a:rPr sz="1650" spc="2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portages</a:t>
            </a:r>
            <a:r>
              <a:rPr sz="1650" spc="1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for</a:t>
            </a:r>
            <a:r>
              <a:rPr sz="1650" spc="1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the	</a:t>
            </a:r>
            <a:r>
              <a:rPr sz="1650" spc="-5" dirty="0">
                <a:latin typeface="Lucida Sans Unicode"/>
                <a:cs typeface="Lucida Sans Unicode"/>
              </a:rPr>
              <a:t>educational</a:t>
            </a:r>
            <a:r>
              <a:rPr sz="1650" spc="509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methods,</a:t>
            </a:r>
            <a:r>
              <a:rPr sz="1650" spc="52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which 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promotes</a:t>
            </a:r>
            <a:r>
              <a:rPr sz="1650" spc="-45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constant	</a:t>
            </a:r>
            <a:r>
              <a:rPr sz="1650" spc="-5" dirty="0">
                <a:latin typeface="Lucida Sans Unicode"/>
                <a:cs typeface="Lucida Sans Unicode"/>
              </a:rPr>
              <a:t>teacher-taught</a:t>
            </a:r>
            <a:r>
              <a:rPr sz="165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interaction</a:t>
            </a:r>
            <a:r>
              <a:rPr sz="1650" spc="-1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such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as</a:t>
            </a:r>
            <a:r>
              <a:rPr sz="1650" spc="4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oral</a:t>
            </a:r>
            <a:r>
              <a:rPr sz="1650" spc="2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exposition,	</a:t>
            </a:r>
            <a:r>
              <a:rPr sz="1650" dirty="0">
                <a:latin typeface="Lucida Sans Unicode"/>
                <a:cs typeface="Lucida Sans Unicode"/>
              </a:rPr>
              <a:t>lecture &amp; 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explication.</a:t>
            </a:r>
            <a:r>
              <a:rPr sz="1650" dirty="0">
                <a:latin typeface="Lucida Sans Unicode"/>
                <a:cs typeface="Lucida Sans Unicode"/>
              </a:rPr>
              <a:t> Emphasis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is</a:t>
            </a:r>
            <a:r>
              <a:rPr sz="1650" spc="2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placed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on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teacher-	</a:t>
            </a:r>
            <a:r>
              <a:rPr sz="1650" dirty="0">
                <a:latin typeface="Lucida Sans Unicode"/>
                <a:cs typeface="Lucida Sans Unicode"/>
              </a:rPr>
              <a:t>guided seminars, </a:t>
            </a:r>
            <a:r>
              <a:rPr sz="1650" spc="-5" dirty="0">
                <a:latin typeface="Lucida Sans Unicode"/>
                <a:cs typeface="Lucida Sans Unicode"/>
              </a:rPr>
              <a:t>where </a:t>
            </a:r>
            <a:r>
              <a:rPr sz="1650" dirty="0">
                <a:latin typeface="Lucida Sans Unicode"/>
                <a:cs typeface="Lucida Sans Unicode"/>
              </a:rPr>
              <a:t>students &amp; 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teachers</a:t>
            </a:r>
            <a:r>
              <a:rPr sz="1650" spc="-4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engage</a:t>
            </a:r>
            <a:r>
              <a:rPr sz="1650" spc="-3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in	mutual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inquiry</a:t>
            </a:r>
            <a:r>
              <a:rPr sz="1650" spc="-2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sessions.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Students</a:t>
            </a:r>
            <a:r>
              <a:rPr sz="165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may also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learn	directly</a:t>
            </a:r>
            <a:r>
              <a:rPr sz="1650" spc="-8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from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reading</a:t>
            </a:r>
            <a:r>
              <a:rPr sz="1650" spc="-4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&amp;</a:t>
            </a:r>
            <a:r>
              <a:rPr sz="1650" spc="-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analyzing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the</a:t>
            </a:r>
            <a:r>
              <a:rPr sz="1650" spc="-5" dirty="0">
                <a:latin typeface="Lucida Sans Unicode"/>
                <a:cs typeface="Lucida Sans Unicode"/>
              </a:rPr>
              <a:t> great</a:t>
            </a:r>
            <a:r>
              <a:rPr sz="1650" dirty="0">
                <a:latin typeface="Lucida Sans Unicode"/>
                <a:cs typeface="Lucida Sans Unicode"/>
              </a:rPr>
              <a:t> books.</a:t>
            </a:r>
            <a:endParaRPr sz="1650">
              <a:latin typeface="Lucida Sans Unicode"/>
              <a:cs typeface="Lucida Sans Unicode"/>
            </a:endParaRPr>
          </a:p>
          <a:p>
            <a:pPr marL="285750" marR="5080" indent="-210820">
              <a:lnSpc>
                <a:spcPts val="1980"/>
              </a:lnSpc>
              <a:spcBef>
                <a:spcPts val="240"/>
              </a:spcBef>
              <a:buSzPct val="65714"/>
              <a:buFont typeface="Georgia"/>
              <a:buChar char="◗"/>
              <a:tabLst>
                <a:tab pos="223520" algn="l"/>
                <a:tab pos="2616200" algn="l"/>
                <a:tab pos="4761230" algn="l"/>
                <a:tab pos="5903595" algn="l"/>
                <a:tab pos="7545705" algn="l"/>
              </a:tabLst>
            </a:pPr>
            <a:r>
              <a:rPr sz="1750" i="1" spc="-509" dirty="0">
                <a:latin typeface="Verdana"/>
                <a:cs typeface="Verdana"/>
              </a:rPr>
              <a:t>Roleofteacher:</a:t>
            </a:r>
            <a:r>
              <a:rPr sz="1650" spc="-509" dirty="0">
                <a:latin typeface="Lucida Sans Unicode"/>
                <a:cs typeface="Lucida Sans Unicode"/>
              </a:rPr>
              <a:t>Teacher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must be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competent</a:t>
            </a:r>
            <a:r>
              <a:rPr sz="1650" spc="-2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&amp;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master	</a:t>
            </a:r>
            <a:r>
              <a:rPr sz="1650" spc="-5" dirty="0">
                <a:latin typeface="Lucida Sans Unicode"/>
                <a:cs typeface="Lucida Sans Unicode"/>
              </a:rPr>
              <a:t>of</a:t>
            </a:r>
            <a:r>
              <a:rPr sz="1650" spc="51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his   subject   so   that   he   can 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help</a:t>
            </a:r>
            <a:r>
              <a:rPr sz="1650" spc="-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their</a:t>
            </a:r>
            <a:r>
              <a:rPr sz="1650" spc="-2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students</a:t>
            </a:r>
            <a:r>
              <a:rPr sz="1650" spc="-2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to	</a:t>
            </a:r>
            <a:r>
              <a:rPr sz="1650" dirty="0">
                <a:latin typeface="Lucida Sans Unicode"/>
                <a:cs typeface="Lucida Sans Unicode"/>
              </a:rPr>
              <a:t>develop</a:t>
            </a:r>
            <a:r>
              <a:rPr sz="1650" spc="-4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the power</a:t>
            </a:r>
            <a:r>
              <a:rPr sz="1650" spc="-15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to</a:t>
            </a:r>
            <a:r>
              <a:rPr sz="1650" spc="-15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think</a:t>
            </a:r>
            <a:r>
              <a:rPr sz="1650" spc="-3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deeply,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analytically,	flexibly &amp; 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imaginatively.</a:t>
            </a:r>
            <a:r>
              <a:rPr sz="1650" spc="-2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Teacher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is</a:t>
            </a:r>
            <a:r>
              <a:rPr sz="1650" spc="3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also</a:t>
            </a:r>
            <a:r>
              <a:rPr sz="1650" spc="3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authoritative	</a:t>
            </a:r>
            <a:r>
              <a:rPr sz="1650" dirty="0">
                <a:latin typeface="Lucida Sans Unicode"/>
                <a:cs typeface="Lucida Sans Unicode"/>
              </a:rPr>
              <a:t>&amp;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</a:t>
            </a:r>
            <a:r>
              <a:rPr sz="1650" spc="-1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guide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of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the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students.</a:t>
            </a:r>
            <a:endParaRPr sz="1650">
              <a:latin typeface="Lucida Sans Unicode"/>
              <a:cs typeface="Lucida Sans Unicode"/>
            </a:endParaRPr>
          </a:p>
          <a:p>
            <a:pPr marL="285750" marR="147955" indent="-210820">
              <a:lnSpc>
                <a:spcPct val="101400"/>
              </a:lnSpc>
              <a:spcBef>
                <a:spcPts val="55"/>
              </a:spcBef>
              <a:buSzPct val="65714"/>
              <a:buFont typeface="Georgia"/>
              <a:buChar char="◗"/>
              <a:tabLst>
                <a:tab pos="255270" algn="l"/>
                <a:tab pos="1848485" algn="l"/>
                <a:tab pos="4910455" algn="l"/>
              </a:tabLst>
            </a:pPr>
            <a:r>
              <a:rPr sz="1750" i="1" spc="-400" dirty="0">
                <a:latin typeface="Verdana"/>
                <a:cs typeface="Verdana"/>
              </a:rPr>
              <a:t>Discipline:</a:t>
            </a:r>
            <a:r>
              <a:rPr sz="1650" spc="-400" dirty="0">
                <a:latin typeface="Lucida Sans Unicode"/>
                <a:cs typeface="Lucida Sans Unicode"/>
              </a:rPr>
              <a:t>Education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should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be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organized</a:t>
            </a:r>
            <a:r>
              <a:rPr sz="1650" spc="-3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&amp;	conducted</a:t>
            </a:r>
            <a:r>
              <a:rPr sz="1650" spc="-5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in</a:t>
            </a:r>
            <a:r>
              <a:rPr sz="1650" spc="-2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manner</a:t>
            </a:r>
            <a:r>
              <a:rPr sz="1650" spc="-7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that</a:t>
            </a:r>
            <a:r>
              <a:rPr sz="1650" spc="-3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problem </a:t>
            </a:r>
            <a:r>
              <a:rPr sz="1650" spc="-505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of</a:t>
            </a:r>
            <a:r>
              <a:rPr sz="1650" spc="-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indiscipline	does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not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arise </a:t>
            </a:r>
            <a:r>
              <a:rPr sz="1650" dirty="0">
                <a:latin typeface="Lucida Sans Unicode"/>
                <a:cs typeface="Lucida Sans Unicode"/>
              </a:rPr>
              <a:t>at all</a:t>
            </a:r>
            <a:endParaRPr sz="16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6229"/>
            <a:ext cx="204152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Essentialism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80" y="2146799"/>
            <a:ext cx="8489950" cy="1908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885" marR="107314" indent="-210820">
              <a:lnSpc>
                <a:spcPct val="101000"/>
              </a:lnSpc>
              <a:spcBef>
                <a:spcPts val="105"/>
              </a:spcBef>
            </a:pPr>
            <a:r>
              <a:rPr sz="1950" b="1" i="1" spc="10" dirty="0">
                <a:latin typeface="Arial"/>
                <a:cs typeface="Arial"/>
              </a:rPr>
              <a:t>Chief</a:t>
            </a:r>
            <a:r>
              <a:rPr sz="1950" b="1" i="1" spc="20" dirty="0">
                <a:latin typeface="Arial"/>
                <a:cs typeface="Arial"/>
              </a:rPr>
              <a:t> </a:t>
            </a:r>
            <a:r>
              <a:rPr sz="1950" b="1" i="1" spc="10" dirty="0">
                <a:latin typeface="Arial"/>
                <a:cs typeface="Arial"/>
              </a:rPr>
              <a:t>proponents</a:t>
            </a:r>
            <a:r>
              <a:rPr sz="1950" i="1" spc="10" dirty="0">
                <a:latin typeface="Arial"/>
                <a:cs typeface="Arial"/>
              </a:rPr>
              <a:t>:</a:t>
            </a:r>
            <a:r>
              <a:rPr sz="1950" i="1" spc="-10" dirty="0">
                <a:latin typeface="Arial"/>
                <a:cs typeface="Arial"/>
              </a:rPr>
              <a:t> </a:t>
            </a:r>
            <a:r>
              <a:rPr sz="1650" dirty="0">
                <a:latin typeface="Arial MT"/>
                <a:cs typeface="Arial MT"/>
              </a:rPr>
              <a:t>William</a:t>
            </a:r>
            <a:r>
              <a:rPr sz="1650" spc="-20" dirty="0">
                <a:latin typeface="Arial MT"/>
                <a:cs typeface="Arial MT"/>
              </a:rPr>
              <a:t> Bagley,</a:t>
            </a:r>
            <a:r>
              <a:rPr sz="1650" spc="-9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Arthur</a:t>
            </a:r>
            <a:r>
              <a:rPr sz="1650" spc="-40" dirty="0">
                <a:latin typeface="Arial MT"/>
                <a:cs typeface="Arial MT"/>
              </a:rPr>
              <a:t> </a:t>
            </a:r>
            <a:r>
              <a:rPr sz="1650" spc="-15" dirty="0">
                <a:latin typeface="Arial MT"/>
                <a:cs typeface="Arial MT"/>
              </a:rPr>
              <a:t>Bestor,</a:t>
            </a:r>
            <a:r>
              <a:rPr sz="1650" spc="36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Admiral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Hyman</a:t>
            </a:r>
            <a:r>
              <a:rPr sz="1650" spc="1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Rickover,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James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D. </a:t>
            </a:r>
            <a:r>
              <a:rPr sz="1650" spc="-44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Koermer.</a:t>
            </a:r>
            <a:endParaRPr sz="16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 MT"/>
              <a:cs typeface="Arial MT"/>
            </a:endParaRPr>
          </a:p>
          <a:p>
            <a:pPr marL="222885" marR="5080" indent="-210820">
              <a:lnSpc>
                <a:spcPct val="100200"/>
              </a:lnSpc>
              <a:spcBef>
                <a:spcPts val="5"/>
              </a:spcBef>
            </a:pPr>
            <a:r>
              <a:rPr sz="1950" b="1" i="1" spc="15" dirty="0">
                <a:latin typeface="Arial"/>
                <a:cs typeface="Arial"/>
              </a:rPr>
              <a:t>Concept</a:t>
            </a:r>
            <a:r>
              <a:rPr sz="1950" i="1" spc="15" dirty="0">
                <a:latin typeface="Arial"/>
                <a:cs typeface="Arial"/>
              </a:rPr>
              <a:t>: </a:t>
            </a:r>
            <a:r>
              <a:rPr sz="1650" dirty="0">
                <a:latin typeface="Arial MT"/>
                <a:cs typeface="Arial MT"/>
              </a:rPr>
              <a:t>Essentialism believe that there </a:t>
            </a:r>
            <a:r>
              <a:rPr sz="1650" spc="5" dirty="0">
                <a:latin typeface="Arial MT"/>
                <a:cs typeface="Arial MT"/>
              </a:rPr>
              <a:t>is</a:t>
            </a:r>
            <a:r>
              <a:rPr sz="1650" spc="1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common core </a:t>
            </a:r>
            <a:r>
              <a:rPr sz="1650" spc="5" dirty="0">
                <a:latin typeface="Arial MT"/>
                <a:cs typeface="Arial MT"/>
              </a:rPr>
              <a:t>of </a:t>
            </a:r>
            <a:r>
              <a:rPr sz="1650" dirty="0">
                <a:latin typeface="Arial MT"/>
                <a:cs typeface="Arial MT"/>
              </a:rPr>
              <a:t>knowledge that </a:t>
            </a:r>
            <a:r>
              <a:rPr sz="1650" spc="5" dirty="0">
                <a:latin typeface="Arial MT"/>
                <a:cs typeface="Arial MT"/>
              </a:rPr>
              <a:t>needs </a:t>
            </a:r>
            <a:r>
              <a:rPr sz="1650" dirty="0">
                <a:latin typeface="Arial MT"/>
                <a:cs typeface="Arial MT"/>
              </a:rPr>
              <a:t>to e </a:t>
            </a:r>
            <a:r>
              <a:rPr sz="1650" spc="5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transmitted to </a:t>
            </a:r>
            <a:r>
              <a:rPr sz="1650" dirty="0">
                <a:latin typeface="Arial MT"/>
                <a:cs typeface="Arial MT"/>
              </a:rPr>
              <a:t>students </a:t>
            </a:r>
            <a:r>
              <a:rPr sz="1650" spc="5" dirty="0">
                <a:latin typeface="Arial MT"/>
                <a:cs typeface="Arial MT"/>
              </a:rPr>
              <a:t>in </a:t>
            </a:r>
            <a:r>
              <a:rPr sz="1650" dirty="0">
                <a:latin typeface="Arial MT"/>
                <a:cs typeface="Arial MT"/>
              </a:rPr>
              <a:t>a </a:t>
            </a:r>
            <a:r>
              <a:rPr sz="1650" spc="-5" dirty="0">
                <a:latin typeface="Arial MT"/>
                <a:cs typeface="Arial MT"/>
              </a:rPr>
              <a:t>systematic,</a:t>
            </a:r>
            <a:r>
              <a:rPr sz="1650" dirty="0">
                <a:latin typeface="Arial MT"/>
                <a:cs typeface="Arial MT"/>
              </a:rPr>
              <a:t> disciplined </a:t>
            </a:r>
            <a:r>
              <a:rPr sz="1650" spc="-35" dirty="0">
                <a:latin typeface="Arial MT"/>
                <a:cs typeface="Arial MT"/>
              </a:rPr>
              <a:t>way. </a:t>
            </a:r>
            <a:r>
              <a:rPr sz="1650" dirty="0">
                <a:latin typeface="Arial MT"/>
                <a:cs typeface="Arial MT"/>
              </a:rPr>
              <a:t>The emphasis placed </a:t>
            </a:r>
            <a:r>
              <a:rPr sz="1650" spc="5" dirty="0">
                <a:latin typeface="Arial MT"/>
                <a:cs typeface="Arial MT"/>
              </a:rPr>
              <a:t>on </a:t>
            </a:r>
            <a:r>
              <a:rPr sz="1650" spc="1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intellectual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&amp;</a:t>
            </a:r>
            <a:r>
              <a:rPr sz="1650" spc="-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moral</a:t>
            </a:r>
            <a:r>
              <a:rPr sz="1650" spc="-1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standards</a:t>
            </a:r>
            <a:r>
              <a:rPr sz="1650" spc="-3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that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schools</a:t>
            </a:r>
            <a:r>
              <a:rPr sz="1650" spc="4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should</a:t>
            </a:r>
            <a:r>
              <a:rPr sz="1650" spc="-3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teach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&amp;</a:t>
            </a:r>
            <a:r>
              <a:rPr sz="1650" spc="-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preparing</a:t>
            </a:r>
            <a:r>
              <a:rPr sz="1650" spc="-5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students</a:t>
            </a:r>
            <a:r>
              <a:rPr sz="1650" spc="-4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to</a:t>
            </a:r>
            <a:r>
              <a:rPr sz="1650" spc="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become </a:t>
            </a:r>
            <a:r>
              <a:rPr sz="1650" spc="-44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valuable</a:t>
            </a:r>
            <a:r>
              <a:rPr sz="1650" spc="-4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members</a:t>
            </a:r>
            <a:r>
              <a:rPr sz="1650" spc="-45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of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spc="-20" dirty="0">
                <a:latin typeface="Arial MT"/>
                <a:cs typeface="Arial MT"/>
              </a:rPr>
              <a:t>society.</a:t>
            </a:r>
            <a:endParaRPr sz="1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6229"/>
            <a:ext cx="204152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Essentialism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74" y="2145314"/>
            <a:ext cx="8789035" cy="2272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2885" marR="121920" indent="-210820">
              <a:lnSpc>
                <a:spcPct val="101499"/>
              </a:lnSpc>
              <a:spcBef>
                <a:spcPts val="75"/>
              </a:spcBef>
              <a:tabLst>
                <a:tab pos="1467485" algn="l"/>
                <a:tab pos="2696845" algn="l"/>
                <a:tab pos="4754245" algn="l"/>
                <a:tab pos="6109335" algn="l"/>
                <a:tab pos="8176259" algn="l"/>
              </a:tabLst>
            </a:pPr>
            <a:r>
              <a:rPr sz="2300" i="1" spc="5" dirty="0">
                <a:latin typeface="Arial"/>
                <a:cs typeface="Arial"/>
              </a:rPr>
              <a:t>Organization</a:t>
            </a:r>
            <a:r>
              <a:rPr sz="2300" i="1" dirty="0">
                <a:latin typeface="Arial"/>
                <a:cs typeface="Arial"/>
              </a:rPr>
              <a:t> </a:t>
            </a:r>
            <a:r>
              <a:rPr sz="2300" i="1" spc="10" dirty="0">
                <a:latin typeface="Arial"/>
                <a:cs typeface="Arial"/>
              </a:rPr>
              <a:t>&amp;</a:t>
            </a:r>
            <a:r>
              <a:rPr sz="2300" i="1" spc="-95" dirty="0">
                <a:latin typeface="Arial"/>
                <a:cs typeface="Arial"/>
              </a:rPr>
              <a:t> </a:t>
            </a:r>
            <a:r>
              <a:rPr sz="2300" i="1" spc="5" dirty="0">
                <a:latin typeface="Arial"/>
                <a:cs typeface="Arial"/>
              </a:rPr>
              <a:t>Aims</a:t>
            </a:r>
            <a:r>
              <a:rPr sz="2300" i="1" spc="10" dirty="0">
                <a:latin typeface="Arial"/>
                <a:cs typeface="Arial"/>
              </a:rPr>
              <a:t> </a:t>
            </a:r>
            <a:r>
              <a:rPr sz="2300" i="1" spc="5" dirty="0">
                <a:latin typeface="Arial"/>
                <a:cs typeface="Arial"/>
              </a:rPr>
              <a:t>of</a:t>
            </a:r>
            <a:r>
              <a:rPr sz="2300" i="1" spc="-5" dirty="0">
                <a:latin typeface="Arial"/>
                <a:cs typeface="Arial"/>
              </a:rPr>
              <a:t> </a:t>
            </a:r>
            <a:r>
              <a:rPr sz="2300" i="1" spc="5" dirty="0">
                <a:latin typeface="Arial"/>
                <a:cs typeface="Arial"/>
              </a:rPr>
              <a:t>Education:</a:t>
            </a:r>
            <a:r>
              <a:rPr sz="2300" i="1" spc="-15" dirty="0">
                <a:latin typeface="Arial"/>
                <a:cs typeface="Arial"/>
              </a:rPr>
              <a:t> </a:t>
            </a:r>
            <a:r>
              <a:rPr sz="1950" spc="15" dirty="0">
                <a:latin typeface="Arial MT"/>
                <a:cs typeface="Arial MT"/>
              </a:rPr>
              <a:t>Essentialism	</a:t>
            </a:r>
            <a:r>
              <a:rPr sz="1950" spc="10" dirty="0">
                <a:latin typeface="Arial MT"/>
                <a:cs typeface="Arial MT"/>
              </a:rPr>
              <a:t>has </a:t>
            </a:r>
            <a:r>
              <a:rPr sz="1950" spc="15" dirty="0">
                <a:latin typeface="Arial MT"/>
                <a:cs typeface="Arial MT"/>
              </a:rPr>
              <a:t>recommended </a:t>
            </a:r>
            <a:r>
              <a:rPr sz="1950" spc="10" dirty="0">
                <a:latin typeface="Arial MT"/>
                <a:cs typeface="Arial MT"/>
              </a:rPr>
              <a:t>for </a:t>
            </a:r>
            <a:r>
              <a:rPr sz="1950" spc="15" dirty="0">
                <a:latin typeface="Arial MT"/>
                <a:cs typeface="Arial MT"/>
              </a:rPr>
              <a:t> the</a:t>
            </a:r>
            <a:r>
              <a:rPr sz="1950" spc="5" dirty="0">
                <a:latin typeface="Arial MT"/>
                <a:cs typeface="Arial MT"/>
              </a:rPr>
              <a:t> formal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schools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or	</a:t>
            </a:r>
            <a:r>
              <a:rPr sz="1950" spc="10" dirty="0">
                <a:latin typeface="Arial MT"/>
                <a:cs typeface="Arial MT"/>
              </a:rPr>
              <a:t>teaching-learning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places.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The </a:t>
            </a:r>
            <a:r>
              <a:rPr sz="1950" spc="10" dirty="0">
                <a:latin typeface="Arial MT"/>
                <a:cs typeface="Arial MT"/>
              </a:rPr>
              <a:t>aims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of education	</a:t>
            </a:r>
            <a:r>
              <a:rPr sz="1950" spc="5" dirty="0">
                <a:latin typeface="Arial MT"/>
                <a:cs typeface="Arial MT"/>
              </a:rPr>
              <a:t>is </a:t>
            </a:r>
            <a:r>
              <a:rPr sz="1950" spc="10" dirty="0">
                <a:latin typeface="Arial MT"/>
                <a:cs typeface="Arial MT"/>
              </a:rPr>
              <a:t>to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promote</a:t>
            </a:r>
            <a:r>
              <a:rPr sz="1950" spc="10" dirty="0">
                <a:latin typeface="Arial MT"/>
                <a:cs typeface="Arial MT"/>
              </a:rPr>
              <a:t> intellectual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growth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academic	competitiveness</a:t>
            </a:r>
            <a:r>
              <a:rPr sz="1950" spc="-6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of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the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individual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to </a:t>
            </a:r>
            <a:r>
              <a:rPr sz="1950" spc="-52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become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	</a:t>
            </a:r>
            <a:r>
              <a:rPr sz="1950" spc="10" dirty="0">
                <a:latin typeface="Arial MT"/>
                <a:cs typeface="Arial MT"/>
              </a:rPr>
              <a:t>model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citizen.</a:t>
            </a:r>
            <a:endParaRPr sz="1950">
              <a:latin typeface="Arial MT"/>
              <a:cs typeface="Arial MT"/>
            </a:endParaRPr>
          </a:p>
          <a:p>
            <a:pPr marL="222885" marR="5080" indent="-210820">
              <a:lnSpc>
                <a:spcPct val="101400"/>
              </a:lnSpc>
              <a:spcBef>
                <a:spcPts val="220"/>
              </a:spcBef>
              <a:tabLst>
                <a:tab pos="2221865" algn="l"/>
                <a:tab pos="5375910" algn="l"/>
                <a:tab pos="5578475" algn="l"/>
              </a:tabLst>
            </a:pPr>
            <a:r>
              <a:rPr sz="1950" spc="-465" dirty="0">
                <a:latin typeface="Arial MT"/>
                <a:cs typeface="Arial MT"/>
              </a:rPr>
              <a:t></a:t>
            </a:r>
            <a:r>
              <a:rPr sz="1950" spc="-375" dirty="0">
                <a:latin typeface="Arial MT"/>
                <a:cs typeface="Arial MT"/>
              </a:rPr>
              <a:t> </a:t>
            </a:r>
            <a:r>
              <a:rPr sz="2300" i="1" dirty="0">
                <a:latin typeface="Arial"/>
                <a:cs typeface="Arial"/>
              </a:rPr>
              <a:t>Curriculum:</a:t>
            </a:r>
            <a:r>
              <a:rPr sz="2300" i="1" spc="45" dirty="0">
                <a:latin typeface="Arial"/>
                <a:cs typeface="Arial"/>
              </a:rPr>
              <a:t> </a:t>
            </a:r>
            <a:r>
              <a:rPr sz="1950" spc="10" dirty="0">
                <a:latin typeface="Arial MT"/>
                <a:cs typeface="Arial MT"/>
              </a:rPr>
              <a:t>This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philosophy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recommended	</a:t>
            </a:r>
            <a:r>
              <a:rPr sz="1950" spc="10" dirty="0">
                <a:latin typeface="Arial MT"/>
                <a:cs typeface="Arial MT"/>
              </a:rPr>
              <a:t>intellectual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content</a:t>
            </a:r>
            <a:r>
              <a:rPr sz="1950" spc="-3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with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quality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15" dirty="0">
                <a:latin typeface="Arial MT"/>
                <a:cs typeface="Arial MT"/>
              </a:rPr>
              <a:t> capacity</a:t>
            </a:r>
            <a:r>
              <a:rPr sz="1950" spc="-3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of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the	</a:t>
            </a:r>
            <a:r>
              <a:rPr sz="1950" spc="-5" dirty="0">
                <a:latin typeface="Arial MT"/>
                <a:cs typeface="Arial MT"/>
              </a:rPr>
              <a:t>learner. </a:t>
            </a:r>
            <a:r>
              <a:rPr sz="1950" spc="15" dirty="0">
                <a:latin typeface="Arial MT"/>
                <a:cs typeface="Arial MT"/>
              </a:rPr>
              <a:t>The recommended subjects </a:t>
            </a:r>
            <a:r>
              <a:rPr sz="1950" spc="10" dirty="0">
                <a:latin typeface="Arial MT"/>
                <a:cs typeface="Arial MT"/>
              </a:rPr>
              <a:t>are English, 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mathematics,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natural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science,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history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3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foreign	languages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6229"/>
            <a:ext cx="204152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Essentialism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959" y="2068128"/>
            <a:ext cx="8542020" cy="25908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11150" marR="5080" indent="-299085" algn="just">
              <a:lnSpc>
                <a:spcPct val="104200"/>
              </a:lnSpc>
              <a:spcBef>
                <a:spcPts val="185"/>
              </a:spcBef>
            </a:pPr>
            <a:r>
              <a:rPr sz="2450" i="1" spc="-690" dirty="0">
                <a:latin typeface="Verdana"/>
                <a:cs typeface="Verdana"/>
              </a:rPr>
              <a:t>MethodsofEducation:</a:t>
            </a:r>
            <a:r>
              <a:rPr sz="1950" spc="-690" dirty="0">
                <a:latin typeface="Calibri"/>
                <a:cs typeface="Calibri"/>
              </a:rPr>
              <a:t>Essentialism</a:t>
            </a:r>
            <a:r>
              <a:rPr sz="1950" spc="4029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recommended         </a:t>
            </a:r>
            <a:r>
              <a:rPr sz="1950" spc="-15" dirty="0">
                <a:latin typeface="Calibri"/>
                <a:cs typeface="Calibri"/>
              </a:rPr>
              <a:t>formal</a:t>
            </a:r>
            <a:r>
              <a:rPr sz="1950" spc="409" dirty="0">
                <a:latin typeface="Calibri"/>
                <a:cs typeface="Calibri"/>
              </a:rPr>
              <a:t>    </a:t>
            </a:r>
            <a:r>
              <a:rPr sz="1950" spc="41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&amp;</a:t>
            </a:r>
            <a:r>
              <a:rPr sz="1950" spc="535" dirty="0">
                <a:latin typeface="Calibri"/>
                <a:cs typeface="Calibri"/>
              </a:rPr>
              <a:t>   </a:t>
            </a:r>
            <a:r>
              <a:rPr sz="1950" spc="5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well-planned 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classroom teaching </a:t>
            </a:r>
            <a:r>
              <a:rPr sz="1950" dirty="0">
                <a:latin typeface="Calibri"/>
                <a:cs typeface="Calibri"/>
              </a:rPr>
              <a:t>methods such </a:t>
            </a:r>
            <a:r>
              <a:rPr sz="1950" spc="-5" dirty="0">
                <a:latin typeface="Calibri"/>
                <a:cs typeface="Calibri"/>
              </a:rPr>
              <a:t>as lectures,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discussions, </a:t>
            </a:r>
            <a:r>
              <a:rPr sz="1950" spc="-10" dirty="0">
                <a:latin typeface="Calibri"/>
                <a:cs typeface="Calibri"/>
              </a:rPr>
              <a:t>presentations </a:t>
            </a:r>
            <a:r>
              <a:rPr sz="1950" spc="-5" dirty="0">
                <a:latin typeface="Calibri"/>
                <a:cs typeface="Calibri"/>
              </a:rPr>
              <a:t>&amp; group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interaction.</a:t>
            </a:r>
            <a:endParaRPr sz="1950">
              <a:latin typeface="Calibri"/>
              <a:cs typeface="Calibri"/>
            </a:endParaRPr>
          </a:p>
          <a:p>
            <a:pPr marL="25400">
              <a:lnSpc>
                <a:spcPts val="2335"/>
              </a:lnSpc>
              <a:tabLst>
                <a:tab pos="5209540" algn="l"/>
              </a:tabLst>
            </a:pPr>
            <a:r>
              <a:rPr sz="2100" i="1" spc="-620" dirty="0">
                <a:latin typeface="Verdana"/>
                <a:cs typeface="Verdana"/>
              </a:rPr>
              <a:t>RoleofTeacher:</a:t>
            </a:r>
            <a:r>
              <a:rPr sz="1650" spc="-620" dirty="0">
                <a:latin typeface="Lucida Sans Unicode"/>
                <a:cs typeface="Lucida Sans Unicode"/>
              </a:rPr>
              <a:t>Teacher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must </a:t>
            </a:r>
            <a:r>
              <a:rPr sz="1650" dirty="0">
                <a:latin typeface="Lucida Sans Unicode"/>
                <a:cs typeface="Lucida Sans Unicode"/>
              </a:rPr>
              <a:t>be</a:t>
            </a:r>
            <a:r>
              <a:rPr sz="1650" spc="1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</a:t>
            </a:r>
            <a:r>
              <a:rPr sz="1650" spc="1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master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of	</a:t>
            </a:r>
            <a:r>
              <a:rPr sz="1650" dirty="0">
                <a:latin typeface="Lucida Sans Unicode"/>
                <a:cs typeface="Lucida Sans Unicode"/>
              </a:rPr>
              <a:t>subject</a:t>
            </a:r>
            <a:r>
              <a:rPr sz="1650" spc="-4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matter</a:t>
            </a:r>
            <a:r>
              <a:rPr sz="1650" spc="-4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&amp;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role</a:t>
            </a:r>
            <a:r>
              <a:rPr sz="1650" spc="-3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model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for</a:t>
            </a:r>
            <a:endParaRPr sz="1650">
              <a:latin typeface="Lucida Sans Unicode"/>
              <a:cs typeface="Lucida Sans Unicode"/>
            </a:endParaRPr>
          </a:p>
          <a:p>
            <a:pPr marL="311150" marR="22860">
              <a:lnSpc>
                <a:spcPct val="100000"/>
              </a:lnSpc>
              <a:spcBef>
                <a:spcPts val="30"/>
              </a:spcBef>
              <a:tabLst>
                <a:tab pos="1758314" algn="l"/>
                <a:tab pos="5628005" algn="l"/>
              </a:tabLst>
            </a:pPr>
            <a:r>
              <a:rPr sz="1650" spc="-5" dirty="0">
                <a:latin typeface="Lucida Sans Unicode"/>
                <a:cs typeface="Lucida Sans Unicode"/>
              </a:rPr>
              <a:t>learners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with	high</a:t>
            </a:r>
            <a:r>
              <a:rPr sz="1650" spc="-2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level</a:t>
            </a:r>
            <a:r>
              <a:rPr sz="165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of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authority</a:t>
            </a:r>
            <a:r>
              <a:rPr sz="1650" spc="-2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&amp;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control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over	</a:t>
            </a:r>
            <a:r>
              <a:rPr sz="1650" spc="-5" dirty="0">
                <a:latin typeface="Lucida Sans Unicode"/>
                <a:cs typeface="Lucida Sans Unicode"/>
              </a:rPr>
              <a:t>teaching-learning</a:t>
            </a:r>
            <a:r>
              <a:rPr sz="1650" spc="-5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process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&amp;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learner.</a:t>
            </a:r>
            <a:endParaRPr sz="1650">
              <a:latin typeface="Lucida Sans Unicode"/>
              <a:cs typeface="Lucida Sans Unicode"/>
            </a:endParaRPr>
          </a:p>
          <a:p>
            <a:pPr marL="311150" marR="379095" indent="-210820">
              <a:lnSpc>
                <a:spcPts val="2820"/>
              </a:lnSpc>
              <a:spcBef>
                <a:spcPts val="270"/>
              </a:spcBef>
              <a:buSzPct val="78571"/>
              <a:buFont typeface="Georgia"/>
              <a:buChar char="◗"/>
              <a:tabLst>
                <a:tab pos="274320" algn="l"/>
                <a:tab pos="1518285" algn="l"/>
                <a:tab pos="4728845" algn="l"/>
              </a:tabLst>
            </a:pPr>
            <a:r>
              <a:rPr sz="2100" i="1" spc="-415" dirty="0">
                <a:latin typeface="Verdana"/>
                <a:cs typeface="Verdana"/>
              </a:rPr>
              <a:t>Discipline:</a:t>
            </a:r>
            <a:r>
              <a:rPr sz="1650" spc="-415" dirty="0">
                <a:latin typeface="Lucida Sans Unicode"/>
                <a:cs typeface="Lucida Sans Unicode"/>
              </a:rPr>
              <a:t>Essentialism</a:t>
            </a:r>
            <a:r>
              <a:rPr sz="1650" spc="-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believes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in</a:t>
            </a:r>
            <a:r>
              <a:rPr sz="1650" spc="2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rigid	discipline</a:t>
            </a:r>
            <a:r>
              <a:rPr sz="1650" spc="-5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&amp;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devoted</a:t>
            </a:r>
            <a:r>
              <a:rPr sz="1650" spc="-5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hard</a:t>
            </a:r>
            <a:r>
              <a:rPr sz="1650" spc="-5" dirty="0">
                <a:latin typeface="Lucida Sans Unicode"/>
                <a:cs typeface="Lucida Sans Unicode"/>
              </a:rPr>
              <a:t> work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of </a:t>
            </a:r>
            <a:r>
              <a:rPr sz="1650" spc="-509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learners</a:t>
            </a:r>
            <a:r>
              <a:rPr sz="1650" spc="-1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in	his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studies.</a:t>
            </a:r>
            <a:endParaRPr sz="16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6229"/>
            <a:ext cx="230949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Existentialism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959" y="2101155"/>
            <a:ext cx="8809990" cy="25546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1150" marR="457200" indent="-299085">
              <a:lnSpc>
                <a:spcPts val="2900"/>
              </a:lnSpc>
              <a:spcBef>
                <a:spcPts val="225"/>
              </a:spcBef>
            </a:pPr>
            <a:r>
              <a:rPr sz="2450" i="1" spc="-860" dirty="0">
                <a:latin typeface="Verdana"/>
                <a:cs typeface="Verdana"/>
              </a:rPr>
              <a:t>Chiefproponents:</a:t>
            </a:r>
            <a:r>
              <a:rPr sz="2300" spc="-860" dirty="0">
                <a:latin typeface="Calibri"/>
                <a:cs typeface="Calibri"/>
              </a:rPr>
              <a:t>Soren</a:t>
            </a:r>
            <a:r>
              <a:rPr sz="2300" spc="2750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Kierkegaard,</a:t>
            </a:r>
            <a:r>
              <a:rPr sz="2300" spc="635" dirty="0">
                <a:latin typeface="Calibri"/>
                <a:cs typeface="Calibri"/>
              </a:rPr>
              <a:t>   </a:t>
            </a:r>
            <a:r>
              <a:rPr sz="2300" spc="-5" dirty="0">
                <a:latin typeface="Calibri"/>
                <a:cs typeface="Calibri"/>
              </a:rPr>
              <a:t>Friedrich</a:t>
            </a:r>
            <a:r>
              <a:rPr sz="2300" spc="680" dirty="0">
                <a:latin typeface="Calibri"/>
                <a:cs typeface="Calibri"/>
              </a:rPr>
              <a:t>  </a:t>
            </a:r>
            <a:r>
              <a:rPr sz="2300" spc="68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Nietzsche,</a:t>
            </a:r>
            <a:r>
              <a:rPr sz="2300" spc="670" dirty="0">
                <a:latin typeface="Calibri"/>
                <a:cs typeface="Calibri"/>
              </a:rPr>
              <a:t>   </a:t>
            </a:r>
            <a:r>
              <a:rPr sz="2300" spc="-20" dirty="0">
                <a:latin typeface="Calibri"/>
                <a:cs typeface="Calibri"/>
              </a:rPr>
              <a:t>Maxine </a:t>
            </a:r>
            <a:r>
              <a:rPr sz="2300" spc="-15" dirty="0">
                <a:latin typeface="Calibri"/>
                <a:cs typeface="Calibri"/>
              </a:rPr>
              <a:t> Greene.</a:t>
            </a:r>
            <a:endParaRPr sz="2300">
              <a:latin typeface="Calibri"/>
              <a:cs typeface="Calibri"/>
            </a:endParaRPr>
          </a:p>
          <a:p>
            <a:pPr marL="37465">
              <a:lnSpc>
                <a:spcPts val="1875"/>
              </a:lnSpc>
              <a:tabLst>
                <a:tab pos="5817870" algn="l"/>
              </a:tabLst>
            </a:pPr>
            <a:r>
              <a:rPr sz="1750" i="1" spc="-540" dirty="0">
                <a:latin typeface="Verdana"/>
                <a:cs typeface="Verdana"/>
              </a:rPr>
              <a:t>Concept:</a:t>
            </a:r>
            <a:r>
              <a:rPr sz="1650" spc="-540" dirty="0">
                <a:latin typeface="Lucida Sans Unicode"/>
                <a:cs typeface="Lucida Sans Unicode"/>
              </a:rPr>
              <a:t>This</a:t>
            </a:r>
            <a:r>
              <a:rPr sz="1650" spc="-1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philosophy</a:t>
            </a:r>
            <a:r>
              <a:rPr sz="1650" spc="-2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believes</a:t>
            </a:r>
            <a:r>
              <a:rPr sz="1650" spc="-1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that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education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must	</a:t>
            </a:r>
            <a:r>
              <a:rPr sz="1650" spc="-5" dirty="0">
                <a:latin typeface="Lucida Sans Unicode"/>
                <a:cs typeface="Lucida Sans Unicode"/>
              </a:rPr>
              <a:t>develop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the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consciousness</a:t>
            </a:r>
            <a:endParaRPr sz="1650">
              <a:latin typeface="Lucida Sans Unicode"/>
              <a:cs typeface="Lucida Sans Unicode"/>
            </a:endParaRPr>
          </a:p>
          <a:p>
            <a:pPr marL="311150" marR="302260">
              <a:lnSpc>
                <a:spcPts val="1980"/>
              </a:lnSpc>
              <a:spcBef>
                <a:spcPts val="55"/>
              </a:spcBef>
              <a:tabLst>
                <a:tab pos="2609850" algn="l"/>
                <a:tab pos="5156835" algn="l"/>
                <a:tab pos="8252459" algn="l"/>
              </a:tabLst>
            </a:pPr>
            <a:r>
              <a:rPr sz="1650" spc="-5" dirty="0">
                <a:latin typeface="Lucida Sans Unicode"/>
                <a:cs typeface="Lucida Sans Unicode"/>
              </a:rPr>
              <a:t>a</a:t>
            </a:r>
            <a:r>
              <a:rPr sz="1650" dirty="0">
                <a:latin typeface="Lucida Sans Unicode"/>
                <a:cs typeface="Lucida Sans Unicode"/>
              </a:rPr>
              <a:t>b</a:t>
            </a:r>
            <a:r>
              <a:rPr sz="1650" spc="5" dirty="0">
                <a:latin typeface="Lucida Sans Unicode"/>
                <a:cs typeface="Lucida Sans Unicode"/>
              </a:rPr>
              <a:t>o</a:t>
            </a:r>
            <a:r>
              <a:rPr sz="1650" spc="-5" dirty="0">
                <a:latin typeface="Lucida Sans Unicode"/>
                <a:cs typeface="Lucida Sans Unicode"/>
              </a:rPr>
              <a:t>u</a:t>
            </a:r>
            <a:r>
              <a:rPr sz="1650" dirty="0">
                <a:latin typeface="Lucida Sans Unicode"/>
                <a:cs typeface="Lucida Sans Unicode"/>
              </a:rPr>
              <a:t>t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t</a:t>
            </a:r>
            <a:r>
              <a:rPr sz="1650" spc="-5" dirty="0">
                <a:latin typeface="Lucida Sans Unicode"/>
                <a:cs typeface="Lucida Sans Unicode"/>
              </a:rPr>
              <a:t>h</a:t>
            </a:r>
            <a:r>
              <a:rPr sz="1650" dirty="0">
                <a:latin typeface="Lucida Sans Unicode"/>
                <a:cs typeface="Lucida Sans Unicode"/>
              </a:rPr>
              <a:t>e</a:t>
            </a:r>
            <a:r>
              <a:rPr sz="1650" spc="-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f</a:t>
            </a:r>
            <a:r>
              <a:rPr sz="1650" spc="-20" dirty="0">
                <a:latin typeface="Lucida Sans Unicode"/>
                <a:cs typeface="Lucida Sans Unicode"/>
              </a:rPr>
              <a:t>r</a:t>
            </a:r>
            <a:r>
              <a:rPr sz="1650" dirty="0">
                <a:latin typeface="Lucida Sans Unicode"/>
                <a:cs typeface="Lucida Sans Unicode"/>
              </a:rPr>
              <a:t>eed</a:t>
            </a:r>
            <a:r>
              <a:rPr sz="1650" spc="-10" dirty="0">
                <a:latin typeface="Lucida Sans Unicode"/>
                <a:cs typeface="Lucida Sans Unicode"/>
              </a:rPr>
              <a:t>o</a:t>
            </a:r>
            <a:r>
              <a:rPr sz="1650" spc="5" dirty="0">
                <a:latin typeface="Lucida Sans Unicode"/>
                <a:cs typeface="Lucida Sans Unicode"/>
              </a:rPr>
              <a:t>m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o</a:t>
            </a:r>
            <a:r>
              <a:rPr sz="1650" dirty="0">
                <a:latin typeface="Lucida Sans Unicode"/>
                <a:cs typeface="Lucida Sans Unicode"/>
              </a:rPr>
              <a:t>f	</a:t>
            </a:r>
            <a:r>
              <a:rPr sz="1650" spc="10" dirty="0">
                <a:latin typeface="Lucida Sans Unicode"/>
                <a:cs typeface="Lucida Sans Unicode"/>
              </a:rPr>
              <a:t>c</a:t>
            </a:r>
            <a:r>
              <a:rPr sz="1650" spc="-5" dirty="0">
                <a:latin typeface="Lucida Sans Unicode"/>
                <a:cs typeface="Lucida Sans Unicode"/>
              </a:rPr>
              <a:t>h</a:t>
            </a:r>
            <a:r>
              <a:rPr sz="1650" spc="5" dirty="0">
                <a:latin typeface="Lucida Sans Unicode"/>
                <a:cs typeface="Lucida Sans Unicode"/>
              </a:rPr>
              <a:t>o</a:t>
            </a:r>
            <a:r>
              <a:rPr sz="1650" dirty="0">
                <a:latin typeface="Lucida Sans Unicode"/>
                <a:cs typeface="Lucida Sans Unicode"/>
              </a:rPr>
              <a:t>i</a:t>
            </a:r>
            <a:r>
              <a:rPr sz="1650" spc="-5" dirty="0">
                <a:latin typeface="Lucida Sans Unicode"/>
                <a:cs typeface="Lucida Sans Unicode"/>
              </a:rPr>
              <a:t>c</a:t>
            </a:r>
            <a:r>
              <a:rPr sz="1650" spc="-15" dirty="0">
                <a:latin typeface="Lucida Sans Unicode"/>
                <a:cs typeface="Lucida Sans Unicode"/>
              </a:rPr>
              <a:t>e</a:t>
            </a:r>
            <a:r>
              <a:rPr sz="1650" dirty="0">
                <a:latin typeface="Lucida Sans Unicode"/>
                <a:cs typeface="Lucida Sans Unicode"/>
              </a:rPr>
              <a:t>s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a</a:t>
            </a:r>
            <a:r>
              <a:rPr sz="1650" spc="-5" dirty="0">
                <a:latin typeface="Lucida Sans Unicode"/>
                <a:cs typeface="Lucida Sans Unicode"/>
              </a:rPr>
              <a:t>m</a:t>
            </a:r>
            <a:r>
              <a:rPr sz="1650" spc="5" dirty="0">
                <a:latin typeface="Lucida Sans Unicode"/>
                <a:cs typeface="Lucida Sans Unicode"/>
              </a:rPr>
              <a:t>o</a:t>
            </a:r>
            <a:r>
              <a:rPr sz="1650" spc="-5" dirty="0">
                <a:latin typeface="Lucida Sans Unicode"/>
                <a:cs typeface="Lucida Sans Unicode"/>
              </a:rPr>
              <a:t>n</a:t>
            </a:r>
            <a:r>
              <a:rPr sz="1650" dirty="0">
                <a:latin typeface="Lucida Sans Unicode"/>
                <a:cs typeface="Lucida Sans Unicode"/>
              </a:rPr>
              <a:t>g</a:t>
            </a:r>
            <a:r>
              <a:rPr sz="1650" spc="-5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le</a:t>
            </a:r>
            <a:r>
              <a:rPr sz="1650" spc="-5" dirty="0">
                <a:latin typeface="Lucida Sans Unicode"/>
                <a:cs typeface="Lucida Sans Unicode"/>
              </a:rPr>
              <a:t>a</a:t>
            </a:r>
            <a:r>
              <a:rPr sz="1650" dirty="0">
                <a:latin typeface="Lucida Sans Unicode"/>
                <a:cs typeface="Lucida Sans Unicode"/>
              </a:rPr>
              <a:t>r</a:t>
            </a:r>
            <a:r>
              <a:rPr sz="1650" spc="-5" dirty="0">
                <a:latin typeface="Lucida Sans Unicode"/>
                <a:cs typeface="Lucida Sans Unicode"/>
              </a:rPr>
              <a:t>n</a:t>
            </a:r>
            <a:r>
              <a:rPr sz="1650" dirty="0">
                <a:latin typeface="Lucida Sans Unicode"/>
                <a:cs typeface="Lucida Sans Unicode"/>
              </a:rPr>
              <a:t>e</a:t>
            </a:r>
            <a:r>
              <a:rPr sz="1650" spc="-20" dirty="0">
                <a:latin typeface="Lucida Sans Unicode"/>
                <a:cs typeface="Lucida Sans Unicode"/>
              </a:rPr>
              <a:t>r</a:t>
            </a:r>
            <a:r>
              <a:rPr sz="1650" dirty="0">
                <a:latin typeface="Lucida Sans Unicode"/>
                <a:cs typeface="Lucida Sans Unicode"/>
              </a:rPr>
              <a:t>s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b</a:t>
            </a:r>
            <a:r>
              <a:rPr sz="1650" spc="-15" dirty="0">
                <a:latin typeface="Lucida Sans Unicode"/>
                <a:cs typeface="Lucida Sans Unicode"/>
              </a:rPr>
              <a:t>e</a:t>
            </a:r>
            <a:r>
              <a:rPr sz="1650" spc="10" dirty="0">
                <a:latin typeface="Lucida Sans Unicode"/>
                <a:cs typeface="Lucida Sans Unicode"/>
              </a:rPr>
              <a:t>c</a:t>
            </a:r>
            <a:r>
              <a:rPr sz="1650" spc="-5" dirty="0">
                <a:latin typeface="Lucida Sans Unicode"/>
                <a:cs typeface="Lucida Sans Unicode"/>
              </a:rPr>
              <a:t>au</a:t>
            </a:r>
            <a:r>
              <a:rPr sz="1650" dirty="0">
                <a:latin typeface="Lucida Sans Unicode"/>
                <a:cs typeface="Lucida Sans Unicode"/>
              </a:rPr>
              <a:t>se</a:t>
            </a:r>
            <a:r>
              <a:rPr sz="1650" spc="-4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 </a:t>
            </a:r>
            <a:r>
              <a:rPr sz="1650" spc="-5" dirty="0">
                <a:latin typeface="Lucida Sans Unicode"/>
                <a:cs typeface="Lucida Sans Unicode"/>
              </a:rPr>
              <a:t>ma</a:t>
            </a:r>
            <a:r>
              <a:rPr sz="1650" dirty="0">
                <a:latin typeface="Lucida Sans Unicode"/>
                <a:cs typeface="Lucida Sans Unicode"/>
              </a:rPr>
              <a:t>n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be</a:t>
            </a:r>
            <a:r>
              <a:rPr sz="1650" spc="-5" dirty="0">
                <a:latin typeface="Lucida Sans Unicode"/>
                <a:cs typeface="Lucida Sans Unicode"/>
              </a:rPr>
              <a:t>c</a:t>
            </a:r>
            <a:r>
              <a:rPr sz="1650" spc="5" dirty="0">
                <a:latin typeface="Lucida Sans Unicode"/>
                <a:cs typeface="Lucida Sans Unicode"/>
              </a:rPr>
              <a:t>o</a:t>
            </a:r>
            <a:r>
              <a:rPr sz="1650" spc="-5" dirty="0">
                <a:latin typeface="Lucida Sans Unicode"/>
                <a:cs typeface="Lucida Sans Unicode"/>
              </a:rPr>
              <a:t>m</a:t>
            </a:r>
            <a:r>
              <a:rPr sz="1650" spc="-15" dirty="0">
                <a:latin typeface="Lucida Sans Unicode"/>
                <a:cs typeface="Lucida Sans Unicode"/>
              </a:rPr>
              <a:t>e</a:t>
            </a:r>
            <a:r>
              <a:rPr sz="1650" dirty="0">
                <a:latin typeface="Lucida Sans Unicode"/>
                <a:cs typeface="Lucida Sans Unicode"/>
              </a:rPr>
              <a:t>s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w</a:t>
            </a:r>
            <a:r>
              <a:rPr sz="1650" spc="15" dirty="0">
                <a:latin typeface="Lucida Sans Unicode"/>
                <a:cs typeface="Lucida Sans Unicode"/>
              </a:rPr>
              <a:t>h</a:t>
            </a:r>
            <a:r>
              <a:rPr sz="1650" spc="-5" dirty="0">
                <a:latin typeface="Lucida Sans Unicode"/>
                <a:cs typeface="Lucida Sans Unicode"/>
              </a:rPr>
              <a:t>a</a:t>
            </a:r>
            <a:r>
              <a:rPr sz="1650" dirty="0">
                <a:latin typeface="Lucida Sans Unicode"/>
                <a:cs typeface="Lucida Sans Unicode"/>
              </a:rPr>
              <a:t>t	</a:t>
            </a:r>
            <a:r>
              <a:rPr sz="1650" spc="-5" dirty="0">
                <a:latin typeface="Lucida Sans Unicode"/>
                <a:cs typeface="Lucida Sans Unicode"/>
              </a:rPr>
              <a:t>h</a:t>
            </a:r>
            <a:r>
              <a:rPr sz="1650" dirty="0">
                <a:latin typeface="Lucida Sans Unicode"/>
                <a:cs typeface="Lucida Sans Unicode"/>
              </a:rPr>
              <a:t>e  chooses</a:t>
            </a:r>
            <a:r>
              <a:rPr sz="1650" spc="-1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for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his self.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Education</a:t>
            </a:r>
            <a:r>
              <a:rPr sz="1650" spc="-3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must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equip</a:t>
            </a:r>
            <a:r>
              <a:rPr sz="1650" spc="-3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the	</a:t>
            </a:r>
            <a:r>
              <a:rPr sz="1650" spc="-5" dirty="0">
                <a:latin typeface="Lucida Sans Unicode"/>
                <a:cs typeface="Lucida Sans Unicode"/>
              </a:rPr>
              <a:t>individual</a:t>
            </a:r>
            <a:r>
              <a:rPr sz="1650" spc="-5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for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better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choices</a:t>
            </a:r>
            <a:endParaRPr sz="1650">
              <a:latin typeface="Lucida Sans Unicode"/>
              <a:cs typeface="Lucida Sans Unicode"/>
            </a:endParaRPr>
          </a:p>
          <a:p>
            <a:pPr marL="311150" marR="5080" indent="-210820">
              <a:lnSpc>
                <a:spcPts val="1980"/>
              </a:lnSpc>
              <a:spcBef>
                <a:spcPts val="240"/>
              </a:spcBef>
              <a:buSzPct val="65714"/>
              <a:buFont typeface="Georgia"/>
              <a:buChar char="◗"/>
              <a:tabLst>
                <a:tab pos="280035" algn="l"/>
                <a:tab pos="2925445" algn="l"/>
                <a:tab pos="4972050" algn="l"/>
                <a:tab pos="6005195" algn="l"/>
                <a:tab pos="8244205" algn="l"/>
              </a:tabLst>
            </a:pPr>
            <a:r>
              <a:rPr sz="1750" i="1" spc="-705" dirty="0">
                <a:latin typeface="Verdana"/>
                <a:cs typeface="Verdana"/>
              </a:rPr>
              <a:t>Organization&amp;AimsofEducation:</a:t>
            </a:r>
            <a:r>
              <a:rPr sz="1650" spc="-705" dirty="0">
                <a:latin typeface="Lucida Sans Unicode"/>
                <a:cs typeface="Lucida Sans Unicode"/>
              </a:rPr>
              <a:t>The</a:t>
            </a:r>
            <a:r>
              <a:rPr sz="1650" spc="6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ultimate</a:t>
            </a:r>
            <a:r>
              <a:rPr sz="1650" spc="2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aim</a:t>
            </a:r>
            <a:r>
              <a:rPr sz="1650" spc="5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of	</a:t>
            </a:r>
            <a:r>
              <a:rPr sz="1650" dirty="0">
                <a:latin typeface="Lucida Sans Unicode"/>
                <a:cs typeface="Lucida Sans Unicode"/>
              </a:rPr>
              <a:t>education     is     </a:t>
            </a:r>
            <a:r>
              <a:rPr sz="1650" spc="5" dirty="0">
                <a:latin typeface="Lucida Sans Unicode"/>
                <a:cs typeface="Lucida Sans Unicode"/>
              </a:rPr>
              <a:t>to     </a:t>
            </a:r>
            <a:r>
              <a:rPr sz="1650" dirty="0">
                <a:latin typeface="Lucida Sans Unicode"/>
                <a:cs typeface="Lucida Sans Unicode"/>
              </a:rPr>
              <a:t>develop 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c</a:t>
            </a:r>
            <a:r>
              <a:rPr sz="1650" spc="15" dirty="0">
                <a:latin typeface="Lucida Sans Unicode"/>
                <a:cs typeface="Lucida Sans Unicode"/>
              </a:rPr>
              <a:t>h</a:t>
            </a:r>
            <a:r>
              <a:rPr sz="1650" dirty="0">
                <a:latin typeface="Lucida Sans Unicode"/>
                <a:cs typeface="Lucida Sans Unicode"/>
              </a:rPr>
              <a:t>ild</a:t>
            </a:r>
            <a:r>
              <a:rPr sz="1650" spc="5" dirty="0">
                <a:latin typeface="Lucida Sans Unicode"/>
                <a:cs typeface="Lucida Sans Unicode"/>
              </a:rPr>
              <a:t>’</a:t>
            </a:r>
            <a:r>
              <a:rPr sz="1650" dirty="0">
                <a:latin typeface="Lucida Sans Unicode"/>
                <a:cs typeface="Lucida Sans Unicode"/>
              </a:rPr>
              <a:t>s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k</a:t>
            </a:r>
            <a:r>
              <a:rPr sz="1650" spc="15" dirty="0">
                <a:latin typeface="Lucida Sans Unicode"/>
                <a:cs typeface="Lucida Sans Unicode"/>
              </a:rPr>
              <a:t>n</a:t>
            </a:r>
            <a:r>
              <a:rPr sz="1650" spc="-10" dirty="0">
                <a:latin typeface="Lucida Sans Unicode"/>
                <a:cs typeface="Lucida Sans Unicode"/>
              </a:rPr>
              <a:t>o</a:t>
            </a:r>
            <a:r>
              <a:rPr sz="1650" spc="-5" dirty="0">
                <a:latin typeface="Lucida Sans Unicode"/>
                <a:cs typeface="Lucida Sans Unicode"/>
              </a:rPr>
              <a:t>w</a:t>
            </a:r>
            <a:r>
              <a:rPr sz="1650" dirty="0">
                <a:latin typeface="Lucida Sans Unicode"/>
                <a:cs typeface="Lucida Sans Unicode"/>
              </a:rPr>
              <a:t>l</a:t>
            </a:r>
            <a:r>
              <a:rPr sz="1650" spc="-15" dirty="0">
                <a:latin typeface="Lucida Sans Unicode"/>
                <a:cs typeface="Lucida Sans Unicode"/>
              </a:rPr>
              <a:t>e</a:t>
            </a:r>
            <a:r>
              <a:rPr sz="1650" dirty="0">
                <a:latin typeface="Lucida Sans Unicode"/>
                <a:cs typeface="Lucida Sans Unicode"/>
              </a:rPr>
              <a:t>d</a:t>
            </a:r>
            <a:r>
              <a:rPr sz="1650" spc="10" dirty="0">
                <a:latin typeface="Lucida Sans Unicode"/>
                <a:cs typeface="Lucida Sans Unicode"/>
              </a:rPr>
              <a:t>g</a:t>
            </a:r>
            <a:r>
              <a:rPr sz="1650" dirty="0">
                <a:latin typeface="Lucida Sans Unicode"/>
                <a:cs typeface="Lucida Sans Unicode"/>
              </a:rPr>
              <a:t>e</a:t>
            </a:r>
            <a:r>
              <a:rPr sz="1650" spc="-5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a</a:t>
            </a:r>
            <a:r>
              <a:rPr sz="1650" spc="15" dirty="0">
                <a:latin typeface="Lucida Sans Unicode"/>
                <a:cs typeface="Lucida Sans Unicode"/>
              </a:rPr>
              <a:t>b</a:t>
            </a:r>
            <a:r>
              <a:rPr sz="1650" spc="-10" dirty="0">
                <a:latin typeface="Lucida Sans Unicode"/>
                <a:cs typeface="Lucida Sans Unicode"/>
              </a:rPr>
              <a:t>o</a:t>
            </a:r>
            <a:r>
              <a:rPr sz="1650" spc="-5" dirty="0">
                <a:latin typeface="Lucida Sans Unicode"/>
                <a:cs typeface="Lucida Sans Unicode"/>
              </a:rPr>
              <a:t>u</a:t>
            </a:r>
            <a:r>
              <a:rPr sz="1650" dirty="0">
                <a:latin typeface="Lucida Sans Unicode"/>
                <a:cs typeface="Lucida Sans Unicode"/>
              </a:rPr>
              <a:t>t	</a:t>
            </a:r>
            <a:r>
              <a:rPr sz="1650" spc="-5" dirty="0">
                <a:latin typeface="Lucida Sans Unicode"/>
                <a:cs typeface="Lucida Sans Unicode"/>
              </a:rPr>
              <a:t>hu</a:t>
            </a:r>
            <a:r>
              <a:rPr sz="1650" spc="15" dirty="0">
                <a:latin typeface="Lucida Sans Unicode"/>
                <a:cs typeface="Lucida Sans Unicode"/>
              </a:rPr>
              <a:t>m</a:t>
            </a:r>
            <a:r>
              <a:rPr sz="1650" spc="-5" dirty="0">
                <a:latin typeface="Lucida Sans Unicode"/>
                <a:cs typeface="Lucida Sans Unicode"/>
              </a:rPr>
              <a:t>a</a:t>
            </a:r>
            <a:r>
              <a:rPr sz="1650" dirty="0">
                <a:latin typeface="Lucida Sans Unicode"/>
                <a:cs typeface="Lucida Sans Unicode"/>
              </a:rPr>
              <a:t>n</a:t>
            </a:r>
            <a:r>
              <a:rPr sz="1650" spc="-45" dirty="0">
                <a:latin typeface="Lucida Sans Unicode"/>
                <a:cs typeface="Lucida Sans Unicode"/>
              </a:rPr>
              <a:t> </a:t>
            </a:r>
            <a:r>
              <a:rPr sz="1650" spc="10" dirty="0">
                <a:latin typeface="Lucida Sans Unicode"/>
                <a:cs typeface="Lucida Sans Unicode"/>
              </a:rPr>
              <a:t>c</a:t>
            </a:r>
            <a:r>
              <a:rPr sz="1650" spc="-10" dirty="0">
                <a:latin typeface="Lucida Sans Unicode"/>
                <a:cs typeface="Lucida Sans Unicode"/>
              </a:rPr>
              <a:t>o</a:t>
            </a:r>
            <a:r>
              <a:rPr sz="1650" spc="15" dirty="0">
                <a:latin typeface="Lucida Sans Unicode"/>
                <a:cs typeface="Lucida Sans Unicode"/>
              </a:rPr>
              <a:t>n</a:t>
            </a:r>
            <a:r>
              <a:rPr sz="1650" dirty="0">
                <a:latin typeface="Lucida Sans Unicode"/>
                <a:cs typeface="Lucida Sans Unicode"/>
              </a:rPr>
              <a:t>di</a:t>
            </a:r>
            <a:r>
              <a:rPr sz="1650" spc="-10" dirty="0">
                <a:latin typeface="Lucida Sans Unicode"/>
                <a:cs typeface="Lucida Sans Unicode"/>
              </a:rPr>
              <a:t>t</a:t>
            </a:r>
            <a:r>
              <a:rPr sz="1650" dirty="0">
                <a:latin typeface="Lucida Sans Unicode"/>
                <a:cs typeface="Lucida Sans Unicode"/>
              </a:rPr>
              <a:t>i</a:t>
            </a:r>
            <a:r>
              <a:rPr sz="1650" spc="-25" dirty="0">
                <a:latin typeface="Lucida Sans Unicode"/>
                <a:cs typeface="Lucida Sans Unicode"/>
              </a:rPr>
              <a:t>o</a:t>
            </a:r>
            <a:r>
              <a:rPr sz="1650" spc="15" dirty="0">
                <a:latin typeface="Lucida Sans Unicode"/>
                <a:cs typeface="Lucida Sans Unicode"/>
              </a:rPr>
              <a:t>n</a:t>
            </a:r>
            <a:r>
              <a:rPr sz="1650" dirty="0">
                <a:latin typeface="Lucida Sans Unicode"/>
                <a:cs typeface="Lucida Sans Unicode"/>
              </a:rPr>
              <a:t>s</a:t>
            </a:r>
            <a:r>
              <a:rPr sz="1650" spc="-4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&amp;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t</a:t>
            </a:r>
            <a:r>
              <a:rPr sz="1650" spc="15" dirty="0">
                <a:latin typeface="Lucida Sans Unicode"/>
                <a:cs typeface="Lucida Sans Unicode"/>
              </a:rPr>
              <a:t>h</a:t>
            </a:r>
            <a:r>
              <a:rPr sz="1650" dirty="0">
                <a:latin typeface="Lucida Sans Unicode"/>
                <a:cs typeface="Lucida Sans Unicode"/>
              </a:rPr>
              <a:t>e</a:t>
            </a:r>
            <a:r>
              <a:rPr sz="1650" spc="-2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c</a:t>
            </a:r>
            <a:r>
              <a:rPr sz="1650" spc="15" dirty="0">
                <a:latin typeface="Lucida Sans Unicode"/>
                <a:cs typeface="Lucida Sans Unicode"/>
              </a:rPr>
              <a:t>h</a:t>
            </a:r>
            <a:r>
              <a:rPr sz="1650" spc="-10" dirty="0">
                <a:latin typeface="Lucida Sans Unicode"/>
                <a:cs typeface="Lucida Sans Unicode"/>
              </a:rPr>
              <a:t>o</a:t>
            </a:r>
            <a:r>
              <a:rPr sz="1650" dirty="0">
                <a:latin typeface="Lucida Sans Unicode"/>
                <a:cs typeface="Lucida Sans Unicode"/>
              </a:rPr>
              <a:t>i</a:t>
            </a:r>
            <a:r>
              <a:rPr sz="1650" spc="10" dirty="0">
                <a:latin typeface="Lucida Sans Unicode"/>
                <a:cs typeface="Lucida Sans Unicode"/>
              </a:rPr>
              <a:t>c</a:t>
            </a:r>
            <a:r>
              <a:rPr sz="1650" spc="-15" dirty="0">
                <a:latin typeface="Lucida Sans Unicode"/>
                <a:cs typeface="Lucida Sans Unicode"/>
              </a:rPr>
              <a:t>e</a:t>
            </a:r>
            <a:r>
              <a:rPr sz="1650" dirty="0">
                <a:latin typeface="Lucida Sans Unicode"/>
                <a:cs typeface="Lucida Sans Unicode"/>
              </a:rPr>
              <a:t>s</a:t>
            </a:r>
            <a:r>
              <a:rPr sz="1650" spc="-45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t</a:t>
            </a:r>
            <a:r>
              <a:rPr sz="1650" spc="-5" dirty="0">
                <a:latin typeface="Lucida Sans Unicode"/>
                <a:cs typeface="Lucida Sans Unicode"/>
              </a:rPr>
              <a:t>ha</a:t>
            </a:r>
            <a:r>
              <a:rPr sz="1650" dirty="0">
                <a:latin typeface="Lucida Sans Unicode"/>
                <a:cs typeface="Lucida Sans Unicode"/>
              </a:rPr>
              <a:t>t</a:t>
            </a:r>
            <a:r>
              <a:rPr sz="1650" spc="-2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per</a:t>
            </a:r>
            <a:r>
              <a:rPr sz="1650" spc="-20" dirty="0">
                <a:latin typeface="Lucida Sans Unicode"/>
                <a:cs typeface="Lucida Sans Unicode"/>
              </a:rPr>
              <a:t>s</a:t>
            </a:r>
            <a:r>
              <a:rPr sz="1650" spc="5" dirty="0">
                <a:latin typeface="Lucida Sans Unicode"/>
                <a:cs typeface="Lucida Sans Unicode"/>
              </a:rPr>
              <a:t>o</a:t>
            </a:r>
            <a:r>
              <a:rPr sz="1650" dirty="0">
                <a:latin typeface="Lucida Sans Unicode"/>
                <a:cs typeface="Lucida Sans Unicode"/>
              </a:rPr>
              <a:t>n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ha</a:t>
            </a:r>
            <a:r>
              <a:rPr sz="1650" dirty="0">
                <a:latin typeface="Lucida Sans Unicode"/>
                <a:cs typeface="Lucida Sans Unicode"/>
              </a:rPr>
              <a:t>s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spc="5" dirty="0">
                <a:latin typeface="Lucida Sans Unicode"/>
                <a:cs typeface="Lucida Sans Unicode"/>
              </a:rPr>
              <a:t>t</a:t>
            </a:r>
            <a:r>
              <a:rPr sz="1650" dirty="0">
                <a:latin typeface="Lucida Sans Unicode"/>
                <a:cs typeface="Lucida Sans Unicode"/>
              </a:rPr>
              <a:t>o	</a:t>
            </a:r>
            <a:r>
              <a:rPr sz="1650" spc="-5" dirty="0">
                <a:latin typeface="Lucida Sans Unicode"/>
                <a:cs typeface="Lucida Sans Unicode"/>
              </a:rPr>
              <a:t>ma</a:t>
            </a:r>
            <a:r>
              <a:rPr sz="1650" spc="5" dirty="0">
                <a:latin typeface="Lucida Sans Unicode"/>
                <a:cs typeface="Lucida Sans Unicode"/>
              </a:rPr>
              <a:t>k</a:t>
            </a:r>
            <a:r>
              <a:rPr sz="1650" dirty="0">
                <a:latin typeface="Lucida Sans Unicode"/>
                <a:cs typeface="Lucida Sans Unicode"/>
              </a:rPr>
              <a:t>e  for</a:t>
            </a:r>
            <a:r>
              <a:rPr sz="1650" spc="-2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self.</a:t>
            </a:r>
            <a:r>
              <a:rPr sz="1650" spc="-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Therefore</a:t>
            </a:r>
            <a:r>
              <a:rPr sz="1650" spc="-5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organization</a:t>
            </a:r>
            <a:r>
              <a:rPr sz="1650" spc="-3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of</a:t>
            </a:r>
            <a:r>
              <a:rPr sz="1650" spc="2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education	</a:t>
            </a:r>
            <a:r>
              <a:rPr sz="1650" spc="-5" dirty="0">
                <a:latin typeface="Lucida Sans Unicode"/>
                <a:cs typeface="Lucida Sans Unicode"/>
              </a:rPr>
              <a:t>must </a:t>
            </a:r>
            <a:r>
              <a:rPr sz="1650" dirty="0">
                <a:latin typeface="Lucida Sans Unicode"/>
                <a:cs typeface="Lucida Sans Unicode"/>
              </a:rPr>
              <a:t>be </a:t>
            </a:r>
            <a:r>
              <a:rPr sz="1650" spc="-5" dirty="0">
                <a:latin typeface="Lucida Sans Unicode"/>
                <a:cs typeface="Lucida Sans Unicode"/>
              </a:rPr>
              <a:t>formal with </a:t>
            </a:r>
            <a:r>
              <a:rPr sz="1650" dirty="0">
                <a:latin typeface="Lucida Sans Unicode"/>
                <a:cs typeface="Lucida Sans Unicode"/>
              </a:rPr>
              <a:t>sufficient </a:t>
            </a:r>
            <a:r>
              <a:rPr sz="1650" spc="5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opportunities</a:t>
            </a:r>
            <a:r>
              <a:rPr sz="1650" spc="-3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of</a:t>
            </a:r>
            <a:r>
              <a:rPr sz="1650" spc="10" dirty="0">
                <a:latin typeface="Lucida Sans Unicode"/>
                <a:cs typeface="Lucida Sans Unicode"/>
              </a:rPr>
              <a:t> </a:t>
            </a:r>
            <a:r>
              <a:rPr sz="1650" spc="-5" dirty="0">
                <a:latin typeface="Lucida Sans Unicode"/>
                <a:cs typeface="Lucida Sans Unicode"/>
              </a:rPr>
              <a:t>choices</a:t>
            </a:r>
            <a:endParaRPr sz="16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6229"/>
            <a:ext cx="230949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Existentialism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80" y="2271725"/>
            <a:ext cx="8796020" cy="2936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i="1" spc="-15" dirty="0">
                <a:latin typeface="Arial"/>
                <a:cs typeface="Arial"/>
              </a:rPr>
              <a:t>Chief</a:t>
            </a:r>
            <a:r>
              <a:rPr sz="2650" i="1" spc="5" dirty="0">
                <a:latin typeface="Arial"/>
                <a:cs typeface="Arial"/>
              </a:rPr>
              <a:t> </a:t>
            </a:r>
            <a:r>
              <a:rPr sz="2650" i="1" spc="-15" dirty="0">
                <a:latin typeface="Arial"/>
                <a:cs typeface="Arial"/>
              </a:rPr>
              <a:t>proponents:</a:t>
            </a:r>
            <a:r>
              <a:rPr sz="2650" i="1" spc="-5" dirty="0">
                <a:latin typeface="Arial"/>
                <a:cs typeface="Arial"/>
              </a:rPr>
              <a:t> </a:t>
            </a:r>
            <a:r>
              <a:rPr sz="2300" spc="5" dirty="0">
                <a:latin typeface="Arial MT"/>
                <a:cs typeface="Arial MT"/>
              </a:rPr>
              <a:t>Horace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Mann,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Henry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Barnard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.</a:t>
            </a:r>
            <a:endParaRPr sz="2300">
              <a:latin typeface="Arial MT"/>
              <a:cs typeface="Arial MT"/>
            </a:endParaRPr>
          </a:p>
          <a:p>
            <a:pPr marL="222885" marR="166370" indent="-210820" algn="just">
              <a:lnSpc>
                <a:spcPct val="148200"/>
              </a:lnSpc>
              <a:spcBef>
                <a:spcPts val="495"/>
              </a:spcBef>
            </a:pPr>
            <a:r>
              <a:rPr sz="1950" b="1" i="1" spc="15" dirty="0">
                <a:latin typeface="Arial"/>
                <a:cs typeface="Arial"/>
              </a:rPr>
              <a:t>Concept</a:t>
            </a:r>
            <a:r>
              <a:rPr sz="1950" i="1" spc="15" dirty="0">
                <a:latin typeface="Arial"/>
                <a:cs typeface="Arial"/>
              </a:rPr>
              <a:t>:</a:t>
            </a:r>
            <a:r>
              <a:rPr sz="1950" i="1" spc="-10" dirty="0">
                <a:latin typeface="Arial"/>
                <a:cs typeface="Arial"/>
              </a:rPr>
              <a:t> </a:t>
            </a:r>
            <a:r>
              <a:rPr sz="1650" dirty="0">
                <a:latin typeface="Arial MT"/>
                <a:cs typeface="Arial MT"/>
              </a:rPr>
              <a:t>Progressivism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believe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that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learning</a:t>
            </a:r>
            <a:r>
              <a:rPr sz="1650" spc="44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must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be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through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problem</a:t>
            </a:r>
            <a:r>
              <a:rPr sz="1650" spc="-4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solving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&amp;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scientific </a:t>
            </a:r>
            <a:r>
              <a:rPr sz="1650" spc="-44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inquiry </a:t>
            </a:r>
            <a:r>
              <a:rPr sz="1650" spc="-5" dirty="0">
                <a:latin typeface="Arial MT"/>
                <a:cs typeface="Arial MT"/>
              </a:rPr>
              <a:t>in </a:t>
            </a:r>
            <a:r>
              <a:rPr sz="1650" dirty="0">
                <a:latin typeface="Arial MT"/>
                <a:cs typeface="Arial MT"/>
              </a:rPr>
              <a:t>a cooperative &amp; self-discipline </a:t>
            </a:r>
            <a:r>
              <a:rPr sz="1650" spc="-35" dirty="0">
                <a:latin typeface="Arial MT"/>
                <a:cs typeface="Arial MT"/>
              </a:rPr>
              <a:t>way,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which promote democratic living &amp; transmits </a:t>
            </a:r>
            <a:r>
              <a:rPr sz="1650" spc="-445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the</a:t>
            </a:r>
            <a:r>
              <a:rPr sz="1650" spc="434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culture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of</a:t>
            </a:r>
            <a:r>
              <a:rPr sz="1650" spc="-1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society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while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preparing</a:t>
            </a:r>
            <a:r>
              <a:rPr sz="1650" spc="-3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students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to</a:t>
            </a:r>
            <a:r>
              <a:rPr sz="1650" spc="434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adapt</a:t>
            </a:r>
            <a:r>
              <a:rPr sz="1650" spc="-45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in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changing</a:t>
            </a:r>
            <a:r>
              <a:rPr sz="1650" spc="-3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world</a:t>
            </a:r>
            <a:endParaRPr sz="1650">
              <a:latin typeface="Arial MT"/>
              <a:cs typeface="Arial MT"/>
            </a:endParaRPr>
          </a:p>
          <a:p>
            <a:pPr marL="222885" marR="5080" indent="-210820">
              <a:lnSpc>
                <a:spcPct val="147900"/>
              </a:lnSpc>
              <a:spcBef>
                <a:spcPts val="260"/>
              </a:spcBef>
            </a:pPr>
            <a:r>
              <a:rPr sz="1150" spc="-290" dirty="0">
                <a:latin typeface="Arial MT"/>
                <a:cs typeface="Arial MT"/>
              </a:rPr>
              <a:t>□</a:t>
            </a:r>
            <a:r>
              <a:rPr sz="1150" spc="-254" dirty="0">
                <a:latin typeface="Arial MT"/>
                <a:cs typeface="Arial MT"/>
              </a:rPr>
              <a:t> </a:t>
            </a:r>
            <a:r>
              <a:rPr sz="1950" b="1" i="1" spc="10" dirty="0">
                <a:latin typeface="Arial"/>
                <a:cs typeface="Arial"/>
              </a:rPr>
              <a:t>Organization </a:t>
            </a:r>
            <a:r>
              <a:rPr sz="1950" b="1" i="1" spc="20" dirty="0">
                <a:latin typeface="Arial"/>
                <a:cs typeface="Arial"/>
              </a:rPr>
              <a:t>&amp; </a:t>
            </a:r>
            <a:r>
              <a:rPr sz="1950" b="1" i="1" spc="15" dirty="0">
                <a:latin typeface="Arial"/>
                <a:cs typeface="Arial"/>
              </a:rPr>
              <a:t>Aims </a:t>
            </a:r>
            <a:r>
              <a:rPr sz="1950" b="1" i="1" spc="10" dirty="0">
                <a:latin typeface="Arial"/>
                <a:cs typeface="Arial"/>
              </a:rPr>
              <a:t>of </a:t>
            </a:r>
            <a:r>
              <a:rPr sz="1950" b="1" i="1" spc="15" dirty="0">
                <a:latin typeface="Arial"/>
                <a:cs typeface="Arial"/>
              </a:rPr>
              <a:t>Education</a:t>
            </a:r>
            <a:r>
              <a:rPr sz="1950" i="1" spc="15" dirty="0">
                <a:latin typeface="Arial"/>
                <a:cs typeface="Arial"/>
              </a:rPr>
              <a:t>: </a:t>
            </a:r>
            <a:r>
              <a:rPr sz="1650" dirty="0">
                <a:latin typeface="Arial MT"/>
                <a:cs typeface="Arial MT"/>
              </a:rPr>
              <a:t>Progressivism</a:t>
            </a:r>
            <a:r>
              <a:rPr sz="1650" spc="45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recommended democratic </a:t>
            </a:r>
            <a:r>
              <a:rPr sz="1650" spc="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school</a:t>
            </a:r>
            <a:r>
              <a:rPr sz="1650" spc="-1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procedures,</a:t>
            </a:r>
            <a:r>
              <a:rPr sz="1650" spc="41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which promote</a:t>
            </a:r>
            <a:r>
              <a:rPr sz="1650" spc="-5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the</a:t>
            </a:r>
            <a:r>
              <a:rPr sz="1650" dirty="0">
                <a:latin typeface="Arial MT"/>
                <a:cs typeface="Arial MT"/>
              </a:rPr>
              <a:t> community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&amp;</a:t>
            </a:r>
            <a:r>
              <a:rPr sz="1650" spc="-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social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reforms.</a:t>
            </a:r>
            <a:r>
              <a:rPr sz="1650" spc="38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The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aim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of</a:t>
            </a:r>
            <a:r>
              <a:rPr sz="1650" spc="-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education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is </a:t>
            </a:r>
            <a:r>
              <a:rPr sz="1650" spc="-44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to</a:t>
            </a:r>
            <a:r>
              <a:rPr sz="1650" spc="-3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promote</a:t>
            </a:r>
            <a:r>
              <a:rPr sz="1650" spc="-4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the</a:t>
            </a:r>
            <a:r>
              <a:rPr sz="1650" spc="44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democratic</a:t>
            </a:r>
            <a:r>
              <a:rPr sz="1650" spc="-4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social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living</a:t>
            </a:r>
            <a:endParaRPr sz="1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57" y="1636229"/>
            <a:ext cx="2309495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Existentialism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480" y="2104145"/>
            <a:ext cx="8835390" cy="32442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465"/>
              </a:spcBef>
            </a:pPr>
            <a:r>
              <a:rPr sz="1950" b="1" i="1" spc="10" dirty="0">
                <a:latin typeface="Arial"/>
                <a:cs typeface="Arial"/>
              </a:rPr>
              <a:t>Curriculum</a:t>
            </a:r>
            <a:r>
              <a:rPr sz="1950" i="1" spc="10" dirty="0">
                <a:latin typeface="Arial"/>
                <a:cs typeface="Arial"/>
              </a:rPr>
              <a:t>:</a:t>
            </a:r>
            <a:r>
              <a:rPr sz="1950" i="1" spc="-25" dirty="0">
                <a:latin typeface="Arial"/>
                <a:cs typeface="Arial"/>
              </a:rPr>
              <a:t> </a:t>
            </a:r>
            <a:r>
              <a:rPr sz="1950" spc="15" dirty="0">
                <a:latin typeface="Arial MT"/>
                <a:cs typeface="Arial MT"/>
              </a:rPr>
              <a:t>Progressivism</a:t>
            </a:r>
            <a:r>
              <a:rPr sz="1950" spc="-4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recommended</a:t>
            </a:r>
            <a:endParaRPr sz="1950">
              <a:latin typeface="Arial MT"/>
              <a:cs typeface="Arial MT"/>
            </a:endParaRPr>
          </a:p>
          <a:p>
            <a:pPr marL="222885" marR="5080" indent="-210820">
              <a:lnSpc>
                <a:spcPct val="101499"/>
              </a:lnSpc>
              <a:spcBef>
                <a:spcPts val="335"/>
              </a:spcBef>
              <a:tabLst>
                <a:tab pos="3199765" algn="l"/>
                <a:tab pos="5273040" algn="l"/>
                <a:tab pos="5802630" algn="l"/>
              </a:tabLst>
            </a:pPr>
            <a:r>
              <a:rPr sz="1950" spc="10" dirty="0">
                <a:latin typeface="Arial MT"/>
                <a:cs typeface="Arial MT"/>
              </a:rPr>
              <a:t>curriculum, </a:t>
            </a:r>
            <a:r>
              <a:rPr sz="1950" spc="15" dirty="0">
                <a:latin typeface="Arial MT"/>
                <a:cs typeface="Arial MT"/>
              </a:rPr>
              <a:t>which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is</a:t>
            </a:r>
            <a:r>
              <a:rPr sz="1950" spc="10" dirty="0">
                <a:latin typeface="Arial MT"/>
                <a:cs typeface="Arial MT"/>
              </a:rPr>
              <a:t> interdisciplinary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in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nature,	</a:t>
            </a:r>
            <a:r>
              <a:rPr sz="1950" spc="15" dirty="0">
                <a:latin typeface="Arial MT"/>
                <a:cs typeface="Arial MT"/>
              </a:rPr>
              <a:t>which </a:t>
            </a:r>
            <a:r>
              <a:rPr sz="1950" spc="10" dirty="0">
                <a:latin typeface="Arial MT"/>
                <a:cs typeface="Arial MT"/>
              </a:rPr>
              <a:t>promotes written 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textbooks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subject</a:t>
            </a:r>
            <a:r>
              <a:rPr sz="1950" spc="10" dirty="0">
                <a:latin typeface="Arial MT"/>
                <a:cs typeface="Arial MT"/>
              </a:rPr>
              <a:t> content	</a:t>
            </a:r>
            <a:r>
              <a:rPr sz="1950" spc="15" dirty="0">
                <a:latin typeface="Arial MT"/>
                <a:cs typeface="Arial MT"/>
              </a:rPr>
              <a:t>that </a:t>
            </a:r>
            <a:r>
              <a:rPr sz="1950" spc="10" dirty="0">
                <a:latin typeface="Arial MT"/>
                <a:cs typeface="Arial MT"/>
              </a:rPr>
              <a:t>are </a:t>
            </a:r>
            <a:r>
              <a:rPr sz="1950" spc="15" dirty="0">
                <a:latin typeface="Arial MT"/>
                <a:cs typeface="Arial MT"/>
              </a:rPr>
              <a:t>the </a:t>
            </a:r>
            <a:r>
              <a:rPr sz="1950" spc="10" dirty="0">
                <a:latin typeface="Arial MT"/>
                <a:cs typeface="Arial MT"/>
              </a:rPr>
              <a:t>part </a:t>
            </a:r>
            <a:r>
              <a:rPr sz="1950" spc="20" dirty="0">
                <a:latin typeface="Arial MT"/>
                <a:cs typeface="Arial MT"/>
              </a:rPr>
              <a:t>&amp; </a:t>
            </a:r>
            <a:r>
              <a:rPr sz="1950" spc="10" dirty="0">
                <a:latin typeface="Arial MT"/>
                <a:cs typeface="Arial MT"/>
              </a:rPr>
              <a:t>process </a:t>
            </a:r>
            <a:r>
              <a:rPr sz="1950" spc="5" dirty="0">
                <a:latin typeface="Arial MT"/>
                <a:cs typeface="Arial MT"/>
              </a:rPr>
              <a:t>of </a:t>
            </a:r>
            <a:r>
              <a:rPr sz="1950" spc="10" dirty="0">
                <a:latin typeface="Arial MT"/>
                <a:cs typeface="Arial MT"/>
              </a:rPr>
              <a:t>learning rather than 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ultimate </a:t>
            </a:r>
            <a:r>
              <a:rPr sz="1950" spc="15" dirty="0">
                <a:latin typeface="Arial MT"/>
                <a:cs typeface="Arial MT"/>
              </a:rPr>
              <a:t>source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of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knowledge.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Further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curriculum	</a:t>
            </a:r>
            <a:r>
              <a:rPr sz="1950" spc="5" dirty="0">
                <a:latin typeface="Arial MT"/>
                <a:cs typeface="Arial MT"/>
              </a:rPr>
              <a:t>is </a:t>
            </a:r>
            <a:r>
              <a:rPr sz="1950" spc="10" dirty="0">
                <a:latin typeface="Arial MT"/>
                <a:cs typeface="Arial MT"/>
              </a:rPr>
              <a:t>based </a:t>
            </a:r>
            <a:r>
              <a:rPr sz="1950" spc="15" dirty="0">
                <a:latin typeface="Arial MT"/>
                <a:cs typeface="Arial MT"/>
              </a:rPr>
              <a:t>on </a:t>
            </a:r>
            <a:r>
              <a:rPr sz="1950" spc="5" dirty="0">
                <a:latin typeface="Arial MT"/>
                <a:cs typeface="Arial MT"/>
              </a:rPr>
              <a:t>child’s </a:t>
            </a:r>
            <a:r>
              <a:rPr sz="1950" spc="10" dirty="0">
                <a:latin typeface="Arial MT"/>
                <a:cs typeface="Arial MT"/>
              </a:rPr>
              <a:t>interest,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problems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life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affairs</a:t>
            </a:r>
            <a:endParaRPr sz="1950">
              <a:latin typeface="Arial MT"/>
              <a:cs typeface="Arial MT"/>
            </a:endParaRPr>
          </a:p>
          <a:p>
            <a:pPr marL="222885" marR="230504" indent="-210820">
              <a:lnSpc>
                <a:spcPct val="101600"/>
              </a:lnSpc>
              <a:spcBef>
                <a:spcPts val="250"/>
              </a:spcBef>
              <a:tabLst>
                <a:tab pos="2754630" algn="l"/>
                <a:tab pos="5586730" algn="l"/>
                <a:tab pos="7105015" algn="l"/>
              </a:tabLst>
            </a:pPr>
            <a:r>
              <a:rPr sz="1950" spc="-465" dirty="0">
                <a:latin typeface="Arial MT"/>
                <a:cs typeface="Arial MT"/>
              </a:rPr>
              <a:t></a:t>
            </a:r>
            <a:r>
              <a:rPr sz="1950" spc="-375" dirty="0">
                <a:latin typeface="Arial MT"/>
                <a:cs typeface="Arial MT"/>
              </a:rPr>
              <a:t> </a:t>
            </a:r>
            <a:r>
              <a:rPr sz="1950" b="1" i="1" spc="15" dirty="0">
                <a:latin typeface="Arial"/>
                <a:cs typeface="Arial"/>
              </a:rPr>
              <a:t>Methods</a:t>
            </a:r>
            <a:r>
              <a:rPr sz="1950" b="1" i="1" spc="10" dirty="0">
                <a:latin typeface="Arial"/>
                <a:cs typeface="Arial"/>
              </a:rPr>
              <a:t> of</a:t>
            </a:r>
            <a:r>
              <a:rPr sz="1950" b="1" i="1" spc="15" dirty="0">
                <a:latin typeface="Arial"/>
                <a:cs typeface="Arial"/>
              </a:rPr>
              <a:t> </a:t>
            </a:r>
            <a:r>
              <a:rPr sz="1950" b="1" i="1" spc="10" dirty="0">
                <a:latin typeface="Arial"/>
                <a:cs typeface="Arial"/>
              </a:rPr>
              <a:t>Education</a:t>
            </a:r>
            <a:r>
              <a:rPr sz="1950" i="1" spc="10" dirty="0">
                <a:latin typeface="Arial"/>
                <a:cs typeface="Arial"/>
              </a:rPr>
              <a:t>:</a:t>
            </a:r>
            <a:r>
              <a:rPr sz="1950" i="1" spc="-30" dirty="0">
                <a:latin typeface="Arial"/>
                <a:cs typeface="Arial"/>
              </a:rPr>
              <a:t> </a:t>
            </a:r>
            <a:r>
              <a:rPr sz="1950" spc="15" dirty="0">
                <a:latin typeface="Arial MT"/>
                <a:cs typeface="Arial MT"/>
              </a:rPr>
              <a:t>Child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is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considered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as	</a:t>
            </a:r>
            <a:r>
              <a:rPr sz="1950" spc="10" dirty="0">
                <a:latin typeface="Arial MT"/>
                <a:cs typeface="Arial MT"/>
              </a:rPr>
              <a:t>learner rather than subject,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who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primarily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learned	</a:t>
            </a:r>
            <a:r>
              <a:rPr sz="1950" spc="15" dirty="0">
                <a:latin typeface="Arial MT"/>
                <a:cs typeface="Arial MT"/>
              </a:rPr>
              <a:t>through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cooperative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group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activities</a:t>
            </a:r>
            <a:r>
              <a:rPr sz="1950" spc="-15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	</a:t>
            </a:r>
            <a:r>
              <a:rPr sz="1950" spc="15" dirty="0">
                <a:latin typeface="Arial MT"/>
                <a:cs typeface="Arial MT"/>
              </a:rPr>
              <a:t>experiences</a:t>
            </a:r>
            <a:endParaRPr sz="1950">
              <a:latin typeface="Arial MT"/>
              <a:cs typeface="Arial MT"/>
            </a:endParaRPr>
          </a:p>
          <a:p>
            <a:pPr marL="222885" marR="184150" indent="-210820">
              <a:lnSpc>
                <a:spcPct val="101600"/>
              </a:lnSpc>
              <a:spcBef>
                <a:spcPts val="325"/>
              </a:spcBef>
              <a:tabLst>
                <a:tab pos="2277110" algn="l"/>
                <a:tab pos="5677535" algn="l"/>
              </a:tabLst>
            </a:pPr>
            <a:r>
              <a:rPr sz="1950" spc="-465" dirty="0">
                <a:latin typeface="Arial MT"/>
                <a:cs typeface="Arial MT"/>
              </a:rPr>
              <a:t></a:t>
            </a:r>
            <a:r>
              <a:rPr sz="1950" spc="-375" dirty="0">
                <a:latin typeface="Arial MT"/>
                <a:cs typeface="Arial MT"/>
              </a:rPr>
              <a:t> </a:t>
            </a:r>
            <a:r>
              <a:rPr sz="1950" b="1" i="1" spc="10" dirty="0">
                <a:latin typeface="Arial"/>
                <a:cs typeface="Arial"/>
              </a:rPr>
              <a:t>Role</a:t>
            </a:r>
            <a:r>
              <a:rPr sz="1950" b="1" i="1" spc="5" dirty="0">
                <a:latin typeface="Arial"/>
                <a:cs typeface="Arial"/>
              </a:rPr>
              <a:t> </a:t>
            </a:r>
            <a:r>
              <a:rPr sz="1950" b="1" i="1" spc="10" dirty="0">
                <a:latin typeface="Arial"/>
                <a:cs typeface="Arial"/>
              </a:rPr>
              <a:t>of </a:t>
            </a:r>
            <a:r>
              <a:rPr sz="1950" b="1" i="1" spc="5" dirty="0">
                <a:latin typeface="Arial"/>
                <a:cs typeface="Arial"/>
              </a:rPr>
              <a:t>Teacher</a:t>
            </a:r>
            <a:r>
              <a:rPr sz="1950" i="1" spc="5" dirty="0">
                <a:latin typeface="Arial"/>
                <a:cs typeface="Arial"/>
              </a:rPr>
              <a:t>:</a:t>
            </a:r>
            <a:r>
              <a:rPr sz="1950" i="1" spc="-10" dirty="0">
                <a:latin typeface="Arial"/>
                <a:cs typeface="Arial"/>
              </a:rPr>
              <a:t> </a:t>
            </a:r>
            <a:r>
              <a:rPr sz="1950" spc="-15" dirty="0">
                <a:latin typeface="Arial MT"/>
                <a:cs typeface="Arial MT"/>
              </a:rPr>
              <a:t>Teacher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must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act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as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guide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for	</a:t>
            </a:r>
            <a:r>
              <a:rPr sz="1950" spc="15" dirty="0">
                <a:latin typeface="Arial MT"/>
                <a:cs typeface="Arial MT"/>
              </a:rPr>
              <a:t>problem</a:t>
            </a:r>
            <a:r>
              <a:rPr sz="1950" spc="-3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solving,</a:t>
            </a:r>
            <a:r>
              <a:rPr sz="1950" spc="-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leader</a:t>
            </a:r>
            <a:r>
              <a:rPr sz="1950" spc="-3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for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group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activities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	</a:t>
            </a:r>
            <a:r>
              <a:rPr sz="1950" spc="10" dirty="0">
                <a:latin typeface="Arial MT"/>
                <a:cs typeface="Arial MT"/>
              </a:rPr>
              <a:t>partner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in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planning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the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learning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activities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5368290" algn="l"/>
              </a:tabLst>
            </a:pPr>
            <a:r>
              <a:rPr sz="1950" spc="-465" dirty="0">
                <a:latin typeface="Arial MT"/>
                <a:cs typeface="Arial MT"/>
              </a:rPr>
              <a:t></a:t>
            </a:r>
            <a:r>
              <a:rPr sz="1950" spc="-375" dirty="0">
                <a:latin typeface="Arial MT"/>
                <a:cs typeface="Arial MT"/>
              </a:rPr>
              <a:t> </a:t>
            </a:r>
            <a:r>
              <a:rPr sz="1950" i="1" spc="15" dirty="0">
                <a:latin typeface="Arial"/>
                <a:cs typeface="Arial"/>
              </a:rPr>
              <a:t>Discipline:</a:t>
            </a:r>
            <a:r>
              <a:rPr sz="1950" i="1" spc="-15" dirty="0">
                <a:latin typeface="Arial"/>
                <a:cs typeface="Arial"/>
              </a:rPr>
              <a:t> </a:t>
            </a:r>
            <a:r>
              <a:rPr sz="1950" spc="15" dirty="0">
                <a:latin typeface="Arial MT"/>
                <a:cs typeface="Arial MT"/>
              </a:rPr>
              <a:t>Has not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recommended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any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sort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of	</a:t>
            </a:r>
            <a:r>
              <a:rPr sz="1950" spc="10" dirty="0">
                <a:latin typeface="Arial MT"/>
                <a:cs typeface="Arial MT"/>
              </a:rPr>
              <a:t>specific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formal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discipline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905256" cy="565861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933944" y="1057655"/>
            <a:ext cx="2124710" cy="5659120"/>
            <a:chOff x="7933944" y="1057655"/>
            <a:chExt cx="2124710" cy="56591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3944" y="1057655"/>
              <a:ext cx="2124455" cy="56586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13876" y="1952244"/>
              <a:ext cx="1144905" cy="4764405"/>
            </a:xfrm>
            <a:custGeom>
              <a:avLst/>
              <a:gdLst/>
              <a:ahLst/>
              <a:cxnLst/>
              <a:rect l="l" t="t" r="r" b="b"/>
              <a:pathLst>
                <a:path w="1144904" h="4764405">
                  <a:moveTo>
                    <a:pt x="1144523" y="4764023"/>
                  </a:moveTo>
                  <a:lnTo>
                    <a:pt x="0" y="4764023"/>
                  </a:lnTo>
                  <a:lnTo>
                    <a:pt x="1144523" y="0"/>
                  </a:lnTo>
                  <a:lnTo>
                    <a:pt x="1144523" y="4764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7466" y="1333005"/>
            <a:ext cx="231775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2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65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650" spc="-1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265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650" spc="-2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65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650" spc="-20" dirty="0">
                <a:solidFill>
                  <a:srgbClr val="000000"/>
                </a:solidFill>
                <a:latin typeface="Arial"/>
                <a:cs typeface="Arial"/>
              </a:rPr>
              <a:t>NC</a:t>
            </a:r>
            <a:r>
              <a:rPr sz="265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650" spc="-1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26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304" y="2951988"/>
            <a:ext cx="466343" cy="4632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29643" y="5005255"/>
            <a:ext cx="103505" cy="328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5"/>
              </a:lnSpc>
            </a:pPr>
            <a:r>
              <a:rPr sz="2300" spc="5" dirty="0">
                <a:latin typeface="Arial MT"/>
                <a:cs typeface="Arial MT"/>
              </a:rPr>
              <a:t>•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43" y="1835184"/>
            <a:ext cx="8113395" cy="4035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1010919" indent="-189230">
              <a:lnSpc>
                <a:spcPct val="150500"/>
              </a:lnSpc>
              <a:spcBef>
                <a:spcPts val="95"/>
              </a:spcBef>
              <a:buChar char="•"/>
              <a:tabLst>
                <a:tab pos="201295" algn="l"/>
              </a:tabLst>
            </a:pPr>
            <a:r>
              <a:rPr sz="2300" spc="5" dirty="0">
                <a:latin typeface="Arial MT"/>
                <a:cs typeface="Arial MT"/>
              </a:rPr>
              <a:t>1.Sankara </a:t>
            </a:r>
            <a:r>
              <a:rPr sz="2300" dirty="0">
                <a:latin typeface="Arial MT"/>
                <a:cs typeface="Arial MT"/>
              </a:rPr>
              <a:t>Narayanan </a:t>
            </a:r>
            <a:r>
              <a:rPr sz="2300" spc="5" dirty="0">
                <a:latin typeface="Arial MT"/>
                <a:cs typeface="Arial MT"/>
              </a:rPr>
              <a:t>– Education </a:t>
            </a:r>
            <a:r>
              <a:rPr sz="2300" spc="10" dirty="0">
                <a:latin typeface="Arial MT"/>
                <a:cs typeface="Arial MT"/>
              </a:rPr>
              <a:t>&amp; </a:t>
            </a:r>
            <a:r>
              <a:rPr sz="2300" spc="5" dirty="0">
                <a:latin typeface="Arial MT"/>
                <a:cs typeface="Arial MT"/>
              </a:rPr>
              <a:t>Communication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-35" dirty="0">
                <a:latin typeface="Arial MT"/>
                <a:cs typeface="Arial MT"/>
              </a:rPr>
              <a:t>Technology,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2007,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Brainfill</a:t>
            </a:r>
            <a:endParaRPr sz="2300">
              <a:latin typeface="Arial MT"/>
              <a:cs typeface="Arial MT"/>
            </a:endParaRPr>
          </a:p>
          <a:p>
            <a:pPr marL="200660" indent="-188595">
              <a:lnSpc>
                <a:spcPct val="100000"/>
              </a:lnSpc>
              <a:spcBef>
                <a:spcPts val="2230"/>
              </a:spcBef>
              <a:buChar char="•"/>
              <a:tabLst>
                <a:tab pos="201295" algn="l"/>
              </a:tabLst>
            </a:pPr>
            <a:r>
              <a:rPr sz="2300" dirty="0">
                <a:latin typeface="Arial MT"/>
                <a:cs typeface="Arial MT"/>
              </a:rPr>
              <a:t>2.Neeraja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–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Nursing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Education,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2008,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Jaypee</a:t>
            </a:r>
            <a:r>
              <a:rPr sz="2300" spc="5" dirty="0">
                <a:latin typeface="Arial MT"/>
                <a:cs typeface="Arial MT"/>
              </a:rPr>
              <a:t> publications</a:t>
            </a:r>
            <a:endParaRPr sz="2300">
              <a:latin typeface="Arial MT"/>
              <a:cs typeface="Arial MT"/>
            </a:endParaRPr>
          </a:p>
          <a:p>
            <a:pPr marL="201295" marR="947419" indent="-189230">
              <a:lnSpc>
                <a:spcPct val="150400"/>
              </a:lnSpc>
              <a:spcBef>
                <a:spcPts val="830"/>
              </a:spcBef>
              <a:buChar char="•"/>
              <a:tabLst>
                <a:tab pos="201295" algn="l"/>
              </a:tabLst>
            </a:pPr>
            <a:r>
              <a:rPr sz="2300" spc="5" dirty="0">
                <a:latin typeface="Arial MT"/>
                <a:cs typeface="Arial MT"/>
              </a:rPr>
              <a:t>3. Suresh.K.Sharma- communication and </a:t>
            </a:r>
            <a:r>
              <a:rPr sz="2300" dirty="0">
                <a:latin typeface="Arial MT"/>
                <a:cs typeface="Arial MT"/>
              </a:rPr>
              <a:t>educational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technology,2014,Elsevier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publications</a:t>
            </a:r>
            <a:endParaRPr sz="2300">
              <a:latin typeface="Arial MT"/>
              <a:cs typeface="Arial MT"/>
            </a:endParaRPr>
          </a:p>
          <a:p>
            <a:pPr marL="201295" marR="5080" indent="-1270">
              <a:lnSpc>
                <a:spcPct val="150400"/>
              </a:lnSpc>
              <a:spcBef>
                <a:spcPts val="840"/>
              </a:spcBef>
            </a:pPr>
            <a:r>
              <a:rPr sz="2300" spc="5" dirty="0">
                <a:latin typeface="Arial MT"/>
                <a:cs typeface="Arial MT"/>
              </a:rPr>
              <a:t>4.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10" dirty="0">
                <a:latin typeface="Arial MT"/>
                <a:cs typeface="Arial MT"/>
              </a:rPr>
              <a:t>Smith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-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The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Legal,</a:t>
            </a:r>
            <a:r>
              <a:rPr sz="2300" spc="5" dirty="0">
                <a:latin typeface="Arial MT"/>
                <a:cs typeface="Arial MT"/>
              </a:rPr>
              <a:t> Professional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and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Ethical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Dimensions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of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Higher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Education,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Kluwer</a:t>
            </a:r>
            <a:endParaRPr sz="23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304" y="4768596"/>
            <a:ext cx="466343" cy="46329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6079235"/>
            <a:ext cx="10058400" cy="497205"/>
            <a:chOff x="0" y="6079235"/>
            <a:chExt cx="10058400" cy="497205"/>
          </a:xfrm>
        </p:grpSpPr>
        <p:sp>
          <p:nvSpPr>
            <p:cNvPr id="12" name="object 12"/>
            <p:cNvSpPr/>
            <p:nvPr/>
          </p:nvSpPr>
          <p:spPr>
            <a:xfrm>
              <a:off x="0" y="6301739"/>
              <a:ext cx="10058400" cy="74930"/>
            </a:xfrm>
            <a:custGeom>
              <a:avLst/>
              <a:gdLst/>
              <a:ahLst/>
              <a:cxnLst/>
              <a:rect l="l" t="t" r="r" b="b"/>
              <a:pathLst>
                <a:path w="10058400" h="74929">
                  <a:moveTo>
                    <a:pt x="10058400" y="74676"/>
                  </a:moveTo>
                  <a:lnTo>
                    <a:pt x="0" y="74676"/>
                  </a:lnTo>
                  <a:lnTo>
                    <a:pt x="0" y="0"/>
                  </a:lnTo>
                  <a:lnTo>
                    <a:pt x="10058400" y="0"/>
                  </a:lnTo>
                  <a:lnTo>
                    <a:pt x="10058400" y="7467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51619" y="6079235"/>
              <a:ext cx="495300" cy="497205"/>
            </a:xfrm>
            <a:custGeom>
              <a:avLst/>
              <a:gdLst/>
              <a:ahLst/>
              <a:cxnLst/>
              <a:rect l="l" t="t" r="r" b="b"/>
              <a:pathLst>
                <a:path w="495300" h="497204">
                  <a:moveTo>
                    <a:pt x="246888" y="496824"/>
                  </a:moveTo>
                  <a:lnTo>
                    <a:pt x="197337" y="491775"/>
                  </a:lnTo>
                  <a:lnTo>
                    <a:pt x="151090" y="477297"/>
                  </a:lnTo>
                  <a:lnTo>
                    <a:pt x="109165" y="454390"/>
                  </a:lnTo>
                  <a:lnTo>
                    <a:pt x="72580" y="424053"/>
                  </a:lnTo>
                  <a:lnTo>
                    <a:pt x="42353" y="387286"/>
                  </a:lnTo>
                  <a:lnTo>
                    <a:pt x="19502" y="345090"/>
                  </a:lnTo>
                  <a:lnTo>
                    <a:pt x="5045" y="298465"/>
                  </a:lnTo>
                  <a:lnTo>
                    <a:pt x="0" y="248412"/>
                  </a:lnTo>
                  <a:lnTo>
                    <a:pt x="5045" y="198358"/>
                  </a:lnTo>
                  <a:lnTo>
                    <a:pt x="19502" y="151733"/>
                  </a:lnTo>
                  <a:lnTo>
                    <a:pt x="42353" y="109537"/>
                  </a:lnTo>
                  <a:lnTo>
                    <a:pt x="72580" y="72771"/>
                  </a:lnTo>
                  <a:lnTo>
                    <a:pt x="109165" y="42433"/>
                  </a:lnTo>
                  <a:lnTo>
                    <a:pt x="151090" y="19526"/>
                  </a:lnTo>
                  <a:lnTo>
                    <a:pt x="197337" y="5048"/>
                  </a:lnTo>
                  <a:lnTo>
                    <a:pt x="246888" y="0"/>
                  </a:lnTo>
                  <a:lnTo>
                    <a:pt x="296941" y="5048"/>
                  </a:lnTo>
                  <a:lnTo>
                    <a:pt x="343566" y="19526"/>
                  </a:lnTo>
                  <a:lnTo>
                    <a:pt x="385762" y="42433"/>
                  </a:lnTo>
                  <a:lnTo>
                    <a:pt x="422528" y="72771"/>
                  </a:lnTo>
                  <a:lnTo>
                    <a:pt x="452866" y="109537"/>
                  </a:lnTo>
                  <a:lnTo>
                    <a:pt x="475773" y="151733"/>
                  </a:lnTo>
                  <a:lnTo>
                    <a:pt x="490251" y="198358"/>
                  </a:lnTo>
                  <a:lnTo>
                    <a:pt x="495300" y="248412"/>
                  </a:lnTo>
                  <a:lnTo>
                    <a:pt x="490251" y="298465"/>
                  </a:lnTo>
                  <a:lnTo>
                    <a:pt x="475773" y="345090"/>
                  </a:lnTo>
                  <a:lnTo>
                    <a:pt x="452866" y="387286"/>
                  </a:lnTo>
                  <a:lnTo>
                    <a:pt x="422528" y="424053"/>
                  </a:lnTo>
                  <a:lnTo>
                    <a:pt x="385762" y="454390"/>
                  </a:lnTo>
                  <a:lnTo>
                    <a:pt x="343566" y="477297"/>
                  </a:lnTo>
                  <a:lnTo>
                    <a:pt x="296941" y="491775"/>
                  </a:lnTo>
                  <a:lnTo>
                    <a:pt x="246888" y="496824"/>
                  </a:lnTo>
                  <a:close/>
                </a:path>
              </a:pathLst>
            </a:custGeom>
            <a:solidFill>
              <a:srgbClr val="894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321758" y="6231060"/>
            <a:ext cx="154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1516" y="1057655"/>
            <a:ext cx="976883" cy="51633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134" y="1965462"/>
            <a:ext cx="521970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359660" algn="l"/>
              </a:tabLst>
            </a:pPr>
            <a:r>
              <a:rPr sz="2950" b="1" spc="10" dirty="0">
                <a:latin typeface="Arial"/>
                <a:cs typeface="Arial"/>
              </a:rPr>
              <a:t>DEFINITION	</a:t>
            </a:r>
            <a:r>
              <a:rPr sz="2950" b="1" spc="20" dirty="0">
                <a:latin typeface="Arial"/>
                <a:cs typeface="Arial"/>
              </a:rPr>
              <a:t>OF</a:t>
            </a:r>
            <a:r>
              <a:rPr sz="2950" b="1" spc="-55" dirty="0">
                <a:latin typeface="Arial"/>
                <a:cs typeface="Arial"/>
              </a:rPr>
              <a:t> </a:t>
            </a:r>
            <a:r>
              <a:rPr sz="2950" b="1" spc="-15" dirty="0">
                <a:latin typeface="Arial"/>
                <a:cs typeface="Arial"/>
              </a:rPr>
              <a:t>EDUCATION</a:t>
            </a:r>
            <a:endParaRPr sz="2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894" y="2901180"/>
            <a:ext cx="7336790" cy="730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05"/>
              </a:spcBef>
              <a:tabLst>
                <a:tab pos="6732905" algn="l"/>
              </a:tabLst>
            </a:pPr>
            <a:r>
              <a:rPr sz="2300" b="1" spc="15" dirty="0">
                <a:latin typeface="Arial"/>
                <a:cs typeface="Arial"/>
              </a:rPr>
              <a:t>E</a:t>
            </a:r>
            <a:r>
              <a:rPr sz="2300" b="1" dirty="0">
                <a:latin typeface="Arial"/>
                <a:cs typeface="Arial"/>
              </a:rPr>
              <a:t>du</a:t>
            </a:r>
            <a:r>
              <a:rPr sz="2300" b="1" spc="10" dirty="0">
                <a:latin typeface="Arial"/>
                <a:cs typeface="Arial"/>
              </a:rPr>
              <a:t>c</a:t>
            </a:r>
            <a:r>
              <a:rPr sz="2300" b="1" spc="-10" dirty="0">
                <a:latin typeface="Arial"/>
                <a:cs typeface="Arial"/>
              </a:rPr>
              <a:t>a</a:t>
            </a:r>
            <a:r>
              <a:rPr sz="2300" b="1" spc="-5" dirty="0">
                <a:latin typeface="Arial"/>
                <a:cs typeface="Arial"/>
              </a:rPr>
              <a:t>t</a:t>
            </a:r>
            <a:r>
              <a:rPr sz="2300" b="1" spc="5" dirty="0">
                <a:latin typeface="Arial"/>
                <a:cs typeface="Arial"/>
              </a:rPr>
              <a:t>i</a:t>
            </a:r>
            <a:r>
              <a:rPr sz="2300" b="1" dirty="0">
                <a:latin typeface="Arial"/>
                <a:cs typeface="Arial"/>
              </a:rPr>
              <a:t>o</a:t>
            </a:r>
            <a:r>
              <a:rPr sz="2300" b="1" spc="5" dirty="0">
                <a:latin typeface="Arial"/>
                <a:cs typeface="Arial"/>
              </a:rPr>
              <a:t>n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spc="35" dirty="0">
                <a:latin typeface="Arial"/>
                <a:cs typeface="Arial"/>
              </a:rPr>
              <a:t>m</a:t>
            </a:r>
            <a:r>
              <a:rPr sz="2300" b="1" spc="-10" dirty="0">
                <a:latin typeface="Arial"/>
                <a:cs typeface="Arial"/>
              </a:rPr>
              <a:t>ea</a:t>
            </a:r>
            <a:r>
              <a:rPr sz="2300" b="1" spc="25" dirty="0">
                <a:latin typeface="Arial"/>
                <a:cs typeface="Arial"/>
              </a:rPr>
              <a:t>n</a:t>
            </a:r>
            <a:r>
              <a:rPr sz="2300" b="1" spc="5" dirty="0">
                <a:latin typeface="Arial"/>
                <a:cs typeface="Arial"/>
              </a:rPr>
              <a:t>s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spc="20" dirty="0">
                <a:latin typeface="Arial"/>
                <a:cs typeface="Arial"/>
              </a:rPr>
              <a:t>t</a:t>
            </a:r>
            <a:r>
              <a:rPr sz="2300" b="1" dirty="0">
                <a:latin typeface="Arial"/>
                <a:cs typeface="Arial"/>
              </a:rPr>
              <a:t>h</a:t>
            </a:r>
            <a:r>
              <a:rPr sz="2300" b="1" spc="5" dirty="0">
                <a:latin typeface="Arial"/>
                <a:cs typeface="Arial"/>
              </a:rPr>
              <a:t>e</a:t>
            </a:r>
            <a:r>
              <a:rPr sz="2300" b="1" spc="-5" dirty="0">
                <a:latin typeface="Arial"/>
                <a:cs typeface="Arial"/>
              </a:rPr>
              <a:t> t</a:t>
            </a:r>
            <a:r>
              <a:rPr sz="2300" b="1" spc="5" dirty="0">
                <a:latin typeface="Arial"/>
                <a:cs typeface="Arial"/>
              </a:rPr>
              <a:t>r</a:t>
            </a:r>
            <a:r>
              <a:rPr sz="2300" b="1" spc="10" dirty="0">
                <a:latin typeface="Arial"/>
                <a:cs typeface="Arial"/>
              </a:rPr>
              <a:t>ai</a:t>
            </a:r>
            <a:r>
              <a:rPr sz="2300" b="1" dirty="0">
                <a:latin typeface="Arial"/>
                <a:cs typeface="Arial"/>
              </a:rPr>
              <a:t>n</a:t>
            </a:r>
            <a:r>
              <a:rPr sz="2300" b="1" spc="5" dirty="0">
                <a:latin typeface="Arial"/>
                <a:cs typeface="Arial"/>
              </a:rPr>
              <a:t>i</a:t>
            </a:r>
            <a:r>
              <a:rPr sz="2300" b="1" dirty="0">
                <a:latin typeface="Arial"/>
                <a:cs typeface="Arial"/>
              </a:rPr>
              <a:t>n</a:t>
            </a:r>
            <a:r>
              <a:rPr sz="2300" b="1" spc="5" dirty="0">
                <a:latin typeface="Arial"/>
                <a:cs typeface="Arial"/>
              </a:rPr>
              <a:t>g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f</a:t>
            </a:r>
            <a:r>
              <a:rPr sz="2300" b="1" dirty="0">
                <a:latin typeface="Arial"/>
                <a:cs typeface="Arial"/>
              </a:rPr>
              <a:t>o</a:t>
            </a:r>
            <a:r>
              <a:rPr sz="2300" b="1" spc="5" dirty="0">
                <a:latin typeface="Arial"/>
                <a:cs typeface="Arial"/>
              </a:rPr>
              <a:t>r</a:t>
            </a:r>
            <a:r>
              <a:rPr sz="2300" b="1" spc="1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t</a:t>
            </a:r>
            <a:r>
              <a:rPr sz="2300" b="1" dirty="0">
                <a:latin typeface="Arial"/>
                <a:cs typeface="Arial"/>
              </a:rPr>
              <a:t>h</a:t>
            </a:r>
            <a:r>
              <a:rPr sz="2300" b="1" spc="5" dirty="0">
                <a:latin typeface="Arial"/>
                <a:cs typeface="Arial"/>
              </a:rPr>
              <a:t>e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c</a:t>
            </a:r>
            <a:r>
              <a:rPr sz="2300" b="1" dirty="0">
                <a:latin typeface="Arial"/>
                <a:cs typeface="Arial"/>
              </a:rPr>
              <a:t>oun</a:t>
            </a:r>
            <a:r>
              <a:rPr sz="2300" b="1" spc="-5" dirty="0">
                <a:latin typeface="Arial"/>
                <a:cs typeface="Arial"/>
              </a:rPr>
              <a:t>t</a:t>
            </a:r>
            <a:r>
              <a:rPr sz="2300" b="1" spc="5" dirty="0">
                <a:latin typeface="Arial"/>
                <a:cs typeface="Arial"/>
              </a:rPr>
              <a:t>ry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&amp;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5" dirty="0">
                <a:latin typeface="Arial"/>
                <a:cs typeface="Arial"/>
              </a:rPr>
              <a:t>l</a:t>
            </a:r>
            <a:r>
              <a:rPr sz="2300" b="1" spc="25" dirty="0">
                <a:latin typeface="Arial"/>
                <a:cs typeface="Arial"/>
              </a:rPr>
              <a:t>o</a:t>
            </a:r>
            <a:r>
              <a:rPr sz="2300" b="1" spc="-10" dirty="0">
                <a:latin typeface="Arial"/>
                <a:cs typeface="Arial"/>
              </a:rPr>
              <a:t>v</a:t>
            </a:r>
            <a:r>
              <a:rPr sz="2300" b="1" spc="5" dirty="0">
                <a:latin typeface="Arial"/>
                <a:cs typeface="Arial"/>
              </a:rPr>
              <a:t>e  </a:t>
            </a:r>
            <a:r>
              <a:rPr sz="2300" b="1" dirty="0">
                <a:latin typeface="Arial"/>
                <a:cs typeface="Arial"/>
              </a:rPr>
              <a:t>for</a:t>
            </a:r>
            <a:r>
              <a:rPr sz="2300" b="1" spc="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the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nation.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655"/>
            <a:ext cx="10058400" cy="5659120"/>
            <a:chOff x="0" y="1057655"/>
            <a:chExt cx="10058400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10058400" cy="56586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57655"/>
              <a:ext cx="10058400" cy="56586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3509" y="2841804"/>
            <a:ext cx="253301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600" spc="30" dirty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600" spc="2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600" spc="-3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7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600" spc="4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spc="2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endParaRPr sz="3600">
              <a:latin typeface="Corbel"/>
              <a:cs typeface="Corbe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4839" y="3476244"/>
            <a:ext cx="3542029" cy="2219325"/>
            <a:chOff x="624839" y="3476244"/>
            <a:chExt cx="3542029" cy="22193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703" y="3476244"/>
              <a:ext cx="65531" cy="655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4587" y="3476244"/>
              <a:ext cx="65531" cy="655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383" y="3476244"/>
              <a:ext cx="65531" cy="655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1268" y="3476244"/>
              <a:ext cx="65531" cy="655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4839" y="4476750"/>
              <a:ext cx="3542029" cy="0"/>
            </a:xfrm>
            <a:custGeom>
              <a:avLst/>
              <a:gdLst/>
              <a:ahLst/>
              <a:cxnLst/>
              <a:rect l="l" t="t" r="r" b="b"/>
              <a:pathLst>
                <a:path w="3542029">
                  <a:moveTo>
                    <a:pt x="0" y="0"/>
                  </a:moveTo>
                  <a:lnTo>
                    <a:pt x="3541775" y="0"/>
                  </a:lnTo>
                </a:path>
              </a:pathLst>
            </a:custGeom>
            <a:ln w="4572">
              <a:solidFill>
                <a:srgbClr val="B1606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4839" y="5074157"/>
              <a:ext cx="3542029" cy="0"/>
            </a:xfrm>
            <a:custGeom>
              <a:avLst/>
              <a:gdLst/>
              <a:ahLst/>
              <a:cxnLst/>
              <a:rect l="l" t="t" r="r" b="b"/>
              <a:pathLst>
                <a:path w="3542029">
                  <a:moveTo>
                    <a:pt x="0" y="0"/>
                  </a:moveTo>
                  <a:lnTo>
                    <a:pt x="3541775" y="0"/>
                  </a:lnTo>
                </a:path>
              </a:pathLst>
            </a:custGeom>
            <a:ln w="4572">
              <a:solidFill>
                <a:srgbClr val="B1606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4839" y="5692140"/>
              <a:ext cx="3542029" cy="0"/>
            </a:xfrm>
            <a:custGeom>
              <a:avLst/>
              <a:gdLst/>
              <a:ahLst/>
              <a:cxnLst/>
              <a:rect l="l" t="t" r="r" b="b"/>
              <a:pathLst>
                <a:path w="3542029">
                  <a:moveTo>
                    <a:pt x="0" y="0"/>
                  </a:moveTo>
                  <a:lnTo>
                    <a:pt x="3541775" y="0"/>
                  </a:lnTo>
                </a:path>
              </a:pathLst>
            </a:custGeom>
            <a:ln w="6096">
              <a:solidFill>
                <a:srgbClr val="B1606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10454" y="5267935"/>
            <a:ext cx="673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8076" y="3983735"/>
            <a:ext cx="4504943" cy="24825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655"/>
            <a:ext cx="10058400" cy="5659120"/>
            <a:chOff x="0" y="1057655"/>
            <a:chExt cx="10058400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10058400" cy="56586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57655"/>
              <a:ext cx="2784475" cy="5659120"/>
            </a:xfrm>
            <a:custGeom>
              <a:avLst/>
              <a:gdLst/>
              <a:ahLst/>
              <a:cxnLst/>
              <a:rect l="l" t="t" r="r" b="b"/>
              <a:pathLst>
                <a:path w="2784475" h="5659120">
                  <a:moveTo>
                    <a:pt x="1370075" y="5658611"/>
                  </a:moveTo>
                  <a:lnTo>
                    <a:pt x="0" y="5658611"/>
                  </a:lnTo>
                  <a:lnTo>
                    <a:pt x="0" y="0"/>
                  </a:lnTo>
                  <a:lnTo>
                    <a:pt x="2784348" y="0"/>
                  </a:lnTo>
                  <a:lnTo>
                    <a:pt x="1370075" y="5658611"/>
                  </a:lnTo>
                  <a:close/>
                </a:path>
              </a:pathLst>
            </a:custGeom>
            <a:solidFill>
              <a:srgbClr val="0C2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134" y="1965462"/>
            <a:ext cx="391922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>
                <a:solidFill>
                  <a:srgbClr val="FFFF00"/>
                </a:solidFill>
                <a:latin typeface="Arial"/>
                <a:cs typeface="Arial"/>
              </a:rPr>
              <a:t>AIMS</a:t>
            </a:r>
            <a:r>
              <a:rPr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pc="20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FFFF00"/>
                </a:solidFill>
                <a:latin typeface="Arial"/>
                <a:cs typeface="Arial"/>
              </a:rPr>
              <a:t>EDUCATION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1619" y="2667000"/>
            <a:ext cx="6897623" cy="38801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655"/>
            <a:ext cx="1409700" cy="4922520"/>
            <a:chOff x="0" y="1057655"/>
            <a:chExt cx="1409700" cy="4922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1409700" cy="49225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57655"/>
              <a:ext cx="996950" cy="4918075"/>
            </a:xfrm>
            <a:custGeom>
              <a:avLst/>
              <a:gdLst/>
              <a:ahLst/>
              <a:cxnLst/>
              <a:rect l="l" t="t" r="r" b="b"/>
              <a:pathLst>
                <a:path w="996950" h="4918075">
                  <a:moveTo>
                    <a:pt x="490728" y="4917947"/>
                  </a:moveTo>
                  <a:lnTo>
                    <a:pt x="0" y="4917947"/>
                  </a:lnTo>
                  <a:lnTo>
                    <a:pt x="0" y="0"/>
                  </a:lnTo>
                  <a:lnTo>
                    <a:pt x="996695" y="0"/>
                  </a:lnTo>
                  <a:lnTo>
                    <a:pt x="490728" y="4917947"/>
                  </a:lnTo>
                  <a:close/>
                </a:path>
              </a:pathLst>
            </a:custGeom>
            <a:solidFill>
              <a:srgbClr val="0C2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5009" y="1468660"/>
            <a:ext cx="391922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>
                <a:solidFill>
                  <a:srgbClr val="0070BF"/>
                </a:solidFill>
                <a:latin typeface="Arial"/>
                <a:cs typeface="Arial"/>
              </a:rPr>
              <a:t>AIMS</a:t>
            </a:r>
            <a:r>
              <a:rPr spc="-4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pc="20" dirty="0">
                <a:solidFill>
                  <a:srgbClr val="0070BF"/>
                </a:solidFill>
                <a:latin typeface="Arial"/>
                <a:cs typeface="Arial"/>
              </a:rPr>
              <a:t>OF</a:t>
            </a:r>
            <a:r>
              <a:rPr spc="-2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0070BF"/>
                </a:solidFill>
                <a:latin typeface="Arial"/>
                <a:cs typeface="Arial"/>
              </a:rPr>
              <a:t>EDUCATION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7436" y="1895511"/>
            <a:ext cx="6015990" cy="47688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470"/>
              </a:spcBef>
              <a:buClr>
                <a:srgbClr val="2BA1BD"/>
              </a:buClr>
              <a:buSzPct val="62264"/>
              <a:buFont typeface="Wingdings"/>
              <a:buChar char=""/>
              <a:tabLst>
                <a:tab pos="223520" algn="l"/>
              </a:tabLst>
            </a:pPr>
            <a:r>
              <a:rPr sz="2650" b="1" i="1" spc="-10" dirty="0">
                <a:latin typeface="Arial"/>
                <a:cs typeface="Arial"/>
              </a:rPr>
              <a:t>Individual</a:t>
            </a:r>
            <a:r>
              <a:rPr sz="2650" b="1" i="1" spc="-60" dirty="0">
                <a:latin typeface="Arial"/>
                <a:cs typeface="Arial"/>
              </a:rPr>
              <a:t> </a:t>
            </a:r>
            <a:r>
              <a:rPr sz="2650" b="1" i="1" spc="-10" dirty="0">
                <a:latin typeface="Arial"/>
                <a:cs typeface="Arial"/>
              </a:rPr>
              <a:t>aim:</a:t>
            </a:r>
            <a:endParaRPr sz="2650">
              <a:latin typeface="Arial"/>
              <a:cs typeface="Arial"/>
            </a:endParaRPr>
          </a:p>
          <a:p>
            <a:pPr marL="222885" marR="5080" indent="-210820">
              <a:lnSpc>
                <a:spcPct val="100400"/>
              </a:lnSpc>
              <a:spcBef>
                <a:spcPts val="340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b="1" spc="5" dirty="0">
                <a:latin typeface="Arial"/>
                <a:cs typeface="Arial"/>
              </a:rPr>
              <a:t>Development </a:t>
            </a:r>
            <a:r>
              <a:rPr sz="2300" b="1" dirty="0">
                <a:latin typeface="Arial"/>
                <a:cs typeface="Arial"/>
              </a:rPr>
              <a:t>as an </a:t>
            </a:r>
            <a:r>
              <a:rPr sz="2300" b="1" spc="5" dirty="0">
                <a:latin typeface="Arial"/>
                <a:cs typeface="Arial"/>
              </a:rPr>
              <a:t>individual of a human </a:t>
            </a:r>
            <a:r>
              <a:rPr sz="2300" b="1" spc="-62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being.</a:t>
            </a:r>
            <a:endParaRPr sz="230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335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b="1" spc="5" dirty="0">
                <a:latin typeface="Arial"/>
                <a:cs typeface="Arial"/>
              </a:rPr>
              <a:t>Moral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&amp;</a:t>
            </a:r>
            <a:r>
              <a:rPr sz="2300" b="1" spc="-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spiritual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development.</a:t>
            </a:r>
            <a:endParaRPr sz="230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350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b="1" spc="5" dirty="0">
                <a:latin typeface="Arial"/>
                <a:cs typeface="Arial"/>
              </a:rPr>
              <a:t>Cultural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development.</a:t>
            </a:r>
            <a:endParaRPr sz="230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335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b="1" spc="5" dirty="0">
                <a:latin typeface="Arial"/>
                <a:cs typeface="Arial"/>
              </a:rPr>
              <a:t>Harmonious</a:t>
            </a:r>
            <a:r>
              <a:rPr sz="2300" b="1" spc="-5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development</a:t>
            </a:r>
            <a:endParaRPr sz="230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350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b="1" spc="5" dirty="0">
                <a:latin typeface="Arial"/>
                <a:cs typeface="Arial"/>
              </a:rPr>
              <a:t>Promote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positive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physical</a:t>
            </a:r>
            <a:r>
              <a:rPr sz="2300" b="1" spc="20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development</a:t>
            </a:r>
            <a:endParaRPr sz="230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335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b="1" spc="5" dirty="0">
                <a:latin typeface="Arial"/>
                <a:cs typeface="Arial"/>
              </a:rPr>
              <a:t>Development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of</a:t>
            </a:r>
            <a:r>
              <a:rPr sz="2300" b="1" spc="-10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a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right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personality</a:t>
            </a:r>
            <a:endParaRPr sz="230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345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b="1" spc="5" dirty="0">
                <a:latin typeface="Arial"/>
                <a:cs typeface="Arial"/>
              </a:rPr>
              <a:t>Development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of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good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citizenship</a:t>
            </a:r>
            <a:endParaRPr sz="230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340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b="1" spc="5" dirty="0">
                <a:latin typeface="Arial"/>
                <a:cs typeface="Arial"/>
              </a:rPr>
              <a:t>Development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of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good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leadership</a:t>
            </a:r>
            <a:endParaRPr sz="230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345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b="1" spc="5" dirty="0">
                <a:latin typeface="Arial"/>
                <a:cs typeface="Arial"/>
              </a:rPr>
              <a:t>Emotional</a:t>
            </a:r>
            <a:r>
              <a:rPr sz="2300" b="1" spc="-50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&amp;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mental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development</a:t>
            </a:r>
            <a:endParaRPr sz="230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335"/>
              </a:spcBef>
              <a:buClr>
                <a:srgbClr val="2BA1BD"/>
              </a:buClr>
              <a:buSzPct val="67391"/>
              <a:buFont typeface="Wingdings"/>
              <a:buChar char=""/>
              <a:tabLst>
                <a:tab pos="223520" algn="l"/>
              </a:tabLst>
            </a:pPr>
            <a:r>
              <a:rPr sz="2300" b="1" dirty="0">
                <a:latin typeface="Arial"/>
                <a:cs typeface="Arial"/>
              </a:rPr>
              <a:t>Character</a:t>
            </a:r>
            <a:r>
              <a:rPr sz="2300" b="1" spc="-10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building,</a:t>
            </a:r>
            <a:r>
              <a:rPr sz="2300" b="1" spc="-5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etc.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03" y="1483947"/>
            <a:ext cx="348297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0" dirty="0">
                <a:solidFill>
                  <a:srgbClr val="0070BF"/>
                </a:solidFill>
                <a:latin typeface="Arial"/>
                <a:cs typeface="Arial"/>
              </a:rPr>
              <a:t>AIMS</a:t>
            </a:r>
            <a:r>
              <a:rPr sz="2650" spc="-20" dirty="0">
                <a:solidFill>
                  <a:srgbClr val="0070BF"/>
                </a:solidFill>
                <a:latin typeface="Arial"/>
                <a:cs typeface="Arial"/>
              </a:rPr>
              <a:t> OF</a:t>
            </a:r>
            <a:r>
              <a:rPr sz="2650" spc="-2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spc="-35" dirty="0">
                <a:solidFill>
                  <a:srgbClr val="0070BF"/>
                </a:solidFill>
                <a:latin typeface="Arial"/>
                <a:cs typeface="Arial"/>
              </a:rPr>
              <a:t>EDUCATION</a:t>
            </a:r>
            <a:endParaRPr sz="26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7675" y="1996439"/>
            <a:ext cx="461772" cy="4663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2922" y="2541574"/>
            <a:ext cx="2868295" cy="25431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130"/>
              </a:spcBef>
              <a:buClr>
                <a:srgbClr val="2BA1BD"/>
              </a:buClr>
              <a:buSzPct val="64102"/>
              <a:buFont typeface="Wingdings"/>
              <a:buChar char=""/>
              <a:tabLst>
                <a:tab pos="223520" algn="l"/>
              </a:tabLst>
            </a:pPr>
            <a:r>
              <a:rPr sz="1950" b="1" i="1" spc="10" dirty="0">
                <a:latin typeface="Arial"/>
                <a:cs typeface="Arial"/>
              </a:rPr>
              <a:t>Social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spc="15" dirty="0">
                <a:latin typeface="Arial"/>
                <a:cs typeface="Arial"/>
              </a:rPr>
              <a:t>aim:</a:t>
            </a:r>
            <a:endParaRPr sz="1950">
              <a:latin typeface="Arial"/>
              <a:cs typeface="Arial"/>
            </a:endParaRPr>
          </a:p>
          <a:p>
            <a:pPr marL="222885" marR="5080" indent="-210820">
              <a:lnSpc>
                <a:spcPct val="91400"/>
              </a:lnSpc>
              <a:spcBef>
                <a:spcPts val="330"/>
              </a:spcBef>
              <a:buClr>
                <a:srgbClr val="2BA1BD"/>
              </a:buClr>
              <a:buSzPct val="66666"/>
              <a:buFont typeface="Wingdings"/>
              <a:buChar char=""/>
              <a:tabLst>
                <a:tab pos="223520" algn="l"/>
                <a:tab pos="642620" algn="l"/>
                <a:tab pos="1032510" algn="l"/>
                <a:tab pos="1145540" algn="l"/>
                <a:tab pos="1299210" algn="l"/>
                <a:tab pos="1927860" algn="l"/>
                <a:tab pos="1983105" algn="l"/>
              </a:tabLst>
            </a:pPr>
            <a:r>
              <a:rPr sz="1950" spc="15" dirty="0">
                <a:latin typeface="Arial MT"/>
                <a:cs typeface="Arial MT"/>
              </a:rPr>
              <a:t>Through	education the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individual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child		should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be	provided </a:t>
            </a:r>
            <a:r>
              <a:rPr sz="1950" spc="10" dirty="0">
                <a:latin typeface="Arial MT"/>
                <a:cs typeface="Arial MT"/>
              </a:rPr>
              <a:t>with </a:t>
            </a:r>
            <a:r>
              <a:rPr sz="1950" spc="15" dirty="0">
                <a:latin typeface="Arial MT"/>
                <a:cs typeface="Arial MT"/>
              </a:rPr>
              <a:t>the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require		</a:t>
            </a:r>
            <a:r>
              <a:rPr sz="1950" spc="15" dirty="0">
                <a:latin typeface="Arial MT"/>
                <a:cs typeface="Arial MT"/>
              </a:rPr>
              <a:t>assistance </a:t>
            </a:r>
            <a:r>
              <a:rPr sz="1950" spc="10" dirty="0">
                <a:latin typeface="Arial MT"/>
                <a:cs typeface="Arial MT"/>
              </a:rPr>
              <a:t>to </a:t>
            </a:r>
            <a:r>
              <a:rPr sz="1950" spc="15" dirty="0">
                <a:latin typeface="Arial MT"/>
                <a:cs typeface="Arial MT"/>
              </a:rPr>
              <a:t> become a useful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member</a:t>
            </a:r>
            <a:r>
              <a:rPr sz="1950" spc="35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of </a:t>
            </a:r>
            <a:r>
              <a:rPr sz="1950" spc="15" dirty="0">
                <a:latin typeface="Arial MT"/>
                <a:cs typeface="Arial MT"/>
              </a:rPr>
              <a:t>the		</a:t>
            </a:r>
            <a:r>
              <a:rPr sz="1950" spc="-5" dirty="0">
                <a:latin typeface="Arial MT"/>
                <a:cs typeface="Arial MT"/>
              </a:rPr>
              <a:t>society,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irrespective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of	the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socio-	economic</a:t>
            </a:r>
            <a:r>
              <a:rPr sz="1950" spc="-75" dirty="0">
                <a:latin typeface="Arial MT"/>
                <a:cs typeface="Arial MT"/>
              </a:rPr>
              <a:t> </a:t>
            </a:r>
            <a:r>
              <a:rPr sz="1950" spc="15" dirty="0">
                <a:solidFill>
                  <a:srgbClr val="F2F2F2"/>
                </a:solidFill>
                <a:latin typeface="Arial MT"/>
                <a:cs typeface="Arial MT"/>
              </a:rPr>
              <a:t>status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2" y="1955292"/>
            <a:ext cx="463295" cy="4617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51923" y="2473073"/>
            <a:ext cx="2460625" cy="2778125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970"/>
              </a:spcBef>
              <a:buClr>
                <a:srgbClr val="2BA1BD"/>
              </a:buClr>
              <a:buSzPct val="64102"/>
              <a:buFont typeface="Wingdings"/>
              <a:buChar char=""/>
              <a:tabLst>
                <a:tab pos="223520" algn="l"/>
                <a:tab pos="1623060" algn="l"/>
              </a:tabLst>
            </a:pPr>
            <a:r>
              <a:rPr sz="1950" b="1" i="1" spc="5" dirty="0">
                <a:latin typeface="Arial"/>
                <a:cs typeface="Arial"/>
              </a:rPr>
              <a:t>Vocational	</a:t>
            </a:r>
            <a:r>
              <a:rPr sz="1950" b="1" i="1" spc="15" dirty="0">
                <a:latin typeface="Arial"/>
                <a:cs typeface="Arial"/>
              </a:rPr>
              <a:t>aim:</a:t>
            </a:r>
            <a:endParaRPr sz="1950">
              <a:latin typeface="Arial"/>
              <a:cs typeface="Arial"/>
            </a:endParaRPr>
          </a:p>
          <a:p>
            <a:pPr marL="222885" marR="5080" indent="-210820">
              <a:lnSpc>
                <a:spcPct val="102000"/>
              </a:lnSpc>
              <a:spcBef>
                <a:spcPts val="825"/>
              </a:spcBef>
              <a:buClr>
                <a:srgbClr val="2BA1BD"/>
              </a:buClr>
              <a:buSzPct val="66666"/>
              <a:buFont typeface="Wingdings"/>
              <a:buChar char=""/>
              <a:tabLst>
                <a:tab pos="223520" algn="l"/>
                <a:tab pos="1482725" algn="l"/>
                <a:tab pos="1648460" algn="l"/>
              </a:tabLst>
            </a:pPr>
            <a:r>
              <a:rPr sz="1950" spc="10" dirty="0">
                <a:latin typeface="Arial MT"/>
                <a:cs typeface="Arial MT"/>
              </a:rPr>
              <a:t>Education	</a:t>
            </a:r>
            <a:r>
              <a:rPr sz="1950" spc="15" dirty="0">
                <a:latin typeface="Arial MT"/>
                <a:cs typeface="Arial MT"/>
              </a:rPr>
              <a:t>should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prepare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the	</a:t>
            </a:r>
            <a:r>
              <a:rPr sz="1950" spc="10" dirty="0">
                <a:latin typeface="Arial MT"/>
                <a:cs typeface="Arial MT"/>
              </a:rPr>
              <a:t>child</a:t>
            </a:r>
            <a:r>
              <a:rPr sz="1950" spc="-7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to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earn</a:t>
            </a:r>
            <a:endParaRPr sz="1950">
              <a:latin typeface="Arial MT"/>
              <a:cs typeface="Arial MT"/>
            </a:endParaRPr>
          </a:p>
          <a:p>
            <a:pPr marL="222885" marR="101600" indent="-210820">
              <a:lnSpc>
                <a:spcPct val="102299"/>
              </a:lnSpc>
              <a:spcBef>
                <a:spcPts val="10"/>
              </a:spcBef>
              <a:tabLst>
                <a:tab pos="1117600" algn="l"/>
                <a:tab pos="1596390" algn="l"/>
              </a:tabLst>
            </a:pPr>
            <a:r>
              <a:rPr sz="1950" spc="10" dirty="0">
                <a:latin typeface="Arial MT"/>
                <a:cs typeface="Arial MT"/>
              </a:rPr>
              <a:t>his</a:t>
            </a:r>
            <a:r>
              <a:rPr sz="1950" spc="5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livelihood	</a:t>
            </a:r>
            <a:r>
              <a:rPr sz="1950" spc="15" dirty="0">
                <a:latin typeface="Arial MT"/>
                <a:cs typeface="Arial MT"/>
              </a:rPr>
              <a:t>so</a:t>
            </a:r>
            <a:r>
              <a:rPr sz="1950" spc="-114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that </a:t>
            </a:r>
            <a:r>
              <a:rPr sz="1950" spc="-52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he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can	lead a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productive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life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950" spc="5" dirty="0">
                <a:latin typeface="Arial MT"/>
                <a:cs typeface="Arial MT"/>
              </a:rPr>
              <a:t>in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the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society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7667" y="1842516"/>
            <a:ext cx="466343" cy="4663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61257" y="2309879"/>
            <a:ext cx="2490470" cy="2665095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970"/>
              </a:spcBef>
              <a:buClr>
                <a:srgbClr val="2BA1BD"/>
              </a:buClr>
              <a:buSzPct val="64102"/>
              <a:buFont typeface="Wingdings"/>
              <a:buChar char=""/>
              <a:tabLst>
                <a:tab pos="223520" algn="l"/>
                <a:tab pos="1676400" algn="l"/>
              </a:tabLst>
            </a:pPr>
            <a:r>
              <a:rPr sz="1950" b="1" i="1" spc="10" dirty="0">
                <a:latin typeface="Arial"/>
                <a:cs typeface="Arial"/>
              </a:rPr>
              <a:t>Intellectual	aim:</a:t>
            </a:r>
            <a:endParaRPr sz="1950">
              <a:latin typeface="Arial"/>
              <a:cs typeface="Arial"/>
            </a:endParaRPr>
          </a:p>
          <a:p>
            <a:pPr marL="222885" marR="5080" indent="-210820">
              <a:lnSpc>
                <a:spcPct val="102000"/>
              </a:lnSpc>
              <a:spcBef>
                <a:spcPts val="830"/>
              </a:spcBef>
              <a:buClr>
                <a:srgbClr val="2BA1BD"/>
              </a:buClr>
              <a:buSzPct val="66666"/>
              <a:buFont typeface="Wingdings"/>
              <a:buChar char=""/>
              <a:tabLst>
                <a:tab pos="223520" algn="l"/>
                <a:tab pos="1623060" algn="l"/>
                <a:tab pos="1844675" algn="l"/>
              </a:tabLst>
            </a:pPr>
            <a:r>
              <a:rPr sz="1950" spc="15" dirty="0">
                <a:latin typeface="Arial MT"/>
                <a:cs typeface="Arial MT"/>
              </a:rPr>
              <a:t>Development	of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</a:t>
            </a:r>
            <a:r>
              <a:rPr sz="1950" spc="20" dirty="0">
                <a:latin typeface="Arial MT"/>
                <a:cs typeface="Arial MT"/>
              </a:rPr>
              <a:t>n</a:t>
            </a:r>
            <a:r>
              <a:rPr sz="1950" spc="5" dirty="0">
                <a:latin typeface="Arial MT"/>
                <a:cs typeface="Arial MT"/>
              </a:rPr>
              <a:t>t</a:t>
            </a:r>
            <a:r>
              <a:rPr sz="1950" spc="20" dirty="0">
                <a:latin typeface="Arial MT"/>
                <a:cs typeface="Arial MT"/>
              </a:rPr>
              <a:t>e</a:t>
            </a:r>
            <a:r>
              <a:rPr sz="1950" dirty="0">
                <a:latin typeface="Arial MT"/>
                <a:cs typeface="Arial MT"/>
              </a:rPr>
              <a:t>l</a:t>
            </a:r>
            <a:r>
              <a:rPr sz="1950" spc="20" dirty="0">
                <a:latin typeface="Arial MT"/>
                <a:cs typeface="Arial MT"/>
              </a:rPr>
              <a:t>l</a:t>
            </a:r>
            <a:r>
              <a:rPr sz="1950" dirty="0">
                <a:latin typeface="Arial MT"/>
                <a:cs typeface="Arial MT"/>
              </a:rPr>
              <a:t>i</a:t>
            </a:r>
            <a:r>
              <a:rPr sz="1950" spc="20" dirty="0">
                <a:latin typeface="Arial MT"/>
                <a:cs typeface="Arial MT"/>
              </a:rPr>
              <a:t>ge</a:t>
            </a:r>
            <a:r>
              <a:rPr sz="1950" dirty="0">
                <a:latin typeface="Arial MT"/>
                <a:cs typeface="Arial MT"/>
              </a:rPr>
              <a:t>n</a:t>
            </a:r>
            <a:r>
              <a:rPr sz="1950" spc="30" dirty="0">
                <a:latin typeface="Arial MT"/>
                <a:cs typeface="Arial MT"/>
              </a:rPr>
              <a:t>c</a:t>
            </a:r>
            <a:r>
              <a:rPr sz="1950" spc="15" dirty="0">
                <a:latin typeface="Arial MT"/>
                <a:cs typeface="Arial MT"/>
              </a:rPr>
              <a:t>e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5" dirty="0">
                <a:latin typeface="Arial MT"/>
                <a:cs typeface="Arial MT"/>
              </a:rPr>
              <a:t>t</a:t>
            </a:r>
            <a:r>
              <a:rPr sz="1950" spc="20" dirty="0">
                <a:latin typeface="Arial MT"/>
                <a:cs typeface="Arial MT"/>
              </a:rPr>
              <a:t>h</a:t>
            </a:r>
            <a:r>
              <a:rPr sz="1950" dirty="0">
                <a:latin typeface="Arial MT"/>
                <a:cs typeface="Arial MT"/>
              </a:rPr>
              <a:t>r</a:t>
            </a:r>
            <a:r>
              <a:rPr sz="1950" spc="20" dirty="0">
                <a:latin typeface="Arial MT"/>
                <a:cs typeface="Arial MT"/>
              </a:rPr>
              <a:t>o</a:t>
            </a:r>
            <a:r>
              <a:rPr sz="1950" dirty="0">
                <a:latin typeface="Arial MT"/>
                <a:cs typeface="Arial MT"/>
              </a:rPr>
              <a:t>u</a:t>
            </a:r>
            <a:r>
              <a:rPr sz="1950" spc="20" dirty="0">
                <a:latin typeface="Arial MT"/>
                <a:cs typeface="Arial MT"/>
              </a:rPr>
              <a:t>g</a:t>
            </a:r>
            <a:r>
              <a:rPr sz="1950" spc="10" dirty="0">
                <a:latin typeface="Arial MT"/>
                <a:cs typeface="Arial MT"/>
              </a:rPr>
              <a:t>h  education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will</a:t>
            </a:r>
            <a:endParaRPr sz="1950">
              <a:latin typeface="Arial MT"/>
              <a:cs typeface="Arial MT"/>
            </a:endParaRPr>
          </a:p>
          <a:p>
            <a:pPr marL="222885" marR="355600" indent="-210820">
              <a:lnSpc>
                <a:spcPct val="102200"/>
              </a:lnSpc>
              <a:spcBef>
                <a:spcPts val="5"/>
              </a:spcBef>
              <a:tabLst>
                <a:tab pos="808355" algn="l"/>
                <a:tab pos="1327150" algn="l"/>
                <a:tab pos="1748789" algn="l"/>
              </a:tabLst>
            </a:pPr>
            <a:r>
              <a:rPr sz="1950" spc="10" dirty="0">
                <a:latin typeface="Arial MT"/>
                <a:cs typeface="Arial MT"/>
              </a:rPr>
              <a:t>enable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the	child</a:t>
            </a:r>
            <a:r>
              <a:rPr sz="1950" spc="-8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to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lead an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independent	</a:t>
            </a:r>
            <a:r>
              <a:rPr sz="1950" spc="10" dirty="0">
                <a:latin typeface="Arial MT"/>
                <a:cs typeface="Arial MT"/>
              </a:rPr>
              <a:t>life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with	</a:t>
            </a:r>
            <a:r>
              <a:rPr sz="1950" spc="15" dirty="0">
                <a:latin typeface="Arial MT"/>
                <a:cs typeface="Arial MT"/>
              </a:rPr>
              <a:t>confidence</a:t>
            </a:r>
            <a:endParaRPr sz="195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6079235"/>
            <a:ext cx="10058400" cy="497205"/>
            <a:chOff x="0" y="6079235"/>
            <a:chExt cx="10058400" cy="497205"/>
          </a:xfrm>
        </p:grpSpPr>
        <p:sp>
          <p:nvSpPr>
            <p:cNvPr id="10" name="object 10"/>
            <p:cNvSpPr/>
            <p:nvPr/>
          </p:nvSpPr>
          <p:spPr>
            <a:xfrm>
              <a:off x="0" y="6301739"/>
              <a:ext cx="10058400" cy="74930"/>
            </a:xfrm>
            <a:custGeom>
              <a:avLst/>
              <a:gdLst/>
              <a:ahLst/>
              <a:cxnLst/>
              <a:rect l="l" t="t" r="r" b="b"/>
              <a:pathLst>
                <a:path w="10058400" h="74929">
                  <a:moveTo>
                    <a:pt x="10058400" y="74676"/>
                  </a:moveTo>
                  <a:lnTo>
                    <a:pt x="0" y="74676"/>
                  </a:lnTo>
                  <a:lnTo>
                    <a:pt x="0" y="0"/>
                  </a:lnTo>
                  <a:lnTo>
                    <a:pt x="10058400" y="0"/>
                  </a:lnTo>
                  <a:lnTo>
                    <a:pt x="10058400" y="7467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51619" y="6079235"/>
              <a:ext cx="495300" cy="497205"/>
            </a:xfrm>
            <a:custGeom>
              <a:avLst/>
              <a:gdLst/>
              <a:ahLst/>
              <a:cxnLst/>
              <a:rect l="l" t="t" r="r" b="b"/>
              <a:pathLst>
                <a:path w="495300" h="497204">
                  <a:moveTo>
                    <a:pt x="246888" y="496824"/>
                  </a:moveTo>
                  <a:lnTo>
                    <a:pt x="197337" y="491775"/>
                  </a:lnTo>
                  <a:lnTo>
                    <a:pt x="151090" y="477297"/>
                  </a:lnTo>
                  <a:lnTo>
                    <a:pt x="109165" y="454390"/>
                  </a:lnTo>
                  <a:lnTo>
                    <a:pt x="72580" y="424053"/>
                  </a:lnTo>
                  <a:lnTo>
                    <a:pt x="42353" y="387286"/>
                  </a:lnTo>
                  <a:lnTo>
                    <a:pt x="19502" y="345090"/>
                  </a:lnTo>
                  <a:lnTo>
                    <a:pt x="5045" y="298465"/>
                  </a:lnTo>
                  <a:lnTo>
                    <a:pt x="0" y="248412"/>
                  </a:lnTo>
                  <a:lnTo>
                    <a:pt x="5045" y="198358"/>
                  </a:lnTo>
                  <a:lnTo>
                    <a:pt x="19502" y="151733"/>
                  </a:lnTo>
                  <a:lnTo>
                    <a:pt x="42353" y="109537"/>
                  </a:lnTo>
                  <a:lnTo>
                    <a:pt x="72580" y="72771"/>
                  </a:lnTo>
                  <a:lnTo>
                    <a:pt x="109165" y="42433"/>
                  </a:lnTo>
                  <a:lnTo>
                    <a:pt x="151090" y="19526"/>
                  </a:lnTo>
                  <a:lnTo>
                    <a:pt x="197337" y="5048"/>
                  </a:lnTo>
                  <a:lnTo>
                    <a:pt x="246888" y="0"/>
                  </a:lnTo>
                  <a:lnTo>
                    <a:pt x="296941" y="5048"/>
                  </a:lnTo>
                  <a:lnTo>
                    <a:pt x="343566" y="19526"/>
                  </a:lnTo>
                  <a:lnTo>
                    <a:pt x="385762" y="42433"/>
                  </a:lnTo>
                  <a:lnTo>
                    <a:pt x="422528" y="72771"/>
                  </a:lnTo>
                  <a:lnTo>
                    <a:pt x="452866" y="109537"/>
                  </a:lnTo>
                  <a:lnTo>
                    <a:pt x="475773" y="151733"/>
                  </a:lnTo>
                  <a:lnTo>
                    <a:pt x="490251" y="198358"/>
                  </a:lnTo>
                  <a:lnTo>
                    <a:pt x="495300" y="248412"/>
                  </a:lnTo>
                  <a:lnTo>
                    <a:pt x="490251" y="298465"/>
                  </a:lnTo>
                  <a:lnTo>
                    <a:pt x="475773" y="345090"/>
                  </a:lnTo>
                  <a:lnTo>
                    <a:pt x="452866" y="387286"/>
                  </a:lnTo>
                  <a:lnTo>
                    <a:pt x="422528" y="424053"/>
                  </a:lnTo>
                  <a:lnTo>
                    <a:pt x="385762" y="454390"/>
                  </a:lnTo>
                  <a:lnTo>
                    <a:pt x="343566" y="477297"/>
                  </a:lnTo>
                  <a:lnTo>
                    <a:pt x="296941" y="491775"/>
                  </a:lnTo>
                  <a:lnTo>
                    <a:pt x="246888" y="496824"/>
                  </a:lnTo>
                  <a:close/>
                </a:path>
              </a:pathLst>
            </a:custGeom>
            <a:solidFill>
              <a:srgbClr val="894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353758" y="6231060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8683" y="1057655"/>
            <a:ext cx="2299970" cy="5659120"/>
            <a:chOff x="7758683" y="1057655"/>
            <a:chExt cx="2299970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8683" y="1057656"/>
              <a:ext cx="2299716" cy="22372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3944" y="1057655"/>
              <a:ext cx="2124455" cy="56586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13876" y="1952244"/>
              <a:ext cx="1144905" cy="4764405"/>
            </a:xfrm>
            <a:custGeom>
              <a:avLst/>
              <a:gdLst/>
              <a:ahLst/>
              <a:cxnLst/>
              <a:rect l="l" t="t" r="r" b="b"/>
              <a:pathLst>
                <a:path w="1144904" h="4764405">
                  <a:moveTo>
                    <a:pt x="1144523" y="4764023"/>
                  </a:moveTo>
                  <a:lnTo>
                    <a:pt x="0" y="4764023"/>
                  </a:lnTo>
                  <a:lnTo>
                    <a:pt x="1144523" y="0"/>
                  </a:lnTo>
                  <a:lnTo>
                    <a:pt x="1144523" y="4764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1503" y="1483947"/>
            <a:ext cx="348297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0" dirty="0">
                <a:solidFill>
                  <a:srgbClr val="0070BF"/>
                </a:solidFill>
                <a:latin typeface="Arial"/>
                <a:cs typeface="Arial"/>
              </a:rPr>
              <a:t>AIMS</a:t>
            </a:r>
            <a:r>
              <a:rPr sz="2650" spc="-20" dirty="0">
                <a:solidFill>
                  <a:srgbClr val="0070BF"/>
                </a:solidFill>
                <a:latin typeface="Arial"/>
                <a:cs typeface="Arial"/>
              </a:rPr>
              <a:t> OF</a:t>
            </a:r>
            <a:r>
              <a:rPr sz="2650" spc="-2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spc="-35" dirty="0">
                <a:solidFill>
                  <a:srgbClr val="0070BF"/>
                </a:solidFill>
                <a:latin typeface="Arial"/>
                <a:cs typeface="Arial"/>
              </a:rPr>
              <a:t>EDUCATION</a:t>
            </a:r>
            <a:endParaRPr sz="26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7675" y="1996439"/>
            <a:ext cx="461772" cy="4663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922" y="2497602"/>
            <a:ext cx="2936875" cy="31845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459"/>
              </a:spcBef>
              <a:buClr>
                <a:srgbClr val="2BA1BD"/>
              </a:buClr>
              <a:buSzPct val="63414"/>
              <a:buFont typeface="Wingdings"/>
              <a:buChar char=""/>
              <a:tabLst>
                <a:tab pos="223520" algn="l"/>
              </a:tabLst>
            </a:pPr>
            <a:r>
              <a:rPr sz="2050" b="1" i="1" dirty="0">
                <a:latin typeface="Arial"/>
                <a:cs typeface="Arial"/>
              </a:rPr>
              <a:t>Cultural</a:t>
            </a:r>
            <a:r>
              <a:rPr sz="2050" b="1" i="1" spc="-15" dirty="0">
                <a:latin typeface="Arial"/>
                <a:cs typeface="Arial"/>
              </a:rPr>
              <a:t> </a:t>
            </a:r>
            <a:r>
              <a:rPr sz="2050" b="1" i="1" spc="5" dirty="0">
                <a:latin typeface="Arial"/>
                <a:cs typeface="Arial"/>
              </a:rPr>
              <a:t>aim:</a:t>
            </a:r>
            <a:endParaRPr sz="2050">
              <a:latin typeface="Arial"/>
              <a:cs typeface="Arial"/>
            </a:endParaRPr>
          </a:p>
          <a:p>
            <a:pPr marL="222885" marR="412750" indent="-210820">
              <a:lnSpc>
                <a:spcPct val="101499"/>
              </a:lnSpc>
              <a:spcBef>
                <a:spcPts val="325"/>
              </a:spcBef>
              <a:buClr>
                <a:srgbClr val="2BA1BD"/>
              </a:buClr>
              <a:buSzPct val="66666"/>
              <a:buFont typeface="Wingdings"/>
              <a:buChar char=""/>
              <a:tabLst>
                <a:tab pos="223520" algn="l"/>
                <a:tab pos="2347595" algn="l"/>
              </a:tabLst>
            </a:pPr>
            <a:r>
              <a:rPr sz="1950" spc="20" dirty="0">
                <a:latin typeface="Arial MT"/>
                <a:cs typeface="Arial MT"/>
              </a:rPr>
              <a:t>By </a:t>
            </a:r>
            <a:r>
              <a:rPr sz="1950" spc="15" dirty="0">
                <a:latin typeface="Arial MT"/>
                <a:cs typeface="Arial MT"/>
              </a:rPr>
              <a:t>undergoing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education </a:t>
            </a:r>
            <a:r>
              <a:rPr sz="1950" spc="15" dirty="0">
                <a:latin typeface="Arial MT"/>
                <a:cs typeface="Arial MT"/>
              </a:rPr>
              <a:t>child </a:t>
            </a:r>
            <a:r>
              <a:rPr sz="1950" spc="20" dirty="0">
                <a:latin typeface="Arial MT"/>
                <a:cs typeface="Arial MT"/>
              </a:rPr>
              <a:t> be</a:t>
            </a:r>
            <a:r>
              <a:rPr sz="1950" spc="15" dirty="0">
                <a:latin typeface="Arial MT"/>
                <a:cs typeface="Arial MT"/>
              </a:rPr>
              <a:t>c</a:t>
            </a:r>
            <a:r>
              <a:rPr sz="1950" spc="20" dirty="0">
                <a:latin typeface="Arial MT"/>
                <a:cs typeface="Arial MT"/>
              </a:rPr>
              <a:t>o</a:t>
            </a:r>
            <a:r>
              <a:rPr sz="1950" spc="15" dirty="0">
                <a:latin typeface="Arial MT"/>
                <a:cs typeface="Arial MT"/>
              </a:rPr>
              <a:t>m</a:t>
            </a:r>
            <a:r>
              <a:rPr sz="1950" dirty="0">
                <a:latin typeface="Arial MT"/>
                <a:cs typeface="Arial MT"/>
              </a:rPr>
              <a:t>e</a:t>
            </a:r>
            <a:r>
              <a:rPr sz="1950" spc="15" dirty="0">
                <a:latin typeface="Arial MT"/>
                <a:cs typeface="Arial MT"/>
              </a:rPr>
              <a:t>s</a:t>
            </a:r>
            <a:r>
              <a:rPr sz="1950" spc="1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c</a:t>
            </a:r>
            <a:r>
              <a:rPr sz="1950" spc="20" dirty="0">
                <a:latin typeface="Arial MT"/>
                <a:cs typeface="Arial MT"/>
              </a:rPr>
              <a:t>u</a:t>
            </a:r>
            <a:r>
              <a:rPr sz="1950" dirty="0">
                <a:latin typeface="Arial MT"/>
                <a:cs typeface="Arial MT"/>
              </a:rPr>
              <a:t>l</a:t>
            </a:r>
            <a:r>
              <a:rPr sz="1950" spc="5" dirty="0">
                <a:latin typeface="Arial MT"/>
                <a:cs typeface="Arial MT"/>
              </a:rPr>
              <a:t>t</a:t>
            </a:r>
            <a:r>
              <a:rPr sz="1950" spc="20" dirty="0">
                <a:latin typeface="Arial MT"/>
                <a:cs typeface="Arial MT"/>
              </a:rPr>
              <a:t>u</a:t>
            </a:r>
            <a:r>
              <a:rPr sz="1950" dirty="0">
                <a:latin typeface="Arial MT"/>
                <a:cs typeface="Arial MT"/>
              </a:rPr>
              <a:t>r</a:t>
            </a:r>
            <a:r>
              <a:rPr sz="1950" spc="20" dirty="0">
                <a:latin typeface="Arial MT"/>
                <a:cs typeface="Arial MT"/>
              </a:rPr>
              <a:t>e</a:t>
            </a:r>
            <a:r>
              <a:rPr sz="1950" spc="15" dirty="0">
                <a:latin typeface="Arial MT"/>
                <a:cs typeface="Arial MT"/>
              </a:rPr>
              <a:t>d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10" dirty="0">
                <a:latin typeface="Arial MT"/>
                <a:cs typeface="Arial MT"/>
              </a:rPr>
              <a:t>&amp;  civilized.</a:t>
            </a:r>
            <a:endParaRPr sz="1950">
              <a:latin typeface="Arial MT"/>
              <a:cs typeface="Arial MT"/>
            </a:endParaRPr>
          </a:p>
          <a:p>
            <a:pPr marL="222885" marR="5080" indent="-210820">
              <a:lnSpc>
                <a:spcPct val="101499"/>
              </a:lnSpc>
              <a:spcBef>
                <a:spcPts val="340"/>
              </a:spcBef>
              <a:buClr>
                <a:srgbClr val="2BA1BD"/>
              </a:buClr>
              <a:buSzPct val="66666"/>
              <a:buFont typeface="Wingdings"/>
              <a:buChar char=""/>
              <a:tabLst>
                <a:tab pos="223520" algn="l"/>
                <a:tab pos="572135" algn="l"/>
                <a:tab pos="1216025" algn="l"/>
                <a:tab pos="1550670" algn="l"/>
              </a:tabLst>
            </a:pPr>
            <a:r>
              <a:rPr sz="1950" spc="10" dirty="0">
                <a:latin typeface="Arial MT"/>
                <a:cs typeface="Arial MT"/>
              </a:rPr>
              <a:t>Cultural	</a:t>
            </a:r>
            <a:r>
              <a:rPr sz="1950" spc="15" dirty="0">
                <a:latin typeface="Arial MT"/>
                <a:cs typeface="Arial MT"/>
              </a:rPr>
              <a:t>development</a:t>
            </a:r>
            <a:r>
              <a:rPr sz="1950" spc="-9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is </a:t>
            </a:r>
            <a:r>
              <a:rPr sz="1950" spc="-5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through	</a:t>
            </a:r>
            <a:r>
              <a:rPr sz="1950" spc="15" dirty="0">
                <a:latin typeface="Arial MT"/>
                <a:cs typeface="Arial MT"/>
              </a:rPr>
              <a:t>development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of	</a:t>
            </a:r>
            <a:r>
              <a:rPr sz="1950" spc="10" dirty="0">
                <a:latin typeface="Arial MT"/>
                <a:cs typeface="Arial MT"/>
              </a:rPr>
              <a:t>aesthetic </a:t>
            </a:r>
            <a:r>
              <a:rPr sz="1950" spc="15" dirty="0">
                <a:latin typeface="Arial MT"/>
                <a:cs typeface="Arial MT"/>
              </a:rPr>
              <a:t>sense </a:t>
            </a:r>
            <a:r>
              <a:rPr sz="1950" spc="20" dirty="0">
                <a:latin typeface="Arial MT"/>
                <a:cs typeface="Arial MT"/>
              </a:rPr>
              <a:t>&amp; 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respect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for	</a:t>
            </a:r>
            <a:r>
              <a:rPr sz="1950" spc="10" dirty="0">
                <a:latin typeface="Arial MT"/>
                <a:cs typeface="Arial MT"/>
              </a:rPr>
              <a:t>others’ 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culture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4572" y="1955292"/>
            <a:ext cx="463295" cy="4617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551923" y="2501818"/>
            <a:ext cx="2310765" cy="306006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844"/>
              </a:spcBef>
              <a:buClr>
                <a:srgbClr val="2BA1BD"/>
              </a:buClr>
              <a:buSzPct val="63414"/>
              <a:buFont typeface="Wingdings"/>
              <a:buChar char=""/>
              <a:tabLst>
                <a:tab pos="223520" algn="l"/>
              </a:tabLst>
            </a:pPr>
            <a:r>
              <a:rPr sz="2050" b="1" i="1" spc="5" dirty="0">
                <a:latin typeface="Arial"/>
                <a:cs typeface="Arial"/>
              </a:rPr>
              <a:t>Moral</a:t>
            </a:r>
            <a:r>
              <a:rPr sz="2050" b="1" i="1" spc="-30" dirty="0">
                <a:latin typeface="Arial"/>
                <a:cs typeface="Arial"/>
              </a:rPr>
              <a:t> </a:t>
            </a:r>
            <a:r>
              <a:rPr sz="2050" b="1" i="1" dirty="0">
                <a:latin typeface="Arial"/>
                <a:cs typeface="Arial"/>
              </a:rPr>
              <a:t>aim:</a:t>
            </a:r>
            <a:endParaRPr sz="205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735"/>
              </a:spcBef>
              <a:buClr>
                <a:srgbClr val="2BA1BD"/>
              </a:buClr>
              <a:buSzPct val="66666"/>
              <a:buFont typeface="Wingdings"/>
              <a:buChar char=""/>
              <a:tabLst>
                <a:tab pos="223520" algn="l"/>
              </a:tabLst>
            </a:pPr>
            <a:r>
              <a:rPr sz="1950" spc="10" dirty="0">
                <a:latin typeface="Arial MT"/>
                <a:cs typeface="Arial MT"/>
              </a:rPr>
              <a:t>Moral</a:t>
            </a:r>
            <a:r>
              <a:rPr sz="1950" spc="-3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values</a:t>
            </a:r>
            <a:endParaRPr sz="1950">
              <a:latin typeface="Arial MT"/>
              <a:cs typeface="Arial MT"/>
            </a:endParaRPr>
          </a:p>
          <a:p>
            <a:pPr marL="222885" marR="5080" indent="-210820">
              <a:lnSpc>
                <a:spcPct val="101499"/>
              </a:lnSpc>
              <a:spcBef>
                <a:spcPts val="975"/>
              </a:spcBef>
              <a:tabLst>
                <a:tab pos="713105" algn="l"/>
                <a:tab pos="755650" algn="l"/>
                <a:tab pos="1283970" algn="l"/>
                <a:tab pos="1467485" algn="l"/>
                <a:tab pos="1530985" algn="l"/>
                <a:tab pos="1685925" algn="l"/>
              </a:tabLst>
            </a:pPr>
            <a:r>
              <a:rPr sz="1950" dirty="0">
                <a:latin typeface="Arial MT"/>
                <a:cs typeface="Arial MT"/>
              </a:rPr>
              <a:t>l</a:t>
            </a:r>
            <a:r>
              <a:rPr sz="1950" spc="20" dirty="0">
                <a:latin typeface="Arial MT"/>
                <a:cs typeface="Arial MT"/>
              </a:rPr>
              <a:t>i</a:t>
            </a:r>
            <a:r>
              <a:rPr sz="1950" spc="15" dirty="0">
                <a:latin typeface="Arial MT"/>
                <a:cs typeface="Arial MT"/>
              </a:rPr>
              <a:t>ke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ho</a:t>
            </a:r>
            <a:r>
              <a:rPr sz="1950" dirty="0">
                <a:latin typeface="Arial MT"/>
                <a:cs typeface="Arial MT"/>
              </a:rPr>
              <a:t>n</a:t>
            </a:r>
            <a:r>
              <a:rPr sz="1950" spc="20" dirty="0">
                <a:latin typeface="Arial MT"/>
                <a:cs typeface="Arial MT"/>
              </a:rPr>
              <a:t>e</a:t>
            </a:r>
            <a:r>
              <a:rPr sz="1950" spc="30" dirty="0">
                <a:latin typeface="Arial MT"/>
                <a:cs typeface="Arial MT"/>
              </a:rPr>
              <a:t>s</a:t>
            </a:r>
            <a:r>
              <a:rPr sz="1950" spc="-15" dirty="0">
                <a:latin typeface="Arial MT"/>
                <a:cs typeface="Arial MT"/>
              </a:rPr>
              <a:t>t</a:t>
            </a:r>
            <a:r>
              <a:rPr sz="1950" spc="-125" dirty="0">
                <a:latin typeface="Arial MT"/>
                <a:cs typeface="Arial MT"/>
              </a:rPr>
              <a:t>y</a:t>
            </a:r>
            <a:r>
              <a:rPr sz="1950" spc="5" dirty="0">
                <a:latin typeface="Arial MT"/>
                <a:cs typeface="Arial MT"/>
              </a:rPr>
              <a:t>,</a:t>
            </a:r>
            <a:r>
              <a:rPr sz="1950" dirty="0">
                <a:latin typeface="Arial MT"/>
                <a:cs typeface="Arial MT"/>
              </a:rPr>
              <a:t>		</a:t>
            </a:r>
            <a:r>
              <a:rPr sz="1950" spc="20" dirty="0">
                <a:latin typeface="Arial MT"/>
                <a:cs typeface="Arial MT"/>
              </a:rPr>
              <a:t>l</a:t>
            </a:r>
            <a:r>
              <a:rPr sz="1950" dirty="0">
                <a:latin typeface="Arial MT"/>
                <a:cs typeface="Arial MT"/>
              </a:rPr>
              <a:t>o</a:t>
            </a:r>
            <a:r>
              <a:rPr sz="1950" spc="15" dirty="0">
                <a:latin typeface="Arial MT"/>
                <a:cs typeface="Arial MT"/>
              </a:rPr>
              <a:t>y</a:t>
            </a:r>
            <a:r>
              <a:rPr sz="1950" spc="20" dirty="0">
                <a:latin typeface="Arial MT"/>
                <a:cs typeface="Arial MT"/>
              </a:rPr>
              <a:t>a</a:t>
            </a:r>
            <a:r>
              <a:rPr sz="1950" dirty="0">
                <a:latin typeface="Arial MT"/>
                <a:cs typeface="Arial MT"/>
              </a:rPr>
              <a:t>l</a:t>
            </a:r>
            <a:r>
              <a:rPr sz="1950" spc="5" dirty="0">
                <a:latin typeface="Arial MT"/>
                <a:cs typeface="Arial MT"/>
              </a:rPr>
              <a:t>t</a:t>
            </a:r>
            <a:r>
              <a:rPr sz="1950" spc="-125" dirty="0">
                <a:latin typeface="Arial MT"/>
                <a:cs typeface="Arial MT"/>
              </a:rPr>
              <a:t>y</a:t>
            </a:r>
            <a:r>
              <a:rPr sz="1950" spc="5" dirty="0">
                <a:latin typeface="Arial MT"/>
                <a:cs typeface="Arial MT"/>
              </a:rPr>
              <a:t>,  </a:t>
            </a:r>
            <a:r>
              <a:rPr sz="1950" spc="10" dirty="0">
                <a:latin typeface="Arial MT"/>
                <a:cs typeface="Arial MT"/>
              </a:rPr>
              <a:t>tolerance,	justice,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self		control </a:t>
            </a:r>
            <a:r>
              <a:rPr sz="1950" spc="20" dirty="0">
                <a:latin typeface="Arial MT"/>
                <a:cs typeface="Arial MT"/>
              </a:rPr>
              <a:t>&amp; 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sincerity	</a:t>
            </a:r>
            <a:r>
              <a:rPr sz="1950" spc="15" dirty="0">
                <a:latin typeface="Arial MT"/>
                <a:cs typeface="Arial MT"/>
              </a:rPr>
              <a:t>promote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the	</a:t>
            </a:r>
            <a:r>
              <a:rPr sz="1950" spc="10" dirty="0">
                <a:latin typeface="Arial MT"/>
                <a:cs typeface="Arial MT"/>
              </a:rPr>
              <a:t>social 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efficiency</a:t>
            </a:r>
            <a:r>
              <a:rPr sz="1950" spc="-3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of	an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individual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7667" y="1842516"/>
            <a:ext cx="466343" cy="46634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79499" y="2514073"/>
            <a:ext cx="2320925" cy="2867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2885" indent="-210820">
              <a:lnSpc>
                <a:spcPts val="2455"/>
              </a:lnSpc>
              <a:spcBef>
                <a:spcPts val="110"/>
              </a:spcBef>
              <a:buClr>
                <a:srgbClr val="2BA1BD"/>
              </a:buClr>
              <a:buSzPct val="63414"/>
              <a:buFont typeface="Wingdings"/>
              <a:buChar char=""/>
              <a:tabLst>
                <a:tab pos="223520" algn="l"/>
              </a:tabLst>
            </a:pPr>
            <a:r>
              <a:rPr sz="2050" b="1" i="1" spc="5" dirty="0">
                <a:latin typeface="Arial"/>
                <a:cs typeface="Arial"/>
              </a:rPr>
              <a:t>Citizenship</a:t>
            </a:r>
            <a:endParaRPr sz="2050">
              <a:latin typeface="Arial"/>
              <a:cs typeface="Arial"/>
            </a:endParaRPr>
          </a:p>
          <a:p>
            <a:pPr marL="222885" marR="73660" indent="-210820">
              <a:lnSpc>
                <a:spcPts val="2390"/>
              </a:lnSpc>
              <a:spcBef>
                <a:spcPts val="35"/>
              </a:spcBef>
              <a:buClr>
                <a:srgbClr val="2BA1BD"/>
              </a:buClr>
              <a:buSzPct val="66666"/>
              <a:buFont typeface="Wingdings"/>
              <a:buChar char=""/>
              <a:tabLst>
                <a:tab pos="223520" algn="l"/>
                <a:tab pos="1482725" algn="l"/>
              </a:tabLst>
            </a:pPr>
            <a:r>
              <a:rPr sz="1950" spc="25" dirty="0">
                <a:latin typeface="Arial MT"/>
                <a:cs typeface="Arial MT"/>
              </a:rPr>
              <a:t>E</a:t>
            </a:r>
            <a:r>
              <a:rPr sz="1950" dirty="0">
                <a:latin typeface="Arial MT"/>
                <a:cs typeface="Arial MT"/>
              </a:rPr>
              <a:t>d</a:t>
            </a:r>
            <a:r>
              <a:rPr sz="1950" spc="20" dirty="0">
                <a:latin typeface="Arial MT"/>
                <a:cs typeface="Arial MT"/>
              </a:rPr>
              <a:t>u</a:t>
            </a:r>
            <a:r>
              <a:rPr sz="1950" spc="15" dirty="0">
                <a:latin typeface="Arial MT"/>
                <a:cs typeface="Arial MT"/>
              </a:rPr>
              <a:t>c</a:t>
            </a:r>
            <a:r>
              <a:rPr sz="1950" spc="20" dirty="0">
                <a:latin typeface="Arial MT"/>
                <a:cs typeface="Arial MT"/>
              </a:rPr>
              <a:t>a</a:t>
            </a:r>
            <a:r>
              <a:rPr sz="1950" spc="5" dirty="0">
                <a:latin typeface="Arial MT"/>
                <a:cs typeface="Arial MT"/>
              </a:rPr>
              <a:t>t</a:t>
            </a:r>
            <a:r>
              <a:rPr sz="1950" spc="20" dirty="0">
                <a:latin typeface="Arial MT"/>
                <a:cs typeface="Arial MT"/>
              </a:rPr>
              <a:t>i</a:t>
            </a:r>
            <a:r>
              <a:rPr sz="1950" dirty="0">
                <a:latin typeface="Arial MT"/>
                <a:cs typeface="Arial MT"/>
              </a:rPr>
              <a:t>o</a:t>
            </a:r>
            <a:r>
              <a:rPr sz="1950" spc="15" dirty="0">
                <a:latin typeface="Arial MT"/>
                <a:cs typeface="Arial MT"/>
              </a:rPr>
              <a:t>n</a:t>
            </a:r>
            <a:r>
              <a:rPr sz="1950" dirty="0">
                <a:latin typeface="Arial MT"/>
                <a:cs typeface="Arial MT"/>
              </a:rPr>
              <a:t>	e</a:t>
            </a:r>
            <a:r>
              <a:rPr sz="1950" spc="20" dirty="0">
                <a:latin typeface="Arial MT"/>
                <a:cs typeface="Arial MT"/>
              </a:rPr>
              <a:t>nab</a:t>
            </a:r>
            <a:r>
              <a:rPr sz="1950" dirty="0">
                <a:latin typeface="Arial MT"/>
                <a:cs typeface="Arial MT"/>
              </a:rPr>
              <a:t>l</a:t>
            </a:r>
            <a:r>
              <a:rPr sz="1950" spc="10" dirty="0">
                <a:latin typeface="Arial MT"/>
                <a:cs typeface="Arial MT"/>
              </a:rPr>
              <a:t>e  </a:t>
            </a:r>
            <a:r>
              <a:rPr sz="1950" spc="15" dirty="0">
                <a:latin typeface="Arial MT"/>
                <a:cs typeface="Arial MT"/>
              </a:rPr>
              <a:t>the</a:t>
            </a:r>
            <a:endParaRPr sz="1950">
              <a:latin typeface="Arial MT"/>
              <a:cs typeface="Arial MT"/>
            </a:endParaRPr>
          </a:p>
          <a:p>
            <a:pPr marL="222885" marR="116839" indent="-210820">
              <a:lnSpc>
                <a:spcPct val="102600"/>
              </a:lnSpc>
              <a:spcBef>
                <a:spcPts val="725"/>
              </a:spcBef>
              <a:tabLst>
                <a:tab pos="1315085" algn="l"/>
              </a:tabLst>
            </a:pPr>
            <a:r>
              <a:rPr sz="1950" spc="15" dirty="0">
                <a:latin typeface="Arial MT"/>
                <a:cs typeface="Arial MT"/>
              </a:rPr>
              <a:t>children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to	grow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as </a:t>
            </a:r>
            <a:r>
              <a:rPr sz="1950" spc="-5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productive</a:t>
            </a:r>
            <a:endParaRPr sz="1950">
              <a:latin typeface="Arial MT"/>
              <a:cs typeface="Arial MT"/>
            </a:endParaRPr>
          </a:p>
          <a:p>
            <a:pPr marL="222885" marR="5080" indent="-210820">
              <a:lnSpc>
                <a:spcPts val="2390"/>
              </a:lnSpc>
              <a:spcBef>
                <a:spcPts val="85"/>
              </a:spcBef>
              <a:tabLst>
                <a:tab pos="713105" algn="l"/>
                <a:tab pos="1325245" algn="l"/>
              </a:tabLst>
            </a:pPr>
            <a:r>
              <a:rPr sz="1950" spc="15" dirty="0">
                <a:latin typeface="Arial MT"/>
                <a:cs typeface="Arial MT"/>
              </a:rPr>
              <a:t>c</a:t>
            </a:r>
            <a:r>
              <a:rPr sz="1950" spc="20" dirty="0">
                <a:latin typeface="Arial MT"/>
                <a:cs typeface="Arial MT"/>
              </a:rPr>
              <a:t>i</a:t>
            </a:r>
            <a:r>
              <a:rPr sz="1950" spc="5" dirty="0">
                <a:latin typeface="Arial MT"/>
                <a:cs typeface="Arial MT"/>
              </a:rPr>
              <a:t>t</a:t>
            </a:r>
            <a:r>
              <a:rPr sz="1950" dirty="0">
                <a:latin typeface="Arial MT"/>
                <a:cs typeface="Arial MT"/>
              </a:rPr>
              <a:t>i</a:t>
            </a:r>
            <a:r>
              <a:rPr sz="1950" spc="15" dirty="0">
                <a:latin typeface="Arial MT"/>
                <a:cs typeface="Arial MT"/>
              </a:rPr>
              <a:t>z</a:t>
            </a:r>
            <a:r>
              <a:rPr sz="1950" spc="20" dirty="0">
                <a:latin typeface="Arial MT"/>
                <a:cs typeface="Arial MT"/>
              </a:rPr>
              <a:t>en</a:t>
            </a:r>
            <a:r>
              <a:rPr sz="1950" spc="15" dirty="0">
                <a:latin typeface="Arial MT"/>
                <a:cs typeface="Arial MT"/>
              </a:rPr>
              <a:t>s</a:t>
            </a:r>
            <a:r>
              <a:rPr sz="1950" spc="-30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b</a:t>
            </a:r>
            <a:r>
              <a:rPr sz="1950" spc="15" dirty="0">
                <a:latin typeface="Arial MT"/>
                <a:cs typeface="Arial MT"/>
              </a:rPr>
              <a:t>y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5" dirty="0">
                <a:latin typeface="Arial MT"/>
                <a:cs typeface="Arial MT"/>
              </a:rPr>
              <a:t>f</a:t>
            </a:r>
            <a:r>
              <a:rPr sz="1950" spc="20" dirty="0">
                <a:latin typeface="Arial MT"/>
                <a:cs typeface="Arial MT"/>
              </a:rPr>
              <a:t>o</a:t>
            </a:r>
            <a:r>
              <a:rPr sz="1950" dirty="0">
                <a:latin typeface="Arial MT"/>
                <a:cs typeface="Arial MT"/>
              </a:rPr>
              <a:t>l</a:t>
            </a:r>
            <a:r>
              <a:rPr sz="1950" spc="20" dirty="0">
                <a:latin typeface="Arial MT"/>
                <a:cs typeface="Arial MT"/>
              </a:rPr>
              <a:t>lo</a:t>
            </a:r>
            <a:r>
              <a:rPr sz="1950" spc="5" dirty="0">
                <a:latin typeface="Arial MT"/>
                <a:cs typeface="Arial MT"/>
              </a:rPr>
              <a:t>wi</a:t>
            </a:r>
            <a:r>
              <a:rPr sz="1950" spc="20" dirty="0">
                <a:latin typeface="Arial MT"/>
                <a:cs typeface="Arial MT"/>
              </a:rPr>
              <a:t>n</a:t>
            </a:r>
            <a:r>
              <a:rPr sz="1950" spc="10" dirty="0">
                <a:latin typeface="Arial MT"/>
                <a:cs typeface="Arial MT"/>
              </a:rPr>
              <a:t>g  </a:t>
            </a:r>
            <a:r>
              <a:rPr sz="1950" spc="15" dirty="0">
                <a:latin typeface="Arial MT"/>
                <a:cs typeface="Arial MT"/>
              </a:rPr>
              <a:t>the	</a:t>
            </a:r>
            <a:r>
              <a:rPr sz="1950" spc="10" dirty="0">
                <a:latin typeface="Arial MT"/>
                <a:cs typeface="Arial MT"/>
              </a:rPr>
              <a:t>social</a:t>
            </a:r>
            <a:r>
              <a:rPr sz="1950" spc="-45" dirty="0">
                <a:latin typeface="Arial MT"/>
                <a:cs typeface="Arial MT"/>
              </a:rPr>
              <a:t> </a:t>
            </a:r>
            <a:r>
              <a:rPr sz="1950" spc="20" dirty="0">
                <a:latin typeface="Arial MT"/>
                <a:cs typeface="Arial MT"/>
              </a:rPr>
              <a:t>&amp;</a:t>
            </a:r>
            <a:r>
              <a:rPr sz="1950" spc="-3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moral</a:t>
            </a:r>
            <a:endParaRPr sz="1950">
              <a:latin typeface="Arial MT"/>
              <a:cs typeface="Arial MT"/>
            </a:endParaRPr>
          </a:p>
          <a:p>
            <a:pPr marL="222885" marR="175895">
              <a:lnSpc>
                <a:spcPts val="2390"/>
              </a:lnSpc>
              <a:spcBef>
                <a:spcPts val="10"/>
              </a:spcBef>
              <a:tabLst>
                <a:tab pos="1871980" algn="l"/>
              </a:tabLst>
            </a:pPr>
            <a:r>
              <a:rPr sz="1950" spc="10" dirty="0">
                <a:latin typeface="Arial MT"/>
                <a:cs typeface="Arial MT"/>
              </a:rPr>
              <a:t>st</a:t>
            </a:r>
            <a:r>
              <a:rPr sz="1950" spc="20" dirty="0">
                <a:latin typeface="Arial MT"/>
                <a:cs typeface="Arial MT"/>
              </a:rPr>
              <a:t>an</a:t>
            </a:r>
            <a:r>
              <a:rPr sz="1950" dirty="0">
                <a:latin typeface="Arial MT"/>
                <a:cs typeface="Arial MT"/>
              </a:rPr>
              <a:t>d</a:t>
            </a:r>
            <a:r>
              <a:rPr sz="1950" spc="20" dirty="0">
                <a:latin typeface="Arial MT"/>
                <a:cs typeface="Arial MT"/>
              </a:rPr>
              <a:t>ar</a:t>
            </a:r>
            <a:r>
              <a:rPr sz="1950" dirty="0">
                <a:latin typeface="Arial MT"/>
                <a:cs typeface="Arial MT"/>
              </a:rPr>
              <a:t>d</a:t>
            </a:r>
            <a:r>
              <a:rPr sz="1950" spc="15" dirty="0">
                <a:latin typeface="Arial MT"/>
                <a:cs typeface="Arial MT"/>
              </a:rPr>
              <a:t>s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30" dirty="0">
                <a:latin typeface="Arial MT"/>
                <a:cs typeface="Arial MT"/>
              </a:rPr>
              <a:t>s</a:t>
            </a:r>
            <a:r>
              <a:rPr sz="1950" dirty="0">
                <a:latin typeface="Arial MT"/>
                <a:cs typeface="Arial MT"/>
              </a:rPr>
              <a:t>e</a:t>
            </a:r>
            <a:r>
              <a:rPr sz="1950" spc="5" dirty="0">
                <a:latin typeface="Arial MT"/>
                <a:cs typeface="Arial MT"/>
              </a:rPr>
              <a:t>t</a:t>
            </a:r>
            <a:r>
              <a:rPr sz="1950" dirty="0">
                <a:latin typeface="Arial MT"/>
                <a:cs typeface="Arial MT"/>
              </a:rPr>
              <a:t>	b</a:t>
            </a:r>
            <a:r>
              <a:rPr sz="1950" spc="10" dirty="0">
                <a:latin typeface="Arial MT"/>
                <a:cs typeface="Arial MT"/>
              </a:rPr>
              <a:t>y  </a:t>
            </a:r>
            <a:r>
              <a:rPr sz="1950" spc="15" dirty="0">
                <a:latin typeface="Arial MT"/>
                <a:cs typeface="Arial MT"/>
              </a:rPr>
              <a:t>the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society</a:t>
            </a:r>
            <a:endParaRPr sz="195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6079235"/>
            <a:ext cx="10058400" cy="497205"/>
            <a:chOff x="0" y="6079235"/>
            <a:chExt cx="10058400" cy="497205"/>
          </a:xfrm>
        </p:grpSpPr>
        <p:sp>
          <p:nvSpPr>
            <p:cNvPr id="14" name="object 14"/>
            <p:cNvSpPr/>
            <p:nvPr/>
          </p:nvSpPr>
          <p:spPr>
            <a:xfrm>
              <a:off x="0" y="6301739"/>
              <a:ext cx="10058400" cy="74930"/>
            </a:xfrm>
            <a:custGeom>
              <a:avLst/>
              <a:gdLst/>
              <a:ahLst/>
              <a:cxnLst/>
              <a:rect l="l" t="t" r="r" b="b"/>
              <a:pathLst>
                <a:path w="10058400" h="74929">
                  <a:moveTo>
                    <a:pt x="10058400" y="74676"/>
                  </a:moveTo>
                  <a:lnTo>
                    <a:pt x="0" y="74676"/>
                  </a:lnTo>
                  <a:lnTo>
                    <a:pt x="0" y="0"/>
                  </a:lnTo>
                  <a:lnTo>
                    <a:pt x="10058400" y="0"/>
                  </a:lnTo>
                  <a:lnTo>
                    <a:pt x="10058400" y="7467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51619" y="6079235"/>
              <a:ext cx="495300" cy="497205"/>
            </a:xfrm>
            <a:custGeom>
              <a:avLst/>
              <a:gdLst/>
              <a:ahLst/>
              <a:cxnLst/>
              <a:rect l="l" t="t" r="r" b="b"/>
              <a:pathLst>
                <a:path w="495300" h="497204">
                  <a:moveTo>
                    <a:pt x="246888" y="496824"/>
                  </a:moveTo>
                  <a:lnTo>
                    <a:pt x="197337" y="491775"/>
                  </a:lnTo>
                  <a:lnTo>
                    <a:pt x="151090" y="477297"/>
                  </a:lnTo>
                  <a:lnTo>
                    <a:pt x="109165" y="454390"/>
                  </a:lnTo>
                  <a:lnTo>
                    <a:pt x="72580" y="424053"/>
                  </a:lnTo>
                  <a:lnTo>
                    <a:pt x="42353" y="387286"/>
                  </a:lnTo>
                  <a:lnTo>
                    <a:pt x="19502" y="345090"/>
                  </a:lnTo>
                  <a:lnTo>
                    <a:pt x="5045" y="298465"/>
                  </a:lnTo>
                  <a:lnTo>
                    <a:pt x="0" y="248412"/>
                  </a:lnTo>
                  <a:lnTo>
                    <a:pt x="5045" y="198358"/>
                  </a:lnTo>
                  <a:lnTo>
                    <a:pt x="19502" y="151733"/>
                  </a:lnTo>
                  <a:lnTo>
                    <a:pt x="42353" y="109537"/>
                  </a:lnTo>
                  <a:lnTo>
                    <a:pt x="72580" y="72771"/>
                  </a:lnTo>
                  <a:lnTo>
                    <a:pt x="109165" y="42433"/>
                  </a:lnTo>
                  <a:lnTo>
                    <a:pt x="151090" y="19526"/>
                  </a:lnTo>
                  <a:lnTo>
                    <a:pt x="197337" y="5048"/>
                  </a:lnTo>
                  <a:lnTo>
                    <a:pt x="246888" y="0"/>
                  </a:lnTo>
                  <a:lnTo>
                    <a:pt x="296941" y="5048"/>
                  </a:lnTo>
                  <a:lnTo>
                    <a:pt x="343566" y="19526"/>
                  </a:lnTo>
                  <a:lnTo>
                    <a:pt x="385762" y="42433"/>
                  </a:lnTo>
                  <a:lnTo>
                    <a:pt x="422528" y="72771"/>
                  </a:lnTo>
                  <a:lnTo>
                    <a:pt x="452866" y="109537"/>
                  </a:lnTo>
                  <a:lnTo>
                    <a:pt x="475773" y="151733"/>
                  </a:lnTo>
                  <a:lnTo>
                    <a:pt x="490251" y="198358"/>
                  </a:lnTo>
                  <a:lnTo>
                    <a:pt x="495300" y="248412"/>
                  </a:lnTo>
                  <a:lnTo>
                    <a:pt x="490251" y="298465"/>
                  </a:lnTo>
                  <a:lnTo>
                    <a:pt x="475773" y="345090"/>
                  </a:lnTo>
                  <a:lnTo>
                    <a:pt x="452866" y="387286"/>
                  </a:lnTo>
                  <a:lnTo>
                    <a:pt x="422528" y="424053"/>
                  </a:lnTo>
                  <a:lnTo>
                    <a:pt x="385762" y="454390"/>
                  </a:lnTo>
                  <a:lnTo>
                    <a:pt x="343566" y="477297"/>
                  </a:lnTo>
                  <a:lnTo>
                    <a:pt x="296941" y="491775"/>
                  </a:lnTo>
                  <a:lnTo>
                    <a:pt x="246888" y="496824"/>
                  </a:lnTo>
                  <a:close/>
                </a:path>
              </a:pathLst>
            </a:custGeom>
            <a:solidFill>
              <a:srgbClr val="894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353758" y="6231060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03" y="1483947"/>
            <a:ext cx="348297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0" dirty="0">
                <a:solidFill>
                  <a:srgbClr val="0070BF"/>
                </a:solidFill>
                <a:latin typeface="Arial"/>
                <a:cs typeface="Arial"/>
              </a:rPr>
              <a:t>AIMS</a:t>
            </a:r>
            <a:r>
              <a:rPr sz="2650" spc="-20" dirty="0">
                <a:solidFill>
                  <a:srgbClr val="0070BF"/>
                </a:solidFill>
                <a:latin typeface="Arial"/>
                <a:cs typeface="Arial"/>
              </a:rPr>
              <a:t> OF</a:t>
            </a:r>
            <a:r>
              <a:rPr sz="2650" spc="-2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spc="-35" dirty="0">
                <a:solidFill>
                  <a:srgbClr val="0070BF"/>
                </a:solidFill>
                <a:latin typeface="Arial"/>
                <a:cs typeface="Arial"/>
              </a:rPr>
              <a:t>EDUCATION</a:t>
            </a:r>
            <a:endParaRPr sz="26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7675" y="1996439"/>
            <a:ext cx="461772" cy="4663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2922" y="2529299"/>
            <a:ext cx="2782570" cy="28086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22885" marR="306705" indent="-210820">
              <a:lnSpc>
                <a:spcPts val="2380"/>
              </a:lnSpc>
              <a:spcBef>
                <a:spcPts val="259"/>
              </a:spcBef>
              <a:buClr>
                <a:srgbClr val="2BA1BD"/>
              </a:buClr>
              <a:buSzPct val="63414"/>
              <a:buFont typeface="Wingdings"/>
              <a:buChar char=""/>
              <a:tabLst>
                <a:tab pos="223520" algn="l"/>
                <a:tab pos="864869" algn="l"/>
                <a:tab pos="1431290" algn="l"/>
              </a:tabLst>
            </a:pPr>
            <a:r>
              <a:rPr sz="2050" b="1" i="1" spc="5" dirty="0">
                <a:latin typeface="Arial"/>
                <a:cs typeface="Arial"/>
              </a:rPr>
              <a:t>Physical	health</a:t>
            </a:r>
            <a:r>
              <a:rPr sz="2050" b="1" i="1" spc="-85" dirty="0">
                <a:latin typeface="Arial"/>
                <a:cs typeface="Arial"/>
              </a:rPr>
              <a:t> </a:t>
            </a:r>
            <a:r>
              <a:rPr sz="2050" b="1" i="1" spc="10" dirty="0">
                <a:latin typeface="Arial"/>
                <a:cs typeface="Arial"/>
              </a:rPr>
              <a:t>&amp; </a:t>
            </a:r>
            <a:r>
              <a:rPr sz="2050" b="1" i="1" spc="-555" dirty="0">
                <a:latin typeface="Arial"/>
                <a:cs typeface="Arial"/>
              </a:rPr>
              <a:t> </a:t>
            </a:r>
            <a:r>
              <a:rPr sz="2050" b="1" i="1" spc="5" dirty="0">
                <a:latin typeface="Arial"/>
                <a:cs typeface="Arial"/>
              </a:rPr>
              <a:t>well	being:</a:t>
            </a:r>
            <a:endParaRPr sz="2050">
              <a:latin typeface="Arial"/>
              <a:cs typeface="Arial"/>
            </a:endParaRPr>
          </a:p>
          <a:p>
            <a:pPr marL="222885" marR="5080" indent="-210820">
              <a:lnSpc>
                <a:spcPct val="101499"/>
              </a:lnSpc>
              <a:spcBef>
                <a:spcPts val="254"/>
              </a:spcBef>
              <a:buClr>
                <a:srgbClr val="2BA1BD"/>
              </a:buClr>
              <a:buSzPct val="66666"/>
              <a:buFont typeface="Wingdings"/>
              <a:buChar char=""/>
              <a:tabLst>
                <a:tab pos="223520" algn="l"/>
                <a:tab pos="685165" algn="l"/>
                <a:tab pos="713105" algn="l"/>
                <a:tab pos="1482725" algn="l"/>
                <a:tab pos="1676400" algn="l"/>
                <a:tab pos="1857375" algn="l"/>
                <a:tab pos="1915160" algn="l"/>
              </a:tabLst>
            </a:pPr>
            <a:r>
              <a:rPr sz="1950" spc="10" dirty="0">
                <a:latin typeface="Arial MT"/>
                <a:cs typeface="Arial MT"/>
              </a:rPr>
              <a:t>Education	prepare</a:t>
            </a:r>
            <a:r>
              <a:rPr sz="1950" spc="-8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the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child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to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lead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		</a:t>
            </a:r>
            <a:r>
              <a:rPr sz="1950" spc="10" dirty="0">
                <a:latin typeface="Arial MT"/>
                <a:cs typeface="Arial MT"/>
              </a:rPr>
              <a:t>healthy </a:t>
            </a:r>
            <a:r>
              <a:rPr sz="1950" spc="-52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life	through	</a:t>
            </a:r>
            <a:r>
              <a:rPr sz="1950" spc="15" dirty="0">
                <a:latin typeface="Arial MT"/>
                <a:cs typeface="Arial MT"/>
              </a:rPr>
              <a:t>providing </a:t>
            </a:r>
            <a:r>
              <a:rPr sz="1950" spc="-53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the		knowledge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required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for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a	healthy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living.</a:t>
            </a:r>
            <a:endParaRPr sz="1950">
              <a:latin typeface="Arial MT"/>
              <a:cs typeface="Arial MT"/>
            </a:endParaRPr>
          </a:p>
          <a:p>
            <a:pPr marL="222885" indent="-210820">
              <a:lnSpc>
                <a:spcPct val="100000"/>
              </a:lnSpc>
              <a:spcBef>
                <a:spcPts val="135"/>
              </a:spcBef>
              <a:buClr>
                <a:srgbClr val="2BA1BD"/>
              </a:buClr>
              <a:buSzPct val="66666"/>
              <a:buFont typeface="Wingdings"/>
              <a:buChar char=""/>
              <a:tabLst>
                <a:tab pos="223520" algn="l"/>
              </a:tabLst>
            </a:pPr>
            <a:r>
              <a:rPr sz="1950" spc="15" dirty="0">
                <a:latin typeface="Arial MT"/>
                <a:cs typeface="Arial MT"/>
              </a:rPr>
              <a:t>status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2" y="1955292"/>
            <a:ext cx="463295" cy="4617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51923" y="2584224"/>
            <a:ext cx="2475865" cy="35871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22885" marR="539750" indent="-210820">
              <a:lnSpc>
                <a:spcPts val="2400"/>
              </a:lnSpc>
              <a:spcBef>
                <a:spcPts val="240"/>
              </a:spcBef>
              <a:buClr>
                <a:srgbClr val="2BA1BD"/>
              </a:buClr>
              <a:buSzPct val="63414"/>
              <a:buFont typeface="Wingdings"/>
              <a:buChar char=""/>
              <a:tabLst>
                <a:tab pos="223520" algn="l"/>
              </a:tabLst>
            </a:pPr>
            <a:r>
              <a:rPr sz="2050" b="1" i="1" spc="5" dirty="0">
                <a:latin typeface="Arial"/>
                <a:cs typeface="Arial"/>
              </a:rPr>
              <a:t>Character </a:t>
            </a:r>
            <a:r>
              <a:rPr sz="2050" b="1" i="1" spc="10" dirty="0">
                <a:latin typeface="Arial"/>
                <a:cs typeface="Arial"/>
              </a:rPr>
              <a:t> </a:t>
            </a:r>
            <a:r>
              <a:rPr sz="2050" b="1" i="1" dirty="0">
                <a:latin typeface="Arial"/>
                <a:cs typeface="Arial"/>
              </a:rPr>
              <a:t>d</a:t>
            </a:r>
            <a:r>
              <a:rPr sz="2050" b="1" i="1" spc="10" dirty="0">
                <a:latin typeface="Arial"/>
                <a:cs typeface="Arial"/>
              </a:rPr>
              <a:t>ev</a:t>
            </a:r>
            <a:r>
              <a:rPr sz="2050" b="1" i="1" spc="-10" dirty="0">
                <a:latin typeface="Arial"/>
                <a:cs typeface="Arial"/>
              </a:rPr>
              <a:t>e</a:t>
            </a:r>
            <a:r>
              <a:rPr sz="2050" b="1" i="1" dirty="0">
                <a:latin typeface="Arial"/>
                <a:cs typeface="Arial"/>
              </a:rPr>
              <a:t>lop</a:t>
            </a:r>
            <a:r>
              <a:rPr sz="2050" b="1" i="1" spc="10" dirty="0">
                <a:latin typeface="Arial"/>
                <a:cs typeface="Arial"/>
              </a:rPr>
              <a:t>me</a:t>
            </a:r>
            <a:r>
              <a:rPr sz="2050" b="1" i="1" dirty="0">
                <a:latin typeface="Arial"/>
                <a:cs typeface="Arial"/>
              </a:rPr>
              <a:t>n</a:t>
            </a:r>
            <a:r>
              <a:rPr sz="2050" b="1" i="1" spc="-10" dirty="0">
                <a:latin typeface="Arial"/>
                <a:cs typeface="Arial"/>
              </a:rPr>
              <a:t>t</a:t>
            </a:r>
            <a:r>
              <a:rPr sz="2050" b="1" i="1" dirty="0">
                <a:latin typeface="Arial"/>
                <a:cs typeface="Arial"/>
              </a:rPr>
              <a:t>:</a:t>
            </a:r>
            <a:endParaRPr sz="2050">
              <a:latin typeface="Arial"/>
              <a:cs typeface="Arial"/>
            </a:endParaRPr>
          </a:p>
          <a:p>
            <a:pPr marL="222885" marR="5080" indent="-210820">
              <a:lnSpc>
                <a:spcPct val="102200"/>
              </a:lnSpc>
              <a:spcBef>
                <a:spcPts val="605"/>
              </a:spcBef>
              <a:buClr>
                <a:srgbClr val="2BA1BD"/>
              </a:buClr>
              <a:buSzPct val="66666"/>
              <a:buFont typeface="Wingdings"/>
              <a:buChar char=""/>
              <a:tabLst>
                <a:tab pos="223520" algn="l"/>
                <a:tab pos="1117600" algn="l"/>
                <a:tab pos="1577975" algn="l"/>
              </a:tabLst>
            </a:pPr>
            <a:r>
              <a:rPr sz="1950" spc="10" dirty="0">
                <a:latin typeface="Arial MT"/>
                <a:cs typeface="Arial MT"/>
              </a:rPr>
              <a:t>Education  </a:t>
            </a:r>
            <a:r>
              <a:rPr sz="1950" spc="15" dirty="0">
                <a:latin typeface="Arial MT"/>
                <a:cs typeface="Arial MT"/>
              </a:rPr>
              <a:t>assist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5" dirty="0">
                <a:latin typeface="Arial MT"/>
                <a:cs typeface="Arial MT"/>
              </a:rPr>
              <a:t>t</a:t>
            </a:r>
            <a:r>
              <a:rPr sz="1950" spc="20" dirty="0">
                <a:latin typeface="Arial MT"/>
                <a:cs typeface="Arial MT"/>
              </a:rPr>
              <a:t>h</a:t>
            </a:r>
            <a:r>
              <a:rPr sz="1950" spc="15" dirty="0">
                <a:latin typeface="Arial MT"/>
                <a:cs typeface="Arial MT"/>
              </a:rPr>
              <a:t>e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c</a:t>
            </a:r>
            <a:r>
              <a:rPr sz="1950" spc="20" dirty="0">
                <a:latin typeface="Arial MT"/>
                <a:cs typeface="Arial MT"/>
              </a:rPr>
              <a:t>h</a:t>
            </a:r>
            <a:r>
              <a:rPr sz="1950" dirty="0">
                <a:latin typeface="Arial MT"/>
                <a:cs typeface="Arial MT"/>
              </a:rPr>
              <a:t>i</a:t>
            </a:r>
            <a:r>
              <a:rPr sz="1950" spc="20" dirty="0">
                <a:latin typeface="Arial MT"/>
                <a:cs typeface="Arial MT"/>
              </a:rPr>
              <a:t>l</a:t>
            </a:r>
            <a:r>
              <a:rPr sz="1950" spc="15" dirty="0">
                <a:latin typeface="Arial MT"/>
                <a:cs typeface="Arial MT"/>
              </a:rPr>
              <a:t>d</a:t>
            </a:r>
            <a:r>
              <a:rPr sz="1950" dirty="0">
                <a:latin typeface="Arial MT"/>
                <a:cs typeface="Arial MT"/>
              </a:rPr>
              <a:t> </a:t>
            </a:r>
            <a:r>
              <a:rPr sz="1950" spc="-15" dirty="0">
                <a:latin typeface="Arial MT"/>
                <a:cs typeface="Arial MT"/>
              </a:rPr>
              <a:t>t</a:t>
            </a:r>
            <a:r>
              <a:rPr sz="1950" spc="15" dirty="0">
                <a:latin typeface="Arial MT"/>
                <a:cs typeface="Arial MT"/>
              </a:rPr>
              <a:t>o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20" dirty="0">
                <a:latin typeface="Arial MT"/>
                <a:cs typeface="Arial MT"/>
              </a:rPr>
              <a:t>de</a:t>
            </a:r>
            <a:r>
              <a:rPr sz="1950" spc="15" dirty="0">
                <a:latin typeface="Arial MT"/>
                <a:cs typeface="Arial MT"/>
              </a:rPr>
              <a:t>v</a:t>
            </a:r>
            <a:r>
              <a:rPr sz="1950" spc="20" dirty="0">
                <a:latin typeface="Arial MT"/>
                <a:cs typeface="Arial MT"/>
              </a:rPr>
              <a:t>e</a:t>
            </a:r>
            <a:r>
              <a:rPr sz="1950" dirty="0">
                <a:latin typeface="Arial MT"/>
                <a:cs typeface="Arial MT"/>
              </a:rPr>
              <a:t>l</a:t>
            </a:r>
            <a:r>
              <a:rPr sz="1950" spc="20" dirty="0">
                <a:latin typeface="Arial MT"/>
                <a:cs typeface="Arial MT"/>
              </a:rPr>
              <a:t>o</a:t>
            </a:r>
            <a:r>
              <a:rPr sz="1950" spc="10" dirty="0">
                <a:latin typeface="Arial MT"/>
                <a:cs typeface="Arial MT"/>
              </a:rPr>
              <a:t>p  certain	</a:t>
            </a:r>
            <a:r>
              <a:rPr sz="1950" spc="15" dirty="0">
                <a:latin typeface="Arial MT"/>
                <a:cs typeface="Arial MT"/>
              </a:rPr>
              <a:t>human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values,</a:t>
            </a:r>
            <a:endParaRPr sz="1950">
              <a:latin typeface="Arial MT"/>
              <a:cs typeface="Arial MT"/>
            </a:endParaRPr>
          </a:p>
          <a:p>
            <a:pPr marL="222885" marR="31115" indent="-210820">
              <a:lnSpc>
                <a:spcPct val="102200"/>
              </a:lnSpc>
              <a:spcBef>
                <a:spcPts val="10"/>
              </a:spcBef>
              <a:tabLst>
                <a:tab pos="655320" algn="l"/>
                <a:tab pos="1439545" algn="l"/>
              </a:tabLst>
            </a:pPr>
            <a:r>
              <a:rPr sz="1950" spc="10" dirty="0">
                <a:latin typeface="Arial MT"/>
                <a:cs typeface="Arial MT"/>
              </a:rPr>
              <a:t>attitudes </a:t>
            </a:r>
            <a:r>
              <a:rPr sz="1950" spc="20" dirty="0">
                <a:latin typeface="Arial MT"/>
                <a:cs typeface="Arial MT"/>
              </a:rPr>
              <a:t>&amp; </a:t>
            </a:r>
            <a:r>
              <a:rPr sz="1950" spc="15" dirty="0">
                <a:latin typeface="Arial MT"/>
                <a:cs typeface="Arial MT"/>
              </a:rPr>
              <a:t>habits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w</a:t>
            </a:r>
            <a:r>
              <a:rPr sz="1950" spc="20" dirty="0">
                <a:latin typeface="Arial MT"/>
                <a:cs typeface="Arial MT"/>
              </a:rPr>
              <a:t>h</a:t>
            </a:r>
            <a:r>
              <a:rPr sz="1950" dirty="0">
                <a:latin typeface="Arial MT"/>
                <a:cs typeface="Arial MT"/>
              </a:rPr>
              <a:t>i</a:t>
            </a:r>
            <a:r>
              <a:rPr sz="1950" spc="30" dirty="0">
                <a:latin typeface="Arial MT"/>
                <a:cs typeface="Arial MT"/>
              </a:rPr>
              <a:t>c</a:t>
            </a:r>
            <a:r>
              <a:rPr sz="1950" spc="15" dirty="0">
                <a:latin typeface="Arial MT"/>
                <a:cs typeface="Arial MT"/>
              </a:rPr>
              <a:t>h</a:t>
            </a:r>
            <a:r>
              <a:rPr sz="1950" dirty="0">
                <a:latin typeface="Arial MT"/>
                <a:cs typeface="Arial MT"/>
              </a:rPr>
              <a:t> a</a:t>
            </a:r>
            <a:r>
              <a:rPr sz="1950" spc="20" dirty="0">
                <a:latin typeface="Arial MT"/>
                <a:cs typeface="Arial MT"/>
              </a:rPr>
              <a:t>r</a:t>
            </a:r>
            <a:r>
              <a:rPr sz="1950" spc="15" dirty="0">
                <a:latin typeface="Arial MT"/>
                <a:cs typeface="Arial MT"/>
              </a:rPr>
              <a:t>e</a:t>
            </a:r>
            <a:r>
              <a:rPr sz="1950" dirty="0">
                <a:latin typeface="Arial MT"/>
                <a:cs typeface="Arial MT"/>
              </a:rPr>
              <a:t>	e</a:t>
            </a:r>
            <a:r>
              <a:rPr sz="1950" spc="30" dirty="0">
                <a:latin typeface="Arial MT"/>
                <a:cs typeface="Arial MT"/>
              </a:rPr>
              <a:t>s</a:t>
            </a:r>
            <a:r>
              <a:rPr sz="1950" spc="15" dirty="0">
                <a:latin typeface="Arial MT"/>
                <a:cs typeface="Arial MT"/>
              </a:rPr>
              <a:t>s</a:t>
            </a:r>
            <a:r>
              <a:rPr sz="1950" spc="20" dirty="0">
                <a:latin typeface="Arial MT"/>
                <a:cs typeface="Arial MT"/>
              </a:rPr>
              <a:t>en</a:t>
            </a:r>
            <a:r>
              <a:rPr sz="1950" spc="-15" dirty="0">
                <a:latin typeface="Arial MT"/>
                <a:cs typeface="Arial MT"/>
              </a:rPr>
              <a:t>t</a:t>
            </a:r>
            <a:r>
              <a:rPr sz="1950" spc="20" dirty="0">
                <a:latin typeface="Arial MT"/>
                <a:cs typeface="Arial MT"/>
              </a:rPr>
              <a:t>ia</a:t>
            </a:r>
            <a:r>
              <a:rPr sz="1950" spc="5" dirty="0">
                <a:latin typeface="Arial MT"/>
                <a:cs typeface="Arial MT"/>
              </a:rPr>
              <a:t>l  </a:t>
            </a:r>
            <a:r>
              <a:rPr sz="1950" spc="10" dirty="0">
                <a:latin typeface="Arial MT"/>
                <a:cs typeface="Arial MT"/>
              </a:rPr>
              <a:t>for	building </a:t>
            </a:r>
            <a:r>
              <a:rPr sz="1950" spc="15" dirty="0">
                <a:latin typeface="Arial MT"/>
                <a:cs typeface="Arial MT"/>
              </a:rPr>
              <a:t>a 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15" dirty="0">
                <a:latin typeface="Arial MT"/>
                <a:cs typeface="Arial MT"/>
              </a:rPr>
              <a:t>desirable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950" dirty="0">
                <a:latin typeface="Arial MT"/>
                <a:cs typeface="Arial MT"/>
              </a:rPr>
              <a:t>character.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7667" y="1842516"/>
            <a:ext cx="466343" cy="4663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61256" y="2421167"/>
            <a:ext cx="2489200" cy="2250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22885" marR="570230" indent="-210820">
              <a:lnSpc>
                <a:spcPts val="2400"/>
              </a:lnSpc>
              <a:spcBef>
                <a:spcPts val="240"/>
              </a:spcBef>
              <a:buClr>
                <a:srgbClr val="2BA1BD"/>
              </a:buClr>
              <a:buSzPct val="63414"/>
              <a:buFont typeface="Wingdings"/>
              <a:buChar char=""/>
              <a:tabLst>
                <a:tab pos="223520" algn="l"/>
              </a:tabLst>
            </a:pPr>
            <a:r>
              <a:rPr sz="2050" b="1" i="1" spc="5" dirty="0">
                <a:latin typeface="Arial"/>
                <a:cs typeface="Arial"/>
              </a:rPr>
              <a:t>Education</a:t>
            </a:r>
            <a:r>
              <a:rPr sz="2050" b="1" i="1" spc="-110" dirty="0">
                <a:latin typeface="Arial"/>
                <a:cs typeface="Arial"/>
              </a:rPr>
              <a:t> </a:t>
            </a:r>
            <a:r>
              <a:rPr sz="2050" b="1" i="1" spc="5" dirty="0">
                <a:latin typeface="Arial"/>
                <a:cs typeface="Arial"/>
              </a:rPr>
              <a:t>for </a:t>
            </a:r>
            <a:r>
              <a:rPr sz="2050" b="1" i="1" spc="-555" dirty="0">
                <a:latin typeface="Arial"/>
                <a:cs typeface="Arial"/>
              </a:rPr>
              <a:t> </a:t>
            </a:r>
            <a:r>
              <a:rPr sz="2050" b="1" i="1" spc="5" dirty="0">
                <a:latin typeface="Arial"/>
                <a:cs typeface="Arial"/>
              </a:rPr>
              <a:t>leisure:</a:t>
            </a:r>
            <a:endParaRPr sz="2050">
              <a:latin typeface="Arial"/>
              <a:cs typeface="Arial"/>
            </a:endParaRPr>
          </a:p>
          <a:p>
            <a:pPr marL="222885" marR="5080" indent="-210820">
              <a:lnSpc>
                <a:spcPct val="102299"/>
              </a:lnSpc>
              <a:spcBef>
                <a:spcPts val="600"/>
              </a:spcBef>
              <a:buClr>
                <a:srgbClr val="2BA1BD"/>
              </a:buClr>
              <a:buSzPct val="66666"/>
              <a:buFont typeface="Wingdings"/>
              <a:buChar char=""/>
              <a:tabLst>
                <a:tab pos="223520" algn="l"/>
                <a:tab pos="713105" algn="l"/>
                <a:tab pos="1482725" algn="l"/>
              </a:tabLst>
            </a:pPr>
            <a:r>
              <a:rPr sz="1950" spc="25" dirty="0">
                <a:latin typeface="Arial MT"/>
                <a:cs typeface="Arial MT"/>
              </a:rPr>
              <a:t>E</a:t>
            </a:r>
            <a:r>
              <a:rPr sz="1950" dirty="0">
                <a:latin typeface="Arial MT"/>
                <a:cs typeface="Arial MT"/>
              </a:rPr>
              <a:t>d</a:t>
            </a:r>
            <a:r>
              <a:rPr sz="1950" spc="20" dirty="0">
                <a:latin typeface="Arial MT"/>
                <a:cs typeface="Arial MT"/>
              </a:rPr>
              <a:t>u</a:t>
            </a:r>
            <a:r>
              <a:rPr sz="1950" spc="15" dirty="0">
                <a:latin typeface="Arial MT"/>
                <a:cs typeface="Arial MT"/>
              </a:rPr>
              <a:t>c</a:t>
            </a:r>
            <a:r>
              <a:rPr sz="1950" spc="20" dirty="0">
                <a:latin typeface="Arial MT"/>
                <a:cs typeface="Arial MT"/>
              </a:rPr>
              <a:t>a</a:t>
            </a:r>
            <a:r>
              <a:rPr sz="1950" spc="5" dirty="0">
                <a:latin typeface="Arial MT"/>
                <a:cs typeface="Arial MT"/>
              </a:rPr>
              <a:t>t</a:t>
            </a:r>
            <a:r>
              <a:rPr sz="1950" spc="20" dirty="0">
                <a:latin typeface="Arial MT"/>
                <a:cs typeface="Arial MT"/>
              </a:rPr>
              <a:t>i</a:t>
            </a:r>
            <a:r>
              <a:rPr sz="1950" dirty="0">
                <a:latin typeface="Arial MT"/>
                <a:cs typeface="Arial MT"/>
              </a:rPr>
              <a:t>o</a:t>
            </a:r>
            <a:r>
              <a:rPr sz="1950" spc="15" dirty="0">
                <a:latin typeface="Arial MT"/>
                <a:cs typeface="Arial MT"/>
              </a:rPr>
              <a:t>n</a:t>
            </a:r>
            <a:r>
              <a:rPr sz="1950" dirty="0">
                <a:latin typeface="Arial MT"/>
                <a:cs typeface="Arial MT"/>
              </a:rPr>
              <a:t>	p</a:t>
            </a:r>
            <a:r>
              <a:rPr sz="1950" spc="20" dirty="0">
                <a:latin typeface="Arial MT"/>
                <a:cs typeface="Arial MT"/>
              </a:rPr>
              <a:t>r</a:t>
            </a:r>
            <a:r>
              <a:rPr sz="1950" dirty="0">
                <a:latin typeface="Arial MT"/>
                <a:cs typeface="Arial MT"/>
              </a:rPr>
              <a:t>e</a:t>
            </a:r>
            <a:r>
              <a:rPr sz="1950" spc="20" dirty="0">
                <a:latin typeface="Arial MT"/>
                <a:cs typeface="Arial MT"/>
              </a:rPr>
              <a:t>pa</a:t>
            </a:r>
            <a:r>
              <a:rPr sz="1950" dirty="0">
                <a:latin typeface="Arial MT"/>
                <a:cs typeface="Arial MT"/>
              </a:rPr>
              <a:t>r</a:t>
            </a:r>
            <a:r>
              <a:rPr sz="1950" spc="20" dirty="0">
                <a:latin typeface="Arial MT"/>
                <a:cs typeface="Arial MT"/>
              </a:rPr>
              <a:t>e</a:t>
            </a:r>
            <a:r>
              <a:rPr sz="1950" spc="10" dirty="0">
                <a:latin typeface="Arial MT"/>
                <a:cs typeface="Arial MT"/>
              </a:rPr>
              <a:t>s  </a:t>
            </a:r>
            <a:r>
              <a:rPr sz="1950" spc="15" dirty="0">
                <a:latin typeface="Arial MT"/>
                <a:cs typeface="Arial MT"/>
              </a:rPr>
              <a:t>the	</a:t>
            </a:r>
            <a:r>
              <a:rPr sz="1950" spc="10" dirty="0">
                <a:latin typeface="Arial MT"/>
                <a:cs typeface="Arial MT"/>
              </a:rPr>
              <a:t>child to </a:t>
            </a:r>
            <a:r>
              <a:rPr sz="1950" spc="15" dirty="0">
                <a:latin typeface="Arial MT"/>
                <a:cs typeface="Arial MT"/>
              </a:rPr>
              <a:t>use </a:t>
            </a:r>
            <a:r>
              <a:rPr sz="1950" spc="10" dirty="0">
                <a:latin typeface="Arial MT"/>
                <a:cs typeface="Arial MT"/>
              </a:rPr>
              <a:t>his 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leisure</a:t>
            </a:r>
            <a:r>
              <a:rPr sz="1950" spc="-10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time</a:t>
            </a:r>
            <a:r>
              <a:rPr sz="1950" spc="-5" dirty="0">
                <a:latin typeface="Arial MT"/>
                <a:cs typeface="Arial MT"/>
              </a:rPr>
              <a:t> </a:t>
            </a:r>
            <a:r>
              <a:rPr sz="1950" spc="10" dirty="0">
                <a:latin typeface="Arial MT"/>
                <a:cs typeface="Arial MT"/>
              </a:rPr>
              <a:t>for</a:t>
            </a:r>
            <a:endParaRPr sz="1950">
              <a:latin typeface="Arial MT"/>
              <a:cs typeface="Arial MT"/>
            </a:endParaRPr>
          </a:p>
          <a:p>
            <a:pPr marL="222885" marR="550545" indent="-210820">
              <a:lnSpc>
                <a:spcPts val="2400"/>
              </a:lnSpc>
              <a:spcBef>
                <a:spcPts val="80"/>
              </a:spcBef>
              <a:tabLst>
                <a:tab pos="768985" algn="l"/>
              </a:tabLst>
            </a:pPr>
            <a:r>
              <a:rPr sz="1950" spc="20" dirty="0">
                <a:latin typeface="Arial MT"/>
                <a:cs typeface="Arial MT"/>
              </a:rPr>
              <a:t>do</a:t>
            </a:r>
            <a:r>
              <a:rPr sz="1950" dirty="0">
                <a:latin typeface="Arial MT"/>
                <a:cs typeface="Arial MT"/>
              </a:rPr>
              <a:t>i</a:t>
            </a:r>
            <a:r>
              <a:rPr sz="1950" spc="20" dirty="0">
                <a:latin typeface="Arial MT"/>
                <a:cs typeface="Arial MT"/>
              </a:rPr>
              <a:t>n</a:t>
            </a:r>
            <a:r>
              <a:rPr sz="1950" spc="15" dirty="0">
                <a:latin typeface="Arial MT"/>
                <a:cs typeface="Arial MT"/>
              </a:rPr>
              <a:t>g</a:t>
            </a:r>
            <a:r>
              <a:rPr sz="1950" dirty="0">
                <a:latin typeface="Arial MT"/>
                <a:cs typeface="Arial MT"/>
              </a:rPr>
              <a:t>	</a:t>
            </a:r>
            <a:r>
              <a:rPr sz="1950" spc="15" dirty="0">
                <a:latin typeface="Arial MT"/>
                <a:cs typeface="Arial MT"/>
              </a:rPr>
              <a:t>s</a:t>
            </a:r>
            <a:r>
              <a:rPr sz="1950" spc="20" dirty="0">
                <a:latin typeface="Arial MT"/>
                <a:cs typeface="Arial MT"/>
              </a:rPr>
              <a:t>o</a:t>
            </a:r>
            <a:r>
              <a:rPr sz="1950" spc="15" dirty="0">
                <a:latin typeface="Arial MT"/>
                <a:cs typeface="Arial MT"/>
              </a:rPr>
              <a:t>m</a:t>
            </a:r>
            <a:r>
              <a:rPr sz="1950" dirty="0">
                <a:latin typeface="Arial MT"/>
                <a:cs typeface="Arial MT"/>
              </a:rPr>
              <a:t>e</a:t>
            </a:r>
            <a:r>
              <a:rPr sz="1950" spc="5" dirty="0">
                <a:latin typeface="Arial MT"/>
                <a:cs typeface="Arial MT"/>
              </a:rPr>
              <a:t>t</a:t>
            </a:r>
            <a:r>
              <a:rPr sz="1950" spc="20" dirty="0">
                <a:latin typeface="Arial MT"/>
                <a:cs typeface="Arial MT"/>
              </a:rPr>
              <a:t>hi</a:t>
            </a:r>
            <a:r>
              <a:rPr sz="1950" dirty="0">
                <a:latin typeface="Arial MT"/>
                <a:cs typeface="Arial MT"/>
              </a:rPr>
              <a:t>n</a:t>
            </a:r>
            <a:r>
              <a:rPr sz="1950" spc="10" dirty="0">
                <a:latin typeface="Arial MT"/>
                <a:cs typeface="Arial MT"/>
              </a:rPr>
              <a:t>g  useful.</a:t>
            </a:r>
            <a:endParaRPr sz="195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6079235"/>
            <a:ext cx="10058400" cy="497205"/>
            <a:chOff x="0" y="6079235"/>
            <a:chExt cx="10058400" cy="497205"/>
          </a:xfrm>
        </p:grpSpPr>
        <p:sp>
          <p:nvSpPr>
            <p:cNvPr id="10" name="object 10"/>
            <p:cNvSpPr/>
            <p:nvPr/>
          </p:nvSpPr>
          <p:spPr>
            <a:xfrm>
              <a:off x="0" y="6301739"/>
              <a:ext cx="10058400" cy="74930"/>
            </a:xfrm>
            <a:custGeom>
              <a:avLst/>
              <a:gdLst/>
              <a:ahLst/>
              <a:cxnLst/>
              <a:rect l="l" t="t" r="r" b="b"/>
              <a:pathLst>
                <a:path w="10058400" h="74929">
                  <a:moveTo>
                    <a:pt x="10058400" y="74676"/>
                  </a:moveTo>
                  <a:lnTo>
                    <a:pt x="0" y="74676"/>
                  </a:lnTo>
                  <a:lnTo>
                    <a:pt x="0" y="0"/>
                  </a:lnTo>
                  <a:lnTo>
                    <a:pt x="10058400" y="0"/>
                  </a:lnTo>
                  <a:lnTo>
                    <a:pt x="10058400" y="7467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51619" y="6079235"/>
              <a:ext cx="495300" cy="497205"/>
            </a:xfrm>
            <a:custGeom>
              <a:avLst/>
              <a:gdLst/>
              <a:ahLst/>
              <a:cxnLst/>
              <a:rect l="l" t="t" r="r" b="b"/>
              <a:pathLst>
                <a:path w="495300" h="497204">
                  <a:moveTo>
                    <a:pt x="246888" y="496824"/>
                  </a:moveTo>
                  <a:lnTo>
                    <a:pt x="197337" y="491775"/>
                  </a:lnTo>
                  <a:lnTo>
                    <a:pt x="151090" y="477297"/>
                  </a:lnTo>
                  <a:lnTo>
                    <a:pt x="109165" y="454390"/>
                  </a:lnTo>
                  <a:lnTo>
                    <a:pt x="72580" y="424053"/>
                  </a:lnTo>
                  <a:lnTo>
                    <a:pt x="42353" y="387286"/>
                  </a:lnTo>
                  <a:lnTo>
                    <a:pt x="19502" y="345090"/>
                  </a:lnTo>
                  <a:lnTo>
                    <a:pt x="5045" y="298465"/>
                  </a:lnTo>
                  <a:lnTo>
                    <a:pt x="0" y="248412"/>
                  </a:lnTo>
                  <a:lnTo>
                    <a:pt x="5045" y="198358"/>
                  </a:lnTo>
                  <a:lnTo>
                    <a:pt x="19502" y="151733"/>
                  </a:lnTo>
                  <a:lnTo>
                    <a:pt x="42353" y="109537"/>
                  </a:lnTo>
                  <a:lnTo>
                    <a:pt x="72580" y="72771"/>
                  </a:lnTo>
                  <a:lnTo>
                    <a:pt x="109165" y="42433"/>
                  </a:lnTo>
                  <a:lnTo>
                    <a:pt x="151090" y="19526"/>
                  </a:lnTo>
                  <a:lnTo>
                    <a:pt x="197337" y="5048"/>
                  </a:lnTo>
                  <a:lnTo>
                    <a:pt x="246888" y="0"/>
                  </a:lnTo>
                  <a:lnTo>
                    <a:pt x="296941" y="5048"/>
                  </a:lnTo>
                  <a:lnTo>
                    <a:pt x="343566" y="19526"/>
                  </a:lnTo>
                  <a:lnTo>
                    <a:pt x="385762" y="42433"/>
                  </a:lnTo>
                  <a:lnTo>
                    <a:pt x="422528" y="72771"/>
                  </a:lnTo>
                  <a:lnTo>
                    <a:pt x="452866" y="109537"/>
                  </a:lnTo>
                  <a:lnTo>
                    <a:pt x="475773" y="151733"/>
                  </a:lnTo>
                  <a:lnTo>
                    <a:pt x="490251" y="198358"/>
                  </a:lnTo>
                  <a:lnTo>
                    <a:pt x="495300" y="248412"/>
                  </a:lnTo>
                  <a:lnTo>
                    <a:pt x="490251" y="298465"/>
                  </a:lnTo>
                  <a:lnTo>
                    <a:pt x="475773" y="345090"/>
                  </a:lnTo>
                  <a:lnTo>
                    <a:pt x="452866" y="387286"/>
                  </a:lnTo>
                  <a:lnTo>
                    <a:pt x="422528" y="424053"/>
                  </a:lnTo>
                  <a:lnTo>
                    <a:pt x="385762" y="454390"/>
                  </a:lnTo>
                  <a:lnTo>
                    <a:pt x="343566" y="477297"/>
                  </a:lnTo>
                  <a:lnTo>
                    <a:pt x="296941" y="491775"/>
                  </a:lnTo>
                  <a:lnTo>
                    <a:pt x="246888" y="496824"/>
                  </a:lnTo>
                  <a:close/>
                </a:path>
              </a:pathLst>
            </a:custGeom>
            <a:solidFill>
              <a:srgbClr val="894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353758" y="6231060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759</Words>
  <Application>Microsoft Office PowerPoint</Application>
  <PresentationFormat>Custom</PresentationFormat>
  <Paragraphs>197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B. Sc Nursing Sem-5          Subject: Nursing Education</vt:lpstr>
      <vt:lpstr>UNIT – I EDUCATION  AND  PHILOSOPHY</vt:lpstr>
      <vt:lpstr>EDUCATION</vt:lpstr>
      <vt:lpstr>Slide 4</vt:lpstr>
      <vt:lpstr>AIMS OF EDUCATION</vt:lpstr>
      <vt:lpstr>AIMS OF EDUCATION</vt:lpstr>
      <vt:lpstr>AIMS OF EDUCATION</vt:lpstr>
      <vt:lpstr>AIMS OF EDUCATION</vt:lpstr>
      <vt:lpstr>AIMS OF EDUCATION</vt:lpstr>
      <vt:lpstr>AIMS OF EDUCATION</vt:lpstr>
      <vt:lpstr>FUNCTIONS OF EDUCATION</vt:lpstr>
      <vt:lpstr>INDIVIDUAL FUNCTION OF EDUCATION</vt:lpstr>
      <vt:lpstr>PHILOSOPHY</vt:lpstr>
      <vt:lpstr>PHILOSOPHY OF EDUCATION</vt:lpstr>
      <vt:lpstr>Naturalism</vt:lpstr>
      <vt:lpstr>Naturalism</vt:lpstr>
      <vt:lpstr>Naturalism</vt:lpstr>
      <vt:lpstr>Idealism</vt:lpstr>
      <vt:lpstr>Idealism</vt:lpstr>
      <vt:lpstr>Slide 20</vt:lpstr>
      <vt:lpstr>Pragmatism</vt:lpstr>
      <vt:lpstr>Pragmatism</vt:lpstr>
      <vt:lpstr>Pragmatism</vt:lpstr>
      <vt:lpstr>Realism</vt:lpstr>
      <vt:lpstr>Realism</vt:lpstr>
      <vt:lpstr>Realism</vt:lpstr>
      <vt:lpstr>Realism</vt:lpstr>
      <vt:lpstr>Perennialism</vt:lpstr>
      <vt:lpstr>Perennialism</vt:lpstr>
      <vt:lpstr>Perennialism</vt:lpstr>
      <vt:lpstr>Perennialism</vt:lpstr>
      <vt:lpstr>Perennialism</vt:lpstr>
      <vt:lpstr>Essentialism</vt:lpstr>
      <vt:lpstr>Essentialism</vt:lpstr>
      <vt:lpstr>Essentialism</vt:lpstr>
      <vt:lpstr>Existentialism</vt:lpstr>
      <vt:lpstr>Existentialism</vt:lpstr>
      <vt:lpstr>Existentialism</vt:lpstr>
      <vt:lpstr>REFERENCES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PPt- EDUCATION.ppt [Compatibility Mode]</dc:title>
  <dc:creator>KIMS</dc:creator>
  <cp:lastModifiedBy>pc1</cp:lastModifiedBy>
  <cp:revision>2</cp:revision>
  <dcterms:created xsi:type="dcterms:W3CDTF">2024-06-07T06:33:55Z</dcterms:created>
  <dcterms:modified xsi:type="dcterms:W3CDTF">2024-06-07T06:42:01Z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2021-08-18T00:00:00Z</vt:filetime>
  </property>
  <property fmtid="{D5CDD505-2E9C-101B-9397-08002B2CF9AE}" pid="3" name="LastSaved">
    <vt:filetime>2024-06-07T00:00:00Z</vt:filetime>
  </property>
</Properties>
</file>