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a:xfrm>
            <a:off x="914400" y="4323846"/>
            <a:ext cx="4880610" cy="365125"/>
          </a:xfrm>
        </p:spPr>
        <p:txBody>
          <a:bodyPr/>
          <a:lstStyle/>
          <a:p>
            <a:endParaRPr lang="en-US"/>
          </a:p>
        </p:txBody>
      </p:sp>
      <p:sp>
        <p:nvSpPr>
          <p:cNvPr id="6" name="Slide Number Placeholder 5"/>
          <p:cNvSpPr>
            <a:spLocks noGrp="1"/>
          </p:cNvSpPr>
          <p:nvPr>
            <p:ph type="sldNum" sz="quarter" idx="12"/>
          </p:nvPr>
        </p:nvSpPr>
        <p:spPr>
          <a:xfrm>
            <a:off x="6057900" y="1430867"/>
            <a:ext cx="21717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1097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1752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3"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31565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2017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29810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2970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9830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91695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4841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4345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a:xfrm>
            <a:off x="594360" y="381001"/>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0780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a:xfrm>
            <a:off x="594360" y="379438"/>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B6F15528-21DE-4FAA-801E-634DDDAF4B2B}" type="slidenum">
              <a:rPr lang="en-US" smtClean="0"/>
              <a:pPr/>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10948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1D8BD707-D9CF-40AE-B4C6-C98DA3205C09}" type="datetimeFigureOut">
              <a:rPr lang="en-US" smtClean="0"/>
              <a:pPr/>
              <a:t>2/23/2021</a:t>
            </a:fld>
            <a:endParaRPr lang="en-US"/>
          </a:p>
        </p:txBody>
      </p:sp>
      <p:sp>
        <p:nvSpPr>
          <p:cNvPr id="6" name="Footer Placeholder 5"/>
          <p:cNvSpPr>
            <a:spLocks noGrp="1"/>
          </p:cNvSpPr>
          <p:nvPr>
            <p:ph type="ftr" sz="quarter" idx="11"/>
          </p:nvPr>
        </p:nvSpPr>
        <p:spPr>
          <a:xfrm>
            <a:off x="594360" y="378884"/>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9129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pPr/>
              <a:t>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7701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pPr/>
              <a:t>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31018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1469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1D8BD707-D9CF-40AE-B4C6-C98DA3205C09}" type="datetimeFigureOut">
              <a:rPr lang="en-US" smtClean="0"/>
              <a:pPr/>
              <a:t>2/23/2021</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4"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6554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D8BD707-D9CF-40AE-B4C6-C98DA3205C09}" type="datetimeFigureOut">
              <a:rPr lang="en-US" smtClean="0"/>
              <a:pPr/>
              <a:t>2/23/2021</a:t>
            </a:fld>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90920181"/>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b="1" dirty="0"/>
              <a:t>THERAPEUTIC COMMUNITION AND NURSE-PATIENT RELATION</a:t>
            </a:r>
          </a:p>
        </p:txBody>
      </p:sp>
    </p:spTree>
    <p:extLst>
      <p:ext uri="{BB962C8B-B14F-4D97-AF65-F5344CB8AC3E}">
        <p14:creationId xmlns:p14="http://schemas.microsoft.com/office/powerpoint/2010/main" val="3302450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COMMUNICATION</a:t>
            </a:r>
          </a:p>
        </p:txBody>
      </p:sp>
      <p:sp>
        <p:nvSpPr>
          <p:cNvPr id="3" name="Content Placeholder 2"/>
          <p:cNvSpPr>
            <a:spLocks noGrp="1"/>
          </p:cNvSpPr>
          <p:nvPr>
            <p:ph idx="1"/>
          </p:nvPr>
        </p:nvSpPr>
        <p:spPr/>
        <p:txBody>
          <a:bodyPr>
            <a:normAutofit/>
          </a:bodyPr>
          <a:lstStyle/>
          <a:p>
            <a:pPr algn="just"/>
            <a:r>
              <a:rPr lang="en-US" sz="2400" b="1" dirty="0"/>
              <a:t>COMMUNICATION REFERS TO THE GIVING AND RECEIVING OF INFORMATION.</a:t>
            </a:r>
          </a:p>
          <a:p>
            <a:pPr algn="just"/>
            <a:r>
              <a:rPr lang="en-US" sz="2400" b="1" dirty="0"/>
              <a:t>COMMUNICATION IS THE MEANS BY WHICH PEOPLE INFLUENCE THE BEHAVIOUR OF ANOTHER LEADING TO THE SUCCESSFUL OUTCOME OF NURSING INTERVENTION.</a:t>
            </a:r>
          </a:p>
        </p:txBody>
      </p:sp>
    </p:spTree>
    <p:extLst>
      <p:ext uri="{BB962C8B-B14F-4D97-AF65-F5344CB8AC3E}">
        <p14:creationId xmlns:p14="http://schemas.microsoft.com/office/powerpoint/2010/main" val="2666702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TYPES OF COMMUNICATION</a:t>
            </a:r>
          </a:p>
        </p:txBody>
      </p:sp>
      <p:sp>
        <p:nvSpPr>
          <p:cNvPr id="3" name="Content Placeholder 2"/>
          <p:cNvSpPr>
            <a:spLocks noGrp="1"/>
          </p:cNvSpPr>
          <p:nvPr>
            <p:ph idx="1"/>
          </p:nvPr>
        </p:nvSpPr>
        <p:spPr/>
        <p:txBody>
          <a:bodyPr>
            <a:normAutofit/>
          </a:bodyPr>
          <a:lstStyle/>
          <a:p>
            <a:r>
              <a:rPr lang="en-US" sz="2400" b="1" dirty="0"/>
              <a:t>VERBAL</a:t>
            </a:r>
          </a:p>
          <a:p>
            <a:r>
              <a:rPr lang="en-US" sz="2400" b="1" dirty="0"/>
              <a:t>NON-VERBAL</a:t>
            </a:r>
          </a:p>
        </p:txBody>
      </p:sp>
    </p:spTree>
    <p:extLst>
      <p:ext uri="{BB962C8B-B14F-4D97-AF65-F5344CB8AC3E}">
        <p14:creationId xmlns:p14="http://schemas.microsoft.com/office/powerpoint/2010/main" val="642593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78585" cy="1293028"/>
          </a:xfrm>
        </p:spPr>
        <p:txBody>
          <a:bodyPr/>
          <a:lstStyle/>
          <a:p>
            <a:r>
              <a:rPr lang="en-US" b="1" dirty="0"/>
              <a:t>THERAPEUTIC COMMUNICATION</a:t>
            </a:r>
          </a:p>
        </p:txBody>
      </p:sp>
      <p:sp>
        <p:nvSpPr>
          <p:cNvPr id="3" name="Content Placeholder 2"/>
          <p:cNvSpPr>
            <a:spLocks noGrp="1"/>
          </p:cNvSpPr>
          <p:nvPr>
            <p:ph idx="1"/>
          </p:nvPr>
        </p:nvSpPr>
        <p:spPr>
          <a:xfrm>
            <a:off x="457200" y="1219200"/>
            <a:ext cx="8305800" cy="5044440"/>
          </a:xfrm>
        </p:spPr>
        <p:txBody>
          <a:bodyPr>
            <a:noAutofit/>
          </a:bodyPr>
          <a:lstStyle/>
          <a:p>
            <a:pPr algn="just"/>
            <a:r>
              <a:rPr lang="en-US" sz="2400" b="1" dirty="0"/>
              <a:t>THERAPEUTIC COMMUNICTION IS AN INTERPERSONAL INTERACTION BETWEEN THE NURSE AND THE PATIENT DURING WHICH THE NURSE FOCUSES ON THE PATIENT’S SPECIFIC NEEDS TO PROMOTE AN EFFECTIVE EXCHANGE OF INFORMATION.</a:t>
            </a:r>
          </a:p>
          <a:p>
            <a:pPr algn="just"/>
            <a:r>
              <a:rPr lang="en-US" sz="2400" b="1" dirty="0"/>
              <a:t>IT WILL HELPS THE NURSE TO ACCOMPLISH THE GOALS:-</a:t>
            </a:r>
          </a:p>
          <a:p>
            <a:pPr algn="just"/>
            <a:r>
              <a:rPr lang="en-US" sz="2400" b="1" dirty="0"/>
              <a:t>ESTABLISH A THERAPEUTIC NURSE PATIENT RELATIONSHIP</a:t>
            </a:r>
          </a:p>
          <a:p>
            <a:pPr algn="just"/>
            <a:r>
              <a:rPr lang="en-US" sz="2400" b="1" dirty="0"/>
              <a:t>IDENTIFY THE MOST IMPORTANT PATIENT’S NEEDS</a:t>
            </a:r>
          </a:p>
          <a:p>
            <a:pPr algn="just"/>
            <a:r>
              <a:rPr lang="en-US" sz="2400" b="1" dirty="0"/>
              <a:t>ASSESS THE PATIENT’S PERCEPTION OF THE PROBLEM.</a:t>
            </a:r>
          </a:p>
          <a:p>
            <a:pPr algn="just"/>
            <a:r>
              <a:rPr lang="en-US" sz="2400" b="1" dirty="0"/>
              <a:t>FACILITATES THE PATIENT’S EXPRESSION OF EMOTIONS.</a:t>
            </a:r>
          </a:p>
          <a:p>
            <a:pPr algn="just"/>
            <a:r>
              <a:rPr lang="en-US" sz="2400" b="1" dirty="0"/>
              <a:t>IMPLEMENT THE INTERVENTIONS DESIGNED TO ADDRESS THE PATIENT’S NEED.</a:t>
            </a:r>
          </a:p>
        </p:txBody>
      </p:sp>
    </p:spTree>
    <p:extLst>
      <p:ext uri="{BB962C8B-B14F-4D97-AF65-F5344CB8AC3E}">
        <p14:creationId xmlns:p14="http://schemas.microsoft.com/office/powerpoint/2010/main" val="2974423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normAutofit fontScale="90000"/>
          </a:bodyPr>
          <a:lstStyle/>
          <a:p>
            <a:pPr algn="just"/>
            <a:r>
              <a:rPr lang="en-US" b="1" dirty="0"/>
              <a:t>PRINCIPLES OR CHARCTERISTICS OF THERAPEUTIC COMMUNICATION</a:t>
            </a:r>
          </a:p>
        </p:txBody>
      </p:sp>
      <p:sp>
        <p:nvSpPr>
          <p:cNvPr id="3" name="Content Placeholder 2"/>
          <p:cNvSpPr>
            <a:spLocks noGrp="1"/>
          </p:cNvSpPr>
          <p:nvPr>
            <p:ph idx="1"/>
          </p:nvPr>
        </p:nvSpPr>
        <p:spPr/>
        <p:txBody>
          <a:bodyPr>
            <a:normAutofit/>
          </a:bodyPr>
          <a:lstStyle/>
          <a:p>
            <a:pPr algn="just"/>
            <a:r>
              <a:rPr lang="en-US" sz="2400" b="1" dirty="0"/>
              <a:t>THE PATIENT SHOULD BE THE PRIMARY FOCUS OF INTERACTION.</a:t>
            </a:r>
          </a:p>
          <a:p>
            <a:pPr algn="just"/>
            <a:r>
              <a:rPr lang="en-US" sz="2400" b="1" dirty="0"/>
              <a:t>A PROFESSIONAL ATTITUDE SETS THE TONE OF THE THERAPEUTIC RELATIONSHIP.</a:t>
            </a:r>
          </a:p>
          <a:p>
            <a:pPr algn="just"/>
            <a:r>
              <a:rPr lang="en-US" sz="2400" b="1" dirty="0"/>
              <a:t>USE SELF-DISCLOSURE CAUTIOUSLY ONLY WHEN IT HAS A THERAPEUTIC PURPOSE.</a:t>
            </a:r>
          </a:p>
          <a:p>
            <a:pPr algn="just"/>
            <a:r>
              <a:rPr lang="en-US" sz="2400" b="1" dirty="0"/>
              <a:t>AVOID SOCIAL RELATIONSHIP WITH PATIENTS.</a:t>
            </a:r>
          </a:p>
          <a:p>
            <a:pPr algn="just"/>
            <a:r>
              <a:rPr lang="en-US" sz="2400" b="1" dirty="0"/>
              <a:t>MAINTAIN PATIENT CONFIDENTAILITY.</a:t>
            </a:r>
          </a:p>
          <a:p>
            <a:pPr algn="just"/>
            <a:r>
              <a:rPr lang="en-US" sz="2400" b="1" dirty="0"/>
              <a:t>ASSESS THE PATIENT’S INTELLECTUAL COMPETENCE TO DETERMINE THE LEVEL OF UNDERSTANDING.</a:t>
            </a:r>
          </a:p>
          <a:p>
            <a:pPr algn="just"/>
            <a:endParaRPr lang="en-US" sz="2400" b="1" dirty="0"/>
          </a:p>
        </p:txBody>
      </p:sp>
    </p:spTree>
    <p:extLst>
      <p:ext uri="{BB962C8B-B14F-4D97-AF65-F5344CB8AC3E}">
        <p14:creationId xmlns:p14="http://schemas.microsoft.com/office/powerpoint/2010/main" val="3108546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b="1" dirty="0"/>
              <a:t>IMPLEMENT INTERVENTIONS FROM A THEORETIC BASE.</a:t>
            </a:r>
          </a:p>
          <a:p>
            <a:pPr algn="just"/>
            <a:r>
              <a:rPr lang="en-US" sz="2400" b="1" dirty="0"/>
              <a:t>MAINTAIN A NON-JUDGEMENTAL ATTITUDE. AVOID MAKING JUDGEMENTS ABOUT PATIENT’S BEHAVIOR.</a:t>
            </a:r>
          </a:p>
          <a:p>
            <a:pPr algn="just"/>
            <a:r>
              <a:rPr lang="en-US" sz="2400" b="1" dirty="0"/>
              <a:t>AVOID GIVING ADVICE.</a:t>
            </a:r>
          </a:p>
          <a:p>
            <a:pPr algn="just"/>
            <a:r>
              <a:rPr lang="en-US" sz="2400" b="1" dirty="0"/>
              <a:t>GUIDE THE PATIENT TO REINTERPRET HIS OR HER EXPERIENCES RATIONALLY.</a:t>
            </a:r>
          </a:p>
        </p:txBody>
      </p:sp>
    </p:spTree>
    <p:extLst>
      <p:ext uri="{BB962C8B-B14F-4D97-AF65-F5344CB8AC3E}">
        <p14:creationId xmlns:p14="http://schemas.microsoft.com/office/powerpoint/2010/main" val="2557446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4373"/>
            <a:ext cx="7559040" cy="1293028"/>
          </a:xfrm>
        </p:spPr>
        <p:txBody>
          <a:bodyPr>
            <a:normAutofit fontScale="90000"/>
          </a:bodyPr>
          <a:lstStyle/>
          <a:p>
            <a:pPr algn="just"/>
            <a:r>
              <a:rPr lang="en-US" b="1" dirty="0"/>
              <a:t>THERAPEUTIC COMMUNICATION TECHNIQUES</a:t>
            </a:r>
          </a:p>
        </p:txBody>
      </p:sp>
      <p:sp>
        <p:nvSpPr>
          <p:cNvPr id="3" name="Content Placeholder 2"/>
          <p:cNvSpPr>
            <a:spLocks noGrp="1"/>
          </p:cNvSpPr>
          <p:nvPr>
            <p:ph idx="1"/>
          </p:nvPr>
        </p:nvSpPr>
        <p:spPr/>
        <p:txBody>
          <a:bodyPr/>
          <a:lstStyle/>
          <a:p>
            <a:pPr marL="457200" indent="-457200" algn="just">
              <a:buFont typeface="+mj-lt"/>
              <a:buAutoNum type="arabicPeriod"/>
            </a:pPr>
            <a:r>
              <a:rPr lang="en-US" b="1" dirty="0"/>
              <a:t>LISTENING:- IT IS AN ACTIVE PROCESS OF RECEIVING INFORMATION. RESPONSES ON THE PART OF THE NURSE SUCH AS MAINTAINING EYE-EYE CONTACT, NODDING, GESTURING AND OTHER FORMS OF  RECEPTIVE NON-VERBAL COMMUNICATION CONVEY TO THE PATIENT THAT HE IS BEING LISTENED AND UNDERSTOOD.</a:t>
            </a:r>
          </a:p>
          <a:p>
            <a:pPr marL="457200" indent="-457200" algn="just">
              <a:buFont typeface="+mj-lt"/>
              <a:buAutoNum type="arabicPeriod"/>
            </a:pPr>
            <a:r>
              <a:rPr lang="en-US" b="1" dirty="0"/>
              <a:t>BROAD OPENING:- ENCOURAGE THE PATIENT TO SELECT TOPICS FOR DISCUSSION.</a:t>
            </a:r>
          </a:p>
          <a:p>
            <a:pPr marL="457200" indent="-457200" algn="just">
              <a:buFont typeface="+mj-lt"/>
              <a:buAutoNum type="arabicPeriod"/>
            </a:pPr>
            <a:r>
              <a:rPr lang="en-US" b="1" dirty="0"/>
              <a:t>RESTATING:- REPEATING THE MAIN THOUGHT EXPRESSED BY THE PATIENT.</a:t>
            </a:r>
          </a:p>
        </p:txBody>
      </p:sp>
    </p:spTree>
    <p:extLst>
      <p:ext uri="{BB962C8B-B14F-4D97-AF65-F5344CB8AC3E}">
        <p14:creationId xmlns:p14="http://schemas.microsoft.com/office/powerpoint/2010/main" val="720045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4373"/>
            <a:ext cx="8092440" cy="5499267"/>
          </a:xfrm>
        </p:spPr>
        <p:txBody>
          <a:bodyPr>
            <a:normAutofit/>
          </a:bodyPr>
          <a:lstStyle/>
          <a:p>
            <a:pPr marL="457200" indent="-457200" algn="just">
              <a:buFont typeface="+mj-lt"/>
              <a:buAutoNum type="arabicPeriod" startAt="4"/>
            </a:pPr>
            <a:r>
              <a:rPr lang="en-US" sz="2400" b="1" dirty="0"/>
              <a:t>CLARIFICATION:- ATTEMPTS TO PUT VAGUE IDEAS OR UNCLEAR THOUGHTS OF THE PATIENT INTO WORDS TO ENHANCE THE NURSE’S UNDERSTANDING OR AKING THE PATIENT TO EXPALIN WHAT HE MEANS.</a:t>
            </a:r>
          </a:p>
          <a:p>
            <a:pPr marL="457200" indent="-457200" algn="just">
              <a:buFont typeface="+mj-lt"/>
              <a:buAutoNum type="arabicPeriod" startAt="4"/>
            </a:pPr>
            <a:r>
              <a:rPr lang="en-US" sz="2400" b="1" dirty="0"/>
              <a:t>REFLECTION:- DIRECTING BACK THE PATIENT’S IDEAS, FEELINGS, QUESTIONS AND CONTENT.</a:t>
            </a:r>
          </a:p>
          <a:p>
            <a:pPr marL="457200" indent="-457200" algn="just">
              <a:buFont typeface="+mj-lt"/>
              <a:buAutoNum type="arabicPeriod" startAt="4"/>
            </a:pPr>
            <a:r>
              <a:rPr lang="en-US" sz="2400" b="1" dirty="0"/>
              <a:t>HUMOR:- THE DISCHARGE OF ENERGY THROUGH COMIC ENJOYMENT OF THE IMPERFECT.</a:t>
            </a:r>
          </a:p>
          <a:p>
            <a:pPr marL="457200" indent="-457200" algn="just">
              <a:buFont typeface="+mj-lt"/>
              <a:buAutoNum type="arabicPeriod" startAt="4"/>
            </a:pPr>
            <a:r>
              <a:rPr lang="en-US" sz="2400" b="1" dirty="0"/>
              <a:t>INFORMING:- THE SKILL OF INFORMATION GIVING .</a:t>
            </a:r>
          </a:p>
          <a:p>
            <a:pPr marL="457200" indent="-457200" algn="just">
              <a:buFont typeface="+mj-lt"/>
              <a:buAutoNum type="arabicPeriod" startAt="4"/>
            </a:pPr>
            <a:r>
              <a:rPr lang="en-US" sz="2400" b="1" dirty="0"/>
              <a:t>FOCUSING:- QUESTIONS OR STATEMENT THET HELPS THE PATIENT EXPAND ON A TOPIC OF IMPORTANCE.</a:t>
            </a:r>
          </a:p>
        </p:txBody>
      </p:sp>
    </p:spTree>
    <p:extLst>
      <p:ext uri="{BB962C8B-B14F-4D97-AF65-F5344CB8AC3E}">
        <p14:creationId xmlns:p14="http://schemas.microsoft.com/office/powerpoint/2010/main" val="2681304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94360" y="764373"/>
            <a:ext cx="7955280" cy="5499267"/>
          </a:xfrm>
        </p:spPr>
        <p:txBody>
          <a:bodyPr>
            <a:normAutofit/>
          </a:bodyPr>
          <a:lstStyle/>
          <a:p>
            <a:pPr marL="457200" indent="-457200" algn="just">
              <a:buFont typeface="+mj-lt"/>
              <a:buAutoNum type="arabicPeriod" startAt="9"/>
            </a:pPr>
            <a:r>
              <a:rPr lang="en-US" sz="2400" b="1" dirty="0"/>
              <a:t>SHARING PERCEPTION:- AKING THE PATIENT TO VERIFY THE NURSES UNDERSTANDING OF WHAT THE PATIENT IS THINKING OR FEELING.</a:t>
            </a:r>
          </a:p>
          <a:p>
            <a:pPr marL="457200" indent="-457200" algn="just">
              <a:buFont typeface="+mj-lt"/>
              <a:buAutoNum type="arabicPeriod" startAt="9"/>
            </a:pPr>
            <a:r>
              <a:rPr lang="en-US" sz="2400" b="1" dirty="0"/>
              <a:t>THEME IDENTIFICATION:- THIS INVOLVES IDENTIFICATION OF UNDERLYING ISSUES OR PROBLEMS EXPERIENCED BY THE PATIENT THAT EMERGE REPEATEDLY DURING THE COURSE OF THE NURSE-PATIENT RELATIONSHIP.</a:t>
            </a:r>
          </a:p>
          <a:p>
            <a:pPr marL="457200" indent="-457200" algn="just">
              <a:buFont typeface="+mj-lt"/>
              <a:buAutoNum type="arabicPeriod" startAt="9"/>
            </a:pPr>
            <a:r>
              <a:rPr lang="en-US" sz="2400" b="1" dirty="0"/>
              <a:t>SCILENCE:- IT ALLOWS THE NURSE TO PROMOTE THE PATIENT’S EXPLORATION AND UNDERSTANDING OF IMPORTANT PROBLEMS.</a:t>
            </a:r>
          </a:p>
          <a:p>
            <a:pPr marL="457200" indent="-457200" algn="just">
              <a:buFont typeface="+mj-lt"/>
              <a:buAutoNum type="arabicPeriod" startAt="9"/>
            </a:pPr>
            <a:r>
              <a:rPr lang="en-US" sz="2400" b="1" dirty="0"/>
              <a:t>SUGGESTING:- PRESENTATION OF ALTERNATIVE IDEAS FOR THE PATIENT’S CONSIDERATION RELATIVE TO PROBLEM SOLVING.</a:t>
            </a:r>
          </a:p>
        </p:txBody>
      </p:sp>
    </p:spTree>
    <p:extLst>
      <p:ext uri="{BB962C8B-B14F-4D97-AF65-F5344CB8AC3E}">
        <p14:creationId xmlns:p14="http://schemas.microsoft.com/office/powerpoint/2010/main" val="253532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lstStyle/>
          <a:p>
            <a:pPr algn="just"/>
            <a:r>
              <a:rPr lang="en-US" b="1" dirty="0"/>
              <a:t>THERAPEUTIC NURSE-PATIENT RELATIONSHIP</a:t>
            </a:r>
          </a:p>
        </p:txBody>
      </p:sp>
      <p:sp>
        <p:nvSpPr>
          <p:cNvPr id="3" name="Content Placeholder 2"/>
          <p:cNvSpPr>
            <a:spLocks noGrp="1"/>
          </p:cNvSpPr>
          <p:nvPr>
            <p:ph idx="1"/>
          </p:nvPr>
        </p:nvSpPr>
        <p:spPr/>
        <p:txBody>
          <a:bodyPr/>
          <a:lstStyle/>
          <a:p>
            <a:pPr algn="just"/>
            <a:r>
              <a:rPr lang="en-US" b="1" dirty="0"/>
              <a:t>A RELATIONSHIP IS DEFINED AS A STATE OF BEING RELATED OR A STATE OF AFFINITY BETWEEN TWO INDIVIDUALS.</a:t>
            </a:r>
          </a:p>
          <a:p>
            <a:pPr algn="just"/>
            <a:r>
              <a:rPr lang="en-US" b="1" dirty="0"/>
              <a:t>THE NURSE AND THE PATIENT INTERACT WITH EACH OTHER IN THE HEALTH CARE SYSTEM WITH THE GOAL OF ASSISTING THE PATIENT TO USE PERSONAL RESOURCES TO MEET HIS OR HER UNIQUE NEEDS.</a:t>
            </a:r>
          </a:p>
          <a:p>
            <a:pPr algn="just"/>
            <a:r>
              <a:rPr lang="en-US" b="1" dirty="0"/>
              <a:t>IN THERAPEUTIC RELATIONSHIP THE NURSE AND PATIENT WORK TOGETHER TOWARDS THE GOAL OF ASSISTING THE PATIENT TO REGAIN THE INNER RESOURCES TO MEET LIFE CHALLENGES AND FACILITATE GROWTH.</a:t>
            </a:r>
          </a:p>
        </p:txBody>
      </p:sp>
    </p:spTree>
    <p:extLst>
      <p:ext uri="{BB962C8B-B14F-4D97-AF65-F5344CB8AC3E}">
        <p14:creationId xmlns:p14="http://schemas.microsoft.com/office/powerpoint/2010/main" val="1734978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4373"/>
            <a:ext cx="7787640" cy="1293028"/>
          </a:xfrm>
        </p:spPr>
        <p:txBody>
          <a:bodyPr/>
          <a:lstStyle/>
          <a:p>
            <a:pPr algn="just"/>
            <a:r>
              <a:rPr lang="en-US" b="1" dirty="0"/>
              <a:t>TYPES OF RELATIONSHIPS</a:t>
            </a:r>
          </a:p>
        </p:txBody>
      </p:sp>
      <p:sp>
        <p:nvSpPr>
          <p:cNvPr id="3" name="Content Placeholder 2"/>
          <p:cNvSpPr>
            <a:spLocks noGrp="1"/>
          </p:cNvSpPr>
          <p:nvPr>
            <p:ph idx="1"/>
          </p:nvPr>
        </p:nvSpPr>
        <p:spPr/>
        <p:txBody>
          <a:bodyPr/>
          <a:lstStyle/>
          <a:p>
            <a:r>
              <a:rPr lang="en-US" b="1" dirty="0"/>
              <a:t>SOCIAL RELATIONSGIP</a:t>
            </a:r>
          </a:p>
          <a:p>
            <a:r>
              <a:rPr lang="en-US" b="1" dirty="0"/>
              <a:t>INTIMATE RELATIONSHIP</a:t>
            </a:r>
          </a:p>
          <a:p>
            <a:r>
              <a:rPr lang="en-US" b="1" dirty="0"/>
              <a:t>THERAPEUTIC RELATIONSHIP</a:t>
            </a:r>
          </a:p>
        </p:txBody>
      </p:sp>
    </p:spTree>
    <p:extLst>
      <p:ext uri="{BB962C8B-B14F-4D97-AF65-F5344CB8AC3E}">
        <p14:creationId xmlns:p14="http://schemas.microsoft.com/office/powerpoint/2010/main" val="1742133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4373"/>
            <a:ext cx="7787640" cy="1293028"/>
          </a:xfrm>
        </p:spPr>
        <p:txBody>
          <a:bodyPr/>
          <a:lstStyle/>
          <a:p>
            <a:pPr algn="l"/>
            <a:r>
              <a:rPr lang="en-US" b="1" dirty="0"/>
              <a:t>SOCIAL RELATIONSHIP</a:t>
            </a:r>
          </a:p>
        </p:txBody>
      </p:sp>
      <p:sp>
        <p:nvSpPr>
          <p:cNvPr id="3" name="Content Placeholder 2"/>
          <p:cNvSpPr>
            <a:spLocks noGrp="1"/>
          </p:cNvSpPr>
          <p:nvPr>
            <p:ph idx="1"/>
          </p:nvPr>
        </p:nvSpPr>
        <p:spPr/>
        <p:txBody>
          <a:bodyPr>
            <a:normAutofit/>
          </a:bodyPr>
          <a:lstStyle/>
          <a:p>
            <a:pPr algn="just"/>
            <a:r>
              <a:rPr lang="en-US" sz="2400" b="1" dirty="0"/>
              <a:t>A SOCIAL RELATIONSHIP CAN BE DEFINED AS A RELATIONSHIP THAT IS PRIMARILY INITIATED WITH THE PURPOSE OF FRIENDSHIP, SOCIALIZATION, ENJOYMENT OR ACCOMPLISHING A TASK.</a:t>
            </a:r>
          </a:p>
          <a:p>
            <a:pPr algn="just"/>
            <a:r>
              <a:rPr lang="en-US" sz="2400" b="1" dirty="0"/>
              <a:t>MUTUAL NEEDS ARE MET DURING SOCIAL INTERACTION.</a:t>
            </a:r>
          </a:p>
        </p:txBody>
      </p:sp>
    </p:spTree>
    <p:extLst>
      <p:ext uri="{BB962C8B-B14F-4D97-AF65-F5344CB8AC3E}">
        <p14:creationId xmlns:p14="http://schemas.microsoft.com/office/powerpoint/2010/main" val="3152859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4373"/>
            <a:ext cx="7787640" cy="1293028"/>
          </a:xfrm>
        </p:spPr>
        <p:txBody>
          <a:bodyPr/>
          <a:lstStyle/>
          <a:p>
            <a:pPr algn="l"/>
            <a:r>
              <a:rPr lang="en-US" b="1" dirty="0"/>
              <a:t>INITIMATE REALTIONSHIPS</a:t>
            </a:r>
          </a:p>
        </p:txBody>
      </p:sp>
      <p:sp>
        <p:nvSpPr>
          <p:cNvPr id="3" name="Content Placeholder 2"/>
          <p:cNvSpPr>
            <a:spLocks noGrp="1"/>
          </p:cNvSpPr>
          <p:nvPr>
            <p:ph idx="1"/>
          </p:nvPr>
        </p:nvSpPr>
        <p:spPr/>
        <p:txBody>
          <a:bodyPr>
            <a:normAutofit/>
          </a:bodyPr>
          <a:lstStyle/>
          <a:p>
            <a:pPr algn="just"/>
            <a:r>
              <a:rPr lang="en-US" sz="2400" b="1" dirty="0"/>
              <a:t>AN INTIMATE RELATIONSHIP OCCURS BETWEEN TWO INDIVIDUALS WHO HAVE AN EMOTIONAL COMMITMENT TO EACH OTHER.</a:t>
            </a:r>
          </a:p>
          <a:p>
            <a:pPr algn="just"/>
            <a:r>
              <a:rPr lang="en-US" sz="2400" b="1" dirty="0"/>
              <a:t>THOSE IN AN INTIMATE RELATIONSHIP USUALLY REACT NATURALLY WITH EACH OTHER.</a:t>
            </a:r>
          </a:p>
          <a:p>
            <a:pPr algn="just"/>
            <a:r>
              <a:rPr lang="en-US" sz="2400" b="1" dirty="0"/>
              <a:t>OFTEN THE RELATIONSHIP IS A PARTNERSHIP WHEREIN EACH MEMBER CARES ABOUT THE OTHER’S NEED FOR GROWTH AND SATISFACATION.</a:t>
            </a:r>
          </a:p>
        </p:txBody>
      </p:sp>
    </p:spTree>
    <p:extLst>
      <p:ext uri="{BB962C8B-B14F-4D97-AF65-F5344CB8AC3E}">
        <p14:creationId xmlns:p14="http://schemas.microsoft.com/office/powerpoint/2010/main" val="2008527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7863840" cy="1293028"/>
          </a:xfrm>
        </p:spPr>
        <p:txBody>
          <a:bodyPr/>
          <a:lstStyle/>
          <a:p>
            <a:pPr algn="l"/>
            <a:r>
              <a:rPr lang="en-US" b="1" dirty="0"/>
              <a:t>THERAPEUTIC RELATIONSHIPS</a:t>
            </a:r>
          </a:p>
        </p:txBody>
      </p:sp>
      <p:sp>
        <p:nvSpPr>
          <p:cNvPr id="3" name="Content Placeholder 2"/>
          <p:cNvSpPr>
            <a:spLocks noGrp="1"/>
          </p:cNvSpPr>
          <p:nvPr>
            <p:ph idx="1"/>
          </p:nvPr>
        </p:nvSpPr>
        <p:spPr/>
        <p:txBody>
          <a:bodyPr>
            <a:normAutofit/>
          </a:bodyPr>
          <a:lstStyle/>
          <a:p>
            <a:pPr algn="just"/>
            <a:r>
              <a:rPr lang="en-US" sz="2400" b="1" dirty="0"/>
              <a:t>THE THERAPEUTIC RELATIONSHIPS BETWEEN NURSE AND THE PATIENT DIFFERS FROM BOTH SOCIAL AND AN INTIMATE RELATIONSHIP IN THAT THE NURSE MAXIMIZES INNER COMMUNICATION SKILLS, UNDERSTANDING OF HUMAN BEHAVIOUR AND PERSONAL STRENGTH IN ORDER TO ENHANCE THE PATIENT’S GROWTH </a:t>
            </a:r>
          </a:p>
        </p:txBody>
      </p:sp>
    </p:spTree>
    <p:extLst>
      <p:ext uri="{BB962C8B-B14F-4D97-AF65-F5344CB8AC3E}">
        <p14:creationId xmlns:p14="http://schemas.microsoft.com/office/powerpoint/2010/main" val="1034411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2" algn="ctr"/>
            <a:r>
              <a:rPr lang="en-US" sz="5000" b="1" dirty="0"/>
              <a:t>COMPONENTS OF THERAPEUTIC NURSE PATINT RELATIONSHIP</a:t>
            </a:r>
          </a:p>
        </p:txBody>
      </p:sp>
    </p:spTree>
    <p:extLst>
      <p:ext uri="{BB962C8B-B14F-4D97-AF65-F5344CB8AC3E}">
        <p14:creationId xmlns:p14="http://schemas.microsoft.com/office/powerpoint/2010/main" val="3488785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 y="528845"/>
            <a:ext cx="7955280" cy="1293028"/>
          </a:xfrm>
        </p:spPr>
        <p:txBody>
          <a:bodyPr/>
          <a:lstStyle/>
          <a:p>
            <a:pPr algn="l"/>
            <a:r>
              <a:rPr lang="en-US" b="1" dirty="0"/>
              <a:t>1. RAPPORT</a:t>
            </a:r>
          </a:p>
        </p:txBody>
      </p:sp>
      <p:sp>
        <p:nvSpPr>
          <p:cNvPr id="3" name="Content Placeholder 2"/>
          <p:cNvSpPr>
            <a:spLocks noGrp="1"/>
          </p:cNvSpPr>
          <p:nvPr>
            <p:ph idx="1"/>
          </p:nvPr>
        </p:nvSpPr>
        <p:spPr>
          <a:xfrm>
            <a:off x="381000" y="1828800"/>
            <a:ext cx="8168640" cy="4434840"/>
          </a:xfrm>
        </p:spPr>
        <p:txBody>
          <a:bodyPr/>
          <a:lstStyle/>
          <a:p>
            <a:pPr algn="just"/>
            <a:r>
              <a:rPr lang="en-US" b="1" dirty="0"/>
              <a:t>IS A RELATIONSHIP OR COMMUNICATION ESPECIALLY WHEN USEFUL OR HARMONIOUS.</a:t>
            </a:r>
          </a:p>
          <a:p>
            <a:pPr algn="just"/>
            <a:r>
              <a:rPr lang="en-US" b="1" dirty="0"/>
              <a:t>IT IS THE CRUX OF A THERAPEUTIC REALTIOSHIP BETWEEN THE NURSE AND THE PATIENT.</a:t>
            </a:r>
          </a:p>
          <a:p>
            <a:pPr algn="just"/>
            <a:r>
              <a:rPr lang="en-US" b="1" dirty="0"/>
              <a:t>IT IS:-</a:t>
            </a:r>
          </a:p>
          <a:p>
            <a:pPr marL="457200" indent="-457200" algn="just">
              <a:buFont typeface="+mj-lt"/>
              <a:buAutoNum type="arabicPeriod"/>
            </a:pPr>
            <a:r>
              <a:rPr lang="en-US" b="1" dirty="0"/>
              <a:t>A WILLINGNESS TO BECOME INVOLVED WITH ANOTHER PERSON.</a:t>
            </a:r>
          </a:p>
          <a:p>
            <a:pPr marL="457200" indent="-457200" algn="just">
              <a:buFont typeface="+mj-lt"/>
              <a:buAutoNum type="arabicPeriod"/>
            </a:pPr>
            <a:r>
              <a:rPr lang="en-US" b="1" dirty="0"/>
              <a:t>GROWTH TOWARDS MUTUAL ACCEPTANCE AND UNDERTANDING OF INDIVIDUALITY.</a:t>
            </a:r>
          </a:p>
          <a:p>
            <a:pPr marL="457200" indent="-457200" algn="just">
              <a:buFont typeface="+mj-lt"/>
              <a:buAutoNum type="arabicPeriod"/>
            </a:pPr>
            <a:r>
              <a:rPr lang="en-US" b="1" dirty="0"/>
              <a:t>THE END RESULTS OF ONE’S CARE AND CONCERN FOR ANOTHER.</a:t>
            </a:r>
          </a:p>
        </p:txBody>
      </p:sp>
    </p:spTree>
    <p:extLst>
      <p:ext uri="{BB962C8B-B14F-4D97-AF65-F5344CB8AC3E}">
        <p14:creationId xmlns:p14="http://schemas.microsoft.com/office/powerpoint/2010/main" val="3666153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b="1" dirty="0"/>
              <a:t>THE NURSE ESTABLISH RAPPORT THROUGH DEMONSTRATION OF UNDERSTANDING, WARMTH AND NON-JUDGEMENTAL ATTITUDE.</a:t>
            </a:r>
          </a:p>
          <a:p>
            <a:pPr algn="just"/>
            <a:r>
              <a:rPr lang="en-US" sz="2400" b="1" dirty="0"/>
              <a:t>A SKILLED NURSE WILL BE ABLE TO ESTABLISH RAPPORT THAT WILL ALLEVIATE THE PATIENT’S PROBLEM.</a:t>
            </a:r>
          </a:p>
        </p:txBody>
      </p:sp>
    </p:spTree>
    <p:extLst>
      <p:ext uri="{BB962C8B-B14F-4D97-AF65-F5344CB8AC3E}">
        <p14:creationId xmlns:p14="http://schemas.microsoft.com/office/powerpoint/2010/main" val="3958382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lstStyle/>
          <a:p>
            <a:pPr algn="l"/>
            <a:r>
              <a:rPr lang="en-US" b="1" dirty="0"/>
              <a:t>2. EMPATHY</a:t>
            </a:r>
          </a:p>
        </p:txBody>
      </p:sp>
      <p:sp>
        <p:nvSpPr>
          <p:cNvPr id="3" name="Content Placeholder 2"/>
          <p:cNvSpPr>
            <a:spLocks noGrp="1"/>
          </p:cNvSpPr>
          <p:nvPr>
            <p:ph idx="1"/>
          </p:nvPr>
        </p:nvSpPr>
        <p:spPr/>
        <p:txBody>
          <a:bodyPr/>
          <a:lstStyle/>
          <a:p>
            <a:pPr algn="just"/>
            <a:r>
              <a:rPr lang="en-US" b="1" dirty="0"/>
              <a:t>IS AN ABILITY TO FEEL WITH THE PATIENT WHILE RETAINING THE ABILITY TO CRITICALLY ANALYZE THE SITUATION.</a:t>
            </a:r>
          </a:p>
          <a:p>
            <a:pPr algn="just"/>
            <a:r>
              <a:rPr lang="en-US" b="1" dirty="0"/>
              <a:t>IT IS THE ABILITY TO PUT ONESELF IN ANOTHER PERSON’S CIRCUMSTANCES AND FEELINGS.</a:t>
            </a:r>
          </a:p>
          <a:p>
            <a:pPr algn="just"/>
            <a:r>
              <a:rPr lang="en-US" b="1" dirty="0"/>
              <a:t>IN EMAPTHY PROCESS THE NURSE RECEIVES INFORMATION FROMM THE PATIENT WITH AN OPEN, NON JUDGEMENTAL ACCEPTANCE AND COMMUNICATES THIS UNDERSTANDING OF THE EXPERIENCE AND FEELINGS SO THAT THE PATIENT FEELS UNDERSTOOD.</a:t>
            </a:r>
          </a:p>
        </p:txBody>
      </p:sp>
    </p:spTree>
    <p:extLst>
      <p:ext uri="{BB962C8B-B14F-4D97-AF65-F5344CB8AC3E}">
        <p14:creationId xmlns:p14="http://schemas.microsoft.com/office/powerpoint/2010/main" val="952468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b="1" dirty="0"/>
              <a:t>SYMPATHY IS OFTEN CONFUSED WITH EMPATHY.</a:t>
            </a:r>
          </a:p>
          <a:p>
            <a:pPr algn="just"/>
            <a:r>
              <a:rPr lang="en-US" sz="2400" b="1" dirty="0"/>
              <a:t>IN SYMPATHY THE NURSE ACTUALLY FEELS WHAT THE PATIENT FEELS BUT IN THIS PROCESS OBJECTIVITY IS LOST, AND THE NURSE BECOMES FOCUSED ON RELIEF OF PERSONAL DISTRESS RATHER THAN ON ASSISTING THE PATIENT T RESOLVE THE PROBLEM</a:t>
            </a:r>
          </a:p>
        </p:txBody>
      </p:sp>
    </p:spTree>
    <p:extLst>
      <p:ext uri="{BB962C8B-B14F-4D97-AF65-F5344CB8AC3E}">
        <p14:creationId xmlns:p14="http://schemas.microsoft.com/office/powerpoint/2010/main" val="3895849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lstStyle/>
          <a:p>
            <a:pPr algn="l"/>
            <a:r>
              <a:rPr lang="en-US" b="1" dirty="0"/>
              <a:t>2. WARMTH</a:t>
            </a:r>
          </a:p>
        </p:txBody>
      </p:sp>
      <p:sp>
        <p:nvSpPr>
          <p:cNvPr id="3" name="Content Placeholder 2"/>
          <p:cNvSpPr>
            <a:spLocks noGrp="1"/>
          </p:cNvSpPr>
          <p:nvPr>
            <p:ph idx="1"/>
          </p:nvPr>
        </p:nvSpPr>
        <p:spPr/>
        <p:txBody>
          <a:bodyPr>
            <a:normAutofit/>
          </a:bodyPr>
          <a:lstStyle/>
          <a:p>
            <a:pPr algn="just"/>
            <a:r>
              <a:rPr lang="en-US" sz="2800" b="1" dirty="0"/>
              <a:t>WARMTH IS THE ABILITY TO HELP THE PATIENT FEEL CARED FOR AND COMFORTABLE.</a:t>
            </a:r>
          </a:p>
          <a:p>
            <a:pPr algn="just"/>
            <a:r>
              <a:rPr lang="en-US" sz="2800" b="1" dirty="0"/>
              <a:t>IT SHOWS ACCEPTANCE OF THE PATIENT AS A UNIQUE INDIVIDUAL.</a:t>
            </a:r>
          </a:p>
          <a:p>
            <a:pPr algn="just"/>
            <a:r>
              <a:rPr lang="en-US" sz="2800" b="1" dirty="0"/>
              <a:t>IT INVOLVES A NON-POSSESSIVE CARING FOR THE PATIENT AS A PERSON AND A WILLINGNESS TO SHARE THE PATIENT’S JOYS AND SORROWS.</a:t>
            </a:r>
          </a:p>
        </p:txBody>
      </p:sp>
    </p:spTree>
    <p:extLst>
      <p:ext uri="{BB962C8B-B14F-4D97-AF65-F5344CB8AC3E}">
        <p14:creationId xmlns:p14="http://schemas.microsoft.com/office/powerpoint/2010/main" val="930845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lstStyle/>
          <a:p>
            <a:pPr algn="l"/>
            <a:r>
              <a:rPr lang="en-US" b="1" dirty="0"/>
              <a:t>3. GENUINENESS</a:t>
            </a:r>
          </a:p>
        </p:txBody>
      </p:sp>
      <p:sp>
        <p:nvSpPr>
          <p:cNvPr id="3" name="Content Placeholder 2"/>
          <p:cNvSpPr>
            <a:spLocks noGrp="1"/>
          </p:cNvSpPr>
          <p:nvPr>
            <p:ph idx="1"/>
          </p:nvPr>
        </p:nvSpPr>
        <p:spPr>
          <a:xfrm>
            <a:off x="381000" y="1905000"/>
            <a:ext cx="8168640" cy="4358640"/>
          </a:xfrm>
        </p:spPr>
        <p:txBody>
          <a:bodyPr>
            <a:normAutofit/>
          </a:bodyPr>
          <a:lstStyle/>
          <a:p>
            <a:pPr algn="just"/>
            <a:r>
              <a:rPr lang="en-US" sz="2400" b="1" dirty="0"/>
              <a:t>GENUINENESS INVOLVES BEING ONE’S OWN SELF.</a:t>
            </a:r>
          </a:p>
          <a:p>
            <a:pPr algn="just"/>
            <a:r>
              <a:rPr lang="en-US" sz="2400" b="1" dirty="0"/>
              <a:t>THIS IMPLIES THAT THE NURSE IS AWARE OF HER THOUGHTS, FEELINGS, VALUES AND THEIR RELEVANCE IN THE IMMEDIATE INTERACTION WITH A PATIENT.</a:t>
            </a:r>
          </a:p>
          <a:p>
            <a:pPr algn="just"/>
            <a:r>
              <a:rPr lang="en-US" sz="2400" b="1" dirty="0"/>
              <a:t>THE NURSE’S RESPONSE TO THE PATIENT IS SCINCERE AND REFLECTS HER INTERNAL RESPONSES.</a:t>
            </a:r>
          </a:p>
          <a:p>
            <a:pPr algn="just"/>
            <a:r>
              <a:rPr lang="en-US" sz="2400" b="1" dirty="0"/>
              <a:t>IT IS ALSO IMPORTANT THAT THE NURSE’S VERBAL AND NON-VERBAL COMMUNICATION CORRESPONDS WITH EACH OTHER.</a:t>
            </a:r>
          </a:p>
        </p:txBody>
      </p:sp>
    </p:spTree>
    <p:extLst>
      <p:ext uri="{BB962C8B-B14F-4D97-AF65-F5344CB8AC3E}">
        <p14:creationId xmlns:p14="http://schemas.microsoft.com/office/powerpoint/2010/main" val="2301557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normAutofit fontScale="90000"/>
          </a:bodyPr>
          <a:lstStyle/>
          <a:p>
            <a:pPr algn="just"/>
            <a:r>
              <a:rPr lang="en-US" b="1" dirty="0"/>
              <a:t>CHARACTERISTICS OF THERAPEUTIC NURSE-PATIENT RELATIONSHIP</a:t>
            </a:r>
          </a:p>
        </p:txBody>
      </p:sp>
      <p:sp>
        <p:nvSpPr>
          <p:cNvPr id="3" name="Content Placeholder 2"/>
          <p:cNvSpPr>
            <a:spLocks noGrp="1"/>
          </p:cNvSpPr>
          <p:nvPr>
            <p:ph idx="1"/>
          </p:nvPr>
        </p:nvSpPr>
        <p:spPr/>
        <p:txBody>
          <a:bodyPr/>
          <a:lstStyle/>
          <a:p>
            <a:pPr algn="just"/>
            <a:r>
              <a:rPr lang="en-US" b="1" dirty="0"/>
              <a:t>THE THERAPEUTIC RELATIONSHIP IS THE CORNER-STONE OF PSYCHIATRIC-MENTAL HEALTH NURSING, WHERE OBSERVATION AND UNDERSTANDING OF BEHAVIOUR AND COMMUNICATION ARE OF GREATER IMPORTANCE.</a:t>
            </a:r>
          </a:p>
          <a:p>
            <a:pPr algn="just"/>
            <a:r>
              <a:rPr lang="en-US" b="1" dirty="0"/>
              <a:t>THE NATURE OF THE THERAPEUTIC RELATIONSHIP IS CHARCTERIZED BY THE MUTUAL GROWTH OF INDIVIDUALS WHO DARE TO BECOME RELATED TO DISCOVER LOVE, GROTH AND FREEDOM.</a:t>
            </a:r>
          </a:p>
          <a:p>
            <a:pPr algn="just"/>
            <a:r>
              <a:rPr lang="en-US" b="1" dirty="0"/>
              <a:t>THE THERAPEUTIC RELATIONSHIP IS BASED ON THE BELIEF THET THE PATIENT HAS POTENTIALS, AND AS RESULT OF THE RELATIONSHIP WILL GROW TO HIS FULLEST POTENTIALS.</a:t>
            </a:r>
          </a:p>
        </p:txBody>
      </p:sp>
    </p:spTree>
    <p:extLst>
      <p:ext uri="{BB962C8B-B14F-4D97-AF65-F5344CB8AC3E}">
        <p14:creationId xmlns:p14="http://schemas.microsoft.com/office/powerpoint/2010/main" val="2886365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b="1" dirty="0"/>
              <a:t>IN A THERAPEUTIC RELATIONSHIP THE NURSE AND PATIENT WORK TOGETHER TOWARDS THE GOAL OR ASSISTING THE PATIENT TO REGAIN THE INNER RESOURCES IN ORDER TO MEET LIFE CHALLENGES AND FACILITATE GROWTH.</a:t>
            </a:r>
          </a:p>
          <a:p>
            <a:pPr algn="just"/>
            <a:r>
              <a:rPr lang="en-US" sz="2400" b="1" dirty="0"/>
              <a:t>THE INTERACTION IS PURPOSEFULLY ESTABLISHED, MAINTAINED AND CARRIED OUT WITH THE ANTICIPATED OUTCOME OF HELPING THE PATIENT TO GAIN NEW COPING AND ADAPTATION SKILLS.</a:t>
            </a:r>
          </a:p>
        </p:txBody>
      </p:sp>
    </p:spTree>
    <p:extLst>
      <p:ext uri="{BB962C8B-B14F-4D97-AF65-F5344CB8AC3E}">
        <p14:creationId xmlns:p14="http://schemas.microsoft.com/office/powerpoint/2010/main" val="85995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normAutofit/>
          </a:bodyPr>
          <a:lstStyle/>
          <a:p>
            <a:pPr algn="l"/>
            <a:r>
              <a:rPr lang="en-US" b="1" dirty="0"/>
              <a:t>DYNAMICS OF THERAPEUTIC NURSE-PATIENT RELATIONSHIP</a:t>
            </a:r>
          </a:p>
        </p:txBody>
      </p:sp>
      <p:sp>
        <p:nvSpPr>
          <p:cNvPr id="3" name="Content Placeholder 2"/>
          <p:cNvSpPr>
            <a:spLocks noGrp="1"/>
          </p:cNvSpPr>
          <p:nvPr>
            <p:ph idx="1"/>
          </p:nvPr>
        </p:nvSpPr>
        <p:spPr/>
        <p:txBody>
          <a:bodyPr>
            <a:normAutofit/>
          </a:bodyPr>
          <a:lstStyle/>
          <a:p>
            <a:pPr marL="457200" indent="-457200" algn="just">
              <a:buFont typeface="+mj-lt"/>
              <a:buAutoNum type="arabicPeriod"/>
            </a:pPr>
            <a:r>
              <a:rPr lang="en-US" sz="2400" b="1" dirty="0"/>
              <a:t>THE THERAPEUTIC USE OF SELF</a:t>
            </a:r>
          </a:p>
          <a:p>
            <a:pPr marL="457200" indent="-457200" algn="just">
              <a:buFont typeface="+mj-lt"/>
              <a:buAutoNum type="arabicPeriod"/>
            </a:pPr>
            <a:r>
              <a:rPr lang="en-US" sz="2400" b="1" dirty="0"/>
              <a:t>GAINING SELF-AWARENESS</a:t>
            </a:r>
          </a:p>
          <a:p>
            <a:pPr marL="457200" indent="-457200" algn="just">
              <a:buFont typeface="+mj-lt"/>
              <a:buAutoNum type="arabicPeriod"/>
            </a:pPr>
            <a:r>
              <a:rPr lang="en-US" sz="2400" b="1" dirty="0"/>
              <a:t>THE JOHARI WINDOW</a:t>
            </a:r>
          </a:p>
        </p:txBody>
      </p:sp>
    </p:spTree>
    <p:extLst>
      <p:ext uri="{BB962C8B-B14F-4D97-AF65-F5344CB8AC3E}">
        <p14:creationId xmlns:p14="http://schemas.microsoft.com/office/powerpoint/2010/main" val="7626207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lstStyle/>
          <a:p>
            <a:pPr algn="just"/>
            <a:r>
              <a:rPr lang="en-US" b="1" dirty="0"/>
              <a:t>1. THE THERAPEUTIC USE OF SELF</a:t>
            </a:r>
          </a:p>
        </p:txBody>
      </p:sp>
      <p:sp>
        <p:nvSpPr>
          <p:cNvPr id="3" name="Content Placeholder 2"/>
          <p:cNvSpPr>
            <a:spLocks noGrp="1"/>
          </p:cNvSpPr>
          <p:nvPr>
            <p:ph idx="1"/>
          </p:nvPr>
        </p:nvSpPr>
        <p:spPr/>
        <p:txBody>
          <a:bodyPr>
            <a:normAutofit/>
          </a:bodyPr>
          <a:lstStyle/>
          <a:p>
            <a:pPr algn="just"/>
            <a:r>
              <a:rPr lang="en-US" sz="2400" b="1" dirty="0"/>
              <a:t>IS DEFINED AS THE ABILITY TO USE ONE’S PERSONALITY CONSIOUSLY AND IN FULL WARENESS IN AN ATTEMPT TO ESTABLISH RELATEDNESS AND TO STRUCTURE NURSING INTERVENTIONS.</a:t>
            </a:r>
          </a:p>
          <a:p>
            <a:pPr algn="just"/>
            <a:r>
              <a:rPr lang="en-US" sz="2400" b="1" dirty="0"/>
              <a:t>PEPLAU(1952) DESCRIBED THAT NURSES MUST CLEARLY UNDERSTAND THEMSELVES TO PROMOTE PATIENT’S GROWTH, CHANGE AND HEAL.</a:t>
            </a:r>
          </a:p>
        </p:txBody>
      </p:sp>
    </p:spTree>
    <p:extLst>
      <p:ext uri="{BB962C8B-B14F-4D97-AF65-F5344CB8AC3E}">
        <p14:creationId xmlns:p14="http://schemas.microsoft.com/office/powerpoint/2010/main" val="2565552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lstStyle/>
          <a:p>
            <a:pPr algn="just"/>
            <a:r>
              <a:rPr lang="en-US" b="1" dirty="0"/>
              <a:t>2. GAINING SELF-AWARENESS</a:t>
            </a:r>
          </a:p>
        </p:txBody>
      </p:sp>
      <p:sp>
        <p:nvSpPr>
          <p:cNvPr id="3" name="Content Placeholder 2"/>
          <p:cNvSpPr>
            <a:spLocks noGrp="1"/>
          </p:cNvSpPr>
          <p:nvPr>
            <p:ph idx="1"/>
          </p:nvPr>
        </p:nvSpPr>
        <p:spPr/>
        <p:txBody>
          <a:bodyPr/>
          <a:lstStyle/>
          <a:p>
            <a:pPr algn="just"/>
            <a:r>
              <a:rPr lang="en-US" b="1" dirty="0"/>
              <a:t>IS THE PROCESS OF UNDERSTANDING ONE’S OWN BELIEFS, THOUGHTS, MOTIVATIONS, BIASES AND LIMITATIONS AND RECOGNIZING HOW THEY AFFECT OTHERS.</a:t>
            </a:r>
          </a:p>
          <a:p>
            <a:pPr algn="just"/>
            <a:r>
              <a:rPr lang="en-US" b="1" dirty="0"/>
              <a:t>WITHOUT SELF –AWARENESS, NURSES WILL FIND IT IMPOSSIBLE TO ESTABLISH AD MAINATIN THERAPEUTIC RELATIONSHIPS WITH THE PATIENT.</a:t>
            </a:r>
          </a:p>
          <a:p>
            <a:pPr algn="just"/>
            <a:endParaRPr lang="en-US" b="1" dirty="0"/>
          </a:p>
        </p:txBody>
      </p:sp>
    </p:spTree>
    <p:extLst>
      <p:ext uri="{BB962C8B-B14F-4D97-AF65-F5344CB8AC3E}">
        <p14:creationId xmlns:p14="http://schemas.microsoft.com/office/powerpoint/2010/main" val="1938000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764373"/>
            <a:ext cx="7955280" cy="1293028"/>
          </a:xfrm>
        </p:spPr>
        <p:txBody>
          <a:bodyPr/>
          <a:lstStyle/>
          <a:p>
            <a:pPr algn="l"/>
            <a:r>
              <a:rPr lang="en-US" b="1" dirty="0"/>
              <a:t>3. JOHARI WINDOW</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68990639"/>
              </p:ext>
            </p:extLst>
          </p:nvPr>
        </p:nvGraphicFramePr>
        <p:xfrm>
          <a:off x="593725" y="1905000"/>
          <a:ext cx="8397876" cy="4648200"/>
        </p:xfrm>
        <a:graphic>
          <a:graphicData uri="http://schemas.openxmlformats.org/drawingml/2006/table">
            <a:tbl>
              <a:tblPr firstRow="1" bandRow="1">
                <a:tableStyleId>{5C22544A-7EE6-4342-B048-85BDC9FD1C3A}</a:tableStyleId>
              </a:tblPr>
              <a:tblGrid>
                <a:gridCol w="1768475">
                  <a:extLst>
                    <a:ext uri="{9D8B030D-6E8A-4147-A177-3AD203B41FA5}">
                      <a16:colId xmlns:a16="http://schemas.microsoft.com/office/drawing/2014/main" val="3643793344"/>
                    </a:ext>
                  </a:extLst>
                </a:gridCol>
                <a:gridCol w="3429000">
                  <a:extLst>
                    <a:ext uri="{9D8B030D-6E8A-4147-A177-3AD203B41FA5}">
                      <a16:colId xmlns:a16="http://schemas.microsoft.com/office/drawing/2014/main" val="951990253"/>
                    </a:ext>
                  </a:extLst>
                </a:gridCol>
                <a:gridCol w="3200401">
                  <a:extLst>
                    <a:ext uri="{9D8B030D-6E8A-4147-A177-3AD203B41FA5}">
                      <a16:colId xmlns:a16="http://schemas.microsoft.com/office/drawing/2014/main" val="1572079337"/>
                    </a:ext>
                  </a:extLst>
                </a:gridCol>
              </a:tblGrid>
              <a:tr h="1106714">
                <a:tc>
                  <a:txBody>
                    <a:bodyPr/>
                    <a:lstStyle/>
                    <a:p>
                      <a:pPr algn="just"/>
                      <a:endParaRPr lang="en-US" sz="2000" b="1" dirty="0"/>
                    </a:p>
                  </a:txBody>
                  <a:tcPr/>
                </a:tc>
                <a:tc>
                  <a:txBody>
                    <a:bodyPr/>
                    <a:lstStyle/>
                    <a:p>
                      <a:pPr algn="just"/>
                      <a:r>
                        <a:rPr lang="en-US" sz="2000" b="1" dirty="0"/>
                        <a:t>KNOWN TO SELF </a:t>
                      </a:r>
                    </a:p>
                    <a:p>
                      <a:pPr algn="just"/>
                      <a:r>
                        <a:rPr lang="en-US" sz="2000" b="1" dirty="0"/>
                        <a:t>OPEN OR PUBLIC</a:t>
                      </a:r>
                      <a:r>
                        <a:rPr lang="en-US" sz="2000" b="1" baseline="0" dirty="0"/>
                        <a:t> SELF</a:t>
                      </a:r>
                      <a:endParaRPr lang="en-US" sz="2000" b="1" dirty="0"/>
                    </a:p>
                  </a:txBody>
                  <a:tcPr/>
                </a:tc>
                <a:tc>
                  <a:txBody>
                    <a:bodyPr/>
                    <a:lstStyle/>
                    <a:p>
                      <a:pPr algn="just"/>
                      <a:r>
                        <a:rPr lang="en-US" sz="2000" b="1" dirty="0"/>
                        <a:t>UNKOWN TO SELF</a:t>
                      </a:r>
                    </a:p>
                    <a:p>
                      <a:pPr algn="just"/>
                      <a:r>
                        <a:rPr lang="en-US" sz="2000" b="1" dirty="0"/>
                        <a:t>BLIND/UNAWARE</a:t>
                      </a:r>
                      <a:r>
                        <a:rPr lang="en-US" sz="2000" b="1" baseline="0" dirty="0"/>
                        <a:t> OF SELF</a:t>
                      </a:r>
                      <a:endParaRPr lang="en-US" sz="2000" b="1" dirty="0"/>
                    </a:p>
                  </a:txBody>
                  <a:tcPr/>
                </a:tc>
                <a:extLst>
                  <a:ext uri="{0D108BD9-81ED-4DB2-BD59-A6C34878D82A}">
                    <a16:rowId xmlns:a16="http://schemas.microsoft.com/office/drawing/2014/main" val="2269091398"/>
                  </a:ext>
                </a:extLst>
              </a:tr>
              <a:tr h="1770743">
                <a:tc>
                  <a:txBody>
                    <a:bodyPr/>
                    <a:lstStyle/>
                    <a:p>
                      <a:pPr algn="just"/>
                      <a:r>
                        <a:rPr lang="en-US" sz="2000" b="1" dirty="0"/>
                        <a:t>KNOWN TO OTHERS</a:t>
                      </a:r>
                    </a:p>
                  </a:txBody>
                  <a:tcPr/>
                </a:tc>
                <a:tc>
                  <a:txBody>
                    <a:bodyPr/>
                    <a:lstStyle/>
                    <a:p>
                      <a:pPr algn="just"/>
                      <a:r>
                        <a:rPr lang="en-US" b="1" dirty="0"/>
                        <a:t>BEHAVIOURS,FEELINGS AND THOUGHTS KNOWN TO THE INDIVIDUALS</a:t>
                      </a:r>
                      <a:r>
                        <a:rPr lang="en-US" b="1" baseline="0" dirty="0"/>
                        <a:t> AND OTHERS</a:t>
                      </a:r>
                    </a:p>
                    <a:p>
                      <a:pPr algn="ctr"/>
                      <a:r>
                        <a:rPr lang="en-US" b="1" dirty="0"/>
                        <a:t>1</a:t>
                      </a:r>
                    </a:p>
                  </a:txBody>
                  <a:tcPr/>
                </a:tc>
                <a:tc>
                  <a:txBody>
                    <a:bodyPr/>
                    <a:lstStyle/>
                    <a:p>
                      <a:pPr algn="just"/>
                      <a:r>
                        <a:rPr lang="en-US" b="1" dirty="0"/>
                        <a:t>THINGS THAT OTHER KNOW BUT THE INDIVIDUAL DOES NOT KNOW</a:t>
                      </a:r>
                    </a:p>
                    <a:p>
                      <a:pPr algn="ctr"/>
                      <a:r>
                        <a:rPr lang="en-US" b="1" dirty="0"/>
                        <a:t>2</a:t>
                      </a:r>
                    </a:p>
                  </a:txBody>
                  <a:tcPr/>
                </a:tc>
                <a:extLst>
                  <a:ext uri="{0D108BD9-81ED-4DB2-BD59-A6C34878D82A}">
                    <a16:rowId xmlns:a16="http://schemas.microsoft.com/office/drawing/2014/main" val="158448321"/>
                  </a:ext>
                </a:extLst>
              </a:tr>
              <a:tr h="1770743">
                <a:tc>
                  <a:txBody>
                    <a:bodyPr/>
                    <a:lstStyle/>
                    <a:p>
                      <a:pPr algn="just"/>
                      <a:r>
                        <a:rPr lang="en-US" sz="2000" b="1" dirty="0"/>
                        <a:t>UNKNOWN TO OTHERS</a:t>
                      </a:r>
                    </a:p>
                  </a:txBody>
                  <a:tcPr/>
                </a:tc>
                <a:tc>
                  <a:txBody>
                    <a:bodyPr/>
                    <a:lstStyle/>
                    <a:p>
                      <a:pPr algn="just"/>
                      <a:r>
                        <a:rPr lang="en-US" b="1" dirty="0"/>
                        <a:t>PRIVATE/HIDDEN SELF</a:t>
                      </a:r>
                      <a:r>
                        <a:rPr lang="en-US" b="1" baseline="0" dirty="0"/>
                        <a:t> THINGS ABOUT SELF KNOWN ONLY TO SELF</a:t>
                      </a:r>
                    </a:p>
                    <a:p>
                      <a:pPr algn="ctr"/>
                      <a:r>
                        <a:rPr lang="en-US" b="1" baseline="0" dirty="0"/>
                        <a:t>3</a:t>
                      </a:r>
                      <a:endParaRPr lang="en-US" b="1" dirty="0"/>
                    </a:p>
                  </a:txBody>
                  <a:tcPr/>
                </a:tc>
                <a:tc>
                  <a:txBody>
                    <a:bodyPr/>
                    <a:lstStyle/>
                    <a:p>
                      <a:pPr algn="just"/>
                      <a:r>
                        <a:rPr lang="en-US" b="1" dirty="0"/>
                        <a:t>UNKNOWN SELF </a:t>
                      </a:r>
                    </a:p>
                    <a:p>
                      <a:pPr algn="just"/>
                      <a:r>
                        <a:rPr lang="en-US" b="1" dirty="0"/>
                        <a:t>ASPECTS</a:t>
                      </a:r>
                      <a:r>
                        <a:rPr lang="en-US" b="1" baseline="0" dirty="0"/>
                        <a:t> OF THE SELF THAT ARE UNKOWN TO THE INDIVIDUALS AND TO OTHERS</a:t>
                      </a:r>
                    </a:p>
                    <a:p>
                      <a:pPr algn="ctr"/>
                      <a:r>
                        <a:rPr lang="en-US" b="1" baseline="0" dirty="0"/>
                        <a:t>4</a:t>
                      </a:r>
                      <a:endParaRPr lang="en-US" b="1" dirty="0"/>
                    </a:p>
                  </a:txBody>
                  <a:tcPr/>
                </a:tc>
                <a:extLst>
                  <a:ext uri="{0D108BD9-81ED-4DB2-BD59-A6C34878D82A}">
                    <a16:rowId xmlns:a16="http://schemas.microsoft.com/office/drawing/2014/main" val="2361588786"/>
                  </a:ext>
                </a:extLst>
              </a:tr>
            </a:tbl>
          </a:graphicData>
        </a:graphic>
      </p:graphicFrame>
    </p:spTree>
    <p:extLst>
      <p:ext uri="{BB962C8B-B14F-4D97-AF65-F5344CB8AC3E}">
        <p14:creationId xmlns:p14="http://schemas.microsoft.com/office/powerpoint/2010/main" val="1050101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381000"/>
            <a:ext cx="8610600" cy="5882640"/>
          </a:xfrm>
        </p:spPr>
        <p:txBody>
          <a:bodyPr>
            <a:noAutofit/>
          </a:bodyPr>
          <a:lstStyle/>
          <a:p>
            <a:pPr algn="just"/>
            <a:r>
              <a:rPr lang="en-US" sz="2400" b="1" dirty="0"/>
              <a:t>IS DIVIDED INTO FOUR QUADRANTS.</a:t>
            </a:r>
          </a:p>
          <a:p>
            <a:pPr algn="just"/>
            <a:r>
              <a:rPr lang="en-US" sz="2400" b="1" dirty="0"/>
              <a:t>THE GOAL OF INCREASING SELF-WARENESS BY USING JOHARI WINDOW IS TO INCREASE THE SIZE OF THE QUADRANT THAT REPRESENTS THE OPEN OR PUBLIC  SELF.</a:t>
            </a:r>
          </a:p>
          <a:p>
            <a:pPr algn="just"/>
            <a:r>
              <a:rPr lang="en-US" sz="2400" b="1" dirty="0"/>
              <a:t>THE INDIVIDUAL WHO IS OPEN TO SELF AND TO OTHERS HAS THE ABILITY TO BE SPONTANEOUS AND SHARE EMOTIONS AND EXPERIENCES WITH OTHERS.</a:t>
            </a:r>
          </a:p>
          <a:p>
            <a:pPr algn="just"/>
            <a:r>
              <a:rPr lang="en-US" sz="2400" b="1" dirty="0"/>
              <a:t>INCREASED SELF-AWARENESS ALLOWS AN INDIVIDUAL TO INTERACT WITH OTHERS COMFORTABLY, TO ACCEPT THE DIFFERENCE IN OTHERS AND TO OBSERVE EACH PERSON’S RIGHT TO RESPECT AND DIGNITY.</a:t>
            </a:r>
          </a:p>
          <a:p>
            <a:endParaRPr lang="en-US" sz="2400" b="1" dirty="0"/>
          </a:p>
        </p:txBody>
      </p:sp>
    </p:spTree>
    <p:extLst>
      <p:ext uri="{BB962C8B-B14F-4D97-AF65-F5344CB8AC3E}">
        <p14:creationId xmlns:p14="http://schemas.microsoft.com/office/powerpoint/2010/main" val="203377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609600"/>
            <a:ext cx="8534400" cy="5654040"/>
          </a:xfrm>
        </p:spPr>
        <p:txBody>
          <a:bodyPr>
            <a:noAutofit/>
          </a:bodyPr>
          <a:lstStyle/>
          <a:p>
            <a:pPr algn="just"/>
            <a:r>
              <a:rPr lang="en-US" sz="2400" b="1" dirty="0"/>
              <a:t>IN CREATING JOHARI WINDOW, THE FIRST STEP IS FOR THE NURSE TO APPRAISE HER OWN QUALITIES BY CREATING A LIST OF THEM: VALUES, ATTITUDES, FEELINGS, STRENGTHS, BEHAVIOUR, ACCOMPLISHMENTS, NEEDS, DESIRE AND THOUGHTS.</a:t>
            </a:r>
          </a:p>
          <a:p>
            <a:pPr algn="just"/>
            <a:r>
              <a:rPr lang="en-US" sz="2400" b="1" dirty="0"/>
              <a:t>THE SECOND STEP IS TO FIND OUT THE PERCEPTIONS OF OTHERS BY INTERVIEWING THEM AND ASKING THEM TO IDENTIFY QUALITIES, BOTH POSITIVE AND NEGATIVE, THEY SEE IN THE NURSE.</a:t>
            </a:r>
          </a:p>
          <a:p>
            <a:pPr algn="just"/>
            <a:r>
              <a:rPr lang="en-US" sz="2400" b="1" dirty="0"/>
              <a:t>TO LEARN FROM THIS EXERCISE THE OPINIONS GIVEN MUST BE HONEST.</a:t>
            </a:r>
          </a:p>
          <a:p>
            <a:pPr algn="just"/>
            <a:r>
              <a:rPr lang="en-US" sz="2400" b="1" dirty="0"/>
              <a:t>THE THIRD STEP IS TO COMPARE LISTS AND ASSIGN QUALITIES TO THE APPROPRIATE QUANDRANTS. IF QUANDRANT 1 IS THE LONGEST LIST, THIS INDICATES THAT THE NURSE IS OPEN TO OTHERS, A SMALL QUANDRANT 1 MEANS THAT THE NURSE SHARES LITTLE ABOUT HERSELF WITH OTHERS.</a:t>
            </a:r>
          </a:p>
        </p:txBody>
      </p:sp>
    </p:spTree>
    <p:extLst>
      <p:ext uri="{BB962C8B-B14F-4D97-AF65-F5344CB8AC3E}">
        <p14:creationId xmlns:p14="http://schemas.microsoft.com/office/powerpoint/2010/main" val="3189291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609600"/>
            <a:ext cx="8534400" cy="5654040"/>
          </a:xfrm>
        </p:spPr>
        <p:txBody>
          <a:bodyPr>
            <a:noAutofit/>
          </a:bodyPr>
          <a:lstStyle/>
          <a:p>
            <a:pPr algn="just"/>
            <a:r>
              <a:rPr lang="en-US" sz="2400" b="1" dirty="0"/>
              <a:t>IN CREATING JOHARI WINDOW, THE FIRST STEP IS FOR THE NURSE TO APPRAISE HER OWN QUALITIES BY CREATING A LIST OF THEM: VALUES, ATTITUDES, FEELINGS, STRENGTHS, BEHAVIOUR, ACCOMPLISHMENTS, NEEDS, DESIRE AND THOUGHTS.</a:t>
            </a:r>
          </a:p>
          <a:p>
            <a:pPr algn="just"/>
            <a:r>
              <a:rPr lang="en-US" sz="2400" b="1" dirty="0"/>
              <a:t>THE SECOND STEP IS TO FIND OUT THE PERCEPTIONS OF OTHERS BY INTERVIEWING THEM AND ASKING THEM TO IDENTIFY QUALITIES, BOTH POSITIVE AND NEGATIVE, THEY SEE IN THE NURSE.</a:t>
            </a:r>
          </a:p>
          <a:p>
            <a:pPr algn="just"/>
            <a:r>
              <a:rPr lang="en-US" sz="2400" b="1" dirty="0"/>
              <a:t>TO LEARN FROM THIS EXERCISE THE OPINIONS GIVEN MUST BE HONEST.</a:t>
            </a:r>
          </a:p>
          <a:p>
            <a:pPr algn="just"/>
            <a:r>
              <a:rPr lang="en-US" sz="2400" b="1" dirty="0"/>
              <a:t>THE THIRD STEP IS TO COMPARE LISTS AND ASSIGN QUALITIES TO THE APPROPRIATE QUANDRANTS. IF QUANDRANT 1 IS THE LONGEST LIST, THIS INDICATES THAT THE NURSE IS OPEN TO OTHERS, A SMALL QUANDRANT 1 MEANS THAT THE NURSE SHARES LITTLE ABOUT HERSELF WITH OTHERS.</a:t>
            </a:r>
          </a:p>
        </p:txBody>
      </p:sp>
    </p:spTree>
    <p:extLst>
      <p:ext uri="{BB962C8B-B14F-4D97-AF65-F5344CB8AC3E}">
        <p14:creationId xmlns:p14="http://schemas.microsoft.com/office/powerpoint/2010/main" val="19058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94360" y="764373"/>
            <a:ext cx="7955280" cy="5499267"/>
          </a:xfrm>
        </p:spPr>
        <p:txBody>
          <a:bodyPr>
            <a:normAutofit/>
          </a:bodyPr>
          <a:lstStyle/>
          <a:p>
            <a:pPr algn="just"/>
            <a:r>
              <a:rPr lang="en-US" sz="2800" b="1" dirty="0"/>
              <a:t>IF THE QUADRANTS 1 AND 3 IS SMALL THE PERSON DEMONSTARTE LITTLE INSIGHT.</a:t>
            </a:r>
          </a:p>
          <a:p>
            <a:pPr algn="just"/>
            <a:r>
              <a:rPr lang="en-US" sz="2800" b="1" dirty="0"/>
              <a:t>ANY CHANGE IN ONE QUADRANT IS REFELECTED BY CHANGES IN OTHER QUADRANTS.</a:t>
            </a:r>
          </a:p>
          <a:p>
            <a:pPr algn="just"/>
            <a:r>
              <a:rPr lang="en-US" sz="2800" b="1" dirty="0"/>
              <a:t>THE GOAL IS TO WORK TOWARDS MOVING QUALITIES FROM 2,3 AND 4 INTO QUADRANT 1 .</a:t>
            </a:r>
          </a:p>
          <a:p>
            <a:pPr algn="just"/>
            <a:r>
              <a:rPr lang="en-US" sz="2800" b="1" dirty="0"/>
              <a:t>DOING SO INDICATES THE NURSE IS GAINING SELF-KNOWLEDGE AND AWARENESS.</a:t>
            </a:r>
          </a:p>
        </p:txBody>
      </p:sp>
    </p:spTree>
    <p:extLst>
      <p:ext uri="{BB962C8B-B14F-4D97-AF65-F5344CB8AC3E}">
        <p14:creationId xmlns:p14="http://schemas.microsoft.com/office/powerpoint/2010/main" val="1018538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05" y="457200"/>
            <a:ext cx="7955280" cy="1293028"/>
          </a:xfrm>
        </p:spPr>
        <p:txBody>
          <a:bodyPr>
            <a:normAutofit/>
          </a:bodyPr>
          <a:lstStyle/>
          <a:p>
            <a:pPr algn="just"/>
            <a:r>
              <a:rPr lang="en-US" b="1" dirty="0"/>
              <a:t>PHASES AND TASKS OF THERAPEUTIC RELATIONSHIP</a:t>
            </a:r>
          </a:p>
        </p:txBody>
      </p:sp>
      <p:sp>
        <p:nvSpPr>
          <p:cNvPr id="3" name="Content Placeholder 2"/>
          <p:cNvSpPr>
            <a:spLocks noGrp="1"/>
          </p:cNvSpPr>
          <p:nvPr>
            <p:ph idx="1"/>
          </p:nvPr>
        </p:nvSpPr>
        <p:spPr/>
        <p:txBody>
          <a:bodyPr>
            <a:normAutofit/>
          </a:bodyPr>
          <a:lstStyle/>
          <a:p>
            <a:pPr marL="457200" indent="-457200" algn="just">
              <a:buFont typeface="+mj-lt"/>
              <a:buAutoNum type="arabicPeriod"/>
            </a:pPr>
            <a:r>
              <a:rPr lang="en-US" sz="2400" b="1" dirty="0"/>
              <a:t>PRE-INTERACTION PHASE</a:t>
            </a:r>
          </a:p>
          <a:p>
            <a:pPr marL="457200" indent="-457200" algn="just">
              <a:buFont typeface="+mj-lt"/>
              <a:buAutoNum type="arabicPeriod"/>
            </a:pPr>
            <a:r>
              <a:rPr lang="en-US" sz="2400" b="1" dirty="0"/>
              <a:t>INTRODUCTORY OR ORIENTATIONPHASE</a:t>
            </a:r>
          </a:p>
          <a:p>
            <a:pPr marL="457200" indent="-457200" algn="just">
              <a:buFont typeface="+mj-lt"/>
              <a:buAutoNum type="arabicPeriod"/>
            </a:pPr>
            <a:r>
              <a:rPr lang="en-US" sz="2400" b="1" dirty="0"/>
              <a:t>WORKING PHASE</a:t>
            </a:r>
          </a:p>
          <a:p>
            <a:pPr marL="457200" indent="-457200" algn="just">
              <a:buFont typeface="+mj-lt"/>
              <a:buAutoNum type="arabicPeriod"/>
            </a:pPr>
            <a:r>
              <a:rPr lang="en-US" sz="2400" b="1" dirty="0"/>
              <a:t>TERMINATION PHASE</a:t>
            </a:r>
          </a:p>
        </p:txBody>
      </p:sp>
    </p:spTree>
    <p:extLst>
      <p:ext uri="{BB962C8B-B14F-4D97-AF65-F5344CB8AC3E}">
        <p14:creationId xmlns:p14="http://schemas.microsoft.com/office/powerpoint/2010/main" val="4751517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0F38A-4682-4C48-B4A3-28B80107B093}"/>
              </a:ext>
            </a:extLst>
          </p:cNvPr>
          <p:cNvSpPr>
            <a:spLocks noGrp="1"/>
          </p:cNvSpPr>
          <p:nvPr>
            <p:ph type="title"/>
          </p:nvPr>
        </p:nvSpPr>
        <p:spPr>
          <a:xfrm>
            <a:off x="685800" y="764373"/>
            <a:ext cx="7863840" cy="1293028"/>
          </a:xfrm>
        </p:spPr>
        <p:txBody>
          <a:bodyPr/>
          <a:lstStyle/>
          <a:p>
            <a:pPr algn="just"/>
            <a:r>
              <a:rPr lang="en-US" b="1" dirty="0"/>
              <a:t>1. PRE-INTRODUCTION PHASE </a:t>
            </a:r>
            <a:endParaRPr lang="en-IN" b="1" dirty="0"/>
          </a:p>
        </p:txBody>
      </p:sp>
      <p:sp>
        <p:nvSpPr>
          <p:cNvPr id="3" name="Content Placeholder 2">
            <a:extLst>
              <a:ext uri="{FF2B5EF4-FFF2-40B4-BE49-F238E27FC236}">
                <a16:creationId xmlns:a16="http://schemas.microsoft.com/office/drawing/2014/main" id="{8A44F530-EDC5-4530-8254-4BD3B7EE1214}"/>
              </a:ext>
            </a:extLst>
          </p:cNvPr>
          <p:cNvSpPr>
            <a:spLocks noGrp="1"/>
          </p:cNvSpPr>
          <p:nvPr>
            <p:ph idx="1"/>
          </p:nvPr>
        </p:nvSpPr>
        <p:spPr/>
        <p:txBody>
          <a:bodyPr/>
          <a:lstStyle/>
          <a:p>
            <a:pPr algn="just"/>
            <a:r>
              <a:rPr lang="en-US" b="1" dirty="0"/>
              <a:t>THIS PHASE BEGINS WHEN THE NURSE IS ASSIGNED TO INITIATE A THERAPEUTIC RELATIONSHIP AND INCLUDES ALL THAT THE NURSE THINKS, FEELS OR DOES IMMEDIATELY PRIOR TO THE FIRST INTERACTION WITH THE PATIENT.</a:t>
            </a:r>
          </a:p>
          <a:p>
            <a:pPr algn="just"/>
            <a:r>
              <a:rPr lang="en-US" b="1" dirty="0"/>
              <a:t>THE NURSE’S INITIAL TASK IS ONE OF SELF-EXPLORATION.</a:t>
            </a:r>
          </a:p>
          <a:p>
            <a:pPr algn="just"/>
            <a:r>
              <a:rPr lang="en-US" b="1" dirty="0"/>
              <a:t>THE NURSE MAY HAVE MISCONCEPTIONS AND PREJUDICES ABOUT PSYCHIATRIC PATIENTS AND MAY HAVE FEELINGS AND FEARS COMMON TO ALL NOVICES.</a:t>
            </a:r>
          </a:p>
          <a:p>
            <a:pPr algn="just"/>
            <a:r>
              <a:rPr lang="en-US" b="1" dirty="0"/>
              <a:t>MANY HAVE FEAR OF INADEQUENCE AND FEAR OF HURTING OR EXPLOITING THE PATIENT.</a:t>
            </a:r>
          </a:p>
        </p:txBody>
      </p:sp>
    </p:spTree>
    <p:extLst>
      <p:ext uri="{BB962C8B-B14F-4D97-AF65-F5344CB8AC3E}">
        <p14:creationId xmlns:p14="http://schemas.microsoft.com/office/powerpoint/2010/main" val="3923674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05706-0358-41F3-8056-7B223CA67FC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BE32B44-F51E-4202-A101-B0EFACBBD088}"/>
              </a:ext>
            </a:extLst>
          </p:cNvPr>
          <p:cNvSpPr>
            <a:spLocks noGrp="1"/>
          </p:cNvSpPr>
          <p:nvPr>
            <p:ph idx="1"/>
          </p:nvPr>
        </p:nvSpPr>
        <p:spPr/>
        <p:txBody>
          <a:bodyPr>
            <a:normAutofit/>
          </a:bodyPr>
          <a:lstStyle/>
          <a:p>
            <a:pPr algn="just"/>
            <a:r>
              <a:rPr lang="en-US" sz="2400" b="1" dirty="0"/>
              <a:t>THE NURSE SHOULD ALSO EXPLORE FEELINGS OF INFERIORITY, INSECURITY, APPROVAL-SEEKING BEHAVIOURS ETC .</a:t>
            </a:r>
          </a:p>
          <a:p>
            <a:pPr algn="just"/>
            <a:r>
              <a:rPr lang="en-US" sz="2400" b="1" dirty="0"/>
              <a:t>THIS SELF ANALYSIS IS A NECESSARY TASK BECAUSE TO BE EFFECTIVE SHE SHOULD HAVE A REASONABLY STABLE SELF CONCEPT AND AN ADEQUATE AMOUNT OF SELF-ESTEEM.</a:t>
            </a:r>
            <a:endParaRPr lang="en-IN" sz="2400" b="1" dirty="0"/>
          </a:p>
        </p:txBody>
      </p:sp>
    </p:spTree>
    <p:extLst>
      <p:ext uri="{BB962C8B-B14F-4D97-AF65-F5344CB8AC3E}">
        <p14:creationId xmlns:p14="http://schemas.microsoft.com/office/powerpoint/2010/main" val="3709846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B3401-8955-44A6-94FD-C24B35623BF5}"/>
              </a:ext>
            </a:extLst>
          </p:cNvPr>
          <p:cNvSpPr>
            <a:spLocks noGrp="1"/>
          </p:cNvSpPr>
          <p:nvPr>
            <p:ph type="title"/>
          </p:nvPr>
        </p:nvSpPr>
        <p:spPr>
          <a:xfrm>
            <a:off x="685800" y="764373"/>
            <a:ext cx="7863840" cy="1293028"/>
          </a:xfrm>
        </p:spPr>
        <p:txBody>
          <a:bodyPr/>
          <a:lstStyle/>
          <a:p>
            <a:pPr algn="just"/>
            <a:r>
              <a:rPr lang="en-US" b="1" dirty="0"/>
              <a:t>NURSE’S TASK</a:t>
            </a:r>
            <a:endParaRPr lang="en-IN" b="1" dirty="0"/>
          </a:p>
        </p:txBody>
      </p:sp>
      <p:sp>
        <p:nvSpPr>
          <p:cNvPr id="3" name="Content Placeholder 2">
            <a:extLst>
              <a:ext uri="{FF2B5EF4-FFF2-40B4-BE49-F238E27FC236}">
                <a16:creationId xmlns:a16="http://schemas.microsoft.com/office/drawing/2014/main" id="{DAEC06B3-FB3A-4042-979A-58C640904017}"/>
              </a:ext>
            </a:extLst>
          </p:cNvPr>
          <p:cNvSpPr>
            <a:spLocks noGrp="1"/>
          </p:cNvSpPr>
          <p:nvPr>
            <p:ph idx="1"/>
          </p:nvPr>
        </p:nvSpPr>
        <p:spPr/>
        <p:txBody>
          <a:bodyPr>
            <a:normAutofit/>
          </a:bodyPr>
          <a:lstStyle/>
          <a:p>
            <a:pPr algn="just"/>
            <a:r>
              <a:rPr lang="en-US" sz="2400" b="1" dirty="0"/>
              <a:t>EXPLORE OWN FEELINGS, FANTASIES AND FEARS.</a:t>
            </a:r>
          </a:p>
          <a:p>
            <a:pPr algn="just"/>
            <a:r>
              <a:rPr lang="en-US" sz="2400" b="1" dirty="0"/>
              <a:t>ANALYZE OWN PROFESSIONAL STRENGTHS AND LIMITATIONS.</a:t>
            </a:r>
          </a:p>
          <a:p>
            <a:pPr algn="just"/>
            <a:r>
              <a:rPr lang="en-US" sz="2400" b="1" dirty="0"/>
              <a:t>GATHER DATA ABOUT PATIENT WHENEVER POSSIBLE.</a:t>
            </a:r>
          </a:p>
          <a:p>
            <a:pPr algn="just"/>
            <a:r>
              <a:rPr lang="en-US" sz="2400" b="1" dirty="0"/>
              <a:t>PLAN FOR FIRST MEETING WITH PATIENT.</a:t>
            </a:r>
            <a:endParaRPr lang="en-IN" sz="2400" b="1" dirty="0"/>
          </a:p>
        </p:txBody>
      </p:sp>
    </p:spTree>
    <p:extLst>
      <p:ext uri="{BB962C8B-B14F-4D97-AF65-F5344CB8AC3E}">
        <p14:creationId xmlns:p14="http://schemas.microsoft.com/office/powerpoint/2010/main" val="2277342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88338-64FC-4E89-9FE7-9DC7758EBF4E}"/>
              </a:ext>
            </a:extLst>
          </p:cNvPr>
          <p:cNvSpPr>
            <a:spLocks noGrp="1"/>
          </p:cNvSpPr>
          <p:nvPr>
            <p:ph type="title"/>
          </p:nvPr>
        </p:nvSpPr>
        <p:spPr>
          <a:xfrm>
            <a:off x="594360" y="228601"/>
            <a:ext cx="7955280" cy="1066800"/>
          </a:xfrm>
        </p:spPr>
        <p:txBody>
          <a:bodyPr/>
          <a:lstStyle/>
          <a:p>
            <a:pPr algn="just"/>
            <a:r>
              <a:rPr lang="en-US" b="1" dirty="0"/>
              <a:t>PROBLEMS ENCOUNTERED </a:t>
            </a:r>
            <a:endParaRPr lang="en-IN" b="1" dirty="0"/>
          </a:p>
        </p:txBody>
      </p:sp>
      <p:sp>
        <p:nvSpPr>
          <p:cNvPr id="3" name="Content Placeholder 2">
            <a:extLst>
              <a:ext uri="{FF2B5EF4-FFF2-40B4-BE49-F238E27FC236}">
                <a16:creationId xmlns:a16="http://schemas.microsoft.com/office/drawing/2014/main" id="{AE4EE476-A5E2-47EB-ABE9-018ACC3CCE51}"/>
              </a:ext>
            </a:extLst>
          </p:cNvPr>
          <p:cNvSpPr>
            <a:spLocks noGrp="1"/>
          </p:cNvSpPr>
          <p:nvPr>
            <p:ph idx="1"/>
          </p:nvPr>
        </p:nvSpPr>
        <p:spPr>
          <a:xfrm>
            <a:off x="594360" y="1295401"/>
            <a:ext cx="7955280" cy="4968239"/>
          </a:xfrm>
        </p:spPr>
        <p:txBody>
          <a:bodyPr>
            <a:normAutofit/>
          </a:bodyPr>
          <a:lstStyle/>
          <a:p>
            <a:pPr algn="just"/>
            <a:r>
              <a:rPr lang="en-US" sz="2800" b="1" dirty="0">
                <a:solidFill>
                  <a:srgbClr val="FF0000"/>
                </a:solidFill>
              </a:rPr>
              <a:t>DIFFICULTY IN SELF ANLYSIS AND SELF ACCEPTANCE</a:t>
            </a:r>
            <a:r>
              <a:rPr lang="en-US" sz="2400" b="1" dirty="0"/>
              <a:t>:- PROMOTING A PATIENT’S SELF-REALIZATION AND SELF ACCEPTANCE IS FACILITATED BY THE NURSE’S ACCEPTANCE OF HERSELF AND BEHAVING IN WAYS CONGRUENT WITH HER OWN PERSONALITY.</a:t>
            </a:r>
          </a:p>
          <a:p>
            <a:pPr algn="just"/>
            <a:r>
              <a:rPr lang="en-US" sz="2400" b="1" dirty="0"/>
              <a:t>ALSO THE NURSE SHOULD HAVE ENOUGH SOURCES OF SATISFACTION AND SECURITY IN HER NON-PROFESSIONAL LIFE TO AVOID THE TEMPTATIONS OR USING HER PATIENT FOR THE PURSUIT OF HER PERSONAL FULFILLMENT SHE SHOULD REALIZE IT AND THE SOURCE OF DISSATISFACTION CLARIFIED, SO THAT IT DOES NOT INTERFERE WITH THE SUCCESS OF THE THERAPEUTIC RELATIONSHIP. </a:t>
            </a:r>
            <a:endParaRPr lang="en-IN" sz="2400" b="1" dirty="0"/>
          </a:p>
        </p:txBody>
      </p:sp>
    </p:spTree>
    <p:extLst>
      <p:ext uri="{BB962C8B-B14F-4D97-AF65-F5344CB8AC3E}">
        <p14:creationId xmlns:p14="http://schemas.microsoft.com/office/powerpoint/2010/main" val="15732778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C4AC3-C830-43B3-A55D-08D9992F790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608D442-079C-44BF-B07B-A3955EA72D75}"/>
              </a:ext>
            </a:extLst>
          </p:cNvPr>
          <p:cNvSpPr>
            <a:spLocks noGrp="1"/>
          </p:cNvSpPr>
          <p:nvPr>
            <p:ph idx="1"/>
          </p:nvPr>
        </p:nvSpPr>
        <p:spPr>
          <a:xfrm>
            <a:off x="594360" y="764373"/>
            <a:ext cx="7955280" cy="5499267"/>
          </a:xfrm>
        </p:spPr>
        <p:txBody>
          <a:bodyPr>
            <a:normAutofit/>
          </a:bodyPr>
          <a:lstStyle/>
          <a:p>
            <a:pPr algn="just"/>
            <a:r>
              <a:rPr lang="en-US" sz="2400" b="1" dirty="0">
                <a:solidFill>
                  <a:srgbClr val="FF0000"/>
                </a:solidFill>
              </a:rPr>
              <a:t>ANXIETY:- </a:t>
            </a:r>
            <a:r>
              <a:rPr lang="en-US" sz="2400" b="1" dirty="0"/>
              <a:t>QUITE FREQUENTLY THE NURSE MAY EXPERIENCE ANXIETY OF VARYING INTENSITY DURING THE PRE-INTERACTION PHASE DUE TO ROLE THREAT, FEELINGS OF INCOMPETENCE, FEAR OF BEING HURT OR OF CAUSING DISTRESS, FEAR OF LOSING CONTROL AND FEAR OF REJECTION.</a:t>
            </a:r>
          </a:p>
          <a:p>
            <a:pPr algn="just"/>
            <a:r>
              <a:rPr lang="en-US" sz="2400" b="1" dirty="0"/>
              <a:t>THE NURSE NEEDS TO BECOME AWARE OF WHAT IS BEING EXPERIENCED, IDENTIFY THE THREAT, AND DECIDE WHAT NEEDS TO BE DONE ABOUT IT.</a:t>
            </a:r>
          </a:p>
          <a:p>
            <a:pPr algn="just"/>
            <a:r>
              <a:rPr lang="en-US" sz="2400" b="1" dirty="0"/>
              <a:t>THIS IS IMPORTANT, SO THAT THE PATIENT IS NOT UNDULY AFFECTED BY THE NURSE’S ANXIETY.</a:t>
            </a:r>
            <a:endParaRPr lang="en-IN" sz="2400" b="1" dirty="0"/>
          </a:p>
        </p:txBody>
      </p:sp>
    </p:spTree>
    <p:extLst>
      <p:ext uri="{BB962C8B-B14F-4D97-AF65-F5344CB8AC3E}">
        <p14:creationId xmlns:p14="http://schemas.microsoft.com/office/powerpoint/2010/main" val="3373440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C6557-8854-4FA0-A0E7-94337417411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5F995B6-1DA8-425D-9C34-856317BAA915}"/>
              </a:ext>
            </a:extLst>
          </p:cNvPr>
          <p:cNvSpPr>
            <a:spLocks noGrp="1"/>
          </p:cNvSpPr>
          <p:nvPr>
            <p:ph idx="1"/>
          </p:nvPr>
        </p:nvSpPr>
        <p:spPr/>
        <p:txBody>
          <a:bodyPr>
            <a:normAutofit/>
          </a:bodyPr>
          <a:lstStyle/>
          <a:p>
            <a:pPr algn="just"/>
            <a:r>
              <a:rPr lang="en-US" sz="2800" b="1" dirty="0"/>
              <a:t>APART FROM ANXIETY, THE NURSE MAY ALSO EXPERIENCE BOREDOM, ANGER, INDIFFERENCE AND DEPRESSION.</a:t>
            </a:r>
          </a:p>
          <a:p>
            <a:pPr algn="just"/>
            <a:r>
              <a:rPr lang="en-US" sz="2800" b="1" dirty="0"/>
              <a:t>THE CAUSE OF SUCH FEELINGS MUST BE IDENTIFIED WHICH IS THE FIRST STEP IN DEVISING WAYS TO COPE WITH THEM.</a:t>
            </a:r>
            <a:endParaRPr lang="en-IN" sz="2800" b="1" dirty="0"/>
          </a:p>
        </p:txBody>
      </p:sp>
    </p:spTree>
    <p:extLst>
      <p:ext uri="{BB962C8B-B14F-4D97-AF65-F5344CB8AC3E}">
        <p14:creationId xmlns:p14="http://schemas.microsoft.com/office/powerpoint/2010/main" val="226094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70AF9-6281-4D2E-94F9-00826633272F}"/>
              </a:ext>
            </a:extLst>
          </p:cNvPr>
          <p:cNvSpPr>
            <a:spLocks noGrp="1"/>
          </p:cNvSpPr>
          <p:nvPr>
            <p:ph type="title"/>
          </p:nvPr>
        </p:nvSpPr>
        <p:spPr>
          <a:xfrm>
            <a:off x="685800" y="764373"/>
            <a:ext cx="7863840" cy="1293028"/>
          </a:xfrm>
        </p:spPr>
        <p:txBody>
          <a:bodyPr/>
          <a:lstStyle/>
          <a:p>
            <a:pPr algn="just"/>
            <a:r>
              <a:rPr lang="en-US" b="1" dirty="0"/>
              <a:t>WAYS TO OVERCOME</a:t>
            </a:r>
            <a:endParaRPr lang="en-IN" b="1" dirty="0"/>
          </a:p>
        </p:txBody>
      </p:sp>
      <p:sp>
        <p:nvSpPr>
          <p:cNvPr id="3" name="Content Placeholder 2">
            <a:extLst>
              <a:ext uri="{FF2B5EF4-FFF2-40B4-BE49-F238E27FC236}">
                <a16:creationId xmlns:a16="http://schemas.microsoft.com/office/drawing/2014/main" id="{2F404B93-6547-47F3-AF80-3825946BE22B}"/>
              </a:ext>
            </a:extLst>
          </p:cNvPr>
          <p:cNvSpPr>
            <a:spLocks noGrp="1"/>
          </p:cNvSpPr>
          <p:nvPr>
            <p:ph idx="1"/>
          </p:nvPr>
        </p:nvSpPr>
        <p:spPr>
          <a:xfrm>
            <a:off x="594360" y="1905000"/>
            <a:ext cx="7955280" cy="4358640"/>
          </a:xfrm>
        </p:spPr>
        <p:txBody>
          <a:bodyPr>
            <a:normAutofit/>
          </a:bodyPr>
          <a:lstStyle/>
          <a:p>
            <a:pPr algn="just"/>
            <a:r>
              <a:rPr lang="en-US" sz="2400" b="1" dirty="0"/>
              <a:t>THE NURSE NEEDS HELP FROM HER SUPERVISOR AND PEERS IN SELF-ANALYSIS AND FACING REALITY INORDER TO HELP PATIENTS DO LIKEWISE. THIS PROVIDES AN OPPORTUNITY TO EXPLORE FEELINGS AND FEAR AND DEVELOP USEFUL INSIGHT INTO ONE’S PROFESSIONAL ROLE.</a:t>
            </a:r>
          </a:p>
          <a:p>
            <a:pPr algn="just"/>
            <a:r>
              <a:rPr lang="en-US" sz="2400" b="1" dirty="0"/>
              <a:t>IT IS ALSO HELPFUL TO CONCEPTUALIZE IN ADVANCE WHAT SHE WISHES TO ACCOMPLISH DURING THE RELATIONSHIP. THE NURSE MAY IN CONSULATTION WITH HER SUPERVISOR IDENTIFY IN WRITING GOALS FOR THE INITIAL INTERACTION AND DECIDE THE METHODS TO BE USED IN ACHIEVING THE GOALS.</a:t>
            </a:r>
            <a:endParaRPr lang="en-IN" sz="2400" b="1" dirty="0"/>
          </a:p>
        </p:txBody>
      </p:sp>
    </p:spTree>
    <p:extLst>
      <p:ext uri="{BB962C8B-B14F-4D97-AF65-F5344CB8AC3E}">
        <p14:creationId xmlns:p14="http://schemas.microsoft.com/office/powerpoint/2010/main" val="533570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3637-0689-4A0D-8811-FE20D37A046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DC3534B-F277-44A1-8C28-9D1ADA0FAEF7}"/>
              </a:ext>
            </a:extLst>
          </p:cNvPr>
          <p:cNvSpPr>
            <a:spLocks noGrp="1"/>
          </p:cNvSpPr>
          <p:nvPr>
            <p:ph idx="1"/>
          </p:nvPr>
        </p:nvSpPr>
        <p:spPr>
          <a:xfrm>
            <a:off x="594360" y="914400"/>
            <a:ext cx="7955280" cy="5349240"/>
          </a:xfrm>
        </p:spPr>
        <p:txBody>
          <a:bodyPr>
            <a:normAutofit/>
          </a:bodyPr>
          <a:lstStyle/>
          <a:p>
            <a:pPr algn="just"/>
            <a:r>
              <a:rPr lang="en-US" sz="2400" b="1" dirty="0"/>
              <a:t>THE NURSE ALSO NEEDS TO BE CONSCIOSLY AWARE OF THE REASONS FOR CHOOSING A PARTICULAR PATIENT. </a:t>
            </a:r>
          </a:p>
          <a:p>
            <a:pPr algn="just"/>
            <a:r>
              <a:rPr lang="en-US" sz="2400" b="1" dirty="0"/>
              <a:t>SHE MAY ALSO ATTEMPT TO ASSESS THE PATIENT’S ANXIETY LEVEL AS WELL AS HER OWN. </a:t>
            </a:r>
          </a:p>
          <a:p>
            <a:pPr algn="just"/>
            <a:r>
              <a:rPr lang="en-US" sz="2400" b="1" dirty="0"/>
              <a:t>THE NURSE WHO IS ABLE TO ANALYZE HERSELF AND RECOGNIZE HER ASSETS AND LIMITATIONS, IS ABLE TO USE THIS INFORMATION IN RELATING TO PTIENTS IN A NATURAL, CONGRUENT AND RELAXED MANNER.</a:t>
            </a:r>
            <a:endParaRPr lang="en-IN" sz="2400" b="1" dirty="0"/>
          </a:p>
        </p:txBody>
      </p:sp>
    </p:spTree>
    <p:extLst>
      <p:ext uri="{BB962C8B-B14F-4D97-AF65-F5344CB8AC3E}">
        <p14:creationId xmlns:p14="http://schemas.microsoft.com/office/powerpoint/2010/main" val="19592035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F01F3-A830-4220-9E8D-F1925C72DFAA}"/>
              </a:ext>
            </a:extLst>
          </p:cNvPr>
          <p:cNvSpPr>
            <a:spLocks noGrp="1"/>
          </p:cNvSpPr>
          <p:nvPr>
            <p:ph type="title"/>
          </p:nvPr>
        </p:nvSpPr>
        <p:spPr>
          <a:xfrm>
            <a:off x="457200" y="764373"/>
            <a:ext cx="8092440" cy="1293028"/>
          </a:xfrm>
        </p:spPr>
        <p:txBody>
          <a:bodyPr/>
          <a:lstStyle/>
          <a:p>
            <a:pPr algn="just"/>
            <a:r>
              <a:rPr lang="en-IN" b="1" dirty="0"/>
              <a:t>2. INTRODUCTORY OR ORIENTATION PHASE</a:t>
            </a:r>
          </a:p>
        </p:txBody>
      </p:sp>
      <p:sp>
        <p:nvSpPr>
          <p:cNvPr id="3" name="Content Placeholder 2">
            <a:extLst>
              <a:ext uri="{FF2B5EF4-FFF2-40B4-BE49-F238E27FC236}">
                <a16:creationId xmlns:a16="http://schemas.microsoft.com/office/drawing/2014/main" id="{870FC26F-4115-40A5-A3F1-1A40F0977387}"/>
              </a:ext>
            </a:extLst>
          </p:cNvPr>
          <p:cNvSpPr>
            <a:spLocks noGrp="1"/>
          </p:cNvSpPr>
          <p:nvPr>
            <p:ph idx="1"/>
          </p:nvPr>
        </p:nvSpPr>
        <p:spPr/>
        <p:txBody>
          <a:bodyPr>
            <a:normAutofit/>
          </a:bodyPr>
          <a:lstStyle/>
          <a:p>
            <a:pPr algn="just"/>
            <a:r>
              <a:rPr lang="en-IN" sz="2400" b="1" dirty="0"/>
              <a:t>MEET FOR THE FIRST TIME.</a:t>
            </a:r>
          </a:p>
          <a:p>
            <a:pPr algn="just"/>
            <a:r>
              <a:rPr lang="en-IN" sz="2400" b="1" dirty="0"/>
              <a:t>PRIMARY CONCERN IS TO FIND OUT PATIENT NEEDS.</a:t>
            </a:r>
          </a:p>
          <a:p>
            <a:pPr algn="just"/>
            <a:r>
              <a:rPr lang="en-IN" sz="2400" b="1" dirty="0"/>
              <a:t>HELPS TO FOCUS ON THE PATIENT’S PROBLEM AND TO DETERMINE PATIENT’S LEVEL OF MOTIVATION.</a:t>
            </a:r>
          </a:p>
        </p:txBody>
      </p:sp>
    </p:spTree>
    <p:extLst>
      <p:ext uri="{BB962C8B-B14F-4D97-AF65-F5344CB8AC3E}">
        <p14:creationId xmlns:p14="http://schemas.microsoft.com/office/powerpoint/2010/main" val="3794718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E15F-293E-499F-9D21-063CF0E5B744}"/>
              </a:ext>
            </a:extLst>
          </p:cNvPr>
          <p:cNvSpPr>
            <a:spLocks noGrp="1"/>
          </p:cNvSpPr>
          <p:nvPr>
            <p:ph type="title"/>
          </p:nvPr>
        </p:nvSpPr>
        <p:spPr>
          <a:xfrm>
            <a:off x="594360" y="764373"/>
            <a:ext cx="7955280" cy="1293028"/>
          </a:xfrm>
        </p:spPr>
        <p:txBody>
          <a:bodyPr/>
          <a:lstStyle/>
          <a:p>
            <a:pPr algn="just"/>
            <a:r>
              <a:rPr lang="en-IN" b="1" dirty="0"/>
              <a:t>NURSES TASK</a:t>
            </a:r>
          </a:p>
        </p:txBody>
      </p:sp>
      <p:sp>
        <p:nvSpPr>
          <p:cNvPr id="3" name="Content Placeholder 2">
            <a:extLst>
              <a:ext uri="{FF2B5EF4-FFF2-40B4-BE49-F238E27FC236}">
                <a16:creationId xmlns:a16="http://schemas.microsoft.com/office/drawing/2014/main" id="{EEB1076A-8FE6-4445-AF32-B009F304C87F}"/>
              </a:ext>
            </a:extLst>
          </p:cNvPr>
          <p:cNvSpPr>
            <a:spLocks noGrp="1"/>
          </p:cNvSpPr>
          <p:nvPr>
            <p:ph idx="1"/>
          </p:nvPr>
        </p:nvSpPr>
        <p:spPr/>
        <p:txBody>
          <a:bodyPr>
            <a:normAutofit/>
          </a:bodyPr>
          <a:lstStyle/>
          <a:p>
            <a:pPr algn="just"/>
            <a:r>
              <a:rPr lang="en-IN" sz="2400" b="1" dirty="0"/>
              <a:t>ESTABLISH RAPPORT, TRUST AND ACCEPTANCE.</a:t>
            </a:r>
          </a:p>
          <a:p>
            <a:pPr algn="just"/>
            <a:r>
              <a:rPr lang="en-IN" sz="2400" b="1" dirty="0"/>
              <a:t>ESTABLISH COMMUNICATION.</a:t>
            </a:r>
          </a:p>
          <a:p>
            <a:pPr algn="just"/>
            <a:r>
              <a:rPr lang="en-IN" sz="2400" b="1" dirty="0"/>
              <a:t>GATHER DATA, INCLUDING THE PATIENT’S FEELINGS, STREANGTH AND WEAKNESS.</a:t>
            </a:r>
          </a:p>
          <a:p>
            <a:pPr algn="just"/>
            <a:r>
              <a:rPr lang="en-IN" sz="2400" b="1" dirty="0"/>
              <a:t>SET PRIORITIES OF PATIENT’S PROBLEM.</a:t>
            </a:r>
          </a:p>
          <a:p>
            <a:pPr algn="just"/>
            <a:r>
              <a:rPr lang="en-IN" sz="2400" b="1" dirty="0"/>
              <a:t>MUTUALLY SET GOALS</a:t>
            </a:r>
          </a:p>
        </p:txBody>
      </p:sp>
    </p:spTree>
    <p:extLst>
      <p:ext uri="{BB962C8B-B14F-4D97-AF65-F5344CB8AC3E}">
        <p14:creationId xmlns:p14="http://schemas.microsoft.com/office/powerpoint/2010/main" val="3860554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DA8E0-01CB-4A70-BAFD-44D502872B45}"/>
              </a:ext>
            </a:extLst>
          </p:cNvPr>
          <p:cNvSpPr>
            <a:spLocks noGrp="1"/>
          </p:cNvSpPr>
          <p:nvPr>
            <p:ph type="title"/>
          </p:nvPr>
        </p:nvSpPr>
        <p:spPr>
          <a:xfrm>
            <a:off x="594360" y="764373"/>
            <a:ext cx="7955280" cy="1293028"/>
          </a:xfrm>
        </p:spPr>
        <p:txBody>
          <a:bodyPr/>
          <a:lstStyle/>
          <a:p>
            <a:pPr algn="just"/>
            <a:r>
              <a:rPr lang="en-IN" b="1" dirty="0"/>
              <a:t>PROBLEMS ENCOUNTERED</a:t>
            </a:r>
          </a:p>
        </p:txBody>
      </p:sp>
      <p:sp>
        <p:nvSpPr>
          <p:cNvPr id="3" name="Content Placeholder 2">
            <a:extLst>
              <a:ext uri="{FF2B5EF4-FFF2-40B4-BE49-F238E27FC236}">
                <a16:creationId xmlns:a16="http://schemas.microsoft.com/office/drawing/2014/main" id="{BB3F6283-A638-45E3-8E02-0764E5A3D9F6}"/>
              </a:ext>
            </a:extLst>
          </p:cNvPr>
          <p:cNvSpPr>
            <a:spLocks noGrp="1"/>
          </p:cNvSpPr>
          <p:nvPr>
            <p:ph idx="1"/>
          </p:nvPr>
        </p:nvSpPr>
        <p:spPr/>
        <p:txBody>
          <a:bodyPr>
            <a:normAutofit/>
          </a:bodyPr>
          <a:lstStyle/>
          <a:p>
            <a:pPr algn="just"/>
            <a:r>
              <a:rPr lang="en-IN" sz="2800" b="1" dirty="0"/>
              <a:t>PERCEPTION OF EACH OTHER AS UNIQUE INDIVIDUALS MAY NOT TAKE PLACE.</a:t>
            </a:r>
          </a:p>
          <a:p>
            <a:pPr algn="just"/>
            <a:r>
              <a:rPr lang="en-IN" sz="2800" b="1" dirty="0"/>
              <a:t>PROBLEMS RELATED TO ESTABLISHING AN AGREEMENT AND PACT BETWEEN THE NURSE AND THE PATIENT.</a:t>
            </a:r>
          </a:p>
          <a:p>
            <a:pPr algn="just"/>
            <a:endParaRPr lang="en-IN" sz="3600" b="1" dirty="0"/>
          </a:p>
        </p:txBody>
      </p:sp>
    </p:spTree>
    <p:extLst>
      <p:ext uri="{BB962C8B-B14F-4D97-AF65-F5344CB8AC3E}">
        <p14:creationId xmlns:p14="http://schemas.microsoft.com/office/powerpoint/2010/main" val="691443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490E3-1B46-4743-8FB1-107D58849C6F}"/>
              </a:ext>
            </a:extLst>
          </p:cNvPr>
          <p:cNvSpPr>
            <a:spLocks noGrp="1"/>
          </p:cNvSpPr>
          <p:nvPr>
            <p:ph type="title"/>
          </p:nvPr>
        </p:nvSpPr>
        <p:spPr>
          <a:xfrm>
            <a:off x="457200" y="764373"/>
            <a:ext cx="8092440" cy="1293028"/>
          </a:xfrm>
        </p:spPr>
        <p:txBody>
          <a:bodyPr/>
          <a:lstStyle/>
          <a:p>
            <a:pPr algn="just"/>
            <a:r>
              <a:rPr lang="en-IN" b="1" dirty="0"/>
              <a:t>WAYS TO OVERCOME</a:t>
            </a:r>
          </a:p>
        </p:txBody>
      </p:sp>
      <p:sp>
        <p:nvSpPr>
          <p:cNvPr id="3" name="Content Placeholder 2">
            <a:extLst>
              <a:ext uri="{FF2B5EF4-FFF2-40B4-BE49-F238E27FC236}">
                <a16:creationId xmlns:a16="http://schemas.microsoft.com/office/drawing/2014/main" id="{AEF8C9E1-095E-4DB7-AD0A-F2F2357DAEAC}"/>
              </a:ext>
            </a:extLst>
          </p:cNvPr>
          <p:cNvSpPr>
            <a:spLocks noGrp="1"/>
          </p:cNvSpPr>
          <p:nvPr>
            <p:ph idx="1"/>
          </p:nvPr>
        </p:nvSpPr>
        <p:spPr/>
        <p:txBody>
          <a:bodyPr>
            <a:normAutofit/>
          </a:bodyPr>
          <a:lstStyle/>
          <a:p>
            <a:pPr algn="just"/>
            <a:r>
              <a:rPr lang="en-IN" sz="2400" b="1" dirty="0"/>
              <a:t>NURSE BE HONEST TO HER PERCEPTION AND SHARE THE DATA WITH HER SUPERVISOR.</a:t>
            </a:r>
          </a:p>
          <a:p>
            <a:pPr algn="just"/>
            <a:r>
              <a:rPr lang="en-IN" sz="2400" b="1" dirty="0"/>
              <a:t>SUPERVISION BY THE SUPERIOR</a:t>
            </a:r>
          </a:p>
        </p:txBody>
      </p:sp>
    </p:spTree>
    <p:extLst>
      <p:ext uri="{BB962C8B-B14F-4D97-AF65-F5344CB8AC3E}">
        <p14:creationId xmlns:p14="http://schemas.microsoft.com/office/powerpoint/2010/main" val="33437043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DC28E-CA59-445E-8B42-4785B572534B}"/>
              </a:ext>
            </a:extLst>
          </p:cNvPr>
          <p:cNvSpPr>
            <a:spLocks noGrp="1"/>
          </p:cNvSpPr>
          <p:nvPr>
            <p:ph type="title"/>
          </p:nvPr>
        </p:nvSpPr>
        <p:spPr>
          <a:xfrm>
            <a:off x="533400" y="764373"/>
            <a:ext cx="8016240" cy="1293028"/>
          </a:xfrm>
        </p:spPr>
        <p:txBody>
          <a:bodyPr/>
          <a:lstStyle/>
          <a:p>
            <a:pPr algn="just"/>
            <a:r>
              <a:rPr lang="en-IN" b="1" dirty="0"/>
              <a:t>3. WORKING PHASE.</a:t>
            </a:r>
          </a:p>
        </p:txBody>
      </p:sp>
      <p:sp>
        <p:nvSpPr>
          <p:cNvPr id="3" name="Content Placeholder 2">
            <a:extLst>
              <a:ext uri="{FF2B5EF4-FFF2-40B4-BE49-F238E27FC236}">
                <a16:creationId xmlns:a16="http://schemas.microsoft.com/office/drawing/2014/main" id="{87731DE9-0786-452A-A65B-E13FF6E62A68}"/>
              </a:ext>
            </a:extLst>
          </p:cNvPr>
          <p:cNvSpPr>
            <a:spLocks noGrp="1"/>
          </p:cNvSpPr>
          <p:nvPr>
            <p:ph idx="1"/>
          </p:nvPr>
        </p:nvSpPr>
        <p:spPr/>
        <p:txBody>
          <a:bodyPr>
            <a:normAutofit/>
          </a:bodyPr>
          <a:lstStyle/>
          <a:p>
            <a:pPr algn="just"/>
            <a:r>
              <a:rPr lang="en-IN" sz="2400" b="1" dirty="0"/>
              <a:t>MOST OF THE THERAPEUTIC WORK IS CARRIED OUT DURING THE WORKING PHASE.</a:t>
            </a:r>
          </a:p>
          <a:p>
            <a:pPr algn="just"/>
            <a:r>
              <a:rPr lang="en-IN" sz="2400" b="1" dirty="0"/>
              <a:t>USING PERCEPTION, THOUGHTS, FEELINGD AND ACTIONS, THE NURSE HELPS THE PATIENT TO MASTER ANXITIES, INCREASE INDEPENDENCE AND COPING MECHANISM.</a:t>
            </a:r>
          </a:p>
        </p:txBody>
      </p:sp>
    </p:spTree>
    <p:extLst>
      <p:ext uri="{BB962C8B-B14F-4D97-AF65-F5344CB8AC3E}">
        <p14:creationId xmlns:p14="http://schemas.microsoft.com/office/powerpoint/2010/main" val="2769283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5B1D-BF28-429F-9C2F-11746B22EA98}"/>
              </a:ext>
            </a:extLst>
          </p:cNvPr>
          <p:cNvSpPr>
            <a:spLocks noGrp="1"/>
          </p:cNvSpPr>
          <p:nvPr>
            <p:ph type="title"/>
          </p:nvPr>
        </p:nvSpPr>
        <p:spPr>
          <a:xfrm>
            <a:off x="685800" y="764373"/>
            <a:ext cx="7863840" cy="1293028"/>
          </a:xfrm>
        </p:spPr>
        <p:txBody>
          <a:bodyPr/>
          <a:lstStyle/>
          <a:p>
            <a:pPr algn="just"/>
            <a:r>
              <a:rPr lang="en-IN" b="1" dirty="0"/>
              <a:t>NURSE’S TASK</a:t>
            </a:r>
          </a:p>
        </p:txBody>
      </p:sp>
      <p:sp>
        <p:nvSpPr>
          <p:cNvPr id="3" name="Content Placeholder 2">
            <a:extLst>
              <a:ext uri="{FF2B5EF4-FFF2-40B4-BE49-F238E27FC236}">
                <a16:creationId xmlns:a16="http://schemas.microsoft.com/office/drawing/2014/main" id="{B60D4652-D7E2-436E-9353-13D7A0BCECCA}"/>
              </a:ext>
            </a:extLst>
          </p:cNvPr>
          <p:cNvSpPr>
            <a:spLocks noGrp="1"/>
          </p:cNvSpPr>
          <p:nvPr>
            <p:ph idx="1"/>
          </p:nvPr>
        </p:nvSpPr>
        <p:spPr/>
        <p:txBody>
          <a:bodyPr>
            <a:normAutofit/>
          </a:bodyPr>
          <a:lstStyle/>
          <a:p>
            <a:pPr algn="just"/>
            <a:r>
              <a:rPr lang="en-IN" sz="2400" b="1" dirty="0"/>
              <a:t>GATHER FURTHER DATA.</a:t>
            </a:r>
          </a:p>
          <a:p>
            <a:pPr algn="just"/>
            <a:r>
              <a:rPr lang="en-IN" sz="2400" b="1" dirty="0"/>
              <a:t>PROMOTE PATIENT’S DEVELOPMENT OF INSIGHT AND USE OF COPING MECHANISMS.</a:t>
            </a:r>
          </a:p>
          <a:p>
            <a:pPr algn="just"/>
            <a:r>
              <a:rPr lang="en-IN" sz="2400" b="1" dirty="0"/>
              <a:t>FACILITATE BEHAVIOURAL CHANGE.</a:t>
            </a:r>
          </a:p>
          <a:p>
            <a:pPr algn="just"/>
            <a:r>
              <a:rPr lang="en-IN" sz="2400" b="1" dirty="0"/>
              <a:t>PROVIDE HIM WITH OPPURTUNITIES FOR INDEPENDENT FUNCTIONING.</a:t>
            </a:r>
          </a:p>
          <a:p>
            <a:pPr algn="just"/>
            <a:r>
              <a:rPr lang="en-IN" sz="2400" b="1" dirty="0"/>
              <a:t>EVALUATE PROBLEMS AND GOALS AND REDEFINE AS NECESSARY.</a:t>
            </a:r>
          </a:p>
        </p:txBody>
      </p:sp>
    </p:spTree>
    <p:extLst>
      <p:ext uri="{BB962C8B-B14F-4D97-AF65-F5344CB8AC3E}">
        <p14:creationId xmlns:p14="http://schemas.microsoft.com/office/powerpoint/2010/main" val="42896717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AC5F-428C-4389-AB0D-792F51C4B250}"/>
              </a:ext>
            </a:extLst>
          </p:cNvPr>
          <p:cNvSpPr>
            <a:spLocks noGrp="1"/>
          </p:cNvSpPr>
          <p:nvPr>
            <p:ph type="title"/>
          </p:nvPr>
        </p:nvSpPr>
        <p:spPr>
          <a:xfrm>
            <a:off x="594360" y="764373"/>
            <a:ext cx="7955280" cy="1293028"/>
          </a:xfrm>
        </p:spPr>
        <p:txBody>
          <a:bodyPr/>
          <a:lstStyle/>
          <a:p>
            <a:pPr algn="just"/>
            <a:r>
              <a:rPr lang="en-IN" b="1" dirty="0"/>
              <a:t>PROBLEMS ENCOUNTERED</a:t>
            </a:r>
          </a:p>
        </p:txBody>
      </p:sp>
      <p:sp>
        <p:nvSpPr>
          <p:cNvPr id="3" name="Content Placeholder 2">
            <a:extLst>
              <a:ext uri="{FF2B5EF4-FFF2-40B4-BE49-F238E27FC236}">
                <a16:creationId xmlns:a16="http://schemas.microsoft.com/office/drawing/2014/main" id="{3C820843-F78D-473F-83D0-582E71012235}"/>
              </a:ext>
            </a:extLst>
          </p:cNvPr>
          <p:cNvSpPr>
            <a:spLocks noGrp="1"/>
          </p:cNvSpPr>
          <p:nvPr>
            <p:ph idx="1"/>
          </p:nvPr>
        </p:nvSpPr>
        <p:spPr/>
        <p:txBody>
          <a:bodyPr>
            <a:normAutofit/>
          </a:bodyPr>
          <a:lstStyle/>
          <a:p>
            <a:pPr algn="just"/>
            <a:r>
              <a:rPr lang="en-IN" sz="2800" b="1" dirty="0"/>
              <a:t>TESTING OF THE NURSE BY THE PATIENT.</a:t>
            </a:r>
          </a:p>
          <a:p>
            <a:pPr algn="just"/>
            <a:r>
              <a:rPr lang="en-IN" sz="2800" b="1" dirty="0"/>
              <a:t>PROGRESS OF THE PATIENT.</a:t>
            </a:r>
          </a:p>
          <a:p>
            <a:pPr algn="just"/>
            <a:r>
              <a:rPr lang="en-IN" sz="2800" b="1" dirty="0"/>
              <a:t>THE NURSES FEAR OF CLOSENESS.</a:t>
            </a:r>
          </a:p>
          <a:p>
            <a:pPr algn="just"/>
            <a:r>
              <a:rPr lang="en-IN" sz="2800" b="1" dirty="0"/>
              <a:t>LIFE STRESSES OF THE NURSE.</a:t>
            </a:r>
          </a:p>
          <a:p>
            <a:pPr algn="just"/>
            <a:r>
              <a:rPr lang="en-IN" sz="2800" b="1" dirty="0"/>
              <a:t>RESISTANCE BEHAVIOUR.</a:t>
            </a:r>
          </a:p>
          <a:p>
            <a:pPr algn="just"/>
            <a:r>
              <a:rPr lang="en-IN" sz="2800" b="1" dirty="0"/>
              <a:t>TRANSFERENCE AND COUNTER TRANSFERENCE.</a:t>
            </a:r>
          </a:p>
        </p:txBody>
      </p:sp>
    </p:spTree>
    <p:extLst>
      <p:ext uri="{BB962C8B-B14F-4D97-AF65-F5344CB8AC3E}">
        <p14:creationId xmlns:p14="http://schemas.microsoft.com/office/powerpoint/2010/main" val="128700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6D02F-0396-463A-900A-41DA3E180A1E}"/>
              </a:ext>
            </a:extLst>
          </p:cNvPr>
          <p:cNvSpPr>
            <a:spLocks noGrp="1"/>
          </p:cNvSpPr>
          <p:nvPr>
            <p:ph type="title"/>
          </p:nvPr>
        </p:nvSpPr>
        <p:spPr>
          <a:xfrm>
            <a:off x="594360" y="764373"/>
            <a:ext cx="7955280" cy="1293028"/>
          </a:xfrm>
        </p:spPr>
        <p:txBody>
          <a:bodyPr/>
          <a:lstStyle/>
          <a:p>
            <a:pPr algn="just"/>
            <a:r>
              <a:rPr lang="en-IN" b="1" dirty="0"/>
              <a:t>WAYS TO OVERCOME</a:t>
            </a:r>
          </a:p>
        </p:txBody>
      </p:sp>
      <p:sp>
        <p:nvSpPr>
          <p:cNvPr id="3" name="Content Placeholder 2">
            <a:extLst>
              <a:ext uri="{FF2B5EF4-FFF2-40B4-BE49-F238E27FC236}">
                <a16:creationId xmlns:a16="http://schemas.microsoft.com/office/drawing/2014/main" id="{54D39032-DD6B-44A5-B2C1-F0676AEF0E14}"/>
              </a:ext>
            </a:extLst>
          </p:cNvPr>
          <p:cNvSpPr>
            <a:spLocks noGrp="1"/>
          </p:cNvSpPr>
          <p:nvPr>
            <p:ph idx="1"/>
          </p:nvPr>
        </p:nvSpPr>
        <p:spPr/>
        <p:txBody>
          <a:bodyPr>
            <a:normAutofit/>
          </a:bodyPr>
          <a:lstStyle/>
          <a:p>
            <a:pPr algn="just"/>
            <a:r>
              <a:rPr lang="en-IN" sz="2400" b="1" dirty="0"/>
              <a:t>DISCUSSION WITH SUPERVISORS AND GROUP MEMBERS.</a:t>
            </a:r>
          </a:p>
          <a:p>
            <a:pPr algn="just"/>
            <a:r>
              <a:rPr lang="en-IN" sz="2400" b="1" dirty="0"/>
              <a:t>WRITE PROCESS RECORDING.</a:t>
            </a:r>
          </a:p>
          <a:p>
            <a:pPr algn="just"/>
            <a:r>
              <a:rPr lang="en-IN" sz="2400" b="1" dirty="0"/>
              <a:t>HANDLING RESISTANCES.</a:t>
            </a:r>
          </a:p>
          <a:p>
            <a:pPr marL="0" indent="0" algn="just">
              <a:buNone/>
            </a:pPr>
            <a:endParaRPr lang="en-IN" sz="2400" b="1" dirty="0"/>
          </a:p>
        </p:txBody>
      </p:sp>
    </p:spTree>
    <p:extLst>
      <p:ext uri="{BB962C8B-B14F-4D97-AF65-F5344CB8AC3E}">
        <p14:creationId xmlns:p14="http://schemas.microsoft.com/office/powerpoint/2010/main" val="40274596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FAD60-2867-431E-B511-B06507A15439}"/>
              </a:ext>
            </a:extLst>
          </p:cNvPr>
          <p:cNvSpPr>
            <a:spLocks noGrp="1"/>
          </p:cNvSpPr>
          <p:nvPr>
            <p:ph type="title"/>
          </p:nvPr>
        </p:nvSpPr>
        <p:spPr>
          <a:xfrm>
            <a:off x="594360" y="764373"/>
            <a:ext cx="7955280" cy="1293028"/>
          </a:xfrm>
        </p:spPr>
        <p:txBody>
          <a:bodyPr/>
          <a:lstStyle/>
          <a:p>
            <a:pPr algn="just"/>
            <a:r>
              <a:rPr lang="en-IN" b="1" dirty="0"/>
              <a:t>4. TERMINATION PHASE</a:t>
            </a:r>
          </a:p>
        </p:txBody>
      </p:sp>
      <p:sp>
        <p:nvSpPr>
          <p:cNvPr id="3" name="Content Placeholder 2">
            <a:extLst>
              <a:ext uri="{FF2B5EF4-FFF2-40B4-BE49-F238E27FC236}">
                <a16:creationId xmlns:a16="http://schemas.microsoft.com/office/drawing/2014/main" id="{F8010EBD-B4B6-4C26-80CD-A2A7464CE130}"/>
              </a:ext>
            </a:extLst>
          </p:cNvPr>
          <p:cNvSpPr>
            <a:spLocks noGrp="1"/>
          </p:cNvSpPr>
          <p:nvPr>
            <p:ph idx="1"/>
          </p:nvPr>
        </p:nvSpPr>
        <p:spPr/>
        <p:txBody>
          <a:bodyPr>
            <a:normAutofit/>
          </a:bodyPr>
          <a:lstStyle/>
          <a:p>
            <a:pPr algn="just"/>
            <a:r>
              <a:rPr lang="en-IN" sz="2400" b="1" dirty="0"/>
              <a:t>IS THE MOST DIFFICULT BUT MOST IMPORTANT PHASE OF THE THERAPEUTIC NURSE-PATIENT RELATIONSHIP.</a:t>
            </a:r>
          </a:p>
          <a:p>
            <a:pPr algn="just"/>
            <a:r>
              <a:rPr lang="en-IN" sz="2400" b="1" dirty="0"/>
              <a:t>THE GOAL IS TO BRING A THERAPEUTIC END TO THE REALTIONSHIP.</a:t>
            </a:r>
          </a:p>
        </p:txBody>
      </p:sp>
    </p:spTree>
    <p:extLst>
      <p:ext uri="{BB962C8B-B14F-4D97-AF65-F5344CB8AC3E}">
        <p14:creationId xmlns:p14="http://schemas.microsoft.com/office/powerpoint/2010/main" val="437368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3FD83-BF37-4369-8667-C7F61B29D13A}"/>
              </a:ext>
            </a:extLst>
          </p:cNvPr>
          <p:cNvSpPr>
            <a:spLocks noGrp="1"/>
          </p:cNvSpPr>
          <p:nvPr>
            <p:ph type="title"/>
          </p:nvPr>
        </p:nvSpPr>
        <p:spPr>
          <a:xfrm>
            <a:off x="594360" y="764373"/>
            <a:ext cx="7955280" cy="1293028"/>
          </a:xfrm>
        </p:spPr>
        <p:txBody>
          <a:bodyPr>
            <a:normAutofit fontScale="90000"/>
          </a:bodyPr>
          <a:lstStyle/>
          <a:p>
            <a:pPr algn="just"/>
            <a:r>
              <a:rPr lang="en-IN" b="1" dirty="0"/>
              <a:t>CRITERIA FOR DETERMINING PATIENT’S READINESS FOR TERMINATION</a:t>
            </a:r>
          </a:p>
        </p:txBody>
      </p:sp>
      <p:sp>
        <p:nvSpPr>
          <p:cNvPr id="3" name="Content Placeholder 2">
            <a:extLst>
              <a:ext uri="{FF2B5EF4-FFF2-40B4-BE49-F238E27FC236}">
                <a16:creationId xmlns:a16="http://schemas.microsoft.com/office/drawing/2014/main" id="{FDBA5902-22DF-47DE-BCC5-F403F8F42434}"/>
              </a:ext>
            </a:extLst>
          </p:cNvPr>
          <p:cNvSpPr>
            <a:spLocks noGrp="1"/>
          </p:cNvSpPr>
          <p:nvPr>
            <p:ph idx="1"/>
          </p:nvPr>
        </p:nvSpPr>
        <p:spPr/>
        <p:txBody>
          <a:bodyPr/>
          <a:lstStyle/>
          <a:p>
            <a:pPr algn="just"/>
            <a:r>
              <a:rPr lang="en-IN" b="1" dirty="0"/>
              <a:t>RELIEF FROM PRESENTING PROBLEMS.</a:t>
            </a:r>
          </a:p>
          <a:p>
            <a:pPr algn="just"/>
            <a:r>
              <a:rPr lang="en-IN" b="1" dirty="0"/>
              <a:t>PATIENT’S SOCIAL FUNCTION HAS IMPROVED AND ISOLATION HAS DECREASED.</a:t>
            </a:r>
          </a:p>
          <a:p>
            <a:pPr algn="just"/>
            <a:r>
              <a:rPr lang="en-IN" b="1" dirty="0"/>
              <a:t>PATIENT’S EGO FUNCTIONS ARE STRENGTHENED AND HAS ATTAINED A SENSE OF IDENTITY.</a:t>
            </a:r>
          </a:p>
          <a:p>
            <a:pPr algn="just"/>
            <a:r>
              <a:rPr lang="en-IN" b="1" dirty="0"/>
              <a:t>PATIENT EMPLOYS MORE EFFECTIVE AND PRODUCTIVE DEFENCE MECHANISM.</a:t>
            </a:r>
          </a:p>
          <a:p>
            <a:pPr algn="just"/>
            <a:r>
              <a:rPr lang="en-IN" b="1" dirty="0"/>
              <a:t>PATIENT HAS REACHED THE PLANNED TREATMENT GOAL.</a:t>
            </a:r>
          </a:p>
        </p:txBody>
      </p:sp>
    </p:spTree>
    <p:extLst>
      <p:ext uri="{BB962C8B-B14F-4D97-AF65-F5344CB8AC3E}">
        <p14:creationId xmlns:p14="http://schemas.microsoft.com/office/powerpoint/2010/main" val="8088186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418F1-28C5-4CEB-8BC0-CA6F4444DA35}"/>
              </a:ext>
            </a:extLst>
          </p:cNvPr>
          <p:cNvSpPr>
            <a:spLocks noGrp="1"/>
          </p:cNvSpPr>
          <p:nvPr>
            <p:ph type="title"/>
          </p:nvPr>
        </p:nvSpPr>
        <p:spPr>
          <a:xfrm>
            <a:off x="533400" y="764373"/>
            <a:ext cx="8016240" cy="1293028"/>
          </a:xfrm>
        </p:spPr>
        <p:txBody>
          <a:bodyPr/>
          <a:lstStyle/>
          <a:p>
            <a:pPr algn="just"/>
            <a:r>
              <a:rPr lang="en-IN" b="1" dirty="0"/>
              <a:t>NURSE’S TASK</a:t>
            </a:r>
          </a:p>
        </p:txBody>
      </p:sp>
      <p:sp>
        <p:nvSpPr>
          <p:cNvPr id="3" name="Content Placeholder 2">
            <a:extLst>
              <a:ext uri="{FF2B5EF4-FFF2-40B4-BE49-F238E27FC236}">
                <a16:creationId xmlns:a16="http://schemas.microsoft.com/office/drawing/2014/main" id="{55B87C53-62AD-4341-AAD0-DC16ACAD4DC7}"/>
              </a:ext>
            </a:extLst>
          </p:cNvPr>
          <p:cNvSpPr>
            <a:spLocks noGrp="1"/>
          </p:cNvSpPr>
          <p:nvPr>
            <p:ph idx="1"/>
          </p:nvPr>
        </p:nvSpPr>
        <p:spPr/>
        <p:txBody>
          <a:bodyPr>
            <a:normAutofit/>
          </a:bodyPr>
          <a:lstStyle/>
          <a:p>
            <a:pPr algn="just"/>
            <a:r>
              <a:rPr lang="en-IN" sz="2400" b="1" dirty="0"/>
              <a:t>ESTABLISH REALITY OF SEPERATION.</a:t>
            </a:r>
          </a:p>
          <a:p>
            <a:pPr algn="just"/>
            <a:r>
              <a:rPr lang="en-IN" sz="2400" b="1" dirty="0"/>
              <a:t>MUTUALLY EXPLORE FEELINGS OF REJECTION, LOSS, SADNESS, ANGER AND ATTAINMENT OF GOALS.</a:t>
            </a:r>
          </a:p>
          <a:p>
            <a:pPr algn="just"/>
            <a:r>
              <a:rPr lang="en-IN" sz="2400" b="1" dirty="0"/>
              <a:t>FORMULATE PLANS FOR MEETING FUTURE THERAPY NEEDS.</a:t>
            </a:r>
          </a:p>
        </p:txBody>
      </p:sp>
    </p:spTree>
    <p:extLst>
      <p:ext uri="{BB962C8B-B14F-4D97-AF65-F5344CB8AC3E}">
        <p14:creationId xmlns:p14="http://schemas.microsoft.com/office/powerpoint/2010/main" val="35695856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1D8CA-5A72-4293-812F-3D08C60C2A6D}"/>
              </a:ext>
            </a:extLst>
          </p:cNvPr>
          <p:cNvSpPr>
            <a:spLocks noGrp="1"/>
          </p:cNvSpPr>
          <p:nvPr>
            <p:ph type="title"/>
          </p:nvPr>
        </p:nvSpPr>
        <p:spPr>
          <a:xfrm>
            <a:off x="594360" y="764373"/>
            <a:ext cx="7955280" cy="1293028"/>
          </a:xfrm>
        </p:spPr>
        <p:txBody>
          <a:bodyPr/>
          <a:lstStyle/>
          <a:p>
            <a:pPr algn="just"/>
            <a:r>
              <a:rPr lang="en-IN" b="1" dirty="0"/>
              <a:t>PROBLEMS ENCOUNTERED</a:t>
            </a:r>
          </a:p>
        </p:txBody>
      </p:sp>
      <p:sp>
        <p:nvSpPr>
          <p:cNvPr id="3" name="Content Placeholder 2">
            <a:extLst>
              <a:ext uri="{FF2B5EF4-FFF2-40B4-BE49-F238E27FC236}">
                <a16:creationId xmlns:a16="http://schemas.microsoft.com/office/drawing/2014/main" id="{B6A72DC9-C4F7-4E64-AF8B-FDFD0DB7C7D5}"/>
              </a:ext>
            </a:extLst>
          </p:cNvPr>
          <p:cNvSpPr>
            <a:spLocks noGrp="1"/>
          </p:cNvSpPr>
          <p:nvPr>
            <p:ph idx="1"/>
          </p:nvPr>
        </p:nvSpPr>
        <p:spPr/>
        <p:txBody>
          <a:bodyPr>
            <a:normAutofit/>
          </a:bodyPr>
          <a:lstStyle/>
          <a:p>
            <a:pPr algn="just"/>
            <a:r>
              <a:rPr lang="en-IN" sz="2800" b="1" dirty="0"/>
              <a:t>PATIENT MAY DEMONSTRATE ANGRY.</a:t>
            </a:r>
          </a:p>
          <a:p>
            <a:pPr algn="just"/>
            <a:r>
              <a:rPr lang="en-IN" sz="2800" b="1" dirty="0"/>
              <a:t>ATTEMPT TO PUNISH NURSE AS NOT TALKING TO HIM.</a:t>
            </a:r>
          </a:p>
          <a:p>
            <a:pPr algn="just"/>
            <a:r>
              <a:rPr lang="en-IN" sz="2800" b="1" dirty="0"/>
              <a:t>FLIGHT TO HEALTH.</a:t>
            </a:r>
          </a:p>
          <a:p>
            <a:pPr algn="just"/>
            <a:r>
              <a:rPr lang="en-IN" sz="2800" b="1" dirty="0"/>
              <a:t>FLIGHT O ILLNESS.</a:t>
            </a:r>
          </a:p>
          <a:p>
            <a:pPr algn="just"/>
            <a:endParaRPr lang="en-IN" sz="2800" b="1" dirty="0"/>
          </a:p>
        </p:txBody>
      </p:sp>
    </p:spTree>
    <p:extLst>
      <p:ext uri="{BB962C8B-B14F-4D97-AF65-F5344CB8AC3E}">
        <p14:creationId xmlns:p14="http://schemas.microsoft.com/office/powerpoint/2010/main" val="39320935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2AA60-DDB7-4DD6-87E7-B742C1042DA6}"/>
              </a:ext>
            </a:extLst>
          </p:cNvPr>
          <p:cNvSpPr>
            <a:spLocks noGrp="1"/>
          </p:cNvSpPr>
          <p:nvPr>
            <p:ph type="title"/>
          </p:nvPr>
        </p:nvSpPr>
        <p:spPr>
          <a:xfrm>
            <a:off x="594360" y="764373"/>
            <a:ext cx="7955280" cy="1293028"/>
          </a:xfrm>
        </p:spPr>
        <p:txBody>
          <a:bodyPr/>
          <a:lstStyle/>
          <a:p>
            <a:pPr algn="just"/>
            <a:r>
              <a:rPr lang="en-IN" b="1" dirty="0"/>
              <a:t>WAYS TO OVERCOME</a:t>
            </a:r>
          </a:p>
        </p:txBody>
      </p:sp>
      <p:sp>
        <p:nvSpPr>
          <p:cNvPr id="3" name="Content Placeholder 2">
            <a:extLst>
              <a:ext uri="{FF2B5EF4-FFF2-40B4-BE49-F238E27FC236}">
                <a16:creationId xmlns:a16="http://schemas.microsoft.com/office/drawing/2014/main" id="{F81BAD86-2937-4200-8540-BC186B7C64F9}"/>
              </a:ext>
            </a:extLst>
          </p:cNvPr>
          <p:cNvSpPr>
            <a:spLocks noGrp="1"/>
          </p:cNvSpPr>
          <p:nvPr>
            <p:ph idx="1"/>
          </p:nvPr>
        </p:nvSpPr>
        <p:spPr/>
        <p:txBody>
          <a:bodyPr/>
          <a:lstStyle/>
          <a:p>
            <a:pPr algn="just"/>
            <a:r>
              <a:rPr lang="en-IN" b="1" dirty="0"/>
              <a:t>THE NURSE SHOULD BE AWARE OF THE PATIENTS FEELINGS AND BE ABLE TO DEAL WITH THEM APPROPRIATELY.</a:t>
            </a:r>
          </a:p>
          <a:p>
            <a:pPr algn="just"/>
            <a:r>
              <a:rPr lang="en-IN" b="1" dirty="0"/>
              <a:t>DURING THIS PHASE THE SUPERVISOR SHOULD MAY NOTICE THE NURSE IS SHOWING LESS INTEREST IN THE PATIENT THAN SHOWN EARLIER AND MAY DISENGAGING SELF FROM THE PATIENT SEVERAL DAYS.</a:t>
            </a:r>
          </a:p>
          <a:p>
            <a:pPr algn="just"/>
            <a:r>
              <a:rPr lang="en-IN" b="1" dirty="0"/>
              <a:t>THE SUPERVISOR SHOULD HAVE TO DISCUSS FRANKLY WITH THE NURSE THE MEANING OF THE BEHAVIOUR AND ASSSIT THE NURSE TO PRESERVE AND INTENSIFY HER EFFORT TO PREPARE BOTH SELF AND PATIENT FOR HIS EVENTUAL RELEASE FROM THE HOSPITAL</a:t>
            </a:r>
          </a:p>
        </p:txBody>
      </p:sp>
    </p:spTree>
    <p:extLst>
      <p:ext uri="{BB962C8B-B14F-4D97-AF65-F5344CB8AC3E}">
        <p14:creationId xmlns:p14="http://schemas.microsoft.com/office/powerpoint/2010/main" val="495035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E6CF1-54C6-41BB-8CD4-43B832D1C109}"/>
              </a:ext>
            </a:extLst>
          </p:cNvPr>
          <p:cNvSpPr>
            <a:spLocks noGrp="1"/>
          </p:cNvSpPr>
          <p:nvPr>
            <p:ph type="title"/>
          </p:nvPr>
        </p:nvSpPr>
        <p:spPr>
          <a:xfrm>
            <a:off x="685800" y="764373"/>
            <a:ext cx="7863840" cy="1293028"/>
          </a:xfrm>
        </p:spPr>
        <p:txBody>
          <a:bodyPr/>
          <a:lstStyle/>
          <a:p>
            <a:pPr algn="ctr"/>
            <a:r>
              <a:rPr lang="en-IN" b="1" dirty="0"/>
              <a:t>THERAPEUTIC IMPASSES</a:t>
            </a:r>
          </a:p>
        </p:txBody>
      </p:sp>
      <p:sp>
        <p:nvSpPr>
          <p:cNvPr id="3" name="Content Placeholder 2">
            <a:extLst>
              <a:ext uri="{FF2B5EF4-FFF2-40B4-BE49-F238E27FC236}">
                <a16:creationId xmlns:a16="http://schemas.microsoft.com/office/drawing/2014/main" id="{CB55DE1C-8285-4E2F-BFBF-F61F7556A059}"/>
              </a:ext>
            </a:extLst>
          </p:cNvPr>
          <p:cNvSpPr>
            <a:spLocks noGrp="1"/>
          </p:cNvSpPr>
          <p:nvPr>
            <p:ph idx="1"/>
          </p:nvPr>
        </p:nvSpPr>
        <p:spPr/>
        <p:txBody>
          <a:bodyPr>
            <a:normAutofit/>
          </a:bodyPr>
          <a:lstStyle/>
          <a:p>
            <a:pPr algn="just"/>
            <a:r>
              <a:rPr lang="en-IN" sz="2400" b="1" dirty="0"/>
              <a:t>THERAPEUTIC IMPASSES ARE BLOCKS IN THE PROGRESS OF THE NURSE-PATIENT RELATIONSHIP.</a:t>
            </a:r>
          </a:p>
          <a:p>
            <a:pPr algn="just"/>
            <a:r>
              <a:rPr lang="en-IN" sz="2400" b="1" dirty="0"/>
              <a:t>IMPASSES PROVOKE INTENSE FEELINGS IN BOTH THE NURSE AND THE PATIENT, WHICH MAY RANGE FROM ANXIETY AND APPREHENSION TO FRUSTRATION, LOVE OR INTENSE ANGER</a:t>
            </a:r>
          </a:p>
        </p:txBody>
      </p:sp>
    </p:spTree>
    <p:extLst>
      <p:ext uri="{BB962C8B-B14F-4D97-AF65-F5344CB8AC3E}">
        <p14:creationId xmlns:p14="http://schemas.microsoft.com/office/powerpoint/2010/main" val="2632962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9F0BB-950D-402E-B639-BA761433609D}"/>
              </a:ext>
            </a:extLst>
          </p:cNvPr>
          <p:cNvSpPr>
            <a:spLocks noGrp="1"/>
          </p:cNvSpPr>
          <p:nvPr>
            <p:ph type="title"/>
          </p:nvPr>
        </p:nvSpPr>
        <p:spPr>
          <a:xfrm>
            <a:off x="762000" y="764373"/>
            <a:ext cx="7787640" cy="1293028"/>
          </a:xfrm>
        </p:spPr>
        <p:txBody>
          <a:bodyPr/>
          <a:lstStyle/>
          <a:p>
            <a:pPr algn="just"/>
            <a:r>
              <a:rPr lang="en-IN" b="1" dirty="0"/>
              <a:t>1. RESISTANCE</a:t>
            </a:r>
          </a:p>
        </p:txBody>
      </p:sp>
      <p:sp>
        <p:nvSpPr>
          <p:cNvPr id="3" name="Content Placeholder 2">
            <a:extLst>
              <a:ext uri="{FF2B5EF4-FFF2-40B4-BE49-F238E27FC236}">
                <a16:creationId xmlns:a16="http://schemas.microsoft.com/office/drawing/2014/main" id="{11660629-BA88-4736-972E-307B53FE795C}"/>
              </a:ext>
            </a:extLst>
          </p:cNvPr>
          <p:cNvSpPr>
            <a:spLocks noGrp="1"/>
          </p:cNvSpPr>
          <p:nvPr>
            <p:ph idx="1"/>
          </p:nvPr>
        </p:nvSpPr>
        <p:spPr/>
        <p:txBody>
          <a:bodyPr>
            <a:normAutofit/>
          </a:bodyPr>
          <a:lstStyle/>
          <a:p>
            <a:pPr algn="just"/>
            <a:r>
              <a:rPr lang="en-IN" sz="2400" b="1" dirty="0"/>
              <a:t>IS THE PATIENT’S ATTEMPT TO REMAIN UNAWARE OF ANXIETY PRODUCING ASPECTS WITHIN THE SELF.</a:t>
            </a:r>
          </a:p>
        </p:txBody>
      </p:sp>
    </p:spTree>
    <p:extLst>
      <p:ext uri="{BB962C8B-B14F-4D97-AF65-F5344CB8AC3E}">
        <p14:creationId xmlns:p14="http://schemas.microsoft.com/office/powerpoint/2010/main" val="15627949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4F7D-203D-418F-B3F0-F54C337BBC32}"/>
              </a:ext>
            </a:extLst>
          </p:cNvPr>
          <p:cNvSpPr>
            <a:spLocks noGrp="1"/>
          </p:cNvSpPr>
          <p:nvPr>
            <p:ph type="title"/>
          </p:nvPr>
        </p:nvSpPr>
        <p:spPr>
          <a:xfrm>
            <a:off x="594360" y="764373"/>
            <a:ext cx="7955280" cy="1293028"/>
          </a:xfrm>
        </p:spPr>
        <p:txBody>
          <a:bodyPr/>
          <a:lstStyle/>
          <a:p>
            <a:pPr algn="just"/>
            <a:r>
              <a:rPr lang="en-IN" b="1" dirty="0"/>
              <a:t>2. TRANSFERENCE.</a:t>
            </a:r>
          </a:p>
        </p:txBody>
      </p:sp>
      <p:sp>
        <p:nvSpPr>
          <p:cNvPr id="3" name="Content Placeholder 2">
            <a:extLst>
              <a:ext uri="{FF2B5EF4-FFF2-40B4-BE49-F238E27FC236}">
                <a16:creationId xmlns:a16="http://schemas.microsoft.com/office/drawing/2014/main" id="{A24BB819-E394-4E46-8126-B2DD31FD0D65}"/>
              </a:ext>
            </a:extLst>
          </p:cNvPr>
          <p:cNvSpPr>
            <a:spLocks noGrp="1"/>
          </p:cNvSpPr>
          <p:nvPr>
            <p:ph idx="1"/>
          </p:nvPr>
        </p:nvSpPr>
        <p:spPr/>
        <p:txBody>
          <a:bodyPr>
            <a:normAutofit/>
          </a:bodyPr>
          <a:lstStyle/>
          <a:p>
            <a:pPr algn="just"/>
            <a:r>
              <a:rPr lang="en-IN" sz="2400" b="1" dirty="0"/>
              <a:t>IS AN UNCONSIOUS RESPONSE IN WHICH THE PATIENT EXPERIENCES FEELINGS AND ATTITUDES TOWARDS THE NURSE THAT WERE ORIGINALLY ASSOCIATED WITH SIGNIFICANT FIGURES IN THE PATIENT’S EARLY LIFE.</a:t>
            </a:r>
          </a:p>
        </p:txBody>
      </p:sp>
    </p:spTree>
    <p:extLst>
      <p:ext uri="{BB962C8B-B14F-4D97-AF65-F5344CB8AC3E}">
        <p14:creationId xmlns:p14="http://schemas.microsoft.com/office/powerpoint/2010/main" val="15340015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97468-3902-4DC0-9CC8-DBBD60AB8E36}"/>
              </a:ext>
            </a:extLst>
          </p:cNvPr>
          <p:cNvSpPr>
            <a:spLocks noGrp="1"/>
          </p:cNvSpPr>
          <p:nvPr>
            <p:ph type="title"/>
          </p:nvPr>
        </p:nvSpPr>
        <p:spPr>
          <a:xfrm>
            <a:off x="594360" y="764373"/>
            <a:ext cx="7955280" cy="1293028"/>
          </a:xfrm>
        </p:spPr>
        <p:txBody>
          <a:bodyPr/>
          <a:lstStyle/>
          <a:p>
            <a:pPr algn="just"/>
            <a:r>
              <a:rPr lang="en-IN" b="1" dirty="0"/>
              <a:t>3. COUNTERTRANSFERENCE</a:t>
            </a:r>
          </a:p>
        </p:txBody>
      </p:sp>
      <p:sp>
        <p:nvSpPr>
          <p:cNvPr id="3" name="Content Placeholder 2">
            <a:extLst>
              <a:ext uri="{FF2B5EF4-FFF2-40B4-BE49-F238E27FC236}">
                <a16:creationId xmlns:a16="http://schemas.microsoft.com/office/drawing/2014/main" id="{552F551D-5F1F-4265-8EDF-B17E012C36C3}"/>
              </a:ext>
            </a:extLst>
          </p:cNvPr>
          <p:cNvSpPr>
            <a:spLocks noGrp="1"/>
          </p:cNvSpPr>
          <p:nvPr>
            <p:ph idx="1"/>
          </p:nvPr>
        </p:nvSpPr>
        <p:spPr/>
        <p:txBody>
          <a:bodyPr>
            <a:normAutofit/>
          </a:bodyPr>
          <a:lstStyle/>
          <a:p>
            <a:pPr algn="just"/>
            <a:r>
              <a:rPr lang="en-IN" sz="2400" b="1" dirty="0"/>
              <a:t>REFERS TO A SPECIFIC EMOTIONAL RESPONSE BY THE NURSE TOWARDS THE PATIENT THAT IS INAPPROPRIATE TO THE CONTENT AND CONTEXT OF THE THERAPEUTIC RELATIONSHIP OR INAPPROPRIATE IN ITS EMOTIONAL INTENSITY.</a:t>
            </a:r>
          </a:p>
        </p:txBody>
      </p:sp>
    </p:spTree>
    <p:extLst>
      <p:ext uri="{BB962C8B-B14F-4D97-AF65-F5344CB8AC3E}">
        <p14:creationId xmlns:p14="http://schemas.microsoft.com/office/powerpoint/2010/main" val="13750028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452B2-5295-44B3-9F0A-1E518C217EED}"/>
              </a:ext>
            </a:extLst>
          </p:cNvPr>
          <p:cNvSpPr>
            <a:spLocks noGrp="1"/>
          </p:cNvSpPr>
          <p:nvPr>
            <p:ph type="title"/>
          </p:nvPr>
        </p:nvSpPr>
        <p:spPr>
          <a:xfrm>
            <a:off x="594360" y="764373"/>
            <a:ext cx="7955280" cy="1293028"/>
          </a:xfrm>
        </p:spPr>
        <p:txBody>
          <a:bodyPr/>
          <a:lstStyle/>
          <a:p>
            <a:pPr algn="just"/>
            <a:r>
              <a:rPr lang="en-IN" b="1" dirty="0"/>
              <a:t>4. BOUNDARY VIOLATIONS</a:t>
            </a:r>
          </a:p>
        </p:txBody>
      </p:sp>
      <p:sp>
        <p:nvSpPr>
          <p:cNvPr id="3" name="Content Placeholder 2">
            <a:extLst>
              <a:ext uri="{FF2B5EF4-FFF2-40B4-BE49-F238E27FC236}">
                <a16:creationId xmlns:a16="http://schemas.microsoft.com/office/drawing/2014/main" id="{323A6A70-3224-4093-845E-9CBC701D5EF6}"/>
              </a:ext>
            </a:extLst>
          </p:cNvPr>
          <p:cNvSpPr>
            <a:spLocks noGrp="1"/>
          </p:cNvSpPr>
          <p:nvPr>
            <p:ph idx="1"/>
          </p:nvPr>
        </p:nvSpPr>
        <p:spPr/>
        <p:txBody>
          <a:bodyPr>
            <a:normAutofit/>
          </a:bodyPr>
          <a:lstStyle/>
          <a:p>
            <a:pPr algn="just"/>
            <a:r>
              <a:rPr lang="en-IN" sz="2400" b="1" dirty="0"/>
              <a:t>OCCURS WHEN THE NURSE GOES OUTSIDE THE BOUNDARIES OF THERAPEUTIC RELATIONSHIP AND ESTABLISHES A SOCIAL, ECONOMIC OR PERSONAL RELATIONSHIP WITH A PATIENT.</a:t>
            </a:r>
          </a:p>
        </p:txBody>
      </p:sp>
    </p:spTree>
    <p:extLst>
      <p:ext uri="{BB962C8B-B14F-4D97-AF65-F5344CB8AC3E}">
        <p14:creationId xmlns:p14="http://schemas.microsoft.com/office/powerpoint/2010/main" val="5553618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24CC7-A649-4BA2-8153-F6377F9418E8}"/>
              </a:ext>
            </a:extLst>
          </p:cNvPr>
          <p:cNvSpPr>
            <a:spLocks noGrp="1"/>
          </p:cNvSpPr>
          <p:nvPr>
            <p:ph type="title"/>
          </p:nvPr>
        </p:nvSpPr>
        <p:spPr>
          <a:xfrm>
            <a:off x="594360" y="764373"/>
            <a:ext cx="7955280" cy="912027"/>
          </a:xfrm>
        </p:spPr>
        <p:txBody>
          <a:bodyPr>
            <a:normAutofit fontScale="90000"/>
          </a:bodyPr>
          <a:lstStyle/>
          <a:p>
            <a:pPr algn="just"/>
            <a:r>
              <a:rPr lang="en-IN" b="1" dirty="0"/>
              <a:t>INTERVENTIONS TO OVERCOME THERAPEUTIC IMPASSES</a:t>
            </a:r>
          </a:p>
        </p:txBody>
      </p:sp>
      <p:sp>
        <p:nvSpPr>
          <p:cNvPr id="3" name="Content Placeholder 2">
            <a:extLst>
              <a:ext uri="{FF2B5EF4-FFF2-40B4-BE49-F238E27FC236}">
                <a16:creationId xmlns:a16="http://schemas.microsoft.com/office/drawing/2014/main" id="{7B8ACEB9-ABE8-4F6A-869A-EFC1153B120A}"/>
              </a:ext>
            </a:extLst>
          </p:cNvPr>
          <p:cNvSpPr>
            <a:spLocks noGrp="1"/>
          </p:cNvSpPr>
          <p:nvPr>
            <p:ph idx="1"/>
          </p:nvPr>
        </p:nvSpPr>
        <p:spPr/>
        <p:txBody>
          <a:bodyPr>
            <a:normAutofit/>
          </a:bodyPr>
          <a:lstStyle/>
          <a:p>
            <a:pPr algn="just"/>
            <a:r>
              <a:rPr lang="en-IN" sz="2400" b="1" dirty="0"/>
              <a:t>NURSE MUST HAVE THE KNOWLEDGE OF THE IMPASSES AND RECOGNIZE BEHAVIOURS THAT INDICATES THEIR EXISTENCE.</a:t>
            </a:r>
          </a:p>
          <a:p>
            <a:pPr algn="just"/>
            <a:r>
              <a:rPr lang="en-IN" sz="2400" b="1" dirty="0"/>
              <a:t>NURSE MUST REFLECT ON FEELING, EXPLORE REASONS BEHIND SUCH BEHAVIOUR.</a:t>
            </a:r>
          </a:p>
          <a:p>
            <a:pPr algn="just"/>
            <a:r>
              <a:rPr lang="en-IN" sz="2400" b="1" dirty="0"/>
              <a:t>CO-WORKERS ARE MORE LIKELY THAN OTHERS TO RECOGNIZE THE PHENOMENON INITIALLY AND GIVE FEEDBACK TO THE NURSE ABOUT IT.</a:t>
            </a:r>
          </a:p>
        </p:txBody>
      </p:sp>
    </p:spTree>
    <p:extLst>
      <p:ext uri="{BB962C8B-B14F-4D97-AF65-F5344CB8AC3E}">
        <p14:creationId xmlns:p14="http://schemas.microsoft.com/office/powerpoint/2010/main" val="21372833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2D088-03F2-46EA-BE0D-00500F16C69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77F2FCF-E2EE-415C-912A-722F4A87104C}"/>
              </a:ext>
            </a:extLst>
          </p:cNvPr>
          <p:cNvSpPr>
            <a:spLocks noGrp="1"/>
          </p:cNvSpPr>
          <p:nvPr>
            <p:ph idx="1"/>
          </p:nvPr>
        </p:nvSpPr>
        <p:spPr>
          <a:xfrm>
            <a:off x="594360" y="609600"/>
            <a:ext cx="7955280" cy="5654040"/>
          </a:xfrm>
        </p:spPr>
        <p:txBody>
          <a:bodyPr/>
          <a:lstStyle/>
          <a:p>
            <a:pPr algn="just"/>
            <a:r>
              <a:rPr lang="en-IN" b="1" dirty="0"/>
              <a:t>NURSES MUST EXAMINE THEIR STRENGTHS, WEAKNESS, PREJUDICES AND VALUES BEFORE THEY CAN INTERACT MORE APPROPRIATELY WITH PATIENTS.</a:t>
            </a:r>
          </a:p>
          <a:p>
            <a:pPr algn="just"/>
            <a:r>
              <a:rPr lang="en-IN" b="1" dirty="0"/>
              <a:t>THE TRANSFERENCE REACTIONS OF PATIENTS MUST ALSO BE EXAMINED, GENTLY BUT DIRECTLY.</a:t>
            </a:r>
          </a:p>
          <a:p>
            <a:pPr algn="just"/>
            <a:r>
              <a:rPr lang="en-IN" b="1" dirty="0"/>
              <a:t>NURSES MUST BE OPEN AND CLEAR ABOUT THEIR GENUINE REACTIONS WHEN PATIENT MISPERCIEVE BEHAVIOUR.</a:t>
            </a:r>
          </a:p>
          <a:p>
            <a:pPr algn="just"/>
            <a:r>
              <a:rPr lang="en-IN" b="1" dirty="0"/>
              <a:t>NURSES MUST ALSO STATE ACTIONS THAT THEY CAN AND CANNOT TAKE TO MEET PTIENT’S NEEDS.</a:t>
            </a:r>
          </a:p>
          <a:p>
            <a:pPr algn="just"/>
            <a:r>
              <a:rPr lang="en-IN" b="1" dirty="0"/>
              <a:t>LIMIT SETTING IS USEFUL WHEN THE PATIENT’S ACT INAPPROPRIATELY TOWARDS THE NURSE.</a:t>
            </a:r>
          </a:p>
          <a:p>
            <a:pPr algn="just"/>
            <a:r>
              <a:rPr lang="en-IN" b="1" dirty="0"/>
              <a:t>MAINTAIN OPEN COMMUNICATTION WITH HER SUPERVISOR, WHO CAN THEN GUIDE HER IN AMKING ADEQUATE PROGRESS IN HANDLING SUCH RESISTANCE REACTIONS.</a:t>
            </a:r>
          </a:p>
        </p:txBody>
      </p:sp>
    </p:spTree>
    <p:extLst>
      <p:ext uri="{BB962C8B-B14F-4D97-AF65-F5344CB8AC3E}">
        <p14:creationId xmlns:p14="http://schemas.microsoft.com/office/powerpoint/2010/main" val="36004349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4884C-D967-4BAE-8062-1D1123934886}"/>
              </a:ext>
            </a:extLst>
          </p:cNvPr>
          <p:cNvSpPr>
            <a:spLocks noGrp="1"/>
          </p:cNvSpPr>
          <p:nvPr>
            <p:ph type="title"/>
          </p:nvPr>
        </p:nvSpPr>
        <p:spPr>
          <a:xfrm>
            <a:off x="594360" y="764373"/>
            <a:ext cx="7955280" cy="1293028"/>
          </a:xfrm>
        </p:spPr>
        <p:txBody>
          <a:bodyPr/>
          <a:lstStyle/>
          <a:p>
            <a:pPr algn="just"/>
            <a:r>
              <a:rPr lang="en-IN" b="1" dirty="0"/>
              <a:t>PROCESS RECORDING</a:t>
            </a:r>
          </a:p>
        </p:txBody>
      </p:sp>
      <p:sp>
        <p:nvSpPr>
          <p:cNvPr id="3" name="Content Placeholder 2">
            <a:extLst>
              <a:ext uri="{FF2B5EF4-FFF2-40B4-BE49-F238E27FC236}">
                <a16:creationId xmlns:a16="http://schemas.microsoft.com/office/drawing/2014/main" id="{21C10149-9F9E-4975-A868-8FBDE83BD978}"/>
              </a:ext>
            </a:extLst>
          </p:cNvPr>
          <p:cNvSpPr>
            <a:spLocks noGrp="1"/>
          </p:cNvSpPr>
          <p:nvPr>
            <p:ph idx="1"/>
          </p:nvPr>
        </p:nvSpPr>
        <p:spPr/>
        <p:txBody>
          <a:bodyPr>
            <a:normAutofit/>
          </a:bodyPr>
          <a:lstStyle/>
          <a:p>
            <a:pPr algn="just"/>
            <a:r>
              <a:rPr lang="en-IN" sz="2400" b="1" dirty="0"/>
              <a:t>IS A WRITTEN ACCOUNT OR VERBATIM RECORDING OF ALL THAT TRANSPIRED DURING AND IMMEDIATELY FOLLOWING THE NURSE-PATIENT INTERACTION.</a:t>
            </a:r>
          </a:p>
          <a:p>
            <a:pPr algn="just"/>
            <a:r>
              <a:rPr lang="en-IN" sz="2400" b="1" dirty="0"/>
              <a:t>IT IS THE RECORDING OF THE CONVERSATION DURING THE INTERACTION OR THE INTERVIEW BETWEEN THE NURSE AND THE PATIENT IN THE PSYCHIATRIC SETUP.</a:t>
            </a:r>
          </a:p>
        </p:txBody>
      </p:sp>
    </p:spTree>
    <p:extLst>
      <p:ext uri="{BB962C8B-B14F-4D97-AF65-F5344CB8AC3E}">
        <p14:creationId xmlns:p14="http://schemas.microsoft.com/office/powerpoint/2010/main" val="29667405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4B19D-BF4D-460E-A307-E62059603629}"/>
              </a:ext>
            </a:extLst>
          </p:cNvPr>
          <p:cNvSpPr>
            <a:spLocks noGrp="1"/>
          </p:cNvSpPr>
          <p:nvPr>
            <p:ph type="title"/>
          </p:nvPr>
        </p:nvSpPr>
        <p:spPr>
          <a:xfrm>
            <a:off x="594360" y="764373"/>
            <a:ext cx="7955280" cy="1293028"/>
          </a:xfrm>
        </p:spPr>
        <p:txBody>
          <a:bodyPr/>
          <a:lstStyle/>
          <a:p>
            <a:pPr algn="just"/>
            <a:r>
              <a:rPr lang="en-IN" b="1" dirty="0"/>
              <a:t>PURPOSE AND USES</a:t>
            </a:r>
          </a:p>
        </p:txBody>
      </p:sp>
      <p:sp>
        <p:nvSpPr>
          <p:cNvPr id="3" name="Content Placeholder 2">
            <a:extLst>
              <a:ext uri="{FF2B5EF4-FFF2-40B4-BE49-F238E27FC236}">
                <a16:creationId xmlns:a16="http://schemas.microsoft.com/office/drawing/2014/main" id="{4EBE4DE4-1D07-4240-8E33-43B4CE567DB0}"/>
              </a:ext>
            </a:extLst>
          </p:cNvPr>
          <p:cNvSpPr>
            <a:spLocks noGrp="1"/>
          </p:cNvSpPr>
          <p:nvPr>
            <p:ph idx="1"/>
          </p:nvPr>
        </p:nvSpPr>
        <p:spPr/>
        <p:txBody>
          <a:bodyPr>
            <a:normAutofit lnSpcReduction="10000"/>
          </a:bodyPr>
          <a:lstStyle/>
          <a:p>
            <a:pPr algn="just"/>
            <a:r>
              <a:rPr lang="en-IN" sz="2400" b="1" dirty="0"/>
              <a:t>ASSISTS THE NURSE OR STUDENT TO PLAN, STRUCTURE AND EVALUATE THE INTERACTION.</a:t>
            </a:r>
          </a:p>
          <a:p>
            <a:pPr algn="just"/>
            <a:r>
              <a:rPr lang="en-IN" sz="2400" b="1" dirty="0"/>
              <a:t>ASSISTS HER TO GAIN COMPETENCY IN INTERPRETING AND SYNTHESIZING RAW DATA UNDER SUPERVISION.</a:t>
            </a:r>
          </a:p>
          <a:p>
            <a:pPr algn="just"/>
            <a:r>
              <a:rPr lang="en-IN" sz="2400" b="1" dirty="0"/>
              <a:t>HELPS TO COUNSIOUSLY APPLY THEORY </a:t>
            </a:r>
            <a:r>
              <a:rPr lang="en-IN" sz="2400" b="1"/>
              <a:t>TO PRACTICE</a:t>
            </a:r>
            <a:r>
              <a:rPr lang="en-IN" sz="2400" b="1" dirty="0"/>
              <a:t>.</a:t>
            </a:r>
          </a:p>
          <a:p>
            <a:pPr algn="just"/>
            <a:r>
              <a:rPr lang="en-IN" sz="2400" b="1" dirty="0"/>
              <a:t>HELPS HER TO DEVELOP AN INCREASED AWARENESS OF HER HABITUAL, VERBAL AND NON-VERBAL COMMUNIATION PATTERN AND THE EFFECT OF THOSE PATTERNS ON OTHERS.</a:t>
            </a:r>
          </a:p>
        </p:txBody>
      </p:sp>
    </p:spTree>
    <p:extLst>
      <p:ext uri="{BB962C8B-B14F-4D97-AF65-F5344CB8AC3E}">
        <p14:creationId xmlns:p14="http://schemas.microsoft.com/office/powerpoint/2010/main" val="1579182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6A025-7FC2-427D-B938-111AEE25BE0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5F0925B-9840-4E91-93ED-1FC82CED4C1A}"/>
              </a:ext>
            </a:extLst>
          </p:cNvPr>
          <p:cNvSpPr>
            <a:spLocks noGrp="1"/>
          </p:cNvSpPr>
          <p:nvPr>
            <p:ph idx="1"/>
          </p:nvPr>
        </p:nvSpPr>
        <p:spPr>
          <a:xfrm>
            <a:off x="594360" y="838200"/>
            <a:ext cx="7955280" cy="5425440"/>
          </a:xfrm>
        </p:spPr>
        <p:txBody>
          <a:bodyPr>
            <a:normAutofit/>
          </a:bodyPr>
          <a:lstStyle/>
          <a:p>
            <a:pPr algn="just"/>
            <a:r>
              <a:rPr lang="en-IN" sz="2800" b="1" dirty="0"/>
              <a:t>HELPS THE NURSE TO LEARN TO IDENTIFY THOUGHTS AND FEELINGS IN RELATION TO SELF AND OTHERS.</a:t>
            </a:r>
          </a:p>
          <a:p>
            <a:pPr algn="just"/>
            <a:r>
              <a:rPr lang="en-IN" sz="2800" b="1" dirty="0"/>
              <a:t>HELPS TO INCREASE OBSERVATIONAL SKILLS AS THERE IS A CONSIOUS PROCESS INVOLVED IN THINKING, SORTING AND CLASSIFYING THE INTERACTION UNDER THE VARIOUS HEADINGS.HELPS TO INCREASE THE ABILITY TO IDENTIFY PROBLEMS AND GAIN SKILLS IN SOLVING THEM.</a:t>
            </a:r>
          </a:p>
          <a:p>
            <a:pPr algn="just"/>
            <a:r>
              <a:rPr lang="en-IN" sz="2800" b="1" dirty="0"/>
              <a:t>IT ACTS AS A EVALUATION TOOL, TEACHING TOOL, DIAGNOSTIC TOOL AND THERAPEUTIC TOOL.</a:t>
            </a:r>
          </a:p>
        </p:txBody>
      </p:sp>
    </p:spTree>
    <p:extLst>
      <p:ext uri="{BB962C8B-B14F-4D97-AF65-F5344CB8AC3E}">
        <p14:creationId xmlns:p14="http://schemas.microsoft.com/office/powerpoint/2010/main" val="34743012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B39D6-D1E2-46CF-8E3C-B92722951898}"/>
              </a:ext>
            </a:extLst>
          </p:cNvPr>
          <p:cNvSpPr>
            <a:spLocks noGrp="1"/>
          </p:cNvSpPr>
          <p:nvPr>
            <p:ph type="title"/>
          </p:nvPr>
        </p:nvSpPr>
        <p:spPr>
          <a:xfrm>
            <a:off x="594360" y="764373"/>
            <a:ext cx="8321040" cy="912027"/>
          </a:xfrm>
        </p:spPr>
        <p:txBody>
          <a:bodyPr>
            <a:normAutofit fontScale="90000"/>
          </a:bodyPr>
          <a:lstStyle/>
          <a:p>
            <a:pPr algn="just"/>
            <a:r>
              <a:rPr lang="en-IN" b="1" dirty="0"/>
              <a:t>PRE-REQUISITES FOR PROCESS RECORDING</a:t>
            </a:r>
          </a:p>
        </p:txBody>
      </p:sp>
      <p:sp>
        <p:nvSpPr>
          <p:cNvPr id="3" name="Content Placeholder 2">
            <a:extLst>
              <a:ext uri="{FF2B5EF4-FFF2-40B4-BE49-F238E27FC236}">
                <a16:creationId xmlns:a16="http://schemas.microsoft.com/office/drawing/2014/main" id="{F3438288-F88E-4F1B-A461-8F19E460A27E}"/>
              </a:ext>
            </a:extLst>
          </p:cNvPr>
          <p:cNvSpPr>
            <a:spLocks noGrp="1"/>
          </p:cNvSpPr>
          <p:nvPr>
            <p:ph idx="1"/>
          </p:nvPr>
        </p:nvSpPr>
        <p:spPr/>
        <p:txBody>
          <a:bodyPr>
            <a:normAutofit/>
          </a:bodyPr>
          <a:lstStyle/>
          <a:p>
            <a:pPr algn="just"/>
            <a:r>
              <a:rPr lang="en-IN" sz="2400" b="1" dirty="0"/>
              <a:t>PHYSICAL SETTING</a:t>
            </a:r>
          </a:p>
          <a:p>
            <a:pPr algn="just"/>
            <a:r>
              <a:rPr lang="en-IN" sz="2400" b="1" dirty="0"/>
              <a:t>GETTING CONSENT OF THE PATIENT FOR THE POSSIBILITY OF CASSETTE RECORDING.</a:t>
            </a:r>
          </a:p>
          <a:p>
            <a:pPr algn="just"/>
            <a:r>
              <a:rPr lang="en-IN" sz="2400" b="1" dirty="0"/>
              <a:t>CONFIDENTIALITY</a:t>
            </a:r>
          </a:p>
        </p:txBody>
      </p:sp>
    </p:spTree>
    <p:extLst>
      <p:ext uri="{BB962C8B-B14F-4D97-AF65-F5344CB8AC3E}">
        <p14:creationId xmlns:p14="http://schemas.microsoft.com/office/powerpoint/2010/main" val="41092743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13524-FE1E-4941-8314-9E52E74DE829}"/>
              </a:ext>
            </a:extLst>
          </p:cNvPr>
          <p:cNvSpPr>
            <a:spLocks noGrp="1"/>
          </p:cNvSpPr>
          <p:nvPr>
            <p:ph type="title"/>
          </p:nvPr>
        </p:nvSpPr>
        <p:spPr>
          <a:xfrm>
            <a:off x="685800" y="764373"/>
            <a:ext cx="7863840" cy="835827"/>
          </a:xfrm>
        </p:spPr>
        <p:txBody>
          <a:bodyPr>
            <a:normAutofit fontScale="90000"/>
          </a:bodyPr>
          <a:lstStyle/>
          <a:p>
            <a:pPr algn="just"/>
            <a:r>
              <a:rPr lang="en-IN" b="1" dirty="0"/>
              <a:t>OUTLINE FOR PROCESS RECORDING</a:t>
            </a:r>
          </a:p>
        </p:txBody>
      </p:sp>
      <p:sp>
        <p:nvSpPr>
          <p:cNvPr id="3" name="Content Placeholder 2">
            <a:extLst>
              <a:ext uri="{FF2B5EF4-FFF2-40B4-BE49-F238E27FC236}">
                <a16:creationId xmlns:a16="http://schemas.microsoft.com/office/drawing/2014/main" id="{8785015E-E1CB-4CA2-B3B9-B994EB028EB2}"/>
              </a:ext>
            </a:extLst>
          </p:cNvPr>
          <p:cNvSpPr>
            <a:spLocks noGrp="1"/>
          </p:cNvSpPr>
          <p:nvPr>
            <p:ph idx="1"/>
          </p:nvPr>
        </p:nvSpPr>
        <p:spPr/>
        <p:txBody>
          <a:bodyPr>
            <a:normAutofit/>
          </a:bodyPr>
          <a:lstStyle/>
          <a:p>
            <a:pPr algn="just"/>
            <a:r>
              <a:rPr lang="en-IN" sz="2400" b="1" dirty="0"/>
              <a:t>INTRODUCTORY MATERIAL:- SHORT DESCRIPTION OF NAME, AGE, EDUCATIONAL LEVEL, HEALTH PROBLEMS, LENGTH OF STAY IN THE HOSPITALS.</a:t>
            </a:r>
          </a:p>
          <a:p>
            <a:pPr algn="just"/>
            <a:r>
              <a:rPr lang="en-IN" sz="2400" b="1" dirty="0"/>
              <a:t>DATE, TIME, PLACE OF INTERACTION.</a:t>
            </a:r>
          </a:p>
          <a:p>
            <a:pPr algn="just"/>
            <a:r>
              <a:rPr lang="en-IN" sz="2400" b="1" dirty="0"/>
              <a:t>TO UNDERSTAND BETTER ALSO INCLUDES PERSONAL HISTORY, FAMILY HISTORY, SOCIO-ECONOMIC HISTORY, MEDICAL HISTORY, PRESENT COMPLAINTS, PAST PSYCHIATRIC HISTORY IF ANY AND PROVISIONAL DIAGNOSIS.</a:t>
            </a:r>
          </a:p>
        </p:txBody>
      </p:sp>
    </p:spTree>
    <p:extLst>
      <p:ext uri="{BB962C8B-B14F-4D97-AF65-F5344CB8AC3E}">
        <p14:creationId xmlns:p14="http://schemas.microsoft.com/office/powerpoint/2010/main" val="17513261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078CA-42AA-440C-9C48-54CAB06E50CE}"/>
              </a:ext>
            </a:extLst>
          </p:cNvPr>
          <p:cNvSpPr>
            <a:spLocks noGrp="1"/>
          </p:cNvSpPr>
          <p:nvPr>
            <p:ph type="title"/>
          </p:nvPr>
        </p:nvSpPr>
        <p:spPr>
          <a:xfrm>
            <a:off x="685800" y="764373"/>
            <a:ext cx="7863840" cy="1293028"/>
          </a:xfrm>
        </p:spPr>
        <p:txBody>
          <a:bodyPr/>
          <a:lstStyle/>
          <a:p>
            <a:pPr algn="just"/>
            <a:r>
              <a:rPr lang="en-IN" b="1" dirty="0"/>
              <a:t>OBJECTIVES</a:t>
            </a:r>
          </a:p>
        </p:txBody>
      </p:sp>
      <p:sp>
        <p:nvSpPr>
          <p:cNvPr id="3" name="Content Placeholder 2">
            <a:extLst>
              <a:ext uri="{FF2B5EF4-FFF2-40B4-BE49-F238E27FC236}">
                <a16:creationId xmlns:a16="http://schemas.microsoft.com/office/drawing/2014/main" id="{406F36AD-C81B-40B4-93D0-98F61AE38606}"/>
              </a:ext>
            </a:extLst>
          </p:cNvPr>
          <p:cNvSpPr>
            <a:spLocks noGrp="1"/>
          </p:cNvSpPr>
          <p:nvPr>
            <p:ph idx="1"/>
          </p:nvPr>
        </p:nvSpPr>
        <p:spPr/>
        <p:txBody>
          <a:bodyPr>
            <a:normAutofit/>
          </a:bodyPr>
          <a:lstStyle/>
          <a:p>
            <a:pPr algn="just"/>
            <a:r>
              <a:rPr lang="en-IN" sz="2400" b="1" dirty="0"/>
              <a:t>OBJECTIVES FORMULATED PRIOR TO THE INTERACTION.</a:t>
            </a:r>
          </a:p>
          <a:p>
            <a:pPr algn="just"/>
            <a:r>
              <a:rPr lang="en-IN" sz="2400" b="1" dirty="0"/>
              <a:t>SHOULD BE SPECIFIC, READILY MEASSUREABLE CHANGE IN PATIENT BEHAVIOUR AND FUNCTION AS A GUIDE FOR INTERACTION.</a:t>
            </a:r>
          </a:p>
          <a:p>
            <a:pPr algn="just"/>
            <a:r>
              <a:rPr lang="en-IN" sz="2400" b="1" dirty="0"/>
              <a:t>THEY CAN BE DIFFERENT IN DIFFERENT DAYS OF TH INTERVIEW.</a:t>
            </a:r>
          </a:p>
        </p:txBody>
      </p:sp>
    </p:spTree>
    <p:extLst>
      <p:ext uri="{BB962C8B-B14F-4D97-AF65-F5344CB8AC3E}">
        <p14:creationId xmlns:p14="http://schemas.microsoft.com/office/powerpoint/2010/main" val="9060351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58E5-F5B4-4A85-B996-98B872AD32C8}"/>
              </a:ext>
            </a:extLst>
          </p:cNvPr>
          <p:cNvSpPr>
            <a:spLocks noGrp="1"/>
          </p:cNvSpPr>
          <p:nvPr>
            <p:ph type="title"/>
          </p:nvPr>
        </p:nvSpPr>
        <p:spPr>
          <a:xfrm>
            <a:off x="838200" y="764373"/>
            <a:ext cx="7711440" cy="1293028"/>
          </a:xfrm>
        </p:spPr>
        <p:txBody>
          <a:bodyPr/>
          <a:lstStyle/>
          <a:p>
            <a:pPr algn="just"/>
            <a:r>
              <a:rPr lang="en-IN" b="1" dirty="0"/>
              <a:t>CONTEXT OF THE INTERACTION</a:t>
            </a:r>
          </a:p>
        </p:txBody>
      </p:sp>
      <p:sp>
        <p:nvSpPr>
          <p:cNvPr id="3" name="Content Placeholder 2">
            <a:extLst>
              <a:ext uri="{FF2B5EF4-FFF2-40B4-BE49-F238E27FC236}">
                <a16:creationId xmlns:a16="http://schemas.microsoft.com/office/drawing/2014/main" id="{E11A06BF-16D8-4929-B7CE-7AF820B06C91}"/>
              </a:ext>
            </a:extLst>
          </p:cNvPr>
          <p:cNvSpPr>
            <a:spLocks noGrp="1"/>
          </p:cNvSpPr>
          <p:nvPr>
            <p:ph idx="1"/>
          </p:nvPr>
        </p:nvSpPr>
        <p:spPr/>
        <p:txBody>
          <a:bodyPr>
            <a:normAutofit/>
          </a:bodyPr>
          <a:lstStyle/>
          <a:p>
            <a:pPr algn="just"/>
            <a:r>
              <a:rPr lang="en-IN" sz="2400" b="1" dirty="0"/>
              <a:t>DESCRIBE WHERE THE INTERACTION TOOK PLACE.</a:t>
            </a:r>
          </a:p>
          <a:p>
            <a:pPr algn="just"/>
            <a:r>
              <a:rPr lang="en-IN" sz="2400" b="1" dirty="0"/>
              <a:t>ACTIVITIES INVOLVING HE PATIENT BEFORE THE INTERACTION.</a:t>
            </a:r>
          </a:p>
          <a:p>
            <a:pPr algn="just"/>
            <a:r>
              <a:rPr lang="en-IN" sz="2400" b="1" dirty="0"/>
              <a:t>PATIENT’S PHYSICAL APPEARANCE AND HOW THE INTERACTION BEGINS.</a:t>
            </a:r>
          </a:p>
        </p:txBody>
      </p:sp>
    </p:spTree>
    <p:extLst>
      <p:ext uri="{BB962C8B-B14F-4D97-AF65-F5344CB8AC3E}">
        <p14:creationId xmlns:p14="http://schemas.microsoft.com/office/powerpoint/2010/main" val="29735411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44996-FF3C-4153-AA26-381A2D6279A9}"/>
              </a:ext>
            </a:extLst>
          </p:cNvPr>
          <p:cNvSpPr>
            <a:spLocks noGrp="1"/>
          </p:cNvSpPr>
          <p:nvPr>
            <p:ph type="title"/>
          </p:nvPr>
        </p:nvSpPr>
        <p:spPr>
          <a:xfrm>
            <a:off x="594360" y="764373"/>
            <a:ext cx="7955280" cy="1293028"/>
          </a:xfrm>
        </p:spPr>
        <p:txBody>
          <a:bodyPr>
            <a:normAutofit fontScale="90000"/>
          </a:bodyPr>
          <a:lstStyle/>
          <a:p>
            <a:pPr algn="just"/>
            <a:r>
              <a:rPr lang="en-IN" b="1" dirty="0"/>
              <a:t>RECORD OF INTERACTION BETWEEN NURSE AND THE PATIENT</a:t>
            </a:r>
          </a:p>
        </p:txBody>
      </p:sp>
      <p:sp>
        <p:nvSpPr>
          <p:cNvPr id="3" name="Content Placeholder 2">
            <a:extLst>
              <a:ext uri="{FF2B5EF4-FFF2-40B4-BE49-F238E27FC236}">
                <a16:creationId xmlns:a16="http://schemas.microsoft.com/office/drawing/2014/main" id="{3E990A4E-D49E-42F5-8B8E-DBE8327CDD75}"/>
              </a:ext>
            </a:extLst>
          </p:cNvPr>
          <p:cNvSpPr>
            <a:spLocks noGrp="1"/>
          </p:cNvSpPr>
          <p:nvPr>
            <p:ph idx="1"/>
          </p:nvPr>
        </p:nvSpPr>
        <p:spPr/>
        <p:txBody>
          <a:bodyPr>
            <a:normAutofit/>
          </a:bodyPr>
          <a:lstStyle/>
          <a:p>
            <a:pPr algn="just"/>
            <a:r>
              <a:rPr lang="en-IN" sz="2400" b="1" dirty="0"/>
              <a:t>AHOULD BE TRUTHFUL RECORDING OF WHAT NURSE AND PATIENT SAID AND DID INCLUDING NON-VERBAL BEHAVIOUR.</a:t>
            </a:r>
          </a:p>
          <a:p>
            <a:pPr algn="just"/>
            <a:r>
              <a:rPr lang="en-IN" sz="2400" b="1" dirty="0"/>
              <a:t>PERIODS OF SILENCE ARE ALSO IMPORTANT TO RECORD.</a:t>
            </a:r>
          </a:p>
        </p:txBody>
      </p:sp>
    </p:spTree>
    <p:extLst>
      <p:ext uri="{BB962C8B-B14F-4D97-AF65-F5344CB8AC3E}">
        <p14:creationId xmlns:p14="http://schemas.microsoft.com/office/powerpoint/2010/main" val="14751081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D4F7E-359A-4FA6-8CBF-E3E46FCAF70B}"/>
              </a:ext>
            </a:extLst>
          </p:cNvPr>
          <p:cNvSpPr>
            <a:spLocks noGrp="1"/>
          </p:cNvSpPr>
          <p:nvPr>
            <p:ph type="title"/>
          </p:nvPr>
        </p:nvSpPr>
        <p:spPr>
          <a:xfrm>
            <a:off x="594360" y="764373"/>
            <a:ext cx="7955280" cy="1293028"/>
          </a:xfrm>
        </p:spPr>
        <p:txBody>
          <a:bodyPr/>
          <a:lstStyle/>
          <a:p>
            <a:pPr algn="just"/>
            <a:r>
              <a:rPr lang="en-IN" b="1" dirty="0"/>
              <a:t>ANALYSIS OF THE INTERACTION</a:t>
            </a:r>
          </a:p>
        </p:txBody>
      </p:sp>
      <p:sp>
        <p:nvSpPr>
          <p:cNvPr id="3" name="Content Placeholder 2">
            <a:extLst>
              <a:ext uri="{FF2B5EF4-FFF2-40B4-BE49-F238E27FC236}">
                <a16:creationId xmlns:a16="http://schemas.microsoft.com/office/drawing/2014/main" id="{18CFBAEE-3430-4F95-9743-E868A259F7A8}"/>
              </a:ext>
            </a:extLst>
          </p:cNvPr>
          <p:cNvSpPr>
            <a:spLocks noGrp="1"/>
          </p:cNvSpPr>
          <p:nvPr>
            <p:ph idx="1"/>
          </p:nvPr>
        </p:nvSpPr>
        <p:spPr/>
        <p:txBody>
          <a:bodyPr>
            <a:normAutofit/>
          </a:bodyPr>
          <a:lstStyle/>
          <a:p>
            <a:pPr algn="just"/>
            <a:r>
              <a:rPr lang="en-IN" sz="2400" b="1" dirty="0"/>
              <a:t>INTERPRETATION OF THE VERBAL AND NON-VERBAL BEHAVIOUR AND PATIENT’S THOUGHTS AND FEELINGS AS EVIDENT FROM THE PROCESS.</a:t>
            </a:r>
          </a:p>
          <a:p>
            <a:pPr algn="just"/>
            <a:r>
              <a:rPr lang="en-IN" sz="2400" b="1" dirty="0"/>
              <a:t>PROCESS RECORDING CAN BE WRITTEN AS SHORT NOTES DURING THE INTERACTION AND REWRITTEN IMMEDIATELY AFTER IT.</a:t>
            </a:r>
          </a:p>
          <a:p>
            <a:pPr algn="just"/>
            <a:r>
              <a:rPr lang="en-IN" sz="2400" b="1" dirty="0"/>
              <a:t>TOTAL TIME SPENT ON THE RECORDING CAN BE AROUND 30 MINUTES, WITHIN 10 MINUTES FOR CONCLUSION AND RECORDING.</a:t>
            </a:r>
          </a:p>
        </p:txBody>
      </p:sp>
    </p:spTree>
    <p:extLst>
      <p:ext uri="{BB962C8B-B14F-4D97-AF65-F5344CB8AC3E}">
        <p14:creationId xmlns:p14="http://schemas.microsoft.com/office/powerpoint/2010/main" val="33331440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0A08-4992-4814-8E70-560A9E2E637B}"/>
              </a:ext>
            </a:extLst>
          </p:cNvPr>
          <p:cNvSpPr>
            <a:spLocks noGrp="1"/>
          </p:cNvSpPr>
          <p:nvPr>
            <p:ph type="title"/>
          </p:nvPr>
        </p:nvSpPr>
        <p:spPr>
          <a:xfrm>
            <a:off x="594360" y="764373"/>
            <a:ext cx="7955280" cy="1293028"/>
          </a:xfrm>
        </p:spPr>
        <p:txBody>
          <a:bodyPr/>
          <a:lstStyle/>
          <a:p>
            <a:pPr algn="just"/>
            <a:r>
              <a:rPr lang="en-IN" b="1" dirty="0"/>
              <a:t>SUMMARY</a:t>
            </a:r>
          </a:p>
        </p:txBody>
      </p:sp>
      <p:sp>
        <p:nvSpPr>
          <p:cNvPr id="3" name="Content Placeholder 2">
            <a:extLst>
              <a:ext uri="{FF2B5EF4-FFF2-40B4-BE49-F238E27FC236}">
                <a16:creationId xmlns:a16="http://schemas.microsoft.com/office/drawing/2014/main" id="{45090E64-8607-4127-9A90-818AF9FE8C09}"/>
              </a:ext>
            </a:extLst>
          </p:cNvPr>
          <p:cNvSpPr>
            <a:spLocks noGrp="1"/>
          </p:cNvSpPr>
          <p:nvPr>
            <p:ph idx="1"/>
          </p:nvPr>
        </p:nvSpPr>
        <p:spPr/>
        <p:txBody>
          <a:bodyPr>
            <a:normAutofit/>
          </a:bodyPr>
          <a:lstStyle/>
          <a:p>
            <a:pPr algn="just"/>
            <a:r>
              <a:rPr lang="en-IN" sz="2400" b="1" dirty="0"/>
              <a:t>SHOULD END WITH A BRIEF SUMMARY TO EVALUATE WHETHER THE INITIAL OBJECTIVE WERE MET .</a:t>
            </a:r>
          </a:p>
        </p:txBody>
      </p:sp>
    </p:spTree>
    <p:extLst>
      <p:ext uri="{BB962C8B-B14F-4D97-AF65-F5344CB8AC3E}">
        <p14:creationId xmlns:p14="http://schemas.microsoft.com/office/powerpoint/2010/main" val="96246815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5</TotalTime>
  <Words>3476</Words>
  <Application>Microsoft Office PowerPoint</Application>
  <PresentationFormat>On-screen Show (4:3)</PresentationFormat>
  <Paragraphs>275</Paragraphs>
  <Slides>70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70</vt:i4>
      </vt:variant>
    </vt:vector>
  </HeadingPairs>
  <TitlesOfParts>
    <vt:vector size="73" baseType="lpstr">
      <vt:lpstr>Arial</vt:lpstr>
      <vt:lpstr>Century Gothic</vt:lpstr>
      <vt:lpstr>Vapor Trail</vt:lpstr>
      <vt:lpstr>THERAPEUTIC COMMUNITION AND NURSE-PATIENT RELATION</vt:lpstr>
      <vt:lpstr>COMMUNICATION</vt:lpstr>
      <vt:lpstr>TYPES OF COMMUNICATION</vt:lpstr>
      <vt:lpstr>THERAPEUTIC COMMUNICATION</vt:lpstr>
      <vt:lpstr>PRINCIPLES OR CHARCTERISTICS OF THERAPEUTIC COMMUNICATION</vt:lpstr>
      <vt:lpstr>PowerPoint Presentation</vt:lpstr>
      <vt:lpstr>THERAPEUTIC COMMUNICATION TECHNIQUES</vt:lpstr>
      <vt:lpstr>PowerPoint Presentation</vt:lpstr>
      <vt:lpstr>PowerPoint Presentation</vt:lpstr>
      <vt:lpstr>THERAPEUTIC NURSE-PATIENT RELATIONSHIP</vt:lpstr>
      <vt:lpstr>TYPES OF RELATIONSHIPS</vt:lpstr>
      <vt:lpstr>SOCIAL RELATIONSHIP</vt:lpstr>
      <vt:lpstr>INITIMATE REALTIONSHIPS</vt:lpstr>
      <vt:lpstr>THERAPEUTIC RELATIONSHIPS</vt:lpstr>
      <vt:lpstr>PowerPoint Presentation</vt:lpstr>
      <vt:lpstr>1. RAPPORT</vt:lpstr>
      <vt:lpstr>PowerPoint Presentation</vt:lpstr>
      <vt:lpstr>2. EMPATHY</vt:lpstr>
      <vt:lpstr>PowerPoint Presentation</vt:lpstr>
      <vt:lpstr>2. WARMTH</vt:lpstr>
      <vt:lpstr>3. GENUINENESS</vt:lpstr>
      <vt:lpstr>CHARACTERISTICS OF THERAPEUTIC NURSE-PATIENT RELATIONSHIP</vt:lpstr>
      <vt:lpstr>PowerPoint Presentation</vt:lpstr>
      <vt:lpstr>DYNAMICS OF THERAPEUTIC NURSE-PATIENT RELATIONSHIP</vt:lpstr>
      <vt:lpstr>1. THE THERAPEUTIC USE OF SELF</vt:lpstr>
      <vt:lpstr>2. GAINING SELF-AWARENESS</vt:lpstr>
      <vt:lpstr>3. JOHARI WINDOW</vt:lpstr>
      <vt:lpstr>PowerPoint Presentation</vt:lpstr>
      <vt:lpstr>PowerPoint Presentation</vt:lpstr>
      <vt:lpstr>PowerPoint Presentation</vt:lpstr>
      <vt:lpstr>PowerPoint Presentation</vt:lpstr>
      <vt:lpstr>PHASES AND TASKS OF THERAPEUTIC RELATIONSHIP</vt:lpstr>
      <vt:lpstr>1. PRE-INTRODUCTION PHASE </vt:lpstr>
      <vt:lpstr>PowerPoint Presentation</vt:lpstr>
      <vt:lpstr>NURSE’S TASK</vt:lpstr>
      <vt:lpstr>PROBLEMS ENCOUNTERED </vt:lpstr>
      <vt:lpstr>PowerPoint Presentation</vt:lpstr>
      <vt:lpstr>PowerPoint Presentation</vt:lpstr>
      <vt:lpstr>WAYS TO OVERCOME</vt:lpstr>
      <vt:lpstr>PowerPoint Presentation</vt:lpstr>
      <vt:lpstr>2. INTRODUCTORY OR ORIENTATION PHASE</vt:lpstr>
      <vt:lpstr>NURSES TASK</vt:lpstr>
      <vt:lpstr>PROBLEMS ENCOUNTERED</vt:lpstr>
      <vt:lpstr>WAYS TO OVERCOME</vt:lpstr>
      <vt:lpstr>3. WORKING PHASE.</vt:lpstr>
      <vt:lpstr>NURSE’S TASK</vt:lpstr>
      <vt:lpstr>PROBLEMS ENCOUNTERED</vt:lpstr>
      <vt:lpstr>WAYS TO OVERCOME</vt:lpstr>
      <vt:lpstr>4. TERMINATION PHASE</vt:lpstr>
      <vt:lpstr>CRITERIA FOR DETERMINING PATIENT’S READINESS FOR TERMINATION</vt:lpstr>
      <vt:lpstr>NURSE’S TASK</vt:lpstr>
      <vt:lpstr>PROBLEMS ENCOUNTERED</vt:lpstr>
      <vt:lpstr>WAYS TO OVERCOME</vt:lpstr>
      <vt:lpstr>THERAPEUTIC IMPASSES</vt:lpstr>
      <vt:lpstr>1. RESISTANCE</vt:lpstr>
      <vt:lpstr>2. TRANSFERENCE.</vt:lpstr>
      <vt:lpstr>3. COUNTERTRANSFERENCE</vt:lpstr>
      <vt:lpstr>4. BOUNDARY VIOLATIONS</vt:lpstr>
      <vt:lpstr>INTERVENTIONS TO OVERCOME THERAPEUTIC IMPASSES</vt:lpstr>
      <vt:lpstr>PowerPoint Presentation</vt:lpstr>
      <vt:lpstr>PROCESS RECORDING</vt:lpstr>
      <vt:lpstr>PURPOSE AND USES</vt:lpstr>
      <vt:lpstr>PowerPoint Presentation</vt:lpstr>
      <vt:lpstr>PRE-REQUISITES FOR PROCESS RECORDING</vt:lpstr>
      <vt:lpstr>OUTLINE FOR PROCESS RECORDING</vt:lpstr>
      <vt:lpstr>OBJECTIVES</vt:lpstr>
      <vt:lpstr>CONTEXT OF THE INTERACTION</vt:lpstr>
      <vt:lpstr>RECORD OF INTERACTION BETWEEN NURSE AND THE PATIENT</vt:lpstr>
      <vt:lpstr>ANALYSIS OF THE INTERACTION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THERAPEUTIC COMMUNITION AND NURSE-PATIENT RELATION</dc:title>
  <dc:creator>vishnu hari</dc:creator>
  <cp:lastModifiedBy>RITIKA</cp:lastModifiedBy>
  <cp:revision>81</cp:revision>
  <dcterms:created xsi:type="dcterms:W3CDTF">2006-08-16T00:00:00Z</dcterms:created>
  <dcterms:modified xsi:type="dcterms:W3CDTF">2021-02-23T09:32:53Z</dcterms:modified>
</cp:coreProperties>
</file>