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8" r:id="rId6"/>
    <p:sldId id="269" r:id="rId7"/>
    <p:sldId id="270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Monosaccharide" TargetMode="External"/><Relationship Id="rId13" Type="http://schemas.openxmlformats.org/officeDocument/2006/relationships/hyperlink" Target="https://en.wikipedia.org/wiki/Ketose" TargetMode="External"/><Relationship Id="rId3" Type="http://schemas.openxmlformats.org/officeDocument/2006/relationships/hyperlink" Target="https://en.wikipedia.org/wiki/Carbon" TargetMode="External"/><Relationship Id="rId7" Type="http://schemas.openxmlformats.org/officeDocument/2006/relationships/hyperlink" Target="https://en.wikipedia.org/wiki/Empirical_formula" TargetMode="External"/><Relationship Id="rId12" Type="http://schemas.openxmlformats.org/officeDocument/2006/relationships/hyperlink" Target="https://en.wikipedia.org/wiki/Aldose" TargetMode="External"/><Relationship Id="rId2" Type="http://schemas.openxmlformats.org/officeDocument/2006/relationships/hyperlink" Target="https://en.wikipedia.org/wiki/Biomolecul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Atom" TargetMode="External"/><Relationship Id="rId11" Type="http://schemas.openxmlformats.org/officeDocument/2006/relationships/hyperlink" Target="https://en.wikipedia.org/wiki/Hydrate" TargetMode="External"/><Relationship Id="rId5" Type="http://schemas.openxmlformats.org/officeDocument/2006/relationships/hyperlink" Target="https://en.wikipedia.org/wiki/Oxygen" TargetMode="External"/><Relationship Id="rId10" Type="http://schemas.openxmlformats.org/officeDocument/2006/relationships/hyperlink" Target="https://en.wikipedia.org/wiki/DNA" TargetMode="External"/><Relationship Id="rId4" Type="http://schemas.openxmlformats.org/officeDocument/2006/relationships/hyperlink" Target="https://en.wikipedia.org/wiki/Hydrogen" TargetMode="External"/><Relationship Id="rId9" Type="http://schemas.openxmlformats.org/officeDocument/2006/relationships/hyperlink" Target="https://en.wikipedia.org/wiki/Deoxyribos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Oligosaccharide" TargetMode="External"/><Relationship Id="rId2" Type="http://schemas.openxmlformats.org/officeDocument/2006/relationships/hyperlink" Target="https://en.wikipedia.org/wiki/Disaccharid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Molecular_weight" TargetMode="External"/><Relationship Id="rId4" Type="http://schemas.openxmlformats.org/officeDocument/2006/relationships/hyperlink" Target="https://en.wikipedia.org/wiki/Polysaccharid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hemical_formula" TargetMode="External"/><Relationship Id="rId2" Type="http://schemas.openxmlformats.org/officeDocument/2006/relationships/hyperlink" Target="https://en.wikipedia.org/wiki/Hydrolysi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524000"/>
            <a:ext cx="7010400" cy="14478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CARBOHYDRATE</a:t>
            </a:r>
            <a:endParaRPr lang="en-US" sz="6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a </a:t>
            </a:r>
            <a:r>
              <a:rPr lang="en-US" dirty="0" err="1" smtClean="0">
                <a:hlinkClick r:id="rId2" tooltip="Biomolecule"/>
              </a:rPr>
              <a:t>biomolecule</a:t>
            </a:r>
            <a:r>
              <a:rPr lang="en-US" dirty="0" smtClean="0"/>
              <a:t> consisting of </a:t>
            </a:r>
            <a:r>
              <a:rPr lang="en-US" dirty="0" smtClean="0">
                <a:hlinkClick r:id="rId3" tooltip="Carbon"/>
              </a:rPr>
              <a:t>carbon</a:t>
            </a:r>
            <a:r>
              <a:rPr lang="en-US" dirty="0" smtClean="0"/>
              <a:t> (C), </a:t>
            </a:r>
            <a:r>
              <a:rPr lang="en-US" dirty="0" smtClean="0">
                <a:hlinkClick r:id="rId4" tooltip="Hydrogen"/>
              </a:rPr>
              <a:t>hydrogen</a:t>
            </a:r>
            <a:r>
              <a:rPr lang="en-US" dirty="0" smtClean="0"/>
              <a:t> (H) and </a:t>
            </a:r>
            <a:r>
              <a:rPr lang="en-US" dirty="0" smtClean="0">
                <a:hlinkClick r:id="rId5" tooltip="Oxygen"/>
              </a:rPr>
              <a:t>oxygen</a:t>
            </a:r>
            <a:r>
              <a:rPr lang="en-US" dirty="0" smtClean="0"/>
              <a:t> (O) atoms, usually with a hydrogen–oxygen </a:t>
            </a:r>
            <a:r>
              <a:rPr lang="en-US" dirty="0" smtClean="0">
                <a:hlinkClick r:id="rId6" tooltip="Atom"/>
              </a:rPr>
              <a:t>atom</a:t>
            </a:r>
            <a:r>
              <a:rPr lang="en-US" dirty="0" smtClean="0"/>
              <a:t> ratio of 2:1 (as in water) and thus with the </a:t>
            </a:r>
            <a:r>
              <a:rPr lang="en-US" dirty="0" smtClean="0">
                <a:hlinkClick r:id="rId7" tooltip="Empirical formula"/>
              </a:rPr>
              <a:t>empirical formula</a:t>
            </a:r>
            <a:r>
              <a:rPr lang="en-US" dirty="0" smtClean="0"/>
              <a:t> C</a:t>
            </a:r>
            <a:r>
              <a:rPr lang="en-US" i="1" baseline="-25000" dirty="0" smtClean="0"/>
              <a:t>m</a:t>
            </a:r>
            <a:r>
              <a:rPr lang="en-US" dirty="0" smtClean="0"/>
              <a:t>(H</a:t>
            </a:r>
            <a:r>
              <a:rPr lang="en-US" baseline="-25000" dirty="0" smtClean="0"/>
              <a:t>2</a:t>
            </a:r>
            <a:r>
              <a:rPr lang="en-US" dirty="0" smtClean="0"/>
              <a:t>O)</a:t>
            </a:r>
            <a:r>
              <a:rPr lang="en-US" i="1" baseline="-25000" dirty="0" smtClean="0"/>
              <a:t>n</a:t>
            </a:r>
            <a:r>
              <a:rPr lang="en-US" dirty="0" smtClean="0"/>
              <a:t> (where </a:t>
            </a:r>
            <a:r>
              <a:rPr lang="en-US" i="1" dirty="0" smtClean="0"/>
              <a:t>m</a:t>
            </a:r>
            <a:r>
              <a:rPr lang="en-US" dirty="0" smtClean="0"/>
              <a:t> may be different from </a:t>
            </a:r>
            <a:r>
              <a:rPr lang="en-US" i="1" dirty="0" smtClean="0"/>
              <a:t>n</a:t>
            </a:r>
            <a:r>
              <a:rPr lang="en-US" dirty="0" smtClean="0"/>
              <a:t>). This formula holds true for </a:t>
            </a:r>
            <a:r>
              <a:rPr lang="en-US" dirty="0" err="1" smtClean="0">
                <a:hlinkClick r:id="rId8" tooltip="Monosaccharide"/>
              </a:rPr>
              <a:t>monosaccharides</a:t>
            </a:r>
            <a:r>
              <a:rPr lang="en-US" dirty="0" smtClean="0"/>
              <a:t>. Some exceptions exist; for example, </a:t>
            </a:r>
            <a:r>
              <a:rPr lang="en-US" dirty="0" err="1" smtClean="0">
                <a:hlinkClick r:id="rId9" tooltip="Deoxyribose"/>
              </a:rPr>
              <a:t>deoxyribose</a:t>
            </a:r>
            <a:r>
              <a:rPr lang="en-US" dirty="0" smtClean="0"/>
              <a:t>, a sugar component of </a:t>
            </a:r>
            <a:r>
              <a:rPr lang="en-US" dirty="0" smtClean="0">
                <a:hlinkClick r:id="rId10" tooltip="DNA"/>
              </a:rPr>
              <a:t>DNA</a:t>
            </a:r>
            <a:r>
              <a:rPr lang="en-US" dirty="0" smtClean="0"/>
              <a:t>,</a:t>
            </a:r>
            <a:r>
              <a:rPr lang="en-US" baseline="30000" dirty="0" smtClean="0"/>
              <a:t> </a:t>
            </a:r>
            <a:r>
              <a:rPr lang="en-US" dirty="0" smtClean="0"/>
              <a:t> has the empirical formula C</a:t>
            </a:r>
            <a:r>
              <a:rPr lang="en-US" baseline="-25000" dirty="0" smtClean="0"/>
              <a:t>5</a:t>
            </a:r>
            <a:r>
              <a:rPr lang="en-US" dirty="0" smtClean="0"/>
              <a:t>H</a:t>
            </a:r>
            <a:r>
              <a:rPr lang="en-US" baseline="-25000" dirty="0" smtClean="0"/>
              <a:t>10</a:t>
            </a:r>
            <a:r>
              <a:rPr lang="en-US" dirty="0" smtClean="0"/>
              <a:t>O</a:t>
            </a:r>
            <a:r>
              <a:rPr lang="en-US" baseline="-25000" dirty="0" smtClean="0"/>
              <a:t>4</a:t>
            </a:r>
            <a:r>
              <a:rPr lang="en-US" dirty="0" smtClean="0"/>
              <a:t>. The carbohydrates are technically </a:t>
            </a:r>
            <a:r>
              <a:rPr lang="en-US" dirty="0" smtClean="0">
                <a:hlinkClick r:id="rId11" tooltip="Hydrate"/>
              </a:rPr>
              <a:t>hydrates</a:t>
            </a:r>
            <a:r>
              <a:rPr lang="en-US" dirty="0" smtClean="0"/>
              <a:t> of carbon; structurally it is more accurate to view them as </a:t>
            </a:r>
            <a:r>
              <a:rPr lang="en-US" dirty="0" err="1" smtClean="0">
                <a:hlinkClick r:id="rId12" tooltip="Aldose"/>
              </a:rPr>
              <a:t>aldoses</a:t>
            </a:r>
            <a:r>
              <a:rPr lang="en-US" dirty="0" smtClean="0"/>
              <a:t> and </a:t>
            </a:r>
            <a:r>
              <a:rPr lang="en-US" dirty="0" smtClean="0">
                <a:hlinkClick r:id="rId13" tooltip="Ketose"/>
              </a:rPr>
              <a:t>ketoses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saccharides</a:t>
            </a:r>
            <a:r>
              <a:rPr lang="en-US" dirty="0" smtClean="0"/>
              <a:t> are divided into four chemical groups: </a:t>
            </a:r>
            <a:r>
              <a:rPr lang="en-US" dirty="0" err="1" smtClean="0"/>
              <a:t>monosaccharides</a:t>
            </a:r>
            <a:r>
              <a:rPr lang="en-US" dirty="0" smtClean="0"/>
              <a:t>, 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hlinkClick r:id="rId2" tooltip="Disaccharide"/>
              </a:rPr>
              <a:t>disaccharides</a:t>
            </a:r>
            <a:r>
              <a:rPr lang="en-US" dirty="0" smtClean="0"/>
              <a:t>, </a:t>
            </a:r>
            <a:r>
              <a:rPr lang="en-US" dirty="0" smtClean="0">
                <a:hlinkClick r:id="rId3" tooltip="Oligosaccharide"/>
              </a:rPr>
              <a:t>oligosaccharides</a:t>
            </a:r>
            <a:r>
              <a:rPr lang="en-US" dirty="0" smtClean="0"/>
              <a:t>, and </a:t>
            </a:r>
            <a:r>
              <a:rPr lang="en-US" dirty="0" smtClean="0">
                <a:hlinkClick r:id="rId4" tooltip="Polysaccharide"/>
              </a:rPr>
              <a:t>polysaccharides</a:t>
            </a:r>
            <a:r>
              <a:rPr lang="en-US" dirty="0" smtClean="0"/>
              <a:t>. </a:t>
            </a:r>
            <a:r>
              <a:rPr lang="en-US" dirty="0" err="1" smtClean="0"/>
              <a:t>Monosaccharides</a:t>
            </a:r>
            <a:r>
              <a:rPr lang="en-US" dirty="0" smtClean="0"/>
              <a:t> and disaccharides, the smallest (lower </a:t>
            </a:r>
            <a:r>
              <a:rPr lang="en-US" dirty="0" smtClean="0">
                <a:hlinkClick r:id="rId5" tooltip="Molecular weight"/>
              </a:rPr>
              <a:t>molecular weight</a:t>
            </a:r>
            <a:r>
              <a:rPr lang="en-US" dirty="0" smtClean="0"/>
              <a:t>) carbohydrates, are commonly referred to as sugars.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Monosaccharides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Monosaccharides</a:t>
            </a:r>
            <a:r>
              <a:rPr lang="en-US" dirty="0" smtClean="0"/>
              <a:t> are the simplest carbohydrates in that they cannot be </a:t>
            </a:r>
            <a:r>
              <a:rPr lang="en-US" dirty="0" smtClean="0">
                <a:hlinkClick r:id="rId2" tooltip="Hydrolysis"/>
              </a:rPr>
              <a:t>hydrolyzed</a:t>
            </a:r>
            <a:r>
              <a:rPr lang="en-US" dirty="0" smtClean="0"/>
              <a:t> to smaller carbohydrates. They are </a:t>
            </a:r>
            <a:r>
              <a:rPr lang="en-US" dirty="0" err="1" smtClean="0"/>
              <a:t>aldehydes</a:t>
            </a:r>
            <a:r>
              <a:rPr lang="en-US" dirty="0" smtClean="0"/>
              <a:t> or </a:t>
            </a:r>
            <a:r>
              <a:rPr lang="en-US" dirty="0" err="1" smtClean="0"/>
              <a:t>ketones</a:t>
            </a:r>
            <a:r>
              <a:rPr lang="en-US" dirty="0" smtClean="0"/>
              <a:t> with two or more hydroxyl groups. The general </a:t>
            </a:r>
            <a:r>
              <a:rPr lang="en-US" dirty="0" smtClean="0">
                <a:hlinkClick r:id="rId3" tooltip="Chemical formula"/>
              </a:rPr>
              <a:t>chemical formula</a:t>
            </a:r>
            <a:r>
              <a:rPr lang="en-US" dirty="0" smtClean="0"/>
              <a:t> of an unmodified monosaccharide is (C•H</a:t>
            </a:r>
            <a:r>
              <a:rPr lang="en-US" baseline="-25000" dirty="0" smtClean="0"/>
              <a:t>2</a:t>
            </a:r>
            <a:r>
              <a:rPr lang="en-US" dirty="0" smtClean="0"/>
              <a:t>O)</a:t>
            </a:r>
            <a:r>
              <a:rPr lang="en-US" baseline="-25000" dirty="0" smtClean="0"/>
              <a:t>n</a:t>
            </a:r>
            <a:r>
              <a:rPr lang="en-US" dirty="0" smtClean="0"/>
              <a:t>, literally a "carbon hydrate". </a:t>
            </a:r>
            <a:r>
              <a:rPr lang="en-US" dirty="0" err="1" smtClean="0"/>
              <a:t>Monosaccharides</a:t>
            </a:r>
            <a:r>
              <a:rPr lang="en-US" dirty="0" smtClean="0"/>
              <a:t> are important fuel molecules as well as building blocks for nucleic acids. The smallest </a:t>
            </a:r>
            <a:r>
              <a:rPr lang="en-US" dirty="0" err="1" smtClean="0"/>
              <a:t>monosaccharides</a:t>
            </a:r>
            <a:r>
              <a:rPr lang="en-US" dirty="0" smtClean="0"/>
              <a:t>, for which n=3, are </a:t>
            </a:r>
            <a:r>
              <a:rPr lang="en-US" dirty="0" err="1" smtClean="0"/>
              <a:t>dihydroxyacetone</a:t>
            </a:r>
            <a:r>
              <a:rPr lang="en-US" dirty="0" smtClean="0"/>
              <a:t> and D- and L-glyceraldehydes.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Diasachharide</a:t>
            </a:r>
            <a:r>
              <a:rPr lang="en-US" dirty="0" smtClean="0"/>
              <a:t>:-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</TotalTime>
  <Words>28</Words>
  <Application>Microsoft Office PowerPoint</Application>
  <PresentationFormat>On-screen Show (4:3)</PresentationFormat>
  <Paragraphs>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    </vt:lpstr>
      <vt:lpstr>Slide 2</vt:lpstr>
      <vt:lpstr>Slide 3</vt:lpstr>
      <vt:lpstr>Monosaccharides</vt:lpstr>
      <vt:lpstr>Diasachharide:-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</dc:title>
  <dc:creator>Mitali</dc:creator>
  <cp:lastModifiedBy>nurshing</cp:lastModifiedBy>
  <cp:revision>3</cp:revision>
  <dcterms:created xsi:type="dcterms:W3CDTF">2006-08-16T00:00:00Z</dcterms:created>
  <dcterms:modified xsi:type="dcterms:W3CDTF">2020-10-08T05:11:53Z</dcterms:modified>
</cp:coreProperties>
</file>