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8407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8407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8407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37160" y="137160"/>
            <a:ext cx="8866505" cy="6581140"/>
          </a:xfrm>
          <a:custGeom>
            <a:avLst/>
            <a:gdLst/>
            <a:ahLst/>
            <a:cxnLst/>
            <a:rect l="l" t="t" r="r" b="b"/>
            <a:pathLst>
              <a:path w="8866505" h="6581140">
                <a:moveTo>
                  <a:pt x="0" y="6580632"/>
                </a:moveTo>
                <a:lnTo>
                  <a:pt x="8866378" y="6580632"/>
                </a:lnTo>
                <a:lnTo>
                  <a:pt x="8866378" y="0"/>
                </a:lnTo>
                <a:lnTo>
                  <a:pt x="0" y="0"/>
                </a:lnTo>
                <a:lnTo>
                  <a:pt x="0" y="6580632"/>
                </a:lnTo>
                <a:close/>
              </a:path>
            </a:pathLst>
          </a:custGeom>
          <a:solidFill>
            <a:srgbClr val="FF9933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74011" y="638632"/>
            <a:ext cx="4395977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8407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1582" y="2302891"/>
            <a:ext cx="8720835" cy="3203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9495" y="548640"/>
            <a:ext cx="8300084" cy="1889125"/>
          </a:xfrm>
          <a:custGeom>
            <a:avLst/>
            <a:gdLst/>
            <a:ahLst/>
            <a:cxnLst/>
            <a:rect l="l" t="t" r="r" b="b"/>
            <a:pathLst>
              <a:path w="8300084" h="1889125">
                <a:moveTo>
                  <a:pt x="0" y="1888870"/>
                </a:moveTo>
                <a:lnTo>
                  <a:pt x="8299704" y="1888870"/>
                </a:lnTo>
                <a:lnTo>
                  <a:pt x="8299704" y="0"/>
                </a:lnTo>
                <a:lnTo>
                  <a:pt x="0" y="0"/>
                </a:lnTo>
                <a:lnTo>
                  <a:pt x="0" y="1888870"/>
                </a:lnTo>
                <a:close/>
              </a:path>
            </a:pathLst>
          </a:custGeom>
          <a:solidFill>
            <a:srgbClr val="9937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258" y="549401"/>
            <a:ext cx="8300084" cy="1889125"/>
          </a:xfrm>
          <a:custGeom>
            <a:avLst/>
            <a:gdLst/>
            <a:ahLst/>
            <a:cxnLst/>
            <a:rect l="l" t="t" r="r" b="b"/>
            <a:pathLst>
              <a:path w="8300084" h="1889125">
                <a:moveTo>
                  <a:pt x="0" y="1888871"/>
                </a:moveTo>
                <a:lnTo>
                  <a:pt x="8299704" y="1888871"/>
                </a:lnTo>
                <a:lnTo>
                  <a:pt x="8299704" y="0"/>
                </a:lnTo>
                <a:lnTo>
                  <a:pt x="0" y="0"/>
                </a:lnTo>
                <a:lnTo>
                  <a:pt x="0" y="1888871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2024" y="498094"/>
            <a:ext cx="7245350" cy="2037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5030" marR="5080" indent="-862965">
              <a:lnSpc>
                <a:spcPct val="100000"/>
              </a:lnSpc>
              <a:spcBef>
                <a:spcPts val="100"/>
              </a:spcBef>
            </a:pPr>
            <a:r>
              <a:rPr sz="6600" dirty="0"/>
              <a:t>Cardio</a:t>
            </a:r>
            <a:r>
              <a:rPr sz="6600" spc="-100" dirty="0"/>
              <a:t> </a:t>
            </a:r>
            <a:r>
              <a:rPr sz="6600" dirty="0"/>
              <a:t>Pulmonary  Resuscitation</a:t>
            </a:r>
            <a:endParaRPr sz="6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76" y="274320"/>
            <a:ext cx="8227059" cy="1143000"/>
          </a:xfrm>
          <a:custGeom>
            <a:avLst/>
            <a:gdLst/>
            <a:ahLst/>
            <a:cxnLst/>
            <a:rect l="l" t="t" r="r" b="b"/>
            <a:pathLst>
              <a:path w="8227059" h="1143000">
                <a:moveTo>
                  <a:pt x="0" y="1143000"/>
                </a:moveTo>
                <a:lnTo>
                  <a:pt x="8226552" y="1143000"/>
                </a:lnTo>
                <a:lnTo>
                  <a:pt x="8226552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FFD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1168" y="568451"/>
            <a:ext cx="4806696" cy="844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6072" y="880872"/>
            <a:ext cx="3892296" cy="387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4111" y="1609471"/>
            <a:ext cx="803148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3600" dirty="0">
                <a:latin typeface="Arial"/>
                <a:cs typeface="Arial"/>
              </a:rPr>
              <a:t>Cardiopulmonary resuscitation </a:t>
            </a:r>
            <a:r>
              <a:rPr sz="3600" spc="-5" dirty="0">
                <a:latin typeface="Arial"/>
                <a:cs typeface="Arial"/>
              </a:rPr>
              <a:t>(CPR)  is a </a:t>
            </a:r>
            <a:r>
              <a:rPr sz="3600" dirty="0">
                <a:latin typeface="Arial"/>
                <a:cs typeface="Arial"/>
              </a:rPr>
              <a:t>lifesaving technique </a:t>
            </a:r>
            <a:r>
              <a:rPr sz="3600" spc="-5" dirty="0">
                <a:latin typeface="Arial"/>
                <a:cs typeface="Arial"/>
              </a:rPr>
              <a:t>useful in  many </a:t>
            </a:r>
            <a:r>
              <a:rPr sz="3600" dirty="0">
                <a:latin typeface="Arial"/>
                <a:cs typeface="Arial"/>
              </a:rPr>
              <a:t>emergencies, including </a:t>
            </a:r>
            <a:r>
              <a:rPr sz="3600" spc="-5" dirty="0">
                <a:latin typeface="Arial"/>
                <a:cs typeface="Arial"/>
              </a:rPr>
              <a:t>heart  </a:t>
            </a:r>
            <a:r>
              <a:rPr sz="3600" dirty="0">
                <a:latin typeface="Arial"/>
                <a:cs typeface="Arial"/>
              </a:rPr>
              <a:t>attack or near drowning, in which  someone's breathing </a:t>
            </a:r>
            <a:r>
              <a:rPr sz="3600" spc="-5" dirty="0">
                <a:latin typeface="Arial"/>
                <a:cs typeface="Arial"/>
              </a:rPr>
              <a:t>or heartbeat</a:t>
            </a:r>
            <a:r>
              <a:rPr sz="3600" spc="-229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has  stopped.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76" y="274320"/>
            <a:ext cx="8227059" cy="1125855"/>
          </a:xfrm>
          <a:custGeom>
            <a:avLst/>
            <a:gdLst/>
            <a:ahLst/>
            <a:cxnLst/>
            <a:rect l="l" t="t" r="r" b="b"/>
            <a:pathLst>
              <a:path w="8227059" h="1125855">
                <a:moveTo>
                  <a:pt x="0" y="1125854"/>
                </a:moveTo>
                <a:lnTo>
                  <a:pt x="8226552" y="1125854"/>
                </a:lnTo>
                <a:lnTo>
                  <a:pt x="8226552" y="0"/>
                </a:lnTo>
                <a:lnTo>
                  <a:pt x="0" y="0"/>
                </a:lnTo>
                <a:lnTo>
                  <a:pt x="0" y="1125854"/>
                </a:lnTo>
                <a:close/>
              </a:path>
            </a:pathLst>
          </a:custGeom>
          <a:solidFill>
            <a:srgbClr val="FFD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4884" y="605027"/>
            <a:ext cx="8121396" cy="80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7972" y="877824"/>
            <a:ext cx="7440168" cy="3931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7972" y="1627632"/>
            <a:ext cx="8139683" cy="50429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0895" y="6760463"/>
            <a:ext cx="8595360" cy="97790"/>
          </a:xfrm>
          <a:custGeom>
            <a:avLst/>
            <a:gdLst/>
            <a:ahLst/>
            <a:cxnLst/>
            <a:rect l="l" t="t" r="r" b="b"/>
            <a:pathLst>
              <a:path w="8595360" h="97790">
                <a:moveTo>
                  <a:pt x="0" y="97535"/>
                </a:moveTo>
                <a:lnTo>
                  <a:pt x="8594852" y="97535"/>
                </a:lnTo>
                <a:lnTo>
                  <a:pt x="8594852" y="0"/>
                </a:lnTo>
                <a:lnTo>
                  <a:pt x="0" y="0"/>
                </a:lnTo>
                <a:lnTo>
                  <a:pt x="0" y="975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0895" y="1537714"/>
            <a:ext cx="137160" cy="5222875"/>
          </a:xfrm>
          <a:custGeom>
            <a:avLst/>
            <a:gdLst/>
            <a:ahLst/>
            <a:cxnLst/>
            <a:rect l="l" t="t" r="r" b="b"/>
            <a:pathLst>
              <a:path w="137159" h="5222875">
                <a:moveTo>
                  <a:pt x="0" y="5222748"/>
                </a:moveTo>
                <a:lnTo>
                  <a:pt x="137160" y="5222748"/>
                </a:lnTo>
                <a:lnTo>
                  <a:pt x="137160" y="0"/>
                </a:lnTo>
                <a:lnTo>
                  <a:pt x="0" y="0"/>
                </a:lnTo>
                <a:lnTo>
                  <a:pt x="0" y="5222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0895" y="1400555"/>
            <a:ext cx="8595360" cy="137160"/>
          </a:xfrm>
          <a:custGeom>
            <a:avLst/>
            <a:gdLst/>
            <a:ahLst/>
            <a:cxnLst/>
            <a:rect l="l" t="t" r="r" b="b"/>
            <a:pathLst>
              <a:path w="8595360" h="137159">
                <a:moveTo>
                  <a:pt x="0" y="137160"/>
                </a:moveTo>
                <a:lnTo>
                  <a:pt x="8594852" y="137160"/>
                </a:lnTo>
                <a:lnTo>
                  <a:pt x="85948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67571" y="1537666"/>
            <a:ext cx="137160" cy="5222875"/>
          </a:xfrm>
          <a:custGeom>
            <a:avLst/>
            <a:gdLst/>
            <a:ahLst/>
            <a:cxnLst/>
            <a:rect l="l" t="t" r="r" b="b"/>
            <a:pathLst>
              <a:path w="137159" h="5222875">
                <a:moveTo>
                  <a:pt x="0" y="5222621"/>
                </a:moveTo>
                <a:lnTo>
                  <a:pt x="137159" y="5222621"/>
                </a:lnTo>
                <a:lnTo>
                  <a:pt x="137159" y="0"/>
                </a:lnTo>
                <a:lnTo>
                  <a:pt x="0" y="0"/>
                </a:lnTo>
                <a:lnTo>
                  <a:pt x="0" y="5222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3776" y="6691883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092" y="0"/>
                </a:lnTo>
              </a:path>
            </a:pathLst>
          </a:custGeom>
          <a:ln w="45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6636" y="1629155"/>
            <a:ext cx="0" cy="5039995"/>
          </a:xfrm>
          <a:custGeom>
            <a:avLst/>
            <a:gdLst/>
            <a:ahLst/>
            <a:cxnLst/>
            <a:rect l="l" t="t" r="r" b="b"/>
            <a:pathLst>
              <a:path h="5039995">
                <a:moveTo>
                  <a:pt x="0" y="0"/>
                </a:moveTo>
                <a:lnTo>
                  <a:pt x="0" y="5039868"/>
                </a:lnTo>
              </a:path>
            </a:pathLst>
          </a:custGeom>
          <a:ln w="45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3776" y="1606296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092" y="0"/>
                </a:lnTo>
              </a:path>
            </a:pathLst>
          </a:custGeom>
          <a:ln w="45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98992" y="1629155"/>
            <a:ext cx="0" cy="5039995"/>
          </a:xfrm>
          <a:custGeom>
            <a:avLst/>
            <a:gdLst/>
            <a:ahLst/>
            <a:cxnLst/>
            <a:rect l="l" t="t" r="r" b="b"/>
            <a:pathLst>
              <a:path h="5039995">
                <a:moveTo>
                  <a:pt x="0" y="0"/>
                </a:moveTo>
                <a:lnTo>
                  <a:pt x="0" y="5039690"/>
                </a:lnTo>
              </a:path>
            </a:pathLst>
          </a:custGeom>
          <a:ln w="45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740" y="601980"/>
            <a:ext cx="3557016" cy="8351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8536" y="1281683"/>
            <a:ext cx="3009900" cy="1889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3691" y="893191"/>
            <a:ext cx="274320" cy="362585"/>
          </a:xfrm>
          <a:custGeom>
            <a:avLst/>
            <a:gdLst/>
            <a:ahLst/>
            <a:cxnLst/>
            <a:rect l="l" t="t" r="r" b="b"/>
            <a:pathLst>
              <a:path w="274319" h="362584">
                <a:moveTo>
                  <a:pt x="134073" y="0"/>
                </a:moveTo>
                <a:lnTo>
                  <a:pt x="0" y="0"/>
                </a:lnTo>
                <a:lnTo>
                  <a:pt x="0" y="362331"/>
                </a:lnTo>
                <a:lnTo>
                  <a:pt x="138036" y="362331"/>
                </a:lnTo>
                <a:lnTo>
                  <a:pt x="157327" y="361823"/>
                </a:lnTo>
                <a:lnTo>
                  <a:pt x="202958" y="354584"/>
                </a:lnTo>
                <a:lnTo>
                  <a:pt x="244132" y="334518"/>
                </a:lnTo>
                <a:lnTo>
                  <a:pt x="274231" y="301244"/>
                </a:lnTo>
                <a:lnTo>
                  <a:pt x="73342" y="301244"/>
                </a:lnTo>
                <a:lnTo>
                  <a:pt x="73342" y="61341"/>
                </a:lnTo>
                <a:lnTo>
                  <a:pt x="274281" y="61341"/>
                </a:lnTo>
                <a:lnTo>
                  <a:pt x="268693" y="52959"/>
                </a:lnTo>
                <a:lnTo>
                  <a:pt x="232879" y="19938"/>
                </a:lnTo>
                <a:lnTo>
                  <a:pt x="189966" y="3937"/>
                </a:lnTo>
                <a:lnTo>
                  <a:pt x="155397" y="381"/>
                </a:lnTo>
                <a:lnTo>
                  <a:pt x="134073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0003" y="954532"/>
            <a:ext cx="198259" cy="2399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83001" y="886967"/>
            <a:ext cx="314960" cy="374650"/>
          </a:xfrm>
          <a:custGeom>
            <a:avLst/>
            <a:gdLst/>
            <a:ahLst/>
            <a:cxnLst/>
            <a:rect l="l" t="t" r="r" b="b"/>
            <a:pathLst>
              <a:path w="314960" h="374650">
                <a:moveTo>
                  <a:pt x="175768" y="0"/>
                </a:moveTo>
                <a:lnTo>
                  <a:pt x="133985" y="3556"/>
                </a:lnTo>
                <a:lnTo>
                  <a:pt x="97409" y="14351"/>
                </a:lnTo>
                <a:lnTo>
                  <a:pt x="61468" y="36703"/>
                </a:lnTo>
                <a:lnTo>
                  <a:pt x="31368" y="70485"/>
                </a:lnTo>
                <a:lnTo>
                  <a:pt x="9398" y="116586"/>
                </a:lnTo>
                <a:lnTo>
                  <a:pt x="1016" y="162941"/>
                </a:lnTo>
                <a:lnTo>
                  <a:pt x="0" y="189611"/>
                </a:lnTo>
                <a:lnTo>
                  <a:pt x="3048" y="230505"/>
                </a:lnTo>
                <a:lnTo>
                  <a:pt x="26924" y="298450"/>
                </a:lnTo>
                <a:lnTo>
                  <a:pt x="73914" y="346964"/>
                </a:lnTo>
                <a:lnTo>
                  <a:pt x="138303" y="371602"/>
                </a:lnTo>
                <a:lnTo>
                  <a:pt x="176656" y="374650"/>
                </a:lnTo>
                <a:lnTo>
                  <a:pt x="214756" y="371602"/>
                </a:lnTo>
                <a:lnTo>
                  <a:pt x="248666" y="362331"/>
                </a:lnTo>
                <a:lnTo>
                  <a:pt x="278638" y="346837"/>
                </a:lnTo>
                <a:lnTo>
                  <a:pt x="304546" y="325120"/>
                </a:lnTo>
                <a:lnTo>
                  <a:pt x="314579" y="312166"/>
                </a:lnTo>
                <a:lnTo>
                  <a:pt x="176403" y="312166"/>
                </a:lnTo>
                <a:lnTo>
                  <a:pt x="155448" y="310261"/>
                </a:lnTo>
                <a:lnTo>
                  <a:pt x="119380" y="294259"/>
                </a:lnTo>
                <a:lnTo>
                  <a:pt x="91693" y="262636"/>
                </a:lnTo>
                <a:lnTo>
                  <a:pt x="77343" y="216027"/>
                </a:lnTo>
                <a:lnTo>
                  <a:pt x="75692" y="186182"/>
                </a:lnTo>
                <a:lnTo>
                  <a:pt x="82550" y="132461"/>
                </a:lnTo>
                <a:lnTo>
                  <a:pt x="103378" y="93599"/>
                </a:lnTo>
                <a:lnTo>
                  <a:pt x="135509" y="70358"/>
                </a:lnTo>
                <a:lnTo>
                  <a:pt x="176403" y="62611"/>
                </a:lnTo>
                <a:lnTo>
                  <a:pt x="314198" y="62611"/>
                </a:lnTo>
                <a:lnTo>
                  <a:pt x="304165" y="49657"/>
                </a:lnTo>
                <a:lnTo>
                  <a:pt x="278130" y="27940"/>
                </a:lnTo>
                <a:lnTo>
                  <a:pt x="248031" y="12446"/>
                </a:lnTo>
                <a:lnTo>
                  <a:pt x="213868" y="3048"/>
                </a:lnTo>
                <a:lnTo>
                  <a:pt x="175768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59404" y="949578"/>
            <a:ext cx="176021" cy="2495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93339" y="893191"/>
            <a:ext cx="149225" cy="362585"/>
          </a:xfrm>
          <a:custGeom>
            <a:avLst/>
            <a:gdLst/>
            <a:ahLst/>
            <a:cxnLst/>
            <a:rect l="l" t="t" r="r" b="b"/>
            <a:pathLst>
              <a:path w="149225" h="362584">
                <a:moveTo>
                  <a:pt x="71500" y="0"/>
                </a:moveTo>
                <a:lnTo>
                  <a:pt x="0" y="0"/>
                </a:lnTo>
                <a:lnTo>
                  <a:pt x="0" y="362331"/>
                </a:lnTo>
                <a:lnTo>
                  <a:pt x="68325" y="362331"/>
                </a:lnTo>
                <a:lnTo>
                  <a:pt x="68325" y="125984"/>
                </a:lnTo>
                <a:lnTo>
                  <a:pt x="148971" y="125984"/>
                </a:lnTo>
                <a:lnTo>
                  <a:pt x="71500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61664" y="893216"/>
            <a:ext cx="219970" cy="3623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90612" y="893152"/>
            <a:ext cx="0" cy="362585"/>
          </a:xfrm>
          <a:custGeom>
            <a:avLst/>
            <a:gdLst/>
            <a:ahLst/>
            <a:cxnLst/>
            <a:rect l="l" t="t" r="r" b="b"/>
            <a:pathLst>
              <a:path h="362584">
                <a:moveTo>
                  <a:pt x="0" y="0"/>
                </a:moveTo>
                <a:lnTo>
                  <a:pt x="0" y="362369"/>
                </a:lnTo>
              </a:path>
            </a:pathLst>
          </a:custGeom>
          <a:ln w="7328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65251" y="954455"/>
            <a:ext cx="0" cy="301625"/>
          </a:xfrm>
          <a:custGeom>
            <a:avLst/>
            <a:gdLst/>
            <a:ahLst/>
            <a:cxnLst/>
            <a:rect l="l" t="t" r="r" b="b"/>
            <a:pathLst>
              <a:path h="301625">
                <a:moveTo>
                  <a:pt x="0" y="0"/>
                </a:moveTo>
                <a:lnTo>
                  <a:pt x="0" y="301066"/>
                </a:lnTo>
              </a:path>
            </a:pathLst>
          </a:custGeom>
          <a:ln w="73412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20722" y="923881"/>
            <a:ext cx="288925" cy="0"/>
          </a:xfrm>
          <a:custGeom>
            <a:avLst/>
            <a:gdLst/>
            <a:ahLst/>
            <a:cxnLst/>
            <a:rect l="l" t="t" r="r" b="b"/>
            <a:pathLst>
              <a:path w="288925">
                <a:moveTo>
                  <a:pt x="0" y="0"/>
                </a:moveTo>
                <a:lnTo>
                  <a:pt x="288696" y="0"/>
                </a:lnTo>
              </a:path>
            </a:pathLst>
          </a:custGeom>
          <a:ln w="61301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39508" y="893152"/>
            <a:ext cx="0" cy="362585"/>
          </a:xfrm>
          <a:custGeom>
            <a:avLst/>
            <a:gdLst/>
            <a:ahLst/>
            <a:cxnLst/>
            <a:rect l="l" t="t" r="r" b="b"/>
            <a:pathLst>
              <a:path h="362584">
                <a:moveTo>
                  <a:pt x="0" y="0"/>
                </a:moveTo>
                <a:lnTo>
                  <a:pt x="0" y="362369"/>
                </a:lnTo>
              </a:path>
            </a:pathLst>
          </a:custGeom>
          <a:ln w="7328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40026" y="893191"/>
            <a:ext cx="149225" cy="362585"/>
          </a:xfrm>
          <a:custGeom>
            <a:avLst/>
            <a:gdLst/>
            <a:ahLst/>
            <a:cxnLst/>
            <a:rect l="l" t="t" r="r" b="b"/>
            <a:pathLst>
              <a:path w="149225" h="362584">
                <a:moveTo>
                  <a:pt x="71374" y="0"/>
                </a:moveTo>
                <a:lnTo>
                  <a:pt x="0" y="0"/>
                </a:lnTo>
                <a:lnTo>
                  <a:pt x="0" y="362331"/>
                </a:lnTo>
                <a:lnTo>
                  <a:pt x="68199" y="362331"/>
                </a:lnTo>
                <a:lnTo>
                  <a:pt x="68199" y="125984"/>
                </a:lnTo>
                <a:lnTo>
                  <a:pt x="148844" y="125984"/>
                </a:lnTo>
                <a:lnTo>
                  <a:pt x="71374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08226" y="893216"/>
            <a:ext cx="219970" cy="3623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31889" y="893152"/>
            <a:ext cx="0" cy="362585"/>
          </a:xfrm>
          <a:custGeom>
            <a:avLst/>
            <a:gdLst/>
            <a:ahLst/>
            <a:cxnLst/>
            <a:rect l="l" t="t" r="r" b="b"/>
            <a:pathLst>
              <a:path h="362584">
                <a:moveTo>
                  <a:pt x="0" y="0"/>
                </a:moveTo>
                <a:lnTo>
                  <a:pt x="0" y="362369"/>
                </a:lnTo>
              </a:path>
            </a:pathLst>
          </a:custGeom>
          <a:ln w="7328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25244" y="1101089"/>
            <a:ext cx="0" cy="154940"/>
          </a:xfrm>
          <a:custGeom>
            <a:avLst/>
            <a:gdLst/>
            <a:ahLst/>
            <a:cxnLst/>
            <a:rect l="l" t="t" r="r" b="b"/>
            <a:pathLst>
              <a:path h="154940">
                <a:moveTo>
                  <a:pt x="0" y="0"/>
                </a:moveTo>
                <a:lnTo>
                  <a:pt x="0" y="154939"/>
                </a:lnTo>
              </a:path>
            </a:pathLst>
          </a:custGeom>
          <a:ln w="73406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88541" y="1070610"/>
            <a:ext cx="225425" cy="0"/>
          </a:xfrm>
          <a:custGeom>
            <a:avLst/>
            <a:gdLst/>
            <a:ahLst/>
            <a:cxnLst/>
            <a:rect l="l" t="t" r="r" b="b"/>
            <a:pathLst>
              <a:path w="225425">
                <a:moveTo>
                  <a:pt x="0" y="0"/>
                </a:moveTo>
                <a:lnTo>
                  <a:pt x="225044" y="0"/>
                </a:lnTo>
              </a:path>
            </a:pathLst>
          </a:custGeom>
          <a:ln w="60960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88541" y="955039"/>
            <a:ext cx="73660" cy="85090"/>
          </a:xfrm>
          <a:custGeom>
            <a:avLst/>
            <a:gdLst/>
            <a:ahLst/>
            <a:cxnLst/>
            <a:rect l="l" t="t" r="r" b="b"/>
            <a:pathLst>
              <a:path w="73659" h="85090">
                <a:moveTo>
                  <a:pt x="0" y="85089"/>
                </a:moveTo>
                <a:lnTo>
                  <a:pt x="73406" y="85089"/>
                </a:lnTo>
                <a:lnTo>
                  <a:pt x="73406" y="0"/>
                </a:lnTo>
                <a:lnTo>
                  <a:pt x="0" y="0"/>
                </a:lnTo>
                <a:lnTo>
                  <a:pt x="0" y="85089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88541" y="923925"/>
            <a:ext cx="249554" cy="0"/>
          </a:xfrm>
          <a:custGeom>
            <a:avLst/>
            <a:gdLst/>
            <a:ahLst/>
            <a:cxnLst/>
            <a:rect l="l" t="t" r="r" b="b"/>
            <a:pathLst>
              <a:path w="249555">
                <a:moveTo>
                  <a:pt x="0" y="0"/>
                </a:moveTo>
                <a:lnTo>
                  <a:pt x="249047" y="0"/>
                </a:lnTo>
              </a:path>
            </a:pathLst>
          </a:custGeom>
          <a:ln w="62230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49731" y="1225550"/>
            <a:ext cx="276860" cy="0"/>
          </a:xfrm>
          <a:custGeom>
            <a:avLst/>
            <a:gdLst/>
            <a:ahLst/>
            <a:cxnLst/>
            <a:rect l="l" t="t" r="r" b="b"/>
            <a:pathLst>
              <a:path w="276859">
                <a:moveTo>
                  <a:pt x="0" y="0"/>
                </a:moveTo>
                <a:lnTo>
                  <a:pt x="276326" y="0"/>
                </a:lnTo>
              </a:path>
            </a:pathLst>
          </a:custGeom>
          <a:ln w="60960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86408" y="1096010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60"/>
                </a:lnTo>
              </a:path>
            </a:pathLst>
          </a:custGeom>
          <a:ln w="7335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9731" y="1065530"/>
            <a:ext cx="255904" cy="0"/>
          </a:xfrm>
          <a:custGeom>
            <a:avLst/>
            <a:gdLst/>
            <a:ahLst/>
            <a:cxnLst/>
            <a:rect l="l" t="t" r="r" b="b"/>
            <a:pathLst>
              <a:path w="255905">
                <a:moveTo>
                  <a:pt x="0" y="0"/>
                </a:moveTo>
                <a:lnTo>
                  <a:pt x="255739" y="0"/>
                </a:lnTo>
              </a:path>
            </a:pathLst>
          </a:custGeom>
          <a:ln w="6095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49731" y="955039"/>
            <a:ext cx="73660" cy="80010"/>
          </a:xfrm>
          <a:custGeom>
            <a:avLst/>
            <a:gdLst/>
            <a:ahLst/>
            <a:cxnLst/>
            <a:rect l="l" t="t" r="r" b="b"/>
            <a:pathLst>
              <a:path w="73659" h="80009">
                <a:moveTo>
                  <a:pt x="0" y="80010"/>
                </a:moveTo>
                <a:lnTo>
                  <a:pt x="73355" y="80010"/>
                </a:lnTo>
                <a:lnTo>
                  <a:pt x="73355" y="0"/>
                </a:lnTo>
                <a:lnTo>
                  <a:pt x="0" y="0"/>
                </a:lnTo>
                <a:lnTo>
                  <a:pt x="0" y="8001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9731" y="923925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392" y="0"/>
                </a:lnTo>
              </a:path>
            </a:pathLst>
          </a:custGeom>
          <a:ln w="62230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8451" y="870203"/>
            <a:ext cx="2828544" cy="408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0351" y="1293875"/>
            <a:ext cx="2906268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34111" y="1609471"/>
            <a:ext cx="774319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3600" dirty="0">
                <a:latin typeface="Arial"/>
                <a:cs typeface="Arial"/>
              </a:rPr>
              <a:t>Cardio </a:t>
            </a:r>
            <a:r>
              <a:rPr sz="3600" spc="-5" dirty="0">
                <a:latin typeface="Arial"/>
                <a:cs typeface="Arial"/>
              </a:rPr>
              <a:t>Pulmonary </a:t>
            </a:r>
            <a:r>
              <a:rPr sz="3600" dirty="0">
                <a:latin typeface="Arial"/>
                <a:cs typeface="Arial"/>
              </a:rPr>
              <a:t>Resuscitation </a:t>
            </a:r>
            <a:r>
              <a:rPr sz="3600" spc="-5" dirty="0">
                <a:latin typeface="Arial"/>
                <a:cs typeface="Arial"/>
              </a:rPr>
              <a:t>is a  </a:t>
            </a:r>
            <a:r>
              <a:rPr sz="3600" dirty="0">
                <a:latin typeface="Arial"/>
                <a:cs typeface="Arial"/>
              </a:rPr>
              <a:t>technique of basic </a:t>
            </a:r>
            <a:r>
              <a:rPr sz="3600" spc="-5" dirty="0">
                <a:latin typeface="Arial"/>
                <a:cs typeface="Arial"/>
              </a:rPr>
              <a:t>life </a:t>
            </a:r>
            <a:r>
              <a:rPr sz="3600" dirty="0">
                <a:latin typeface="Arial"/>
                <a:cs typeface="Arial"/>
              </a:rPr>
              <a:t>support for  oxygenating the brain </a:t>
            </a:r>
            <a:r>
              <a:rPr sz="3600" spc="-5" dirty="0">
                <a:latin typeface="Arial"/>
                <a:cs typeface="Arial"/>
              </a:rPr>
              <a:t>and heart</a:t>
            </a:r>
            <a:r>
              <a:rPr sz="3600" spc="-225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until  </a:t>
            </a:r>
            <a:r>
              <a:rPr sz="3600" dirty="0">
                <a:latin typeface="Arial"/>
                <a:cs typeface="Arial"/>
              </a:rPr>
              <a:t>appropriate, definitive medical  </a:t>
            </a:r>
            <a:r>
              <a:rPr sz="3600" spc="-5" dirty="0">
                <a:latin typeface="Arial"/>
                <a:cs typeface="Arial"/>
              </a:rPr>
              <a:t>treatment can </a:t>
            </a:r>
            <a:r>
              <a:rPr sz="3600" dirty="0">
                <a:latin typeface="Arial"/>
                <a:cs typeface="Arial"/>
              </a:rPr>
              <a:t>restore </a:t>
            </a:r>
            <a:r>
              <a:rPr sz="3600" spc="-5" dirty="0">
                <a:latin typeface="Arial"/>
                <a:cs typeface="Arial"/>
              </a:rPr>
              <a:t>normal heart  and </a:t>
            </a:r>
            <a:r>
              <a:rPr sz="3600" dirty="0">
                <a:latin typeface="Arial"/>
                <a:cs typeface="Arial"/>
              </a:rPr>
              <a:t>ventilatory</a:t>
            </a:r>
            <a:r>
              <a:rPr sz="3600" spc="-9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action.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76" y="274358"/>
            <a:ext cx="8227059" cy="850265"/>
          </a:xfrm>
          <a:custGeom>
            <a:avLst/>
            <a:gdLst/>
            <a:ahLst/>
            <a:cxnLst/>
            <a:rect l="l" t="t" r="r" b="b"/>
            <a:pathLst>
              <a:path w="8227059" h="850265">
                <a:moveTo>
                  <a:pt x="0" y="850226"/>
                </a:moveTo>
                <a:lnTo>
                  <a:pt x="8226552" y="850226"/>
                </a:lnTo>
                <a:lnTo>
                  <a:pt x="8226552" y="0"/>
                </a:lnTo>
                <a:lnTo>
                  <a:pt x="0" y="0"/>
                </a:lnTo>
                <a:lnTo>
                  <a:pt x="0" y="850226"/>
                </a:lnTo>
                <a:close/>
              </a:path>
            </a:pathLst>
          </a:custGeom>
          <a:solidFill>
            <a:srgbClr val="FFD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1168" y="275843"/>
            <a:ext cx="3558540" cy="844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7595" y="588263"/>
            <a:ext cx="2811780" cy="387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9895" y="1277569"/>
            <a:ext cx="8275955" cy="5320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47193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  <a:tab pos="2228215" algn="l"/>
              </a:tabLst>
            </a:pPr>
            <a:r>
              <a:rPr sz="3600" spc="-200" dirty="0">
                <a:latin typeface="Arial"/>
                <a:cs typeface="Arial"/>
              </a:rPr>
              <a:t>To </a:t>
            </a:r>
            <a:r>
              <a:rPr sz="3600" dirty="0">
                <a:latin typeface="Arial"/>
                <a:cs typeface="Arial"/>
              </a:rPr>
              <a:t>maintain Blood circulation by  </a:t>
            </a:r>
            <a:r>
              <a:rPr sz="3600" spc="-5" dirty="0">
                <a:latin typeface="Arial"/>
                <a:cs typeface="Arial"/>
              </a:rPr>
              <a:t>external	</a:t>
            </a:r>
            <a:r>
              <a:rPr sz="3600" dirty="0">
                <a:latin typeface="Arial"/>
                <a:cs typeface="Arial"/>
              </a:rPr>
              <a:t>cardiac </a:t>
            </a:r>
            <a:r>
              <a:rPr sz="3600" spc="-5" dirty="0">
                <a:latin typeface="Arial"/>
                <a:cs typeface="Arial"/>
              </a:rPr>
              <a:t>massages</a:t>
            </a:r>
            <a:r>
              <a:rPr sz="3600" spc="-114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(C).</a:t>
            </a:r>
            <a:endParaRPr sz="3600">
              <a:latin typeface="Arial"/>
              <a:cs typeface="Arial"/>
            </a:endParaRPr>
          </a:p>
          <a:p>
            <a:pPr marL="355600" marR="36004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3600" spc="-200" dirty="0">
                <a:latin typeface="Arial"/>
                <a:cs typeface="Arial"/>
              </a:rPr>
              <a:t>To </a:t>
            </a:r>
            <a:r>
              <a:rPr sz="3600" dirty="0">
                <a:latin typeface="Arial"/>
                <a:cs typeface="Arial"/>
              </a:rPr>
              <a:t>maintain </a:t>
            </a:r>
            <a:r>
              <a:rPr sz="3600" spc="-5" dirty="0">
                <a:latin typeface="Arial"/>
                <a:cs typeface="Arial"/>
              </a:rPr>
              <a:t>an open and clear </a:t>
            </a:r>
            <a:r>
              <a:rPr sz="3600" dirty="0">
                <a:latin typeface="Arial"/>
                <a:cs typeface="Arial"/>
              </a:rPr>
              <a:t>airway  (A).</a:t>
            </a:r>
            <a:endParaRPr sz="3600">
              <a:latin typeface="Arial"/>
              <a:cs typeface="Arial"/>
            </a:endParaRPr>
          </a:p>
          <a:p>
            <a:pPr marL="355600" marR="1193800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355600" algn="l"/>
              </a:tabLst>
            </a:pPr>
            <a:r>
              <a:rPr sz="3600" spc="-200" dirty="0">
                <a:latin typeface="Arial"/>
                <a:cs typeface="Arial"/>
              </a:rPr>
              <a:t>To </a:t>
            </a:r>
            <a:r>
              <a:rPr sz="3600" spc="-5" dirty="0">
                <a:latin typeface="Arial"/>
                <a:cs typeface="Arial"/>
              </a:rPr>
              <a:t>maintain breathing by external  </a:t>
            </a:r>
            <a:r>
              <a:rPr sz="3600" dirty="0">
                <a:latin typeface="Arial"/>
                <a:cs typeface="Arial"/>
              </a:rPr>
              <a:t>ventilation</a:t>
            </a:r>
            <a:r>
              <a:rPr sz="3600" spc="-6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(B).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5"/>
              </a:spcBef>
              <a:buChar char="•"/>
              <a:tabLst>
                <a:tab pos="355600" algn="l"/>
              </a:tabLst>
            </a:pPr>
            <a:r>
              <a:rPr sz="3600" spc="-200" dirty="0">
                <a:latin typeface="Arial"/>
                <a:cs typeface="Arial"/>
              </a:rPr>
              <a:t>To </a:t>
            </a:r>
            <a:r>
              <a:rPr sz="3600" spc="-5" dirty="0">
                <a:latin typeface="Arial"/>
                <a:cs typeface="Arial"/>
              </a:rPr>
              <a:t>save life </a:t>
            </a:r>
            <a:r>
              <a:rPr sz="3600" dirty="0">
                <a:latin typeface="Arial"/>
                <a:cs typeface="Arial"/>
              </a:rPr>
              <a:t>of the</a:t>
            </a:r>
            <a:r>
              <a:rPr sz="3600" spc="11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Patient.</a:t>
            </a:r>
            <a:endParaRPr sz="36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355600" algn="l"/>
              </a:tabLst>
            </a:pPr>
            <a:r>
              <a:rPr sz="3600" spc="-200" dirty="0">
                <a:latin typeface="Arial"/>
                <a:cs typeface="Arial"/>
              </a:rPr>
              <a:t>To </a:t>
            </a:r>
            <a:r>
              <a:rPr sz="3600" dirty="0">
                <a:latin typeface="Arial"/>
                <a:cs typeface="Arial"/>
              </a:rPr>
              <a:t>provide </a:t>
            </a:r>
            <a:r>
              <a:rPr sz="3600" spc="-5" dirty="0">
                <a:latin typeface="Arial"/>
                <a:cs typeface="Arial"/>
              </a:rPr>
              <a:t>basic life support till </a:t>
            </a:r>
            <a:r>
              <a:rPr sz="3600" dirty="0">
                <a:latin typeface="Arial"/>
                <a:cs typeface="Arial"/>
              </a:rPr>
              <a:t>medical  and advanced life support</a:t>
            </a:r>
            <a:r>
              <a:rPr sz="3600" spc="-21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arrives.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76" y="274320"/>
            <a:ext cx="8227059" cy="1143000"/>
          </a:xfrm>
          <a:custGeom>
            <a:avLst/>
            <a:gdLst/>
            <a:ahLst/>
            <a:cxnLst/>
            <a:rect l="l" t="t" r="r" b="b"/>
            <a:pathLst>
              <a:path w="8227059" h="1143000">
                <a:moveTo>
                  <a:pt x="0" y="1143000"/>
                </a:moveTo>
                <a:lnTo>
                  <a:pt x="8226552" y="1143000"/>
                </a:lnTo>
                <a:lnTo>
                  <a:pt x="8226552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DE76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1168" y="568451"/>
            <a:ext cx="3710940" cy="844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58467" y="893191"/>
            <a:ext cx="331470" cy="362585"/>
          </a:xfrm>
          <a:custGeom>
            <a:avLst/>
            <a:gdLst/>
            <a:ahLst/>
            <a:cxnLst/>
            <a:rect l="l" t="t" r="r" b="b"/>
            <a:pathLst>
              <a:path w="331469" h="362584">
                <a:moveTo>
                  <a:pt x="218947" y="0"/>
                </a:moveTo>
                <a:lnTo>
                  <a:pt x="141477" y="0"/>
                </a:lnTo>
                <a:lnTo>
                  <a:pt x="0" y="362331"/>
                </a:lnTo>
                <a:lnTo>
                  <a:pt x="77724" y="362331"/>
                </a:lnTo>
                <a:lnTo>
                  <a:pt x="107695" y="280035"/>
                </a:lnTo>
                <a:lnTo>
                  <a:pt x="331469" y="280035"/>
                </a:lnTo>
                <a:lnTo>
                  <a:pt x="306958" y="218948"/>
                </a:lnTo>
                <a:lnTo>
                  <a:pt x="130301" y="218948"/>
                </a:lnTo>
                <a:lnTo>
                  <a:pt x="179324" y="84455"/>
                </a:lnTo>
                <a:lnTo>
                  <a:pt x="252856" y="84455"/>
                </a:lnTo>
                <a:lnTo>
                  <a:pt x="218947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11451" y="1173225"/>
            <a:ext cx="111760" cy="82550"/>
          </a:xfrm>
          <a:custGeom>
            <a:avLst/>
            <a:gdLst/>
            <a:ahLst/>
            <a:cxnLst/>
            <a:rect l="l" t="t" r="r" b="b"/>
            <a:pathLst>
              <a:path w="111760" h="82550">
                <a:moveTo>
                  <a:pt x="78486" y="0"/>
                </a:moveTo>
                <a:lnTo>
                  <a:pt x="0" y="0"/>
                </a:lnTo>
                <a:lnTo>
                  <a:pt x="31623" y="82296"/>
                </a:lnTo>
                <a:lnTo>
                  <a:pt x="111506" y="82296"/>
                </a:lnTo>
                <a:lnTo>
                  <a:pt x="78486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37791" y="977646"/>
            <a:ext cx="127635" cy="134620"/>
          </a:xfrm>
          <a:custGeom>
            <a:avLst/>
            <a:gdLst/>
            <a:ahLst/>
            <a:cxnLst/>
            <a:rect l="l" t="t" r="r" b="b"/>
            <a:pathLst>
              <a:path w="127635" h="134619">
                <a:moveTo>
                  <a:pt x="73532" y="0"/>
                </a:moveTo>
                <a:lnTo>
                  <a:pt x="0" y="0"/>
                </a:lnTo>
                <a:lnTo>
                  <a:pt x="50037" y="134492"/>
                </a:lnTo>
                <a:lnTo>
                  <a:pt x="127634" y="134492"/>
                </a:lnTo>
                <a:lnTo>
                  <a:pt x="73532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3744" y="893191"/>
            <a:ext cx="274320" cy="362585"/>
          </a:xfrm>
          <a:custGeom>
            <a:avLst/>
            <a:gdLst/>
            <a:ahLst/>
            <a:cxnLst/>
            <a:rect l="l" t="t" r="r" b="b"/>
            <a:pathLst>
              <a:path w="274319" h="362584">
                <a:moveTo>
                  <a:pt x="134035" y="0"/>
                </a:moveTo>
                <a:lnTo>
                  <a:pt x="0" y="0"/>
                </a:lnTo>
                <a:lnTo>
                  <a:pt x="0" y="362331"/>
                </a:lnTo>
                <a:lnTo>
                  <a:pt x="137998" y="362331"/>
                </a:lnTo>
                <a:lnTo>
                  <a:pt x="157289" y="361823"/>
                </a:lnTo>
                <a:lnTo>
                  <a:pt x="202831" y="354584"/>
                </a:lnTo>
                <a:lnTo>
                  <a:pt x="244106" y="334518"/>
                </a:lnTo>
                <a:lnTo>
                  <a:pt x="274205" y="301244"/>
                </a:lnTo>
                <a:lnTo>
                  <a:pt x="73329" y="301244"/>
                </a:lnTo>
                <a:lnTo>
                  <a:pt x="73329" y="61341"/>
                </a:lnTo>
                <a:lnTo>
                  <a:pt x="274205" y="61341"/>
                </a:lnTo>
                <a:lnTo>
                  <a:pt x="268617" y="52959"/>
                </a:lnTo>
                <a:lnTo>
                  <a:pt x="232803" y="19938"/>
                </a:lnTo>
                <a:lnTo>
                  <a:pt x="189877" y="3937"/>
                </a:lnTo>
                <a:lnTo>
                  <a:pt x="155346" y="381"/>
                </a:lnTo>
                <a:lnTo>
                  <a:pt x="134035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0017" y="954532"/>
            <a:ext cx="198158" cy="2399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15463" y="886967"/>
            <a:ext cx="314960" cy="374650"/>
          </a:xfrm>
          <a:custGeom>
            <a:avLst/>
            <a:gdLst/>
            <a:ahLst/>
            <a:cxnLst/>
            <a:rect l="l" t="t" r="r" b="b"/>
            <a:pathLst>
              <a:path w="314960" h="374650">
                <a:moveTo>
                  <a:pt x="175768" y="0"/>
                </a:moveTo>
                <a:lnTo>
                  <a:pt x="133985" y="3556"/>
                </a:lnTo>
                <a:lnTo>
                  <a:pt x="97409" y="14351"/>
                </a:lnTo>
                <a:lnTo>
                  <a:pt x="61468" y="36703"/>
                </a:lnTo>
                <a:lnTo>
                  <a:pt x="31368" y="70485"/>
                </a:lnTo>
                <a:lnTo>
                  <a:pt x="9398" y="116586"/>
                </a:lnTo>
                <a:lnTo>
                  <a:pt x="1016" y="162941"/>
                </a:lnTo>
                <a:lnTo>
                  <a:pt x="0" y="189611"/>
                </a:lnTo>
                <a:lnTo>
                  <a:pt x="3048" y="230505"/>
                </a:lnTo>
                <a:lnTo>
                  <a:pt x="26924" y="298450"/>
                </a:lnTo>
                <a:lnTo>
                  <a:pt x="73913" y="346964"/>
                </a:lnTo>
                <a:lnTo>
                  <a:pt x="138303" y="371602"/>
                </a:lnTo>
                <a:lnTo>
                  <a:pt x="176656" y="374650"/>
                </a:lnTo>
                <a:lnTo>
                  <a:pt x="214630" y="371602"/>
                </a:lnTo>
                <a:lnTo>
                  <a:pt x="248666" y="362331"/>
                </a:lnTo>
                <a:lnTo>
                  <a:pt x="278638" y="346837"/>
                </a:lnTo>
                <a:lnTo>
                  <a:pt x="304545" y="325120"/>
                </a:lnTo>
                <a:lnTo>
                  <a:pt x="314451" y="312166"/>
                </a:lnTo>
                <a:lnTo>
                  <a:pt x="176403" y="312166"/>
                </a:lnTo>
                <a:lnTo>
                  <a:pt x="155448" y="310261"/>
                </a:lnTo>
                <a:lnTo>
                  <a:pt x="119380" y="294259"/>
                </a:lnTo>
                <a:lnTo>
                  <a:pt x="91693" y="262636"/>
                </a:lnTo>
                <a:lnTo>
                  <a:pt x="77343" y="216027"/>
                </a:lnTo>
                <a:lnTo>
                  <a:pt x="75692" y="186182"/>
                </a:lnTo>
                <a:lnTo>
                  <a:pt x="82550" y="132461"/>
                </a:lnTo>
                <a:lnTo>
                  <a:pt x="103378" y="93599"/>
                </a:lnTo>
                <a:lnTo>
                  <a:pt x="135509" y="70358"/>
                </a:lnTo>
                <a:lnTo>
                  <a:pt x="176403" y="62611"/>
                </a:lnTo>
                <a:lnTo>
                  <a:pt x="314070" y="62611"/>
                </a:lnTo>
                <a:lnTo>
                  <a:pt x="304164" y="49657"/>
                </a:lnTo>
                <a:lnTo>
                  <a:pt x="278003" y="27940"/>
                </a:lnTo>
                <a:lnTo>
                  <a:pt x="247904" y="12446"/>
                </a:lnTo>
                <a:lnTo>
                  <a:pt x="213868" y="3048"/>
                </a:lnTo>
                <a:lnTo>
                  <a:pt x="175768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91866" y="949578"/>
            <a:ext cx="176021" cy="2495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31895" y="893191"/>
            <a:ext cx="149225" cy="362585"/>
          </a:xfrm>
          <a:custGeom>
            <a:avLst/>
            <a:gdLst/>
            <a:ahLst/>
            <a:cxnLst/>
            <a:rect l="l" t="t" r="r" b="b"/>
            <a:pathLst>
              <a:path w="149225" h="362584">
                <a:moveTo>
                  <a:pt x="71374" y="0"/>
                </a:moveTo>
                <a:lnTo>
                  <a:pt x="0" y="0"/>
                </a:lnTo>
                <a:lnTo>
                  <a:pt x="0" y="362331"/>
                </a:lnTo>
                <a:lnTo>
                  <a:pt x="68199" y="362331"/>
                </a:lnTo>
                <a:lnTo>
                  <a:pt x="68199" y="125984"/>
                </a:lnTo>
                <a:lnTo>
                  <a:pt x="148844" y="125984"/>
                </a:lnTo>
                <a:lnTo>
                  <a:pt x="71374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00095" y="893216"/>
            <a:ext cx="219837" cy="3623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16968" y="893152"/>
            <a:ext cx="0" cy="362585"/>
          </a:xfrm>
          <a:custGeom>
            <a:avLst/>
            <a:gdLst/>
            <a:ahLst/>
            <a:cxnLst/>
            <a:rect l="l" t="t" r="r" b="b"/>
            <a:pathLst>
              <a:path h="362584">
                <a:moveTo>
                  <a:pt x="0" y="0"/>
                </a:moveTo>
                <a:lnTo>
                  <a:pt x="0" y="362369"/>
                </a:lnTo>
              </a:path>
            </a:pathLst>
          </a:custGeom>
          <a:ln w="73266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85637" y="954455"/>
            <a:ext cx="0" cy="301625"/>
          </a:xfrm>
          <a:custGeom>
            <a:avLst/>
            <a:gdLst/>
            <a:ahLst/>
            <a:cxnLst/>
            <a:rect l="l" t="t" r="r" b="b"/>
            <a:pathLst>
              <a:path h="301625">
                <a:moveTo>
                  <a:pt x="0" y="0"/>
                </a:moveTo>
                <a:lnTo>
                  <a:pt x="0" y="301066"/>
                </a:lnTo>
              </a:path>
            </a:pathLst>
          </a:custGeom>
          <a:ln w="73393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41117" y="923881"/>
            <a:ext cx="288925" cy="0"/>
          </a:xfrm>
          <a:custGeom>
            <a:avLst/>
            <a:gdLst/>
            <a:ahLst/>
            <a:cxnLst/>
            <a:rect l="l" t="t" r="r" b="b"/>
            <a:pathLst>
              <a:path w="288925">
                <a:moveTo>
                  <a:pt x="0" y="0"/>
                </a:moveTo>
                <a:lnTo>
                  <a:pt x="288620" y="0"/>
                </a:lnTo>
              </a:path>
            </a:pathLst>
          </a:custGeom>
          <a:ln w="61301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10214" y="893152"/>
            <a:ext cx="0" cy="362585"/>
          </a:xfrm>
          <a:custGeom>
            <a:avLst/>
            <a:gdLst/>
            <a:ahLst/>
            <a:cxnLst/>
            <a:rect l="l" t="t" r="r" b="b"/>
            <a:pathLst>
              <a:path h="362584">
                <a:moveTo>
                  <a:pt x="0" y="0"/>
                </a:moveTo>
                <a:lnTo>
                  <a:pt x="0" y="362369"/>
                </a:lnTo>
              </a:path>
            </a:pathLst>
          </a:custGeom>
          <a:ln w="73266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2942" y="893191"/>
            <a:ext cx="149225" cy="362585"/>
          </a:xfrm>
          <a:custGeom>
            <a:avLst/>
            <a:gdLst/>
            <a:ahLst/>
            <a:cxnLst/>
            <a:rect l="l" t="t" r="r" b="b"/>
            <a:pathLst>
              <a:path w="149225" h="362584">
                <a:moveTo>
                  <a:pt x="71348" y="0"/>
                </a:moveTo>
                <a:lnTo>
                  <a:pt x="0" y="0"/>
                </a:lnTo>
                <a:lnTo>
                  <a:pt x="0" y="362331"/>
                </a:lnTo>
                <a:lnTo>
                  <a:pt x="68135" y="362331"/>
                </a:lnTo>
                <a:lnTo>
                  <a:pt x="68135" y="125984"/>
                </a:lnTo>
                <a:lnTo>
                  <a:pt x="148793" y="125984"/>
                </a:lnTo>
                <a:lnTo>
                  <a:pt x="71348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1077" y="893216"/>
            <a:ext cx="220003" cy="3623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8832" y="893152"/>
            <a:ext cx="0" cy="362585"/>
          </a:xfrm>
          <a:custGeom>
            <a:avLst/>
            <a:gdLst/>
            <a:ahLst/>
            <a:cxnLst/>
            <a:rect l="l" t="t" r="r" b="b"/>
            <a:pathLst>
              <a:path h="362584">
                <a:moveTo>
                  <a:pt x="0" y="0"/>
                </a:moveTo>
                <a:lnTo>
                  <a:pt x="0" y="362369"/>
                </a:lnTo>
              </a:path>
            </a:pathLst>
          </a:custGeom>
          <a:ln w="73329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10741" y="886967"/>
            <a:ext cx="296545" cy="374650"/>
          </a:xfrm>
          <a:custGeom>
            <a:avLst/>
            <a:gdLst/>
            <a:ahLst/>
            <a:cxnLst/>
            <a:rect l="l" t="t" r="r" b="b"/>
            <a:pathLst>
              <a:path w="296544" h="374650">
                <a:moveTo>
                  <a:pt x="169926" y="0"/>
                </a:moveTo>
                <a:lnTo>
                  <a:pt x="100965" y="12573"/>
                </a:lnTo>
                <a:lnTo>
                  <a:pt x="46863" y="50037"/>
                </a:lnTo>
                <a:lnTo>
                  <a:pt x="11684" y="110236"/>
                </a:lnTo>
                <a:lnTo>
                  <a:pt x="2921" y="147955"/>
                </a:lnTo>
                <a:lnTo>
                  <a:pt x="0" y="190627"/>
                </a:lnTo>
                <a:lnTo>
                  <a:pt x="2921" y="231140"/>
                </a:lnTo>
                <a:lnTo>
                  <a:pt x="26161" y="298450"/>
                </a:lnTo>
                <a:lnTo>
                  <a:pt x="71501" y="346964"/>
                </a:lnTo>
                <a:lnTo>
                  <a:pt x="130809" y="371602"/>
                </a:lnTo>
                <a:lnTo>
                  <a:pt x="165481" y="374650"/>
                </a:lnTo>
                <a:lnTo>
                  <a:pt x="193421" y="372872"/>
                </a:lnTo>
                <a:lnTo>
                  <a:pt x="241681" y="358521"/>
                </a:lnTo>
                <a:lnTo>
                  <a:pt x="279653" y="329565"/>
                </a:lnTo>
                <a:lnTo>
                  <a:pt x="292608" y="312166"/>
                </a:lnTo>
                <a:lnTo>
                  <a:pt x="164719" y="312166"/>
                </a:lnTo>
                <a:lnTo>
                  <a:pt x="145796" y="310388"/>
                </a:lnTo>
                <a:lnTo>
                  <a:pt x="100329" y="282956"/>
                </a:lnTo>
                <a:lnTo>
                  <a:pt x="81788" y="243967"/>
                </a:lnTo>
                <a:lnTo>
                  <a:pt x="75565" y="185166"/>
                </a:lnTo>
                <a:lnTo>
                  <a:pt x="77089" y="155067"/>
                </a:lnTo>
                <a:lnTo>
                  <a:pt x="89661" y="108077"/>
                </a:lnTo>
                <a:lnTo>
                  <a:pt x="114172" y="78867"/>
                </a:lnTo>
                <a:lnTo>
                  <a:pt x="166242" y="62611"/>
                </a:lnTo>
                <a:lnTo>
                  <a:pt x="296545" y="62611"/>
                </a:lnTo>
                <a:lnTo>
                  <a:pt x="289814" y="52197"/>
                </a:lnTo>
                <a:lnTo>
                  <a:pt x="278257" y="39370"/>
                </a:lnTo>
                <a:lnTo>
                  <a:pt x="255778" y="22225"/>
                </a:lnTo>
                <a:lnTo>
                  <a:pt x="230251" y="9906"/>
                </a:lnTo>
                <a:lnTo>
                  <a:pt x="201676" y="2412"/>
                </a:lnTo>
                <a:lnTo>
                  <a:pt x="169926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75460" y="1122299"/>
            <a:ext cx="151510" cy="768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76983" y="949578"/>
            <a:ext cx="149225" cy="60960"/>
          </a:xfrm>
          <a:custGeom>
            <a:avLst/>
            <a:gdLst/>
            <a:ahLst/>
            <a:cxnLst/>
            <a:rect l="l" t="t" r="r" b="b"/>
            <a:pathLst>
              <a:path w="149225" h="60959">
                <a:moveTo>
                  <a:pt x="130302" y="0"/>
                </a:moveTo>
                <a:lnTo>
                  <a:pt x="0" y="0"/>
                </a:lnTo>
                <a:lnTo>
                  <a:pt x="13970" y="1016"/>
                </a:lnTo>
                <a:lnTo>
                  <a:pt x="26924" y="4063"/>
                </a:lnTo>
                <a:lnTo>
                  <a:pt x="59055" y="25146"/>
                </a:lnTo>
                <a:lnTo>
                  <a:pt x="76581" y="60706"/>
                </a:lnTo>
                <a:lnTo>
                  <a:pt x="149098" y="43434"/>
                </a:lnTo>
                <a:lnTo>
                  <a:pt x="142240" y="22987"/>
                </a:lnTo>
                <a:lnTo>
                  <a:pt x="133604" y="4953"/>
                </a:lnTo>
                <a:lnTo>
                  <a:pt x="130302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89404" y="976883"/>
            <a:ext cx="99060" cy="135255"/>
          </a:xfrm>
          <a:custGeom>
            <a:avLst/>
            <a:gdLst/>
            <a:ahLst/>
            <a:cxnLst/>
            <a:rect l="l" t="t" r="r" b="b"/>
            <a:pathLst>
              <a:path w="99060" h="135255">
                <a:moveTo>
                  <a:pt x="49021" y="0"/>
                </a:moveTo>
                <a:lnTo>
                  <a:pt x="0" y="135254"/>
                </a:lnTo>
                <a:lnTo>
                  <a:pt x="99059" y="135254"/>
                </a:lnTo>
                <a:lnTo>
                  <a:pt x="49021" y="0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70432" y="947927"/>
            <a:ext cx="167640" cy="2529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891027" y="949452"/>
            <a:ext cx="201295" cy="251460"/>
          </a:xfrm>
          <a:custGeom>
            <a:avLst/>
            <a:gdLst/>
            <a:ahLst/>
            <a:cxnLst/>
            <a:rect l="l" t="t" r="r" b="b"/>
            <a:pathLst>
              <a:path w="201294" h="251459">
                <a:moveTo>
                  <a:pt x="100838" y="0"/>
                </a:moveTo>
                <a:lnTo>
                  <a:pt x="59817" y="7874"/>
                </a:lnTo>
                <a:lnTo>
                  <a:pt x="27813" y="31242"/>
                </a:lnTo>
                <a:lnTo>
                  <a:pt x="6985" y="70231"/>
                </a:lnTo>
                <a:lnTo>
                  <a:pt x="0" y="125095"/>
                </a:lnTo>
                <a:lnTo>
                  <a:pt x="1778" y="154177"/>
                </a:lnTo>
                <a:lnTo>
                  <a:pt x="16002" y="201168"/>
                </a:lnTo>
                <a:lnTo>
                  <a:pt x="43688" y="232918"/>
                </a:lnTo>
                <a:lnTo>
                  <a:pt x="79883" y="248920"/>
                </a:lnTo>
                <a:lnTo>
                  <a:pt x="100838" y="250951"/>
                </a:lnTo>
                <a:lnTo>
                  <a:pt x="121793" y="248920"/>
                </a:lnTo>
                <a:lnTo>
                  <a:pt x="157734" y="233172"/>
                </a:lnTo>
                <a:lnTo>
                  <a:pt x="185039" y="201422"/>
                </a:lnTo>
                <a:lnTo>
                  <a:pt x="199136" y="153924"/>
                </a:lnTo>
                <a:lnTo>
                  <a:pt x="200914" y="124206"/>
                </a:lnTo>
                <a:lnTo>
                  <a:pt x="199263" y="94869"/>
                </a:lnTo>
                <a:lnTo>
                  <a:pt x="185547" y="48133"/>
                </a:lnTo>
                <a:lnTo>
                  <a:pt x="158623" y="17399"/>
                </a:lnTo>
                <a:lnTo>
                  <a:pt x="122301" y="1905"/>
                </a:lnTo>
                <a:lnTo>
                  <a:pt x="100838" y="0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232404" y="893063"/>
            <a:ext cx="288290" cy="363855"/>
          </a:xfrm>
          <a:custGeom>
            <a:avLst/>
            <a:gdLst/>
            <a:ahLst/>
            <a:cxnLst/>
            <a:rect l="l" t="t" r="r" b="b"/>
            <a:pathLst>
              <a:path w="288289" h="363855">
                <a:moveTo>
                  <a:pt x="0" y="0"/>
                </a:moveTo>
                <a:lnTo>
                  <a:pt x="71373" y="0"/>
                </a:lnTo>
                <a:lnTo>
                  <a:pt x="219836" y="242824"/>
                </a:lnTo>
                <a:lnTo>
                  <a:pt x="219836" y="0"/>
                </a:lnTo>
                <a:lnTo>
                  <a:pt x="287908" y="0"/>
                </a:lnTo>
                <a:lnTo>
                  <a:pt x="287908" y="363727"/>
                </a:lnTo>
                <a:lnTo>
                  <a:pt x="214503" y="363727"/>
                </a:lnTo>
                <a:lnTo>
                  <a:pt x="68198" y="126491"/>
                </a:lnTo>
                <a:lnTo>
                  <a:pt x="68198" y="363727"/>
                </a:lnTo>
                <a:lnTo>
                  <a:pt x="0" y="363727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80716" y="893063"/>
            <a:ext cx="73025" cy="363855"/>
          </a:xfrm>
          <a:custGeom>
            <a:avLst/>
            <a:gdLst/>
            <a:ahLst/>
            <a:cxnLst/>
            <a:rect l="l" t="t" r="r" b="b"/>
            <a:pathLst>
              <a:path w="73025" h="363855">
                <a:moveTo>
                  <a:pt x="0" y="363727"/>
                </a:moveTo>
                <a:lnTo>
                  <a:pt x="72772" y="363727"/>
                </a:lnTo>
                <a:lnTo>
                  <a:pt x="72772" y="0"/>
                </a:lnTo>
                <a:lnTo>
                  <a:pt x="0" y="0"/>
                </a:lnTo>
                <a:lnTo>
                  <a:pt x="0" y="363727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40864" y="893063"/>
            <a:ext cx="289560" cy="363855"/>
          </a:xfrm>
          <a:custGeom>
            <a:avLst/>
            <a:gdLst/>
            <a:ahLst/>
            <a:cxnLst/>
            <a:rect l="l" t="t" r="r" b="b"/>
            <a:pathLst>
              <a:path w="289560" h="363855">
                <a:moveTo>
                  <a:pt x="0" y="0"/>
                </a:moveTo>
                <a:lnTo>
                  <a:pt x="289306" y="0"/>
                </a:lnTo>
                <a:lnTo>
                  <a:pt x="289306" y="61468"/>
                </a:lnTo>
                <a:lnTo>
                  <a:pt x="181610" y="61468"/>
                </a:lnTo>
                <a:lnTo>
                  <a:pt x="181610" y="363727"/>
                </a:lnTo>
                <a:lnTo>
                  <a:pt x="108077" y="363727"/>
                </a:lnTo>
                <a:lnTo>
                  <a:pt x="108077" y="61468"/>
                </a:lnTo>
                <a:lnTo>
                  <a:pt x="0" y="61468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58339" y="893063"/>
            <a:ext cx="364490" cy="363855"/>
          </a:xfrm>
          <a:custGeom>
            <a:avLst/>
            <a:gdLst/>
            <a:ahLst/>
            <a:cxnLst/>
            <a:rect l="l" t="t" r="r" b="b"/>
            <a:pathLst>
              <a:path w="364489" h="363855">
                <a:moveTo>
                  <a:pt x="141351" y="0"/>
                </a:moveTo>
                <a:lnTo>
                  <a:pt x="218821" y="0"/>
                </a:lnTo>
                <a:lnTo>
                  <a:pt x="364236" y="363727"/>
                </a:lnTo>
                <a:lnTo>
                  <a:pt x="284353" y="363727"/>
                </a:lnTo>
                <a:lnTo>
                  <a:pt x="252857" y="281050"/>
                </a:lnTo>
                <a:lnTo>
                  <a:pt x="107568" y="281050"/>
                </a:lnTo>
                <a:lnTo>
                  <a:pt x="77724" y="363727"/>
                </a:lnTo>
                <a:lnTo>
                  <a:pt x="0" y="363727"/>
                </a:lnTo>
                <a:lnTo>
                  <a:pt x="141351" y="0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73708" y="893063"/>
            <a:ext cx="73025" cy="363855"/>
          </a:xfrm>
          <a:custGeom>
            <a:avLst/>
            <a:gdLst/>
            <a:ahLst/>
            <a:cxnLst/>
            <a:rect l="l" t="t" r="r" b="b"/>
            <a:pathLst>
              <a:path w="73025" h="363855">
                <a:moveTo>
                  <a:pt x="0" y="363727"/>
                </a:moveTo>
                <a:lnTo>
                  <a:pt x="72773" y="363727"/>
                </a:lnTo>
                <a:lnTo>
                  <a:pt x="72773" y="0"/>
                </a:lnTo>
                <a:lnTo>
                  <a:pt x="0" y="0"/>
                </a:lnTo>
                <a:lnTo>
                  <a:pt x="0" y="363727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03375" y="893063"/>
            <a:ext cx="304800" cy="363855"/>
          </a:xfrm>
          <a:custGeom>
            <a:avLst/>
            <a:gdLst/>
            <a:ahLst/>
            <a:cxnLst/>
            <a:rect l="l" t="t" r="r" b="b"/>
            <a:pathLst>
              <a:path w="304800" h="363855">
                <a:moveTo>
                  <a:pt x="0" y="0"/>
                </a:moveTo>
                <a:lnTo>
                  <a:pt x="134061" y="0"/>
                </a:lnTo>
                <a:lnTo>
                  <a:pt x="155371" y="381"/>
                </a:lnTo>
                <a:lnTo>
                  <a:pt x="203200" y="6985"/>
                </a:lnTo>
                <a:lnTo>
                  <a:pt x="245999" y="29337"/>
                </a:lnTo>
                <a:lnTo>
                  <a:pt x="278003" y="67183"/>
                </a:lnTo>
                <a:lnTo>
                  <a:pt x="297815" y="117856"/>
                </a:lnTo>
                <a:lnTo>
                  <a:pt x="303784" y="160782"/>
                </a:lnTo>
                <a:lnTo>
                  <a:pt x="304546" y="185420"/>
                </a:lnTo>
                <a:lnTo>
                  <a:pt x="303784" y="207010"/>
                </a:lnTo>
                <a:lnTo>
                  <a:pt x="298196" y="245618"/>
                </a:lnTo>
                <a:lnTo>
                  <a:pt x="276860" y="298576"/>
                </a:lnTo>
                <a:lnTo>
                  <a:pt x="244094" y="335788"/>
                </a:lnTo>
                <a:lnTo>
                  <a:pt x="202946" y="355981"/>
                </a:lnTo>
                <a:lnTo>
                  <a:pt x="157314" y="363220"/>
                </a:lnTo>
                <a:lnTo>
                  <a:pt x="138023" y="363727"/>
                </a:lnTo>
                <a:lnTo>
                  <a:pt x="0" y="363727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33044" y="893063"/>
            <a:ext cx="288290" cy="363855"/>
          </a:xfrm>
          <a:custGeom>
            <a:avLst/>
            <a:gdLst/>
            <a:ahLst/>
            <a:cxnLst/>
            <a:rect l="l" t="t" r="r" b="b"/>
            <a:pathLst>
              <a:path w="288290" h="363855">
                <a:moveTo>
                  <a:pt x="0" y="0"/>
                </a:moveTo>
                <a:lnTo>
                  <a:pt x="71297" y="0"/>
                </a:lnTo>
                <a:lnTo>
                  <a:pt x="219849" y="242824"/>
                </a:lnTo>
                <a:lnTo>
                  <a:pt x="219849" y="0"/>
                </a:lnTo>
                <a:lnTo>
                  <a:pt x="287934" y="0"/>
                </a:lnTo>
                <a:lnTo>
                  <a:pt x="287934" y="363727"/>
                </a:lnTo>
                <a:lnTo>
                  <a:pt x="214401" y="363727"/>
                </a:lnTo>
                <a:lnTo>
                  <a:pt x="68084" y="126491"/>
                </a:lnTo>
                <a:lnTo>
                  <a:pt x="68084" y="363727"/>
                </a:lnTo>
                <a:lnTo>
                  <a:pt x="0" y="363727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2168" y="893063"/>
            <a:ext cx="73025" cy="363855"/>
          </a:xfrm>
          <a:custGeom>
            <a:avLst/>
            <a:gdLst/>
            <a:ahLst/>
            <a:cxnLst/>
            <a:rect l="l" t="t" r="r" b="b"/>
            <a:pathLst>
              <a:path w="73025" h="363855">
                <a:moveTo>
                  <a:pt x="0" y="363727"/>
                </a:moveTo>
                <a:lnTo>
                  <a:pt x="72837" y="363727"/>
                </a:lnTo>
                <a:lnTo>
                  <a:pt x="72837" y="0"/>
                </a:lnTo>
                <a:lnTo>
                  <a:pt x="0" y="0"/>
                </a:lnTo>
                <a:lnTo>
                  <a:pt x="0" y="363727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814827" y="886967"/>
            <a:ext cx="353695" cy="374650"/>
          </a:xfrm>
          <a:custGeom>
            <a:avLst/>
            <a:gdLst/>
            <a:ahLst/>
            <a:cxnLst/>
            <a:rect l="l" t="t" r="r" b="b"/>
            <a:pathLst>
              <a:path w="353694" h="374650">
                <a:moveTo>
                  <a:pt x="176276" y="0"/>
                </a:moveTo>
                <a:lnTo>
                  <a:pt x="214503" y="3048"/>
                </a:lnTo>
                <a:lnTo>
                  <a:pt x="279019" y="27940"/>
                </a:lnTo>
                <a:lnTo>
                  <a:pt x="326263" y="76962"/>
                </a:lnTo>
                <a:lnTo>
                  <a:pt x="350520" y="146050"/>
                </a:lnTo>
                <a:lnTo>
                  <a:pt x="353568" y="187833"/>
                </a:lnTo>
                <a:lnTo>
                  <a:pt x="350520" y="229362"/>
                </a:lnTo>
                <a:lnTo>
                  <a:pt x="326517" y="297942"/>
                </a:lnTo>
                <a:lnTo>
                  <a:pt x="279527" y="346837"/>
                </a:lnTo>
                <a:lnTo>
                  <a:pt x="215392" y="371602"/>
                </a:lnTo>
                <a:lnTo>
                  <a:pt x="177292" y="374650"/>
                </a:lnTo>
                <a:lnTo>
                  <a:pt x="138684" y="371602"/>
                </a:lnTo>
                <a:lnTo>
                  <a:pt x="74041" y="346964"/>
                </a:lnTo>
                <a:lnTo>
                  <a:pt x="27051" y="298450"/>
                </a:lnTo>
                <a:lnTo>
                  <a:pt x="3048" y="230505"/>
                </a:lnTo>
                <a:lnTo>
                  <a:pt x="0" y="189611"/>
                </a:lnTo>
                <a:lnTo>
                  <a:pt x="1016" y="162941"/>
                </a:lnTo>
                <a:lnTo>
                  <a:pt x="9398" y="116586"/>
                </a:lnTo>
                <a:lnTo>
                  <a:pt x="31369" y="70485"/>
                </a:lnTo>
                <a:lnTo>
                  <a:pt x="61595" y="36703"/>
                </a:lnTo>
                <a:lnTo>
                  <a:pt x="97663" y="14351"/>
                </a:lnTo>
                <a:lnTo>
                  <a:pt x="134366" y="3556"/>
                </a:lnTo>
                <a:lnTo>
                  <a:pt x="176276" y="0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10867" y="886967"/>
            <a:ext cx="316865" cy="374650"/>
          </a:xfrm>
          <a:custGeom>
            <a:avLst/>
            <a:gdLst/>
            <a:ahLst/>
            <a:cxnLst/>
            <a:rect l="l" t="t" r="r" b="b"/>
            <a:pathLst>
              <a:path w="316864" h="374650">
                <a:moveTo>
                  <a:pt x="170052" y="0"/>
                </a:moveTo>
                <a:lnTo>
                  <a:pt x="230377" y="9906"/>
                </a:lnTo>
                <a:lnTo>
                  <a:pt x="278383" y="39370"/>
                </a:lnTo>
                <a:lnTo>
                  <a:pt x="308609" y="85598"/>
                </a:lnTo>
                <a:lnTo>
                  <a:pt x="315594" y="106045"/>
                </a:lnTo>
                <a:lnTo>
                  <a:pt x="242950" y="123317"/>
                </a:lnTo>
                <a:lnTo>
                  <a:pt x="238759" y="109982"/>
                </a:lnTo>
                <a:lnTo>
                  <a:pt x="232918" y="98171"/>
                </a:lnTo>
                <a:lnTo>
                  <a:pt x="205231" y="71755"/>
                </a:lnTo>
                <a:lnTo>
                  <a:pt x="166369" y="62611"/>
                </a:lnTo>
                <a:lnTo>
                  <a:pt x="147065" y="64389"/>
                </a:lnTo>
                <a:lnTo>
                  <a:pt x="100711" y="91440"/>
                </a:lnTo>
                <a:lnTo>
                  <a:pt x="81914" y="129286"/>
                </a:lnTo>
                <a:lnTo>
                  <a:pt x="75564" y="185166"/>
                </a:lnTo>
                <a:lnTo>
                  <a:pt x="77088" y="217043"/>
                </a:lnTo>
                <a:lnTo>
                  <a:pt x="89534" y="265938"/>
                </a:lnTo>
                <a:lnTo>
                  <a:pt x="113664" y="295783"/>
                </a:lnTo>
                <a:lnTo>
                  <a:pt x="164845" y="312166"/>
                </a:lnTo>
                <a:lnTo>
                  <a:pt x="178943" y="311023"/>
                </a:lnTo>
                <a:lnTo>
                  <a:pt x="215137" y="293624"/>
                </a:lnTo>
                <a:lnTo>
                  <a:pt x="240030" y="253873"/>
                </a:lnTo>
                <a:lnTo>
                  <a:pt x="245363" y="235331"/>
                </a:lnTo>
                <a:lnTo>
                  <a:pt x="316483" y="257810"/>
                </a:lnTo>
                <a:lnTo>
                  <a:pt x="294767" y="309499"/>
                </a:lnTo>
                <a:lnTo>
                  <a:pt x="262127" y="345948"/>
                </a:lnTo>
                <a:lnTo>
                  <a:pt x="218948" y="367538"/>
                </a:lnTo>
                <a:lnTo>
                  <a:pt x="165607" y="374650"/>
                </a:lnTo>
                <a:lnTo>
                  <a:pt x="130937" y="371602"/>
                </a:lnTo>
                <a:lnTo>
                  <a:pt x="71500" y="346964"/>
                </a:lnTo>
                <a:lnTo>
                  <a:pt x="26162" y="298450"/>
                </a:lnTo>
                <a:lnTo>
                  <a:pt x="2920" y="231140"/>
                </a:lnTo>
                <a:lnTo>
                  <a:pt x="0" y="190627"/>
                </a:lnTo>
                <a:lnTo>
                  <a:pt x="2920" y="147955"/>
                </a:lnTo>
                <a:lnTo>
                  <a:pt x="11684" y="110236"/>
                </a:lnTo>
                <a:lnTo>
                  <a:pt x="46862" y="50037"/>
                </a:lnTo>
                <a:lnTo>
                  <a:pt x="101092" y="12573"/>
                </a:lnTo>
                <a:lnTo>
                  <a:pt x="133731" y="3175"/>
                </a:lnTo>
                <a:lnTo>
                  <a:pt x="170052" y="0"/>
                </a:lnTo>
                <a:close/>
              </a:path>
            </a:pathLst>
          </a:custGeom>
          <a:ln w="12192">
            <a:solidFill>
              <a:srgbClr val="852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34111" y="1495424"/>
            <a:ext cx="5993765" cy="334073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3600" b="1" spc="-5" dirty="0">
                <a:latin typeface="Arial"/>
                <a:cs typeface="Arial"/>
              </a:rPr>
              <a:t>Cardiac</a:t>
            </a:r>
            <a:r>
              <a:rPr sz="3600" b="1" spc="-185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Arrest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355600" algn="l"/>
              </a:tabLst>
            </a:pPr>
            <a:r>
              <a:rPr sz="3600" spc="-20" dirty="0">
                <a:latin typeface="Arial"/>
                <a:cs typeface="Arial"/>
              </a:rPr>
              <a:t>Ventricular </a:t>
            </a:r>
            <a:r>
              <a:rPr sz="3600" dirty="0">
                <a:latin typeface="Arial"/>
                <a:cs typeface="Arial"/>
              </a:rPr>
              <a:t>fibrillation</a:t>
            </a:r>
            <a:r>
              <a:rPr sz="3600" spc="-114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(VF)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355600" algn="l"/>
              </a:tabLst>
            </a:pPr>
            <a:r>
              <a:rPr sz="3600" spc="-20" dirty="0">
                <a:latin typeface="Arial"/>
                <a:cs typeface="Arial"/>
              </a:rPr>
              <a:t>Ventricular </a:t>
            </a:r>
            <a:r>
              <a:rPr sz="3600" spc="-5" dirty="0">
                <a:latin typeface="Arial"/>
                <a:cs typeface="Arial"/>
              </a:rPr>
              <a:t>tachycardia</a:t>
            </a:r>
            <a:r>
              <a:rPr sz="3600" spc="-14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(VT)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355600" algn="l"/>
              </a:tabLst>
            </a:pPr>
            <a:r>
              <a:rPr sz="3600" dirty="0">
                <a:latin typeface="Arial"/>
                <a:cs typeface="Arial"/>
              </a:rPr>
              <a:t>Asystole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355600" algn="l"/>
              </a:tabLst>
            </a:pPr>
            <a:r>
              <a:rPr sz="3600" dirty="0">
                <a:latin typeface="Arial"/>
                <a:cs typeface="Arial"/>
              </a:rPr>
              <a:t>Pulse less electrical</a:t>
            </a:r>
            <a:r>
              <a:rPr sz="3600" spc="-21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activity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111" y="0"/>
            <a:ext cx="5920105" cy="651002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b="1" dirty="0">
                <a:latin typeface="Arial"/>
                <a:cs typeface="Arial"/>
              </a:rPr>
              <a:t>Respiratory</a:t>
            </a:r>
            <a:r>
              <a:rPr sz="3200" b="1" spc="-2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Arresst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This may </a:t>
            </a:r>
            <a:r>
              <a:rPr sz="3200" dirty="0">
                <a:latin typeface="Arial"/>
                <a:cs typeface="Arial"/>
              </a:rPr>
              <a:t>be result of</a:t>
            </a:r>
            <a:r>
              <a:rPr sz="3200" spc="-2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following: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1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Drowning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Stroke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Foreign body in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throat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Smoke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inhalation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Drug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overdose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Suffocation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1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Accident,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injury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Coma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Epiglottis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paralysis.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868" y="260578"/>
            <a:ext cx="8227059" cy="1196340"/>
          </a:xfrm>
          <a:custGeom>
            <a:avLst/>
            <a:gdLst/>
            <a:ahLst/>
            <a:cxnLst/>
            <a:rect l="l" t="t" r="r" b="b"/>
            <a:pathLst>
              <a:path w="8227059" h="1196340">
                <a:moveTo>
                  <a:pt x="0" y="1196111"/>
                </a:moveTo>
                <a:lnTo>
                  <a:pt x="8226552" y="1196111"/>
                </a:lnTo>
                <a:lnTo>
                  <a:pt x="8226552" y="0"/>
                </a:lnTo>
                <a:lnTo>
                  <a:pt x="0" y="0"/>
                </a:lnTo>
                <a:lnTo>
                  <a:pt x="0" y="1196111"/>
                </a:lnTo>
                <a:close/>
              </a:path>
            </a:pathLst>
          </a:custGeom>
          <a:solidFill>
            <a:srgbClr val="DE76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3359" y="120395"/>
            <a:ext cx="3328415" cy="844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49879" y="120395"/>
            <a:ext cx="2420111" cy="8442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787" y="438912"/>
            <a:ext cx="2432304" cy="4754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09544" y="432816"/>
            <a:ext cx="1711452" cy="3870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4111" y="1609471"/>
            <a:ext cx="7280275" cy="4530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3600" spc="-200" dirty="0">
                <a:latin typeface="Arial"/>
                <a:cs typeface="Arial"/>
              </a:rPr>
              <a:t>To </a:t>
            </a:r>
            <a:r>
              <a:rPr sz="3600" dirty="0">
                <a:latin typeface="Arial"/>
                <a:cs typeface="Arial"/>
              </a:rPr>
              <a:t>restore </a:t>
            </a:r>
            <a:r>
              <a:rPr sz="3600" spc="-10" dirty="0">
                <a:latin typeface="Arial"/>
                <a:cs typeface="Arial"/>
              </a:rPr>
              <a:t>effective </a:t>
            </a:r>
            <a:r>
              <a:rPr sz="3600" dirty="0">
                <a:latin typeface="Arial"/>
                <a:cs typeface="Arial"/>
              </a:rPr>
              <a:t>circulation </a:t>
            </a:r>
            <a:r>
              <a:rPr sz="3600" spc="-5" dirty="0">
                <a:latin typeface="Arial"/>
                <a:cs typeface="Arial"/>
              </a:rPr>
              <a:t>and  </a:t>
            </a:r>
            <a:r>
              <a:rPr sz="3600" dirty="0">
                <a:latin typeface="Arial"/>
                <a:cs typeface="Arial"/>
              </a:rPr>
              <a:t>ventilation.</a:t>
            </a:r>
            <a:endParaRPr sz="3600">
              <a:latin typeface="Arial"/>
              <a:cs typeface="Arial"/>
            </a:endParaRPr>
          </a:p>
          <a:p>
            <a:pPr marL="355600" marR="45720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355600" algn="l"/>
              </a:tabLst>
            </a:pPr>
            <a:r>
              <a:rPr sz="3600" spc="-200" dirty="0">
                <a:latin typeface="Arial"/>
                <a:cs typeface="Arial"/>
              </a:rPr>
              <a:t>To </a:t>
            </a:r>
            <a:r>
              <a:rPr sz="3600" spc="-5" dirty="0">
                <a:latin typeface="Arial"/>
                <a:cs typeface="Arial"/>
              </a:rPr>
              <a:t>prevent </a:t>
            </a:r>
            <a:r>
              <a:rPr sz="3600" dirty="0">
                <a:latin typeface="Arial"/>
                <a:cs typeface="Arial"/>
              </a:rPr>
              <a:t>irreversible cerebral  damage due </a:t>
            </a:r>
            <a:r>
              <a:rPr sz="3600" spc="-10" dirty="0">
                <a:latin typeface="Arial"/>
                <a:cs typeface="Arial"/>
              </a:rPr>
              <a:t>to </a:t>
            </a:r>
            <a:r>
              <a:rPr sz="3600" dirty="0">
                <a:latin typeface="Arial"/>
                <a:cs typeface="Arial"/>
              </a:rPr>
              <a:t>anoxia. When the  </a:t>
            </a:r>
            <a:r>
              <a:rPr sz="3600" spc="-5" dirty="0">
                <a:latin typeface="Arial"/>
                <a:cs typeface="Arial"/>
              </a:rPr>
              <a:t>heart fails </a:t>
            </a:r>
            <a:r>
              <a:rPr sz="3600" spc="-10" dirty="0">
                <a:latin typeface="Arial"/>
                <a:cs typeface="Arial"/>
              </a:rPr>
              <a:t>to </a:t>
            </a:r>
            <a:r>
              <a:rPr sz="3600" dirty="0">
                <a:latin typeface="Arial"/>
                <a:cs typeface="Arial"/>
              </a:rPr>
              <a:t>maintain the</a:t>
            </a:r>
            <a:r>
              <a:rPr sz="3600" spc="-125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cerebral  </a:t>
            </a:r>
            <a:r>
              <a:rPr sz="3600" dirty="0">
                <a:latin typeface="Arial"/>
                <a:cs typeface="Arial"/>
              </a:rPr>
              <a:t>circulation for approximately four  minutes the brain may </a:t>
            </a:r>
            <a:r>
              <a:rPr sz="3600" spc="-10" dirty="0">
                <a:latin typeface="Arial"/>
                <a:cs typeface="Arial"/>
              </a:rPr>
              <a:t>suffer  </a:t>
            </a:r>
            <a:r>
              <a:rPr sz="3600" dirty="0">
                <a:latin typeface="Arial"/>
                <a:cs typeface="Arial"/>
              </a:rPr>
              <a:t>irreversible</a:t>
            </a:r>
            <a:r>
              <a:rPr sz="3600" spc="-7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damage.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76" y="274320"/>
            <a:ext cx="8227059" cy="1143000"/>
          </a:xfrm>
          <a:custGeom>
            <a:avLst/>
            <a:gdLst/>
            <a:ahLst/>
            <a:cxnLst/>
            <a:rect l="l" t="t" r="r" b="b"/>
            <a:pathLst>
              <a:path w="8227059" h="1143000">
                <a:moveTo>
                  <a:pt x="0" y="1143000"/>
                </a:moveTo>
                <a:lnTo>
                  <a:pt x="8226552" y="1143000"/>
                </a:lnTo>
                <a:lnTo>
                  <a:pt x="8226552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3880" y="879347"/>
            <a:ext cx="3733800" cy="4831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0791" y="608076"/>
            <a:ext cx="4383024" cy="765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0811" y="1614931"/>
            <a:ext cx="7444105" cy="4922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8801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Arial"/>
                <a:cs typeface="Arial"/>
              </a:rPr>
              <a:t>SEQUENCES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10" dirty="0">
                <a:latin typeface="Arial"/>
                <a:cs typeface="Arial"/>
              </a:rPr>
              <a:t>PROCEDURES  </a:t>
            </a:r>
            <a:r>
              <a:rPr sz="2800" spc="-20" dirty="0">
                <a:latin typeface="Arial"/>
                <a:cs typeface="Arial"/>
              </a:rPr>
              <a:t>PERFORMED </a:t>
            </a:r>
            <a:r>
              <a:rPr sz="2800" spc="-30" dirty="0">
                <a:latin typeface="Arial"/>
                <a:cs typeface="Arial"/>
              </a:rPr>
              <a:t>TO RESTORE </a:t>
            </a:r>
            <a:r>
              <a:rPr sz="2800" spc="-15" dirty="0">
                <a:latin typeface="Arial"/>
                <a:cs typeface="Arial"/>
              </a:rPr>
              <a:t>THE  </a:t>
            </a:r>
            <a:r>
              <a:rPr sz="2800" spc="-25" dirty="0">
                <a:latin typeface="Arial"/>
                <a:cs typeface="Arial"/>
              </a:rPr>
              <a:t>CIRCULATION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40" dirty="0">
                <a:latin typeface="Arial"/>
                <a:cs typeface="Arial"/>
              </a:rPr>
              <a:t>OXYGENATED </a:t>
            </a:r>
            <a:r>
              <a:rPr sz="2800" spc="-5" dirty="0">
                <a:latin typeface="Arial"/>
                <a:cs typeface="Arial"/>
              </a:rPr>
              <a:t>BLOOD  </a:t>
            </a:r>
            <a:r>
              <a:rPr sz="2800" spc="-20" dirty="0">
                <a:latin typeface="Arial"/>
                <a:cs typeface="Arial"/>
              </a:rPr>
              <a:t>AFTER </a:t>
            </a:r>
            <a:r>
              <a:rPr sz="2800" spc="-5" dirty="0">
                <a:latin typeface="Arial"/>
                <a:cs typeface="Arial"/>
              </a:rPr>
              <a:t>A </a:t>
            </a:r>
            <a:r>
              <a:rPr sz="2800" spc="-20" dirty="0">
                <a:latin typeface="Arial"/>
                <a:cs typeface="Arial"/>
              </a:rPr>
              <a:t>SUDDEN </a:t>
            </a:r>
            <a:r>
              <a:rPr sz="2800" spc="-15" dirty="0">
                <a:latin typeface="Arial"/>
                <a:cs typeface="Arial"/>
              </a:rPr>
              <a:t>PULMONARY</a:t>
            </a:r>
            <a:r>
              <a:rPr sz="2800" spc="-47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AND/OR  </a:t>
            </a:r>
            <a:r>
              <a:rPr sz="2800" spc="-5" dirty="0">
                <a:latin typeface="Arial"/>
                <a:cs typeface="Arial"/>
              </a:rPr>
              <a:t>CARDIAC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ARREST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300">
              <a:latin typeface="Times New Roman"/>
              <a:cs typeface="Times New Roman"/>
            </a:endParaRPr>
          </a:p>
          <a:p>
            <a:pPr marL="88900" marR="5080">
              <a:lnSpc>
                <a:spcPct val="100000"/>
              </a:lnSpc>
            </a:pPr>
            <a:r>
              <a:rPr sz="2800" spc="-20" dirty="0">
                <a:latin typeface="Arial"/>
                <a:cs typeface="Arial"/>
              </a:rPr>
              <a:t>CHEST COMPRESSIONS </a:t>
            </a:r>
            <a:r>
              <a:rPr sz="2800" spc="-5" dirty="0">
                <a:latin typeface="Arial"/>
                <a:cs typeface="Arial"/>
              </a:rPr>
              <a:t>AND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PULMONARY  </a:t>
            </a:r>
            <a:r>
              <a:rPr sz="2800" spc="-25" dirty="0">
                <a:latin typeface="Arial"/>
                <a:cs typeface="Arial"/>
              </a:rPr>
              <a:t>VENTILATION </a:t>
            </a:r>
            <a:r>
              <a:rPr sz="2800" spc="-15" dirty="0">
                <a:latin typeface="Arial"/>
                <a:cs typeface="Arial"/>
              </a:rPr>
              <a:t>PERFORMED </a:t>
            </a:r>
            <a:r>
              <a:rPr sz="2800" spc="-5" dirty="0">
                <a:latin typeface="Arial"/>
                <a:cs typeface="Arial"/>
              </a:rPr>
              <a:t>BY </a:t>
            </a:r>
            <a:r>
              <a:rPr sz="2800" b="1" spc="-20" dirty="0">
                <a:latin typeface="Arial"/>
                <a:cs typeface="Arial"/>
              </a:rPr>
              <a:t>ANYONE  </a:t>
            </a:r>
            <a:r>
              <a:rPr sz="2800" spc="-5" dirty="0">
                <a:latin typeface="Arial"/>
                <a:cs typeface="Arial"/>
              </a:rPr>
              <a:t>WHO KNOWS HOW </a:t>
            </a:r>
            <a:r>
              <a:rPr sz="2800" spc="-30" dirty="0">
                <a:latin typeface="Arial"/>
                <a:cs typeface="Arial"/>
              </a:rPr>
              <a:t>TO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DO</a:t>
            </a:r>
            <a:endParaRPr sz="28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5"/>
              </a:spcBef>
            </a:pPr>
            <a:r>
              <a:rPr sz="2800" spc="-110" dirty="0">
                <a:latin typeface="Arial"/>
                <a:cs typeface="Arial"/>
              </a:rPr>
              <a:t>IT, </a:t>
            </a:r>
            <a:r>
              <a:rPr sz="2800" b="1" spc="-20" dirty="0">
                <a:latin typeface="Arial"/>
                <a:cs typeface="Arial"/>
              </a:rPr>
              <a:t>ANYWHERE, </a:t>
            </a:r>
            <a:r>
              <a:rPr sz="2800" b="1" spc="-70" dirty="0">
                <a:latin typeface="Arial"/>
                <a:cs typeface="Arial"/>
              </a:rPr>
              <a:t>IMMEDIATELY,</a:t>
            </a:r>
            <a:r>
              <a:rPr sz="2800" b="1" spc="1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WITHOUT</a:t>
            </a:r>
            <a:endParaRPr sz="28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</a:pPr>
            <a:r>
              <a:rPr sz="2800" spc="-5" dirty="0">
                <a:latin typeface="Arial"/>
                <a:cs typeface="Arial"/>
              </a:rPr>
              <a:t>ANY </a:t>
            </a:r>
            <a:r>
              <a:rPr sz="2800" spc="-20" dirty="0">
                <a:latin typeface="Arial"/>
                <a:cs typeface="Arial"/>
              </a:rPr>
              <a:t>OTHER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EQUIPMENT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19400" y="1447800"/>
            <a:ext cx="3962400" cy="533400"/>
          </a:xfrm>
          <a:custGeom>
            <a:avLst/>
            <a:gdLst/>
            <a:ahLst/>
            <a:cxnLst/>
            <a:rect l="l" t="t" r="r" b="b"/>
            <a:pathLst>
              <a:path w="3962400" h="533400">
                <a:moveTo>
                  <a:pt x="0" y="533400"/>
                </a:moveTo>
                <a:lnTo>
                  <a:pt x="3962400" y="533400"/>
                </a:lnTo>
                <a:lnTo>
                  <a:pt x="39624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084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19400" y="2057400"/>
            <a:ext cx="3962400" cy="533400"/>
          </a:xfrm>
          <a:custGeom>
            <a:avLst/>
            <a:gdLst/>
            <a:ahLst/>
            <a:cxnLst/>
            <a:rect l="l" t="t" r="r" b="b"/>
            <a:pathLst>
              <a:path w="3962400" h="533400">
                <a:moveTo>
                  <a:pt x="0" y="533400"/>
                </a:moveTo>
                <a:lnTo>
                  <a:pt x="3962400" y="533400"/>
                </a:lnTo>
                <a:lnTo>
                  <a:pt x="39624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084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9400" y="2667000"/>
            <a:ext cx="3962400" cy="533400"/>
          </a:xfrm>
          <a:custGeom>
            <a:avLst/>
            <a:gdLst/>
            <a:ahLst/>
            <a:cxnLst/>
            <a:rect l="l" t="t" r="r" b="b"/>
            <a:pathLst>
              <a:path w="3962400" h="533400">
                <a:moveTo>
                  <a:pt x="0" y="533400"/>
                </a:moveTo>
                <a:lnTo>
                  <a:pt x="3962400" y="533400"/>
                </a:lnTo>
                <a:lnTo>
                  <a:pt x="39624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084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819400" y="1447800"/>
          <a:ext cx="3962400" cy="480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Approach</a:t>
                      </a:r>
                      <a:r>
                        <a:rPr sz="2600" b="1" spc="-2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safely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response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Shout for</a:t>
                      </a:r>
                      <a:r>
                        <a:rPr sz="2600" b="1" spc="-10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help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sz="2600" b="1" spc="-5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airway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breathing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Call</a:t>
                      </a:r>
                      <a:r>
                        <a:rPr sz="2600" b="1" spc="-4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108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30 chest</a:t>
                      </a:r>
                      <a:r>
                        <a:rPr sz="2600" b="1" spc="-8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compressions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 rescue</a:t>
                      </a:r>
                      <a:r>
                        <a:rPr sz="2600" b="1" spc="-4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56615" y="1571244"/>
            <a:ext cx="2188464" cy="19004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38344" y="1571244"/>
            <a:ext cx="3997452" cy="14340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2175" y="623392"/>
            <a:ext cx="3652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APPROACH</a:t>
            </a:r>
            <a:r>
              <a:rPr spc="-40" dirty="0"/>
              <a:t> </a:t>
            </a:r>
            <a:r>
              <a:rPr spc="-20" dirty="0"/>
              <a:t>SAFELY!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49450" y="1867023"/>
            <a:ext cx="1492250" cy="9029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6530">
              <a:lnSpc>
                <a:spcPct val="120000"/>
              </a:lnSpc>
              <a:spcBef>
                <a:spcPts val="95"/>
              </a:spcBef>
            </a:pPr>
            <a:r>
              <a:rPr sz="2400" spc="-60" dirty="0">
                <a:latin typeface="Arial"/>
                <a:cs typeface="Arial"/>
              </a:rPr>
              <a:t>WATCH  </a:t>
            </a:r>
            <a:r>
              <a:rPr sz="2400" dirty="0">
                <a:latin typeface="Arial"/>
                <a:cs typeface="Arial"/>
              </a:rPr>
              <a:t>OB</a:t>
            </a:r>
            <a:r>
              <a:rPr sz="2400" spc="-10" dirty="0">
                <a:latin typeface="Arial"/>
                <a:cs typeface="Arial"/>
              </a:rPr>
              <a:t>S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-65" dirty="0">
                <a:latin typeface="Arial"/>
                <a:cs typeface="Arial"/>
              </a:rPr>
              <a:t>R</a:t>
            </a:r>
            <a:r>
              <a:rPr sz="2400" dirty="0">
                <a:latin typeface="Arial"/>
                <a:cs typeface="Arial"/>
              </a:rPr>
              <a:t>VE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00600" y="1676400"/>
            <a:ext cx="3962400" cy="533400"/>
          </a:xfrm>
          <a:prstGeom prst="rect">
            <a:avLst/>
          </a:prstGeom>
          <a:solidFill>
            <a:srgbClr val="084077"/>
          </a:solidFill>
        </p:spPr>
        <p:txBody>
          <a:bodyPr vert="horz" wrap="square" lIns="0" tIns="52704" rIns="0" bIns="0" rtlCol="0">
            <a:spAutoFit/>
          </a:bodyPr>
          <a:lstStyle/>
          <a:p>
            <a:pPr marL="695325">
              <a:lnSpc>
                <a:spcPct val="100000"/>
              </a:lnSpc>
              <a:spcBef>
                <a:spcPts val="414"/>
              </a:spcBef>
            </a:pPr>
            <a:r>
              <a:rPr sz="2600" b="1" dirty="0">
                <a:solidFill>
                  <a:srgbClr val="FF9933"/>
                </a:solidFill>
                <a:latin typeface="Arial"/>
                <a:cs typeface="Arial"/>
              </a:rPr>
              <a:t>Approach</a:t>
            </a:r>
            <a:r>
              <a:rPr sz="2600" b="1" spc="-15" dirty="0">
                <a:solidFill>
                  <a:srgbClr val="FF9933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9933"/>
                </a:solidFill>
                <a:latin typeface="Arial"/>
                <a:cs typeface="Arial"/>
              </a:rPr>
              <a:t>safely</a:t>
            </a:r>
            <a:endParaRPr sz="26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800600" y="2309685"/>
          <a:ext cx="3962400" cy="41673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96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response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788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Shout for</a:t>
                      </a:r>
                      <a:r>
                        <a:rPr sz="2600" b="1" spc="-8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help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sz="2600" b="1" spc="-5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airway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breathing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Call</a:t>
                      </a:r>
                      <a:r>
                        <a:rPr sz="2600" b="1" spc="-5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108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30 chest</a:t>
                      </a:r>
                      <a:r>
                        <a:rPr sz="2600" b="1" spc="-9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compressions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 rescue</a:t>
                      </a:r>
                      <a:r>
                        <a:rPr sz="2600" b="1" spc="-3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7061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CHECK</a:t>
            </a:r>
            <a:r>
              <a:rPr spc="-75" dirty="0"/>
              <a:t> </a:t>
            </a:r>
            <a:r>
              <a:rPr spc="-20" dirty="0"/>
              <a:t>RESPONSE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00600" y="1676400"/>
            <a:ext cx="3962400" cy="533400"/>
          </a:xfrm>
          <a:prstGeom prst="rect">
            <a:avLst/>
          </a:prstGeom>
          <a:solidFill>
            <a:srgbClr val="084077">
              <a:alpha val="39999"/>
            </a:srgbClr>
          </a:solidFill>
        </p:spPr>
        <p:txBody>
          <a:bodyPr vert="horz" wrap="square" lIns="0" tIns="52704" rIns="0" bIns="0" rtlCol="0">
            <a:spAutoFit/>
          </a:bodyPr>
          <a:lstStyle/>
          <a:p>
            <a:pPr marL="695325">
              <a:lnSpc>
                <a:spcPct val="100000"/>
              </a:lnSpc>
              <a:spcBef>
                <a:spcPts val="414"/>
              </a:spcBef>
            </a:pPr>
            <a:r>
              <a:rPr sz="2600" b="1" dirty="0">
                <a:solidFill>
                  <a:srgbClr val="FF9933"/>
                </a:solidFill>
                <a:latin typeface="Arial"/>
                <a:cs typeface="Arial"/>
              </a:rPr>
              <a:t>Approach</a:t>
            </a:r>
            <a:r>
              <a:rPr sz="2600" b="1" spc="-15" dirty="0">
                <a:solidFill>
                  <a:srgbClr val="FF9933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9933"/>
                </a:solidFill>
                <a:latin typeface="Arial"/>
                <a:cs typeface="Arial"/>
              </a:rPr>
              <a:t>safely</a:t>
            </a:r>
            <a:endParaRPr sz="26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800600" y="2309685"/>
          <a:ext cx="3962400" cy="41673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96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response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788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Shout for</a:t>
                      </a:r>
                      <a:r>
                        <a:rPr sz="2600" b="1" spc="-8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help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sz="2600" b="1" spc="-5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airway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breathing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Call</a:t>
                      </a:r>
                      <a:r>
                        <a:rPr sz="2600" b="1" spc="-4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-5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112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30 chest</a:t>
                      </a:r>
                      <a:r>
                        <a:rPr sz="2600" b="1" spc="-9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compressions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 rescue</a:t>
                      </a:r>
                      <a:r>
                        <a:rPr sz="2600" b="1" spc="-3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838200" y="1877567"/>
            <a:ext cx="3671316" cy="459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39029" y="1855067"/>
            <a:ext cx="3733800" cy="3671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5"/>
              </a:spcBef>
            </a:pPr>
            <a:r>
              <a:rPr sz="2800" spc="-5" dirty="0">
                <a:latin typeface="Arial"/>
                <a:cs typeface="Arial"/>
              </a:rPr>
              <a:t>Shake shoulders gently  </a:t>
            </a:r>
            <a:r>
              <a:rPr sz="2800" spc="-10" dirty="0">
                <a:latin typeface="Arial"/>
                <a:cs typeface="Arial"/>
              </a:rPr>
              <a:t>Ask “Are </a:t>
            </a:r>
            <a:r>
              <a:rPr sz="2800" dirty="0">
                <a:latin typeface="Arial"/>
                <a:cs typeface="Arial"/>
              </a:rPr>
              <a:t>you </a:t>
            </a:r>
            <a:r>
              <a:rPr sz="2800" spc="-5" dirty="0">
                <a:latin typeface="Arial"/>
                <a:cs typeface="Arial"/>
              </a:rPr>
              <a:t>all right?”  If he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responds</a:t>
            </a:r>
            <a:endParaRPr sz="2800">
              <a:latin typeface="Arial"/>
              <a:cs typeface="Arial"/>
            </a:endParaRPr>
          </a:p>
          <a:p>
            <a:pPr marL="201295" indent="-188595" algn="just">
              <a:lnSpc>
                <a:spcPct val="100000"/>
              </a:lnSpc>
              <a:spcBef>
                <a:spcPts val="2145"/>
              </a:spcBef>
              <a:buChar char="•"/>
              <a:tabLst>
                <a:tab pos="201930" algn="l"/>
              </a:tabLst>
            </a:pPr>
            <a:r>
              <a:rPr sz="2400" spc="-5" dirty="0">
                <a:latin typeface="Arial"/>
                <a:cs typeface="Arial"/>
              </a:rPr>
              <a:t>Leave as you find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him.</a:t>
            </a:r>
            <a:endParaRPr sz="2400">
              <a:latin typeface="Arial"/>
              <a:cs typeface="Arial"/>
            </a:endParaRPr>
          </a:p>
          <a:p>
            <a:pPr marL="201295" indent="-188595" algn="just">
              <a:lnSpc>
                <a:spcPct val="100000"/>
              </a:lnSpc>
              <a:spcBef>
                <a:spcPts val="1390"/>
              </a:spcBef>
              <a:buChar char="•"/>
              <a:tabLst>
                <a:tab pos="201930" algn="l"/>
              </a:tabLst>
            </a:pPr>
            <a:r>
              <a:rPr sz="2400" spc="-5" dirty="0">
                <a:latin typeface="Arial"/>
                <a:cs typeface="Arial"/>
              </a:rPr>
              <a:t>Find out what is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wrong.</a:t>
            </a:r>
            <a:endParaRPr sz="2400">
              <a:latin typeface="Arial"/>
              <a:cs typeface="Arial"/>
            </a:endParaRPr>
          </a:p>
          <a:p>
            <a:pPr marL="201295" indent="-188595" algn="just">
              <a:lnSpc>
                <a:spcPct val="100000"/>
              </a:lnSpc>
              <a:spcBef>
                <a:spcPts val="1405"/>
              </a:spcBef>
              <a:buChar char="•"/>
              <a:tabLst>
                <a:tab pos="201930" algn="l"/>
              </a:tabLst>
            </a:pPr>
            <a:r>
              <a:rPr sz="2400" spc="-5" dirty="0">
                <a:latin typeface="Arial"/>
                <a:cs typeface="Arial"/>
              </a:rPr>
              <a:t>Reassess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regularly.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7061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CHECK</a:t>
            </a:r>
            <a:r>
              <a:rPr spc="-75" dirty="0"/>
              <a:t> </a:t>
            </a:r>
            <a:r>
              <a:rPr spc="-20" dirty="0"/>
              <a:t>RESPONSE</a:t>
            </a:r>
          </a:p>
        </p:txBody>
      </p:sp>
      <p:sp>
        <p:nvSpPr>
          <p:cNvPr id="4" name="object 4"/>
          <p:cNvSpPr/>
          <p:nvPr/>
        </p:nvSpPr>
        <p:spPr>
          <a:xfrm>
            <a:off x="838200" y="1877567"/>
            <a:ext cx="3671316" cy="459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2175" y="626440"/>
            <a:ext cx="281559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/>
              <a:t>SHOUT FOR</a:t>
            </a:r>
            <a:r>
              <a:rPr sz="2500" spc="-155" dirty="0"/>
              <a:t> </a:t>
            </a:r>
            <a:r>
              <a:rPr sz="2500" spc="-5" dirty="0"/>
              <a:t>HELP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4800600" y="1676400"/>
            <a:ext cx="3962400" cy="533400"/>
          </a:xfrm>
          <a:prstGeom prst="rect">
            <a:avLst/>
          </a:prstGeom>
          <a:solidFill>
            <a:srgbClr val="084077">
              <a:alpha val="39999"/>
            </a:srgbClr>
          </a:solidFill>
        </p:spPr>
        <p:txBody>
          <a:bodyPr vert="horz" wrap="square" lIns="0" tIns="52704" rIns="0" bIns="0" rtlCol="0">
            <a:spAutoFit/>
          </a:bodyPr>
          <a:lstStyle/>
          <a:p>
            <a:pPr marL="695325">
              <a:lnSpc>
                <a:spcPct val="100000"/>
              </a:lnSpc>
              <a:spcBef>
                <a:spcPts val="414"/>
              </a:spcBef>
            </a:pPr>
            <a:r>
              <a:rPr sz="2600" b="1" dirty="0">
                <a:solidFill>
                  <a:srgbClr val="FF9933"/>
                </a:solidFill>
                <a:latin typeface="Arial"/>
                <a:cs typeface="Arial"/>
              </a:rPr>
              <a:t>Approach</a:t>
            </a:r>
            <a:r>
              <a:rPr sz="2600" b="1" spc="-15" dirty="0">
                <a:solidFill>
                  <a:srgbClr val="FF9933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9933"/>
                </a:solidFill>
                <a:latin typeface="Arial"/>
                <a:cs typeface="Arial"/>
              </a:rPr>
              <a:t>safely</a:t>
            </a:r>
            <a:endParaRPr sz="26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800600" y="2309685"/>
          <a:ext cx="3962400" cy="41673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96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response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788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Shout for</a:t>
                      </a:r>
                      <a:r>
                        <a:rPr sz="2600" b="1" spc="-8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help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sz="2600" b="1" spc="-5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airway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breathing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Call</a:t>
                      </a:r>
                      <a:r>
                        <a:rPr sz="2600" b="1" spc="-4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-5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112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30 chest</a:t>
                      </a:r>
                      <a:r>
                        <a:rPr sz="2600" b="1" spc="-9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compressions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 rescue</a:t>
                      </a:r>
                      <a:r>
                        <a:rPr sz="2600" b="1" spc="-3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838200" y="2269235"/>
            <a:ext cx="3723132" cy="420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2175" y="623392"/>
            <a:ext cx="25558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OPEN</a:t>
            </a:r>
            <a:r>
              <a:rPr spc="-195" dirty="0"/>
              <a:t> </a:t>
            </a:r>
            <a:r>
              <a:rPr spc="-5" dirty="0"/>
              <a:t>AIRWAY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800600" y="1700212"/>
          <a:ext cx="3962400" cy="48005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436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Approach</a:t>
                      </a:r>
                      <a:r>
                        <a:rPr sz="2600" b="1" spc="-1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safely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response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Shout for</a:t>
                      </a:r>
                      <a:r>
                        <a:rPr sz="2600" b="1" spc="-8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help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sz="2600" b="1" spc="-5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airway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breathing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325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7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Call</a:t>
                      </a:r>
                      <a:r>
                        <a:rPr sz="2600" b="1" spc="-4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-5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112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32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5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30 chest</a:t>
                      </a:r>
                      <a:r>
                        <a:rPr sz="2600" b="1" spc="-7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compressions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 rescue</a:t>
                      </a:r>
                      <a:r>
                        <a:rPr sz="2600" b="1" spc="-3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838200" y="1677923"/>
            <a:ext cx="3304032" cy="4799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7303" y="716025"/>
            <a:ext cx="25552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>
                <a:solidFill>
                  <a:srgbClr val="000000"/>
                </a:solidFill>
              </a:rPr>
              <a:t>OPEN</a:t>
            </a:r>
            <a:r>
              <a:rPr spc="-14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AIRWAY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36975" y="1865757"/>
            <a:ext cx="3793490" cy="1214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latin typeface="Arial"/>
                <a:cs typeface="Arial"/>
              </a:rPr>
              <a:t>Head </a:t>
            </a:r>
            <a:r>
              <a:rPr sz="2600" b="1" spc="-5" dirty="0">
                <a:latin typeface="Arial"/>
                <a:cs typeface="Arial"/>
              </a:rPr>
              <a:t>tilt </a:t>
            </a:r>
            <a:r>
              <a:rPr sz="2600" b="1" dirty="0">
                <a:latin typeface="Arial"/>
                <a:cs typeface="Arial"/>
              </a:rPr>
              <a:t>and chin</a:t>
            </a:r>
            <a:r>
              <a:rPr sz="2600" b="1" spc="-1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lift</a:t>
            </a:r>
            <a:endParaRPr sz="2600">
              <a:latin typeface="Arial"/>
              <a:cs typeface="Arial"/>
            </a:endParaRPr>
          </a:p>
          <a:p>
            <a:pPr marL="212090" indent="-199390">
              <a:lnSpc>
                <a:spcPct val="100000"/>
              </a:lnSpc>
              <a:buChar char="-"/>
              <a:tabLst>
                <a:tab pos="212725" algn="l"/>
              </a:tabLst>
            </a:pPr>
            <a:r>
              <a:rPr sz="2600" dirty="0">
                <a:latin typeface="Arial"/>
                <a:cs typeface="Arial"/>
              </a:rPr>
              <a:t>lay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rescuers</a:t>
            </a:r>
            <a:endParaRPr sz="2600">
              <a:latin typeface="Arial"/>
              <a:cs typeface="Arial"/>
            </a:endParaRPr>
          </a:p>
          <a:p>
            <a:pPr marL="212090" indent="-199390">
              <a:lnSpc>
                <a:spcPct val="100000"/>
              </a:lnSpc>
              <a:buChar char="-"/>
              <a:tabLst>
                <a:tab pos="212725" algn="l"/>
              </a:tabLst>
            </a:pPr>
            <a:r>
              <a:rPr sz="2600" dirty="0">
                <a:latin typeface="Arial"/>
                <a:cs typeface="Arial"/>
              </a:rPr>
              <a:t>non-healthcare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rescuers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36975" y="4069841"/>
            <a:ext cx="5276215" cy="113474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>
              <a:lnSpc>
                <a:spcPts val="2690"/>
              </a:lnSpc>
              <a:spcBef>
                <a:spcPts val="740"/>
              </a:spcBef>
            </a:pPr>
            <a:r>
              <a:rPr sz="2800" b="1" spc="-5" dirty="0">
                <a:latin typeface="Arial"/>
                <a:cs typeface="Arial"/>
              </a:rPr>
              <a:t>No need for finger sweep  </a:t>
            </a:r>
            <a:r>
              <a:rPr sz="2800" dirty="0">
                <a:latin typeface="Arial"/>
                <a:cs typeface="Arial"/>
              </a:rPr>
              <a:t>unless solid </a:t>
            </a:r>
            <a:r>
              <a:rPr sz="2800" spc="-5" dirty="0">
                <a:latin typeface="Arial"/>
                <a:cs typeface="Arial"/>
              </a:rPr>
              <a:t>material </a:t>
            </a:r>
            <a:r>
              <a:rPr sz="2800" dirty="0">
                <a:latin typeface="Arial"/>
                <a:cs typeface="Arial"/>
              </a:rPr>
              <a:t>can </a:t>
            </a:r>
            <a:r>
              <a:rPr sz="2800" spc="-5" dirty="0">
                <a:latin typeface="Arial"/>
                <a:cs typeface="Arial"/>
              </a:rPr>
              <a:t>be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seen  </a:t>
            </a:r>
            <a:r>
              <a:rPr sz="2800" spc="-5" dirty="0">
                <a:latin typeface="Arial"/>
                <a:cs typeface="Arial"/>
              </a:rPr>
              <a:t>in the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airway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7868" y="1700783"/>
            <a:ext cx="2808732" cy="4799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7303" y="716025"/>
            <a:ext cx="25552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>
                <a:solidFill>
                  <a:srgbClr val="000000"/>
                </a:solidFill>
              </a:rPr>
              <a:t>OPEN</a:t>
            </a:r>
            <a:r>
              <a:rPr spc="-14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AIRWAY</a:t>
            </a:r>
          </a:p>
        </p:txBody>
      </p:sp>
      <p:sp>
        <p:nvSpPr>
          <p:cNvPr id="3" name="object 3"/>
          <p:cNvSpPr/>
          <p:nvPr/>
        </p:nvSpPr>
        <p:spPr>
          <a:xfrm>
            <a:off x="1258824" y="1557527"/>
            <a:ext cx="7274052" cy="3166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37563" y="5095189"/>
            <a:ext cx="52000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spc="-5" dirty="0">
                <a:latin typeface="Arial"/>
                <a:cs typeface="Arial"/>
              </a:rPr>
              <a:t>Head </a:t>
            </a:r>
            <a:r>
              <a:rPr sz="2800" b="1" dirty="0">
                <a:latin typeface="Arial"/>
                <a:cs typeface="Arial"/>
              </a:rPr>
              <a:t>tilt, </a:t>
            </a:r>
            <a:r>
              <a:rPr sz="2800" b="1" spc="-5" dirty="0">
                <a:latin typeface="Arial"/>
                <a:cs typeface="Arial"/>
              </a:rPr>
              <a:t>chin lift + </a:t>
            </a:r>
            <a:r>
              <a:rPr sz="3200" b="1" dirty="0">
                <a:latin typeface="Arial"/>
                <a:cs typeface="Arial"/>
              </a:rPr>
              <a:t>jaw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thrust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2175" y="626440"/>
            <a:ext cx="31095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/>
              <a:t>CHECK</a:t>
            </a:r>
            <a:r>
              <a:rPr sz="2500" spc="-195" dirty="0"/>
              <a:t> </a:t>
            </a:r>
            <a:r>
              <a:rPr sz="2500" spc="-5" dirty="0"/>
              <a:t>BREATHING</a:t>
            </a:r>
            <a:endParaRPr sz="25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800600" y="1700212"/>
          <a:ext cx="3962400" cy="48005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436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Approach</a:t>
                      </a:r>
                      <a:r>
                        <a:rPr sz="2600" b="1" spc="-1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safely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response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Shout for</a:t>
                      </a:r>
                      <a:r>
                        <a:rPr sz="2600" b="1" spc="-8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help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sz="2600" b="1" spc="-5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airway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breathing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325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726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Call</a:t>
                      </a:r>
                      <a:r>
                        <a:rPr sz="2600" b="1" spc="-5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108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32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5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30 chest</a:t>
                      </a:r>
                      <a:r>
                        <a:rPr sz="2600" b="1" spc="-7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compressions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 rescue</a:t>
                      </a:r>
                      <a:r>
                        <a:rPr sz="2600" b="1" spc="-3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838200" y="3276600"/>
            <a:ext cx="3889248" cy="3203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2175" y="623392"/>
            <a:ext cx="34785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CHECK</a:t>
            </a:r>
            <a:r>
              <a:rPr spc="-40" dirty="0"/>
              <a:t> </a:t>
            </a:r>
            <a:r>
              <a:rPr spc="-20" dirty="0"/>
              <a:t>BREATHING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29555" marR="22987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5329555" algn="l"/>
                <a:tab pos="5330190" algn="l"/>
              </a:tabLst>
            </a:pPr>
            <a:r>
              <a:rPr spc="-5" dirty="0"/>
              <a:t>Look, listen </a:t>
            </a:r>
            <a:r>
              <a:rPr dirty="0"/>
              <a:t>and</a:t>
            </a:r>
            <a:r>
              <a:rPr spc="-140" dirty="0"/>
              <a:t> </a:t>
            </a:r>
            <a:r>
              <a:rPr dirty="0"/>
              <a:t>feel  </a:t>
            </a:r>
            <a:r>
              <a:rPr spc="-5" dirty="0"/>
              <a:t>for NORMAL  breathing</a:t>
            </a:r>
          </a:p>
          <a:p>
            <a:pPr marL="4973955"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4200">
              <a:latin typeface="Times New Roman"/>
              <a:cs typeface="Times New Roman"/>
            </a:endParaRPr>
          </a:p>
          <a:p>
            <a:pPr marL="5329555" marR="5080" indent="-342900">
              <a:lnSpc>
                <a:spcPct val="100000"/>
              </a:lnSpc>
              <a:buChar char="•"/>
              <a:tabLst>
                <a:tab pos="5329555" algn="l"/>
                <a:tab pos="5330190" algn="l"/>
              </a:tabLst>
            </a:pPr>
            <a:r>
              <a:rPr spc="-5" dirty="0"/>
              <a:t>Do not confuse  agonal breathing</a:t>
            </a:r>
            <a:r>
              <a:rPr spc="-45" dirty="0"/>
              <a:t> </a:t>
            </a:r>
            <a:r>
              <a:rPr spc="-5" dirty="0"/>
              <a:t>with  </a:t>
            </a:r>
            <a:r>
              <a:rPr spc="-20" dirty="0"/>
              <a:t>NORMAL</a:t>
            </a:r>
            <a:r>
              <a:rPr spc="30" dirty="0"/>
              <a:t> </a:t>
            </a:r>
            <a:r>
              <a:rPr spc="-5" dirty="0"/>
              <a:t>breathing</a:t>
            </a:r>
          </a:p>
        </p:txBody>
      </p:sp>
      <p:sp>
        <p:nvSpPr>
          <p:cNvPr id="4" name="object 4"/>
          <p:cNvSpPr/>
          <p:nvPr/>
        </p:nvSpPr>
        <p:spPr>
          <a:xfrm>
            <a:off x="838200" y="3273552"/>
            <a:ext cx="3889248" cy="3203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39339" y="260616"/>
            <a:ext cx="5334000" cy="721360"/>
          </a:xfrm>
          <a:custGeom>
            <a:avLst/>
            <a:gdLst/>
            <a:ahLst/>
            <a:cxnLst/>
            <a:rect l="l" t="t" r="r" b="b"/>
            <a:pathLst>
              <a:path w="5334000" h="721360">
                <a:moveTo>
                  <a:pt x="0" y="720839"/>
                </a:moveTo>
                <a:lnTo>
                  <a:pt x="5334000" y="720839"/>
                </a:lnTo>
                <a:lnTo>
                  <a:pt x="5334000" y="0"/>
                </a:lnTo>
                <a:lnTo>
                  <a:pt x="0" y="0"/>
                </a:lnTo>
                <a:lnTo>
                  <a:pt x="0" y="720839"/>
                </a:lnTo>
                <a:close/>
              </a:path>
            </a:pathLst>
          </a:custGeom>
          <a:solidFill>
            <a:srgbClr val="FFD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48839" y="146304"/>
            <a:ext cx="4954523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24683" y="399288"/>
            <a:ext cx="4372356" cy="3124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4235" y="1362325"/>
            <a:ext cx="7870190" cy="4650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09575" indent="-342900">
              <a:lnSpc>
                <a:spcPct val="12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3600" dirty="0">
                <a:latin typeface="Arial"/>
                <a:cs typeface="Arial"/>
              </a:rPr>
              <a:t>Occurs </a:t>
            </a:r>
            <a:r>
              <a:rPr sz="3600" spc="-5" dirty="0">
                <a:latin typeface="Arial"/>
                <a:cs typeface="Arial"/>
              </a:rPr>
              <a:t>shortly </a:t>
            </a:r>
            <a:r>
              <a:rPr sz="3600" dirty="0">
                <a:latin typeface="Arial"/>
                <a:cs typeface="Arial"/>
              </a:rPr>
              <a:t>after </a:t>
            </a:r>
            <a:r>
              <a:rPr sz="3600" spc="-10" dirty="0">
                <a:latin typeface="Arial"/>
                <a:cs typeface="Arial"/>
              </a:rPr>
              <a:t>the </a:t>
            </a:r>
            <a:r>
              <a:rPr sz="3600" spc="-5" dirty="0">
                <a:latin typeface="Arial"/>
                <a:cs typeface="Arial"/>
              </a:rPr>
              <a:t>heart</a:t>
            </a:r>
            <a:r>
              <a:rPr sz="3600" spc="-15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stops  in up to 40% of </a:t>
            </a:r>
            <a:r>
              <a:rPr sz="3600" spc="-5" dirty="0">
                <a:latin typeface="Arial"/>
                <a:cs typeface="Arial"/>
              </a:rPr>
              <a:t>cardiac</a:t>
            </a:r>
            <a:r>
              <a:rPr sz="3600" spc="-16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arrests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5850">
              <a:latin typeface="Times New Roman"/>
              <a:cs typeface="Times New Roman"/>
            </a:endParaRPr>
          </a:p>
          <a:p>
            <a:pPr marL="355600" marR="225425" indent="-342900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sz="3600" dirty="0">
                <a:latin typeface="Arial"/>
                <a:cs typeface="Arial"/>
              </a:rPr>
              <a:t>Described as </a:t>
            </a:r>
            <a:r>
              <a:rPr sz="3600" spc="-40" dirty="0">
                <a:latin typeface="Arial"/>
                <a:cs typeface="Arial"/>
              </a:rPr>
              <a:t>barely, </a:t>
            </a:r>
            <a:r>
              <a:rPr sz="3600" spc="-45" dirty="0">
                <a:latin typeface="Arial"/>
                <a:cs typeface="Arial"/>
              </a:rPr>
              <a:t>heavy, </a:t>
            </a:r>
            <a:r>
              <a:rPr sz="3600" dirty="0">
                <a:latin typeface="Arial"/>
                <a:cs typeface="Arial"/>
              </a:rPr>
              <a:t>noisy</a:t>
            </a:r>
            <a:r>
              <a:rPr sz="3600" spc="-18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or  gasping</a:t>
            </a:r>
            <a:r>
              <a:rPr sz="3600" spc="-6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breathing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54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sz="3600" dirty="0">
                <a:latin typeface="Arial"/>
                <a:cs typeface="Arial"/>
              </a:rPr>
              <a:t>Recognise </a:t>
            </a:r>
            <a:r>
              <a:rPr sz="3600" spc="-5" dirty="0">
                <a:latin typeface="Arial"/>
                <a:cs typeface="Arial"/>
              </a:rPr>
              <a:t>as a sign </a:t>
            </a:r>
            <a:r>
              <a:rPr sz="3600" dirty="0">
                <a:latin typeface="Arial"/>
                <a:cs typeface="Arial"/>
              </a:rPr>
              <a:t>of cardiac</a:t>
            </a:r>
            <a:r>
              <a:rPr sz="3600" spc="-229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arrest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800600" y="1700212"/>
          <a:ext cx="3962400" cy="48005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436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Approach</a:t>
                      </a:r>
                      <a:r>
                        <a:rPr sz="2600" b="1" spc="-1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safely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response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Shout for</a:t>
                      </a:r>
                      <a:r>
                        <a:rPr sz="2600" b="1" spc="-8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help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sz="2600" b="1" spc="-5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airway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breathing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325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726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Call</a:t>
                      </a:r>
                      <a:r>
                        <a:rPr sz="2600" b="1" spc="-5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108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32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5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30 chest</a:t>
                      </a:r>
                      <a:r>
                        <a:rPr sz="2600" b="1" spc="-7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compressions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 rescue</a:t>
                      </a:r>
                      <a:r>
                        <a:rPr sz="2600" b="1" spc="-3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428244" y="1786127"/>
            <a:ext cx="3902963" cy="3390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2175" y="626440"/>
            <a:ext cx="420624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/>
              <a:t>30 CHEST</a:t>
            </a:r>
            <a:r>
              <a:rPr sz="2500" spc="-150" dirty="0"/>
              <a:t> </a:t>
            </a:r>
            <a:r>
              <a:rPr sz="2500" spc="-5" dirty="0"/>
              <a:t>COMPRESSIONS</a:t>
            </a:r>
            <a:endParaRPr sz="25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800600" y="1700212"/>
          <a:ext cx="3962400" cy="480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436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Approach</a:t>
                      </a:r>
                      <a:r>
                        <a:rPr sz="2600" b="1" spc="-1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safely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response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Shout for</a:t>
                      </a:r>
                      <a:r>
                        <a:rPr sz="2600" b="1" spc="-8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help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sz="2600" b="1" spc="-5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airway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breathing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325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7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Call</a:t>
                      </a:r>
                      <a:r>
                        <a:rPr sz="2600" b="1" spc="-4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108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32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5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30 chest</a:t>
                      </a:r>
                      <a:r>
                        <a:rPr sz="2600" b="1" spc="-7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compressions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 rescue</a:t>
                      </a:r>
                      <a:r>
                        <a:rPr sz="2600" b="1" spc="-3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84077">
                        <a:alpha val="1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838200" y="1673351"/>
            <a:ext cx="3127248" cy="4803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62860" y="58064"/>
            <a:ext cx="6466205" cy="6647180"/>
          </a:xfrm>
          <a:prstGeom prst="rect">
            <a:avLst/>
          </a:prstGeom>
        </p:spPr>
        <p:txBody>
          <a:bodyPr vert="horz" wrap="square" lIns="0" tIns="229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5"/>
              </a:spcBef>
            </a:pPr>
            <a:r>
              <a:rPr sz="2800" b="1" spc="-20" dirty="0">
                <a:solidFill>
                  <a:srgbClr val="084077"/>
                </a:solidFill>
                <a:latin typeface="Arial"/>
                <a:cs typeface="Arial"/>
              </a:rPr>
              <a:t>CHEST</a:t>
            </a:r>
            <a:r>
              <a:rPr sz="2800" b="1" spc="10" dirty="0">
                <a:solidFill>
                  <a:srgbClr val="084077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84077"/>
                </a:solidFill>
                <a:latin typeface="Arial"/>
                <a:cs typeface="Arial"/>
              </a:rPr>
              <a:t>COMPRESSIONS</a:t>
            </a:r>
            <a:endParaRPr sz="2800">
              <a:latin typeface="Arial"/>
              <a:cs typeface="Arial"/>
            </a:endParaRPr>
          </a:p>
          <a:p>
            <a:pPr marL="1435735" marR="133350" indent="-342900">
              <a:lnSpc>
                <a:spcPct val="100000"/>
              </a:lnSpc>
              <a:spcBef>
                <a:spcPts val="1700"/>
              </a:spcBef>
              <a:buFont typeface="Arial"/>
              <a:buChar char="•"/>
              <a:tabLst>
                <a:tab pos="1435735" algn="l"/>
                <a:tab pos="1436370" algn="l"/>
              </a:tabLst>
            </a:pPr>
            <a:r>
              <a:rPr sz="2800" b="1" spc="-5" dirty="0">
                <a:latin typeface="Arial"/>
                <a:cs typeface="Arial"/>
              </a:rPr>
              <a:t>Place the heel of </a:t>
            </a:r>
            <a:r>
              <a:rPr sz="2800" b="1" spc="-10" dirty="0">
                <a:latin typeface="Arial"/>
                <a:cs typeface="Arial"/>
              </a:rPr>
              <a:t>one </a:t>
            </a:r>
            <a:r>
              <a:rPr sz="2800" b="1" spc="-5" dirty="0">
                <a:latin typeface="Arial"/>
                <a:cs typeface="Arial"/>
              </a:rPr>
              <a:t>hand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in  the centre of the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chest</a:t>
            </a:r>
            <a:endParaRPr sz="2800">
              <a:latin typeface="Arial"/>
              <a:cs typeface="Arial"/>
            </a:endParaRPr>
          </a:p>
          <a:p>
            <a:pPr marL="1435735" indent="-342900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1435735" algn="l"/>
                <a:tab pos="1436370" algn="l"/>
              </a:tabLst>
            </a:pPr>
            <a:r>
              <a:rPr sz="2800" b="1" spc="-5" dirty="0">
                <a:latin typeface="Arial"/>
                <a:cs typeface="Arial"/>
              </a:rPr>
              <a:t>Place other hand on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top</a:t>
            </a:r>
            <a:endParaRPr sz="2800">
              <a:latin typeface="Arial"/>
              <a:cs typeface="Arial"/>
            </a:endParaRPr>
          </a:p>
          <a:p>
            <a:pPr marL="1435735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435735" algn="l"/>
                <a:tab pos="1436370" algn="l"/>
              </a:tabLst>
            </a:pPr>
            <a:r>
              <a:rPr sz="2800" b="1" spc="-5" dirty="0">
                <a:latin typeface="Arial"/>
                <a:cs typeface="Arial"/>
              </a:rPr>
              <a:t>Interlock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fingers</a:t>
            </a:r>
            <a:endParaRPr sz="2800">
              <a:latin typeface="Arial"/>
              <a:cs typeface="Arial"/>
            </a:endParaRPr>
          </a:p>
          <a:p>
            <a:pPr marL="1435735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435735" algn="l"/>
                <a:tab pos="1436370" algn="l"/>
              </a:tabLst>
            </a:pPr>
            <a:r>
              <a:rPr sz="2800" b="1" spc="-5" dirty="0">
                <a:latin typeface="Arial"/>
                <a:cs typeface="Arial"/>
              </a:rPr>
              <a:t>Compress the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chest</a:t>
            </a:r>
            <a:endParaRPr sz="2800">
              <a:latin typeface="Arial"/>
              <a:cs typeface="Arial"/>
            </a:endParaRPr>
          </a:p>
          <a:p>
            <a:pPr marL="1837055" lvl="1" indent="-287020">
              <a:lnSpc>
                <a:spcPct val="100000"/>
              </a:lnSpc>
              <a:spcBef>
                <a:spcPts val="1200"/>
              </a:spcBef>
              <a:buFont typeface="Arial"/>
              <a:buChar char="–"/>
              <a:tabLst>
                <a:tab pos="1837689" algn="l"/>
              </a:tabLst>
            </a:pPr>
            <a:r>
              <a:rPr sz="2800" b="1" spc="-5" dirty="0">
                <a:latin typeface="Arial"/>
                <a:cs typeface="Arial"/>
              </a:rPr>
              <a:t>Rate 100 min</a:t>
            </a:r>
            <a:r>
              <a:rPr sz="2775" b="1" spc="-7" baseline="21021" dirty="0">
                <a:latin typeface="Arial"/>
                <a:cs typeface="Arial"/>
              </a:rPr>
              <a:t>-1</a:t>
            </a:r>
            <a:endParaRPr sz="2775" baseline="21021">
              <a:latin typeface="Arial"/>
              <a:cs typeface="Arial"/>
            </a:endParaRPr>
          </a:p>
          <a:p>
            <a:pPr marL="1837055" lvl="1" indent="-287020">
              <a:lnSpc>
                <a:spcPct val="100000"/>
              </a:lnSpc>
              <a:spcBef>
                <a:spcPts val="1200"/>
              </a:spcBef>
              <a:buFont typeface="Arial"/>
              <a:buChar char="–"/>
              <a:tabLst>
                <a:tab pos="1837689" algn="l"/>
              </a:tabLst>
            </a:pPr>
            <a:r>
              <a:rPr sz="2800" b="1" spc="-5" dirty="0">
                <a:latin typeface="Arial"/>
                <a:cs typeface="Arial"/>
              </a:rPr>
              <a:t>Depth 4-5 cm (1.5 to 2</a:t>
            </a:r>
            <a:r>
              <a:rPr sz="2800" b="1" spc="-5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inch)</a:t>
            </a:r>
            <a:endParaRPr sz="2800">
              <a:latin typeface="Arial"/>
              <a:cs typeface="Arial"/>
            </a:endParaRPr>
          </a:p>
          <a:p>
            <a:pPr marL="1837055" marR="1133475" lvl="1" indent="-287020">
              <a:lnSpc>
                <a:spcPct val="100000"/>
              </a:lnSpc>
              <a:spcBef>
                <a:spcPts val="1205"/>
              </a:spcBef>
              <a:buFont typeface="Arial"/>
              <a:buChar char="–"/>
              <a:tabLst>
                <a:tab pos="1837689" algn="l"/>
              </a:tabLst>
            </a:pPr>
            <a:r>
              <a:rPr sz="2800" b="1" spc="-5" dirty="0">
                <a:latin typeface="Arial"/>
                <a:cs typeface="Arial"/>
              </a:rPr>
              <a:t>Equal compression</a:t>
            </a:r>
            <a:r>
              <a:rPr sz="2800" b="1" spc="-10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:  relaxation</a:t>
            </a:r>
            <a:endParaRPr sz="2800">
              <a:latin typeface="Arial"/>
              <a:cs typeface="Arial"/>
            </a:endParaRPr>
          </a:p>
          <a:p>
            <a:pPr marL="1435735" marR="3302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435735" algn="l"/>
                <a:tab pos="1436370" algn="l"/>
              </a:tabLst>
            </a:pPr>
            <a:r>
              <a:rPr sz="2800" b="1" spc="-5" dirty="0">
                <a:latin typeface="Arial"/>
                <a:cs typeface="Arial"/>
              </a:rPr>
              <a:t>When possible change</a:t>
            </a:r>
            <a:r>
              <a:rPr sz="2800" b="1" spc="-7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CPR  </a:t>
            </a:r>
            <a:r>
              <a:rPr sz="2800" b="1" spc="-5" dirty="0">
                <a:latin typeface="Arial"/>
                <a:cs typeface="Arial"/>
              </a:rPr>
              <a:t>operator every 2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min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060448"/>
            <a:ext cx="3374136" cy="4008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2175" y="626440"/>
            <a:ext cx="295148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/>
              <a:t>RESCUE</a:t>
            </a:r>
            <a:r>
              <a:rPr sz="2500" spc="-160" dirty="0"/>
              <a:t> </a:t>
            </a:r>
            <a:r>
              <a:rPr sz="2500" spc="-10" dirty="0"/>
              <a:t>BREATHS</a:t>
            </a:r>
            <a:endParaRPr sz="25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800600" y="1700212"/>
          <a:ext cx="3962400" cy="480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436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Approach</a:t>
                      </a:r>
                      <a:r>
                        <a:rPr sz="2600" b="1" spc="-1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safely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response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Shout for</a:t>
                      </a:r>
                      <a:r>
                        <a:rPr sz="2600" b="1" spc="-8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help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sz="2600" b="1" spc="-5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airway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Check</a:t>
                      </a:r>
                      <a:r>
                        <a:rPr sz="2600" b="1" spc="-6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breathing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325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7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Call</a:t>
                      </a:r>
                      <a:r>
                        <a:rPr sz="2600" b="1" spc="-4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-5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112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32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5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30 chest</a:t>
                      </a:r>
                      <a:r>
                        <a:rPr sz="2600" b="1" spc="-7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compressions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84077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 rescue</a:t>
                      </a:r>
                      <a:r>
                        <a:rPr sz="2600" b="1" spc="-3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breaths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840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838200" y="3648455"/>
            <a:ext cx="3837432" cy="2828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0527" y="332270"/>
            <a:ext cx="5986145" cy="962660"/>
          </a:xfrm>
          <a:custGeom>
            <a:avLst/>
            <a:gdLst/>
            <a:ahLst/>
            <a:cxnLst/>
            <a:rect l="l" t="t" r="r" b="b"/>
            <a:pathLst>
              <a:path w="5986145" h="962660">
                <a:moveTo>
                  <a:pt x="0" y="962621"/>
                </a:moveTo>
                <a:lnTo>
                  <a:pt x="5985891" y="962621"/>
                </a:lnTo>
                <a:lnTo>
                  <a:pt x="5985891" y="0"/>
                </a:lnTo>
                <a:lnTo>
                  <a:pt x="0" y="0"/>
                </a:lnTo>
                <a:lnTo>
                  <a:pt x="0" y="962621"/>
                </a:lnTo>
                <a:close/>
              </a:path>
            </a:pathLst>
          </a:custGeom>
          <a:solidFill>
            <a:srgbClr val="FFD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76500" y="201168"/>
            <a:ext cx="4960620" cy="7665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9400" y="484631"/>
            <a:ext cx="4279392" cy="350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79365" y="1537182"/>
            <a:ext cx="4404995" cy="51269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b="1" dirty="0">
                <a:latin typeface="Arial"/>
                <a:cs typeface="Arial"/>
              </a:rPr>
              <a:t>Pinch the</a:t>
            </a:r>
            <a:r>
              <a:rPr sz="3200" b="1" spc="-1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nose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b="1" spc="-65" dirty="0">
                <a:latin typeface="Arial"/>
                <a:cs typeface="Arial"/>
              </a:rPr>
              <a:t>Take </a:t>
            </a:r>
            <a:r>
              <a:rPr sz="3200" b="1" dirty="0">
                <a:latin typeface="Arial"/>
                <a:cs typeface="Arial"/>
              </a:rPr>
              <a:t>a </a:t>
            </a:r>
            <a:r>
              <a:rPr sz="3200" b="1" spc="-5" dirty="0">
                <a:latin typeface="Arial"/>
                <a:cs typeface="Arial"/>
              </a:rPr>
              <a:t>normal</a:t>
            </a:r>
            <a:r>
              <a:rPr sz="3200" b="1" spc="-1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breath</a:t>
            </a:r>
            <a:endParaRPr sz="3200">
              <a:latin typeface="Arial"/>
              <a:cs typeface="Arial"/>
            </a:endParaRPr>
          </a:p>
          <a:p>
            <a:pPr marL="355600" marR="1216025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b="1" dirty="0">
                <a:latin typeface="Arial"/>
                <a:cs typeface="Arial"/>
              </a:rPr>
              <a:t>Place </a:t>
            </a:r>
            <a:r>
              <a:rPr sz="3200" b="1" spc="-5" dirty="0">
                <a:latin typeface="Arial"/>
                <a:cs typeface="Arial"/>
              </a:rPr>
              <a:t>lips</a:t>
            </a:r>
            <a:r>
              <a:rPr sz="3200" b="1" spc="-2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over  mouth</a:t>
            </a:r>
            <a:endParaRPr sz="3200">
              <a:latin typeface="Arial"/>
              <a:cs typeface="Arial"/>
            </a:endParaRPr>
          </a:p>
          <a:p>
            <a:pPr marL="355600" marR="226695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b="1" dirty="0">
                <a:latin typeface="Arial"/>
                <a:cs typeface="Arial"/>
              </a:rPr>
              <a:t>Blow until the</a:t>
            </a:r>
            <a:r>
              <a:rPr sz="3200" b="1" spc="-28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chest  rises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b="1" spc="-65" dirty="0">
                <a:latin typeface="Arial"/>
                <a:cs typeface="Arial"/>
              </a:rPr>
              <a:t>Take </a:t>
            </a:r>
            <a:r>
              <a:rPr sz="3200" b="1" dirty="0">
                <a:latin typeface="Arial"/>
                <a:cs typeface="Arial"/>
              </a:rPr>
              <a:t>about 1</a:t>
            </a:r>
            <a:r>
              <a:rPr sz="3200" b="1" spc="-1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second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b="1" dirty="0">
                <a:latin typeface="Arial"/>
                <a:cs typeface="Arial"/>
              </a:rPr>
              <a:t>Allow </a:t>
            </a:r>
            <a:r>
              <a:rPr sz="3200" b="1" spc="-5" dirty="0">
                <a:latin typeface="Arial"/>
                <a:cs typeface="Arial"/>
              </a:rPr>
              <a:t>chest </a:t>
            </a:r>
            <a:r>
              <a:rPr sz="3200" b="1" dirty="0">
                <a:latin typeface="Arial"/>
                <a:cs typeface="Arial"/>
              </a:rPr>
              <a:t>to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fall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b="1" dirty="0">
                <a:latin typeface="Arial"/>
                <a:cs typeface="Arial"/>
              </a:rPr>
              <a:t>Repeat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8200" y="3648455"/>
            <a:ext cx="3837432" cy="2828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76" y="274320"/>
            <a:ext cx="8227059" cy="1143000"/>
          </a:xfrm>
          <a:custGeom>
            <a:avLst/>
            <a:gdLst/>
            <a:ahLst/>
            <a:cxnLst/>
            <a:rect l="l" t="t" r="r" b="b"/>
            <a:pathLst>
              <a:path w="8227059" h="1143000">
                <a:moveTo>
                  <a:pt x="0" y="1143000"/>
                </a:moveTo>
                <a:lnTo>
                  <a:pt x="8226552" y="1143000"/>
                </a:lnTo>
                <a:lnTo>
                  <a:pt x="8226552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FFD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97508" y="509016"/>
            <a:ext cx="4960620" cy="766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40407" y="792480"/>
            <a:ext cx="4279392" cy="350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9508" y="1968500"/>
            <a:ext cx="3677920" cy="0"/>
          </a:xfrm>
          <a:custGeom>
            <a:avLst/>
            <a:gdLst/>
            <a:ahLst/>
            <a:cxnLst/>
            <a:rect l="l" t="t" r="r" b="b"/>
            <a:pathLst>
              <a:path w="3677920">
                <a:moveTo>
                  <a:pt x="0" y="0"/>
                </a:moveTo>
                <a:lnTo>
                  <a:pt x="3677412" y="0"/>
                </a:lnTo>
              </a:path>
            </a:pathLst>
          </a:custGeom>
          <a:ln w="548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7011" y="1533550"/>
            <a:ext cx="7296150" cy="474472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800" b="1" spc="-20" dirty="0">
                <a:latin typeface="Arial"/>
                <a:cs typeface="Arial"/>
              </a:rPr>
              <a:t>RECOMMENDATIONS:</a:t>
            </a:r>
            <a:endParaRPr sz="28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300"/>
              </a:spcBef>
              <a:buFont typeface="Arial"/>
              <a:buChar char="-"/>
              <a:tabLst>
                <a:tab pos="229235" algn="l"/>
              </a:tabLst>
            </a:pPr>
            <a:r>
              <a:rPr sz="2800" b="1" spc="-15" dirty="0">
                <a:latin typeface="Arial"/>
                <a:cs typeface="Arial"/>
              </a:rPr>
              <a:t>Tidal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volume</a:t>
            </a:r>
            <a:endParaRPr sz="2800">
              <a:latin typeface="Arial"/>
              <a:cs typeface="Arial"/>
            </a:endParaRPr>
          </a:p>
          <a:p>
            <a:pPr marL="306705">
              <a:lnSpc>
                <a:spcPct val="100000"/>
              </a:lnSpc>
              <a:spcBef>
                <a:spcPts val="300"/>
              </a:spcBef>
            </a:pPr>
            <a:r>
              <a:rPr sz="2800" dirty="0">
                <a:latin typeface="Arial"/>
                <a:cs typeface="Arial"/>
              </a:rPr>
              <a:t>500 </a:t>
            </a:r>
            <a:r>
              <a:rPr sz="2800" spc="-5" dirty="0">
                <a:latin typeface="Arial"/>
                <a:cs typeface="Arial"/>
              </a:rPr>
              <a:t>– </a:t>
            </a:r>
            <a:r>
              <a:rPr sz="2800" dirty="0">
                <a:latin typeface="Arial"/>
                <a:cs typeface="Arial"/>
              </a:rPr>
              <a:t>600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ml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650">
              <a:latin typeface="Times New Roman"/>
              <a:cs typeface="Times New Roman"/>
            </a:endParaRPr>
          </a:p>
          <a:p>
            <a:pPr marL="228600" indent="-215900">
              <a:lnSpc>
                <a:spcPct val="100000"/>
              </a:lnSpc>
              <a:buFont typeface="Arial"/>
              <a:buChar char="-"/>
              <a:tabLst>
                <a:tab pos="229235" algn="l"/>
              </a:tabLst>
            </a:pPr>
            <a:r>
              <a:rPr sz="2800" b="1" spc="-5" dirty="0">
                <a:latin typeface="Arial"/>
                <a:cs typeface="Arial"/>
              </a:rPr>
              <a:t>Respiratory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rate</a:t>
            </a:r>
            <a:endParaRPr sz="2800">
              <a:latin typeface="Arial"/>
              <a:cs typeface="Arial"/>
            </a:endParaRPr>
          </a:p>
          <a:p>
            <a:pPr marL="208915">
              <a:lnSpc>
                <a:spcPct val="100000"/>
              </a:lnSpc>
              <a:spcBef>
                <a:spcPts val="45"/>
              </a:spcBef>
            </a:pPr>
            <a:r>
              <a:rPr sz="2800" spc="-5" dirty="0">
                <a:latin typeface="Arial"/>
                <a:cs typeface="Arial"/>
              </a:rPr>
              <a:t>give each breaths </a:t>
            </a:r>
            <a:r>
              <a:rPr sz="2800" dirty="0">
                <a:latin typeface="Arial"/>
                <a:cs typeface="Arial"/>
              </a:rPr>
              <a:t>over </a:t>
            </a:r>
            <a:r>
              <a:rPr sz="2800" spc="-5" dirty="0">
                <a:latin typeface="Arial"/>
                <a:cs typeface="Arial"/>
              </a:rPr>
              <a:t>about </a:t>
            </a:r>
            <a:r>
              <a:rPr sz="2800" dirty="0">
                <a:latin typeface="Arial"/>
                <a:cs typeface="Arial"/>
              </a:rPr>
              <a:t>1s </a:t>
            </a:r>
            <a:r>
              <a:rPr sz="2800" spc="-5" dirty="0">
                <a:latin typeface="Arial"/>
                <a:cs typeface="Arial"/>
              </a:rPr>
              <a:t>with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enough</a:t>
            </a:r>
            <a:endParaRPr sz="2800">
              <a:latin typeface="Arial"/>
              <a:cs typeface="Arial"/>
            </a:endParaRPr>
          </a:p>
          <a:p>
            <a:pPr marL="208915">
              <a:lnSpc>
                <a:spcPct val="100000"/>
              </a:lnSpc>
              <a:spcBef>
                <a:spcPts val="340"/>
              </a:spcBef>
            </a:pPr>
            <a:r>
              <a:rPr sz="2800" spc="-5" dirty="0">
                <a:latin typeface="Arial"/>
                <a:cs typeface="Arial"/>
              </a:rPr>
              <a:t>volume to make the </a:t>
            </a:r>
            <a:r>
              <a:rPr sz="2800" spc="-10" dirty="0">
                <a:latin typeface="Arial"/>
                <a:cs typeface="Arial"/>
              </a:rPr>
              <a:t>victim’s </a:t>
            </a:r>
            <a:r>
              <a:rPr sz="2800" dirty="0">
                <a:latin typeface="Arial"/>
                <a:cs typeface="Arial"/>
              </a:rPr>
              <a:t>chest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rise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900">
              <a:latin typeface="Times New Roman"/>
              <a:cs typeface="Times New Roman"/>
            </a:endParaRPr>
          </a:p>
          <a:p>
            <a:pPr marL="228600" indent="-215900">
              <a:lnSpc>
                <a:spcPct val="100000"/>
              </a:lnSpc>
              <a:buFont typeface="Arial"/>
              <a:buChar char="-"/>
              <a:tabLst>
                <a:tab pos="229235" algn="l"/>
              </a:tabLst>
            </a:pPr>
            <a:r>
              <a:rPr sz="2800" b="1" spc="-5" dirty="0">
                <a:latin typeface="Arial"/>
                <a:cs typeface="Arial"/>
              </a:rPr>
              <a:t>Chest-compression-only</a:t>
            </a:r>
            <a:endParaRPr sz="2800">
              <a:latin typeface="Arial"/>
              <a:cs typeface="Arial"/>
            </a:endParaRPr>
          </a:p>
          <a:p>
            <a:pPr marL="208915">
              <a:lnSpc>
                <a:spcPct val="100000"/>
              </a:lnSpc>
              <a:spcBef>
                <a:spcPts val="300"/>
              </a:spcBef>
            </a:pPr>
            <a:r>
              <a:rPr sz="2800" dirty="0">
                <a:latin typeface="Arial"/>
                <a:cs typeface="Arial"/>
              </a:rPr>
              <a:t>continuously </a:t>
            </a:r>
            <a:r>
              <a:rPr sz="2800" spc="-5" dirty="0">
                <a:latin typeface="Arial"/>
                <a:cs typeface="Arial"/>
              </a:rPr>
              <a:t>at a rate of 100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min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99160" y="765048"/>
            <a:ext cx="429768" cy="428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8375" y="623392"/>
            <a:ext cx="27133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CONTINUE</a:t>
            </a:r>
            <a:r>
              <a:rPr spc="-165" dirty="0"/>
              <a:t> </a:t>
            </a:r>
            <a:r>
              <a:rPr spc="-15" dirty="0"/>
              <a:t>CPR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15744" y="4231894"/>
            <a:ext cx="6991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5" dirty="0">
                <a:latin typeface="Arial"/>
                <a:cs typeface="Arial"/>
              </a:rPr>
              <a:t>30</a:t>
            </a:r>
            <a:endParaRPr sz="4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2209" y="4231894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65275" y="1676400"/>
            <a:ext cx="3049523" cy="3267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24400" y="1932432"/>
            <a:ext cx="4200144" cy="3096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57883" y="499872"/>
            <a:ext cx="428243" cy="428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76" y="274320"/>
            <a:ext cx="8227059" cy="1143000"/>
          </a:xfrm>
          <a:custGeom>
            <a:avLst/>
            <a:gdLst/>
            <a:ahLst/>
            <a:cxnLst/>
            <a:rect l="l" t="t" r="r" b="b"/>
            <a:pathLst>
              <a:path w="8227059" h="1143000">
                <a:moveTo>
                  <a:pt x="0" y="1143000"/>
                </a:moveTo>
                <a:lnTo>
                  <a:pt x="8226552" y="1143000"/>
                </a:lnTo>
                <a:lnTo>
                  <a:pt x="8226552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FFD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7595" y="391668"/>
            <a:ext cx="7043928" cy="390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7877" y="849630"/>
            <a:ext cx="7098665" cy="0"/>
          </a:xfrm>
          <a:custGeom>
            <a:avLst/>
            <a:gdLst/>
            <a:ahLst/>
            <a:cxnLst/>
            <a:rect l="l" t="t" r="r" b="b"/>
            <a:pathLst>
              <a:path w="7098665">
                <a:moveTo>
                  <a:pt x="0" y="0"/>
                </a:moveTo>
                <a:lnTo>
                  <a:pt x="7098283" y="0"/>
                </a:lnTo>
              </a:path>
            </a:pathLst>
          </a:custGeom>
          <a:ln w="53340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7877" y="822199"/>
            <a:ext cx="7098665" cy="53340"/>
          </a:xfrm>
          <a:custGeom>
            <a:avLst/>
            <a:gdLst/>
            <a:ahLst/>
            <a:cxnLst/>
            <a:rect l="l" t="t" r="r" b="b"/>
            <a:pathLst>
              <a:path w="7098665" h="53340">
                <a:moveTo>
                  <a:pt x="0" y="53338"/>
                </a:moveTo>
                <a:lnTo>
                  <a:pt x="7098283" y="53338"/>
                </a:lnTo>
                <a:lnTo>
                  <a:pt x="7098283" y="0"/>
                </a:lnTo>
                <a:lnTo>
                  <a:pt x="0" y="0"/>
                </a:lnTo>
                <a:lnTo>
                  <a:pt x="0" y="53338"/>
                </a:lnTo>
                <a:close/>
              </a:path>
            </a:pathLst>
          </a:custGeom>
          <a:ln w="13716">
            <a:solidFill>
              <a:srgbClr val="1108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0791" y="120395"/>
            <a:ext cx="7711440" cy="765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4111" y="1495424"/>
            <a:ext cx="6427470" cy="334073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dirty="0">
                <a:latin typeface="Arial"/>
                <a:cs typeface="Arial"/>
              </a:rPr>
              <a:t>Coronary </a:t>
            </a:r>
            <a:r>
              <a:rPr sz="3600" b="1" spc="-5" dirty="0">
                <a:latin typeface="Arial"/>
                <a:cs typeface="Arial"/>
              </a:rPr>
              <a:t>vessel</a:t>
            </a:r>
            <a:r>
              <a:rPr sz="3600" b="1" spc="-125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injury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dirty="0">
                <a:latin typeface="Arial"/>
                <a:cs typeface="Arial"/>
              </a:rPr>
              <a:t>Diaphragm</a:t>
            </a:r>
            <a:r>
              <a:rPr sz="3600" b="1" spc="-80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injury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5" dirty="0">
                <a:latin typeface="Arial"/>
                <a:cs typeface="Arial"/>
              </a:rPr>
              <a:t>Hemopericardium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dirty="0">
                <a:latin typeface="Arial"/>
                <a:cs typeface="Arial"/>
              </a:rPr>
              <a:t>Hemothorax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5" dirty="0">
                <a:latin typeface="Arial"/>
                <a:cs typeface="Arial"/>
              </a:rPr>
              <a:t>Interference with</a:t>
            </a:r>
            <a:r>
              <a:rPr sz="3600" b="1" spc="-80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ventilation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111" y="371728"/>
            <a:ext cx="4113529" cy="400367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dirty="0">
                <a:latin typeface="Arial"/>
                <a:cs typeface="Arial"/>
              </a:rPr>
              <a:t>Liver</a:t>
            </a:r>
            <a:r>
              <a:rPr sz="3600" b="1" spc="-50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injury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5" dirty="0">
                <a:latin typeface="Arial"/>
                <a:cs typeface="Arial"/>
              </a:rPr>
              <a:t>Myocardial</a:t>
            </a:r>
            <a:r>
              <a:rPr sz="3600" b="1" spc="-145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injury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5" dirty="0">
                <a:latin typeface="Arial"/>
                <a:cs typeface="Arial"/>
              </a:rPr>
              <a:t>Pneumothorax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dirty="0">
                <a:latin typeface="Arial"/>
                <a:cs typeface="Arial"/>
              </a:rPr>
              <a:t>Rib</a:t>
            </a:r>
            <a:r>
              <a:rPr sz="3600" b="1" spc="-55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fractures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dirty="0">
                <a:latin typeface="Arial"/>
                <a:cs typeface="Arial"/>
              </a:rPr>
              <a:t>Spleen</a:t>
            </a:r>
            <a:r>
              <a:rPr sz="3600" b="1" spc="-50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injury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dirty="0">
                <a:latin typeface="Arial"/>
                <a:cs typeface="Arial"/>
              </a:rPr>
              <a:t>Sternal</a:t>
            </a:r>
            <a:r>
              <a:rPr sz="3600" b="1" spc="-65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fracture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76" y="274358"/>
            <a:ext cx="8227059" cy="850265"/>
          </a:xfrm>
          <a:custGeom>
            <a:avLst/>
            <a:gdLst/>
            <a:ahLst/>
            <a:cxnLst/>
            <a:rect l="l" t="t" r="r" b="b"/>
            <a:pathLst>
              <a:path w="8227059" h="850265">
                <a:moveTo>
                  <a:pt x="0" y="850226"/>
                </a:moveTo>
                <a:lnTo>
                  <a:pt x="8226552" y="850226"/>
                </a:lnTo>
                <a:lnTo>
                  <a:pt x="8226552" y="0"/>
                </a:lnTo>
                <a:lnTo>
                  <a:pt x="0" y="0"/>
                </a:lnTo>
                <a:lnTo>
                  <a:pt x="0" y="850226"/>
                </a:lnTo>
                <a:close/>
              </a:path>
            </a:pathLst>
          </a:custGeom>
          <a:solidFill>
            <a:srgbClr val="FFD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7368" y="464819"/>
            <a:ext cx="5448300" cy="646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6927" y="681227"/>
            <a:ext cx="4905756" cy="3185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4111" y="1265834"/>
            <a:ext cx="7941945" cy="525462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800" b="1" spc="-5" dirty="0">
                <a:latin typeface="Arial"/>
                <a:cs typeface="Arial"/>
              </a:rPr>
              <a:t>Adrenaline</a:t>
            </a:r>
            <a:endParaRPr sz="2800">
              <a:latin typeface="Arial"/>
              <a:cs typeface="Arial"/>
            </a:endParaRPr>
          </a:p>
          <a:p>
            <a:pPr marL="355600" marR="184785" indent="-342900">
              <a:lnSpc>
                <a:spcPct val="10000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Adrenaline </a:t>
            </a:r>
            <a:r>
              <a:rPr sz="2800" dirty="0">
                <a:latin typeface="Arial"/>
                <a:cs typeface="Arial"/>
              </a:rPr>
              <a:t>(epinephrine) </a:t>
            </a:r>
            <a:r>
              <a:rPr sz="2800" spc="-5" dirty="0">
                <a:latin typeface="Arial"/>
                <a:cs typeface="Arial"/>
              </a:rPr>
              <a:t>is the main drug used  </a:t>
            </a:r>
            <a:r>
              <a:rPr sz="2800" dirty="0">
                <a:latin typeface="Arial"/>
                <a:cs typeface="Arial"/>
              </a:rPr>
              <a:t>during resuscitation from cardiac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arrest.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800" b="1" spc="-5" dirty="0">
                <a:latin typeface="Arial"/>
                <a:cs typeface="Arial"/>
              </a:rPr>
              <a:t>Atropine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Atropine as a single </a:t>
            </a:r>
            <a:r>
              <a:rPr sz="2800" dirty="0">
                <a:latin typeface="Arial"/>
                <a:cs typeface="Arial"/>
              </a:rPr>
              <a:t>dose </a:t>
            </a:r>
            <a:r>
              <a:rPr sz="2800" spc="-5" dirty="0">
                <a:latin typeface="Arial"/>
                <a:cs typeface="Arial"/>
              </a:rPr>
              <a:t>of 3mg is sufficient to  block vagal </a:t>
            </a:r>
            <a:r>
              <a:rPr sz="2800" dirty="0">
                <a:latin typeface="Arial"/>
                <a:cs typeface="Arial"/>
              </a:rPr>
              <a:t>tone completely </a:t>
            </a:r>
            <a:r>
              <a:rPr sz="2800" spc="-5" dirty="0">
                <a:latin typeface="Arial"/>
                <a:cs typeface="Arial"/>
              </a:rPr>
              <a:t>and </a:t>
            </a:r>
            <a:r>
              <a:rPr sz="2800" dirty="0">
                <a:latin typeface="Arial"/>
                <a:cs typeface="Arial"/>
              </a:rPr>
              <a:t>should </a:t>
            </a:r>
            <a:r>
              <a:rPr sz="2800" spc="-5" dirty="0">
                <a:latin typeface="Arial"/>
                <a:cs typeface="Arial"/>
              </a:rPr>
              <a:t>be used  once in cases of asystole. It is also indicated for  </a:t>
            </a:r>
            <a:r>
              <a:rPr sz="2800" dirty="0">
                <a:latin typeface="Arial"/>
                <a:cs typeface="Arial"/>
              </a:rPr>
              <a:t>symptomatic </a:t>
            </a:r>
            <a:r>
              <a:rPr sz="2800" spc="-5" dirty="0">
                <a:latin typeface="Arial"/>
                <a:cs typeface="Arial"/>
              </a:rPr>
              <a:t>bradycardia in a </a:t>
            </a:r>
            <a:r>
              <a:rPr sz="2800" dirty="0">
                <a:latin typeface="Arial"/>
                <a:cs typeface="Arial"/>
              </a:rPr>
              <a:t>dose of 0.5mg </a:t>
            </a:r>
            <a:r>
              <a:rPr sz="2800" spc="-5" dirty="0">
                <a:latin typeface="Arial"/>
                <a:cs typeface="Arial"/>
              </a:rPr>
              <a:t>-  1mg.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800" b="1" spc="-5" dirty="0">
                <a:latin typeface="Arial"/>
                <a:cs typeface="Arial"/>
              </a:rPr>
              <a:t>Amiodarone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It </a:t>
            </a:r>
            <a:r>
              <a:rPr sz="2800" spc="-5" dirty="0">
                <a:latin typeface="Arial"/>
                <a:cs typeface="Arial"/>
              </a:rPr>
              <a:t>is an antiarrhythmic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drug.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76" y="274358"/>
            <a:ext cx="8227059" cy="923290"/>
          </a:xfrm>
          <a:custGeom>
            <a:avLst/>
            <a:gdLst/>
            <a:ahLst/>
            <a:cxnLst/>
            <a:rect l="l" t="t" r="r" b="b"/>
            <a:pathLst>
              <a:path w="8227059" h="923290">
                <a:moveTo>
                  <a:pt x="0" y="922997"/>
                </a:moveTo>
                <a:lnTo>
                  <a:pt x="8226552" y="922997"/>
                </a:lnTo>
                <a:lnTo>
                  <a:pt x="8226552" y="0"/>
                </a:lnTo>
                <a:lnTo>
                  <a:pt x="0" y="0"/>
                </a:lnTo>
                <a:lnTo>
                  <a:pt x="0" y="922997"/>
                </a:lnTo>
                <a:close/>
              </a:path>
            </a:pathLst>
          </a:custGeom>
          <a:solidFill>
            <a:srgbClr val="FFD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7368" y="536448"/>
            <a:ext cx="5471160" cy="646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8451" y="752855"/>
            <a:ext cx="4927092" cy="320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4111" y="1614931"/>
            <a:ext cx="7856220" cy="4133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969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Maintains airway patency with use of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airway  adjuncts as required (suction, high flow  </a:t>
            </a:r>
            <a:r>
              <a:rPr sz="2800" b="1" spc="-15" dirty="0">
                <a:latin typeface="Arial"/>
                <a:cs typeface="Arial"/>
              </a:rPr>
              <a:t>oxygen </a:t>
            </a:r>
            <a:r>
              <a:rPr sz="2800" b="1" spc="-5" dirty="0">
                <a:latin typeface="Arial"/>
                <a:cs typeface="Arial"/>
              </a:rPr>
              <a:t>with O2 or bag valve mask  ventilation).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Assist with intubation and securing of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ETT</a:t>
            </a:r>
            <a:endParaRPr sz="2800">
              <a:latin typeface="Arial"/>
              <a:cs typeface="Arial"/>
            </a:endParaRPr>
          </a:p>
          <a:p>
            <a:pPr marL="355600" marR="30480" indent="-342900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Inserts gastric tube and/or </a:t>
            </a:r>
            <a:r>
              <a:rPr sz="2800" b="1" dirty="0">
                <a:latin typeface="Arial"/>
                <a:cs typeface="Arial"/>
              </a:rPr>
              <a:t>facilitates </a:t>
            </a:r>
            <a:r>
              <a:rPr sz="2800" b="1" spc="-5" dirty="0">
                <a:latin typeface="Arial"/>
                <a:cs typeface="Arial"/>
              </a:rPr>
              <a:t>gastric  decompression post intubation as</a:t>
            </a:r>
            <a:r>
              <a:rPr sz="2800" b="1" spc="7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required.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Assists with </a:t>
            </a:r>
            <a:r>
              <a:rPr sz="2800" b="1" spc="-20" dirty="0">
                <a:latin typeface="Arial"/>
                <a:cs typeface="Arial"/>
              </a:rPr>
              <a:t>ongoing </a:t>
            </a:r>
            <a:r>
              <a:rPr sz="2800" b="1" spc="-5" dirty="0">
                <a:latin typeface="Arial"/>
                <a:cs typeface="Arial"/>
              </a:rPr>
              <a:t>management of airway  patency and adequate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ventilation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111" y="269570"/>
            <a:ext cx="7993380" cy="62871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93853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Supports less </a:t>
            </a:r>
            <a:r>
              <a:rPr sz="3200" b="1" spc="-5" dirty="0">
                <a:latin typeface="Arial"/>
                <a:cs typeface="Arial"/>
              </a:rPr>
              <a:t>experienced staff</a:t>
            </a:r>
            <a:r>
              <a:rPr sz="3200" b="1" spc="-3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by  </a:t>
            </a:r>
            <a:r>
              <a:rPr sz="3200" b="1" spc="-10" dirty="0">
                <a:latin typeface="Arial"/>
                <a:cs typeface="Arial"/>
              </a:rPr>
              <a:t>coaching/guidance </a:t>
            </a:r>
            <a:r>
              <a:rPr sz="3200" b="1" spc="-5" dirty="0">
                <a:latin typeface="Arial"/>
                <a:cs typeface="Arial"/>
              </a:rPr>
              <a:t>e.g. </a:t>
            </a:r>
            <a:r>
              <a:rPr sz="3200" b="1" dirty="0">
                <a:latin typeface="Arial"/>
                <a:cs typeface="Arial"/>
              </a:rPr>
              <a:t>drug  preparation</a:t>
            </a:r>
            <a:endParaRPr sz="3200">
              <a:latin typeface="Arial"/>
              <a:cs typeface="Arial"/>
            </a:endParaRPr>
          </a:p>
          <a:p>
            <a:pPr marL="355600" marR="906144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If a </a:t>
            </a:r>
            <a:r>
              <a:rPr sz="3200" b="1" spc="-5" dirty="0">
                <a:latin typeface="Arial"/>
                <a:cs typeface="Arial"/>
              </a:rPr>
              <a:t>shockable </a:t>
            </a:r>
            <a:r>
              <a:rPr sz="3200" b="1" dirty="0">
                <a:latin typeface="Arial"/>
                <a:cs typeface="Arial"/>
              </a:rPr>
              <a:t>rhythm is </a:t>
            </a:r>
            <a:r>
              <a:rPr sz="3200" b="1" spc="-5" dirty="0">
                <a:latin typeface="Arial"/>
                <a:cs typeface="Arial"/>
              </a:rPr>
              <a:t>present  </a:t>
            </a:r>
            <a:r>
              <a:rPr sz="3200" b="1" dirty="0">
                <a:latin typeface="Arial"/>
                <a:cs typeface="Arial"/>
              </a:rPr>
              <a:t>(VF/VT) </a:t>
            </a:r>
            <a:r>
              <a:rPr sz="3200" b="1" spc="-5" dirty="0">
                <a:latin typeface="Arial"/>
                <a:cs typeface="Arial"/>
              </a:rPr>
              <a:t>ensure </a:t>
            </a:r>
            <a:r>
              <a:rPr sz="3200" b="1" dirty="0">
                <a:latin typeface="Arial"/>
                <a:cs typeface="Arial"/>
              </a:rPr>
              <a:t>manual</a:t>
            </a:r>
            <a:r>
              <a:rPr sz="3200" b="1" spc="-18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defibrillator  </a:t>
            </a:r>
            <a:r>
              <a:rPr sz="3200" b="1" dirty="0">
                <a:latin typeface="Arial"/>
                <a:cs typeface="Arial"/>
              </a:rPr>
              <a:t>pads are </a:t>
            </a:r>
            <a:r>
              <a:rPr sz="3200" b="1" spc="-5" dirty="0">
                <a:latin typeface="Arial"/>
                <a:cs typeface="Arial"/>
              </a:rPr>
              <a:t>applied </a:t>
            </a:r>
            <a:r>
              <a:rPr sz="3200" b="1" dirty="0">
                <a:latin typeface="Arial"/>
                <a:cs typeface="Arial"/>
              </a:rPr>
              <a:t>and</a:t>
            </a:r>
            <a:r>
              <a:rPr sz="3200" b="1" spc="-2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connected.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If CPR is in </a:t>
            </a:r>
            <a:r>
              <a:rPr sz="3200" b="1" spc="-5" dirty="0">
                <a:latin typeface="Arial"/>
                <a:cs typeface="Arial"/>
              </a:rPr>
              <a:t>progress, </a:t>
            </a:r>
            <a:r>
              <a:rPr sz="3200" b="1" dirty="0">
                <a:latin typeface="Arial"/>
                <a:cs typeface="Arial"/>
              </a:rPr>
              <a:t>prepare and  </a:t>
            </a:r>
            <a:r>
              <a:rPr sz="3200" b="1" spc="-10" dirty="0">
                <a:latin typeface="Arial"/>
                <a:cs typeface="Arial"/>
              </a:rPr>
              <a:t>independently </a:t>
            </a:r>
            <a:r>
              <a:rPr sz="3200" b="1" dirty="0">
                <a:latin typeface="Arial"/>
                <a:cs typeface="Arial"/>
              </a:rPr>
              <a:t>double </a:t>
            </a:r>
            <a:r>
              <a:rPr sz="3200" b="1" spc="-5" dirty="0">
                <a:latin typeface="Arial"/>
                <a:cs typeface="Arial"/>
              </a:rPr>
              <a:t>check </a:t>
            </a:r>
            <a:r>
              <a:rPr sz="3200" b="1" dirty="0">
                <a:latin typeface="Arial"/>
                <a:cs typeface="Arial"/>
              </a:rPr>
              <a:t>and </a:t>
            </a:r>
            <a:r>
              <a:rPr sz="3200" b="1" spc="-5" dirty="0">
                <a:latin typeface="Arial"/>
                <a:cs typeface="Arial"/>
              </a:rPr>
              <a:t>label</a:t>
            </a:r>
            <a:r>
              <a:rPr sz="3200" b="1" spc="-3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3  </a:t>
            </a:r>
            <a:r>
              <a:rPr sz="3200" b="1" spc="-5" dirty="0">
                <a:latin typeface="Arial"/>
                <a:cs typeface="Arial"/>
              </a:rPr>
              <a:t>doses of</a:t>
            </a:r>
            <a:r>
              <a:rPr sz="3200" b="1" spc="-1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adrenaline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Prepare and </a:t>
            </a:r>
            <a:r>
              <a:rPr sz="3200" b="1" spc="-5" dirty="0">
                <a:latin typeface="Arial"/>
                <a:cs typeface="Arial"/>
              </a:rPr>
              <a:t>administer </a:t>
            </a:r>
            <a:r>
              <a:rPr sz="3200" b="1" dirty="0">
                <a:latin typeface="Arial"/>
                <a:cs typeface="Arial"/>
              </a:rPr>
              <a:t>IV</a:t>
            </a:r>
            <a:r>
              <a:rPr sz="3200" b="1" spc="-1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fluids</a:t>
            </a:r>
            <a:endParaRPr sz="3200">
              <a:latin typeface="Arial"/>
              <a:cs typeface="Arial"/>
            </a:endParaRPr>
          </a:p>
          <a:p>
            <a:pPr marL="355600" marR="545465" indent="-34290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Document </a:t>
            </a:r>
            <a:r>
              <a:rPr sz="3200" b="1" spc="-5" dirty="0">
                <a:latin typeface="Arial"/>
                <a:cs typeface="Arial"/>
              </a:rPr>
              <a:t>medications</a:t>
            </a:r>
            <a:r>
              <a:rPr sz="3200" b="1" spc="-24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administered  </a:t>
            </a:r>
            <a:r>
              <a:rPr sz="3200" b="1" dirty="0">
                <a:latin typeface="Arial"/>
                <a:cs typeface="Arial"/>
              </a:rPr>
              <a:t>(including</a:t>
            </a:r>
            <a:r>
              <a:rPr sz="3200" b="1" spc="-1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time)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808</Words>
  <Application>Microsoft Office PowerPoint</Application>
  <PresentationFormat>On-screen Show (4:3)</PresentationFormat>
  <Paragraphs>187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Times New Roman</vt:lpstr>
      <vt:lpstr>Office Theme</vt:lpstr>
      <vt:lpstr>Cardio Pulmonary  Resuscitation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APPROACH SAFELY!</vt:lpstr>
      <vt:lpstr>CHECK RESPONSE</vt:lpstr>
      <vt:lpstr>CHECK RESPONSE</vt:lpstr>
      <vt:lpstr>SHOUT FOR HELP</vt:lpstr>
      <vt:lpstr>OPEN AIRWAY</vt:lpstr>
      <vt:lpstr>OPEN AIRWAY</vt:lpstr>
      <vt:lpstr>OPEN AIRWAY</vt:lpstr>
      <vt:lpstr>CHECK BREATHING</vt:lpstr>
      <vt:lpstr>CHECK BREATHING</vt:lpstr>
      <vt:lpstr>PowerPoint Presentation</vt:lpstr>
      <vt:lpstr>PowerPoint Presentation</vt:lpstr>
      <vt:lpstr>30 CHEST COMPRESSIONS</vt:lpstr>
      <vt:lpstr>PowerPoint Presentation</vt:lpstr>
      <vt:lpstr>RESCUE BREATHS</vt:lpstr>
      <vt:lpstr>PowerPoint Presentation</vt:lpstr>
      <vt:lpstr>PowerPoint Presentation</vt:lpstr>
      <vt:lpstr>CONTINUE CPR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Cardio Pulmonary  Resuscitation</dc:title>
  <cp:lastModifiedBy>Javid Noyda</cp:lastModifiedBy>
  <cp:revision>1</cp:revision>
  <dcterms:created xsi:type="dcterms:W3CDTF">2019-04-30T05:20:18Z</dcterms:created>
  <dcterms:modified xsi:type="dcterms:W3CDTF">2019-06-19T06:33:09Z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2018-11-04T00:00:00Z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2019-04-30T00:00:00Z</vt:filetime>
  </property>
</Properties>
</file>