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75" r:id="rId4"/>
    <p:sldId id="271" r:id="rId5"/>
    <p:sldId id="274" r:id="rId6"/>
    <p:sldId id="272" r:id="rId7"/>
    <p:sldId id="273" r:id="rId8"/>
    <p:sldId id="258" r:id="rId9"/>
    <p:sldId id="259" r:id="rId10"/>
    <p:sldId id="261" r:id="rId11"/>
    <p:sldId id="263" r:id="rId12"/>
    <p:sldId id="264" r:id="rId13"/>
    <p:sldId id="277" r:id="rId14"/>
    <p:sldId id="278" r:id="rId15"/>
    <p:sldId id="279" r:id="rId16"/>
    <p:sldId id="276" r:id="rId17"/>
    <p:sldId id="265" r:id="rId18"/>
    <p:sldId id="266" r:id="rId19"/>
    <p:sldId id="283" r:id="rId20"/>
    <p:sldId id="284" r:id="rId21"/>
    <p:sldId id="285" r:id="rId22"/>
    <p:sldId id="286" r:id="rId23"/>
    <p:sldId id="282" r:id="rId24"/>
    <p:sldId id="281" r:id="rId25"/>
    <p:sldId id="287" r:id="rId26"/>
    <p:sldId id="288" r:id="rId27"/>
    <p:sldId id="267" r:id="rId28"/>
    <p:sldId id="269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4F595-D744-49E6-9720-5A739942CABF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F078A9-D98C-4C05-86DD-4B69474D2AF1}">
      <dgm:prSet phldrT="[Text]"/>
      <dgm:spPr/>
      <dgm:t>
        <a:bodyPr/>
        <a:lstStyle/>
        <a:p>
          <a:r>
            <a:rPr lang="en-US" dirty="0" smtClean="0"/>
            <a:t>Fat and Cholesterol </a:t>
          </a:r>
          <a:endParaRPr lang="en-US" dirty="0"/>
        </a:p>
      </dgm:t>
    </dgm:pt>
    <dgm:pt modelId="{B29F5BEA-BCD9-4A9E-ADC4-F4BFF403F557}" type="parTrans" cxnId="{8158DF2C-FA32-4042-8CFD-E8C54745E6D0}">
      <dgm:prSet/>
      <dgm:spPr/>
      <dgm:t>
        <a:bodyPr/>
        <a:lstStyle/>
        <a:p>
          <a:endParaRPr lang="en-US"/>
        </a:p>
      </dgm:t>
    </dgm:pt>
    <dgm:pt modelId="{C0E7E47D-1D86-4EF2-BD0E-C127F2B82B55}" type="sibTrans" cxnId="{8158DF2C-FA32-4042-8CFD-E8C54745E6D0}">
      <dgm:prSet/>
      <dgm:spPr/>
      <dgm:t>
        <a:bodyPr/>
        <a:lstStyle/>
        <a:p>
          <a:endParaRPr lang="en-US"/>
        </a:p>
      </dgm:t>
    </dgm:pt>
    <dgm:pt modelId="{FE432825-03C5-4E68-B4FE-23C4928ED421}">
      <dgm:prSet phldrT="[Text]"/>
      <dgm:spPr/>
      <dgm:t>
        <a:bodyPr/>
        <a:lstStyle/>
        <a:p>
          <a:r>
            <a:rPr lang="en-US" dirty="0" smtClean="0"/>
            <a:t>Accumulate in the arteries</a:t>
          </a:r>
          <a:endParaRPr lang="en-US" dirty="0"/>
        </a:p>
      </dgm:t>
    </dgm:pt>
    <dgm:pt modelId="{244ED322-480A-4B0A-85A9-0A8F4B2F9E58}" type="parTrans" cxnId="{217E16CD-EF6A-4121-84F5-9D8BDB7BB87C}">
      <dgm:prSet/>
      <dgm:spPr/>
      <dgm:t>
        <a:bodyPr/>
        <a:lstStyle/>
        <a:p>
          <a:endParaRPr lang="en-US"/>
        </a:p>
      </dgm:t>
    </dgm:pt>
    <dgm:pt modelId="{CF02CDAC-35A9-4BA9-B2A8-2B120D1E2F1D}" type="sibTrans" cxnId="{217E16CD-EF6A-4121-84F5-9D8BDB7BB87C}">
      <dgm:prSet/>
      <dgm:spPr/>
      <dgm:t>
        <a:bodyPr/>
        <a:lstStyle/>
        <a:p>
          <a:endParaRPr lang="en-US"/>
        </a:p>
      </dgm:t>
    </dgm:pt>
    <dgm:pt modelId="{6D8E28DA-EEF7-4EE2-83E7-B7B2D0B977FB}">
      <dgm:prSet phldrT="[Text]"/>
      <dgm:spPr/>
      <dgm:t>
        <a:bodyPr/>
        <a:lstStyle/>
        <a:p>
          <a:r>
            <a:rPr lang="en-US" dirty="0" smtClean="0"/>
            <a:t>Arteries narrow</a:t>
          </a:r>
          <a:endParaRPr lang="en-US" dirty="0"/>
        </a:p>
      </dgm:t>
    </dgm:pt>
    <dgm:pt modelId="{BC72561F-67B8-4ACD-BF29-A5CE0B514F9A}" type="parTrans" cxnId="{E4DF3174-4B07-4D62-8121-1966F6B87617}">
      <dgm:prSet/>
      <dgm:spPr/>
      <dgm:t>
        <a:bodyPr/>
        <a:lstStyle/>
        <a:p>
          <a:endParaRPr lang="en-US"/>
        </a:p>
      </dgm:t>
    </dgm:pt>
    <dgm:pt modelId="{F84D38AF-C98F-4F20-B81C-88E3882AB31B}" type="sibTrans" cxnId="{E4DF3174-4B07-4D62-8121-1966F6B87617}">
      <dgm:prSet/>
      <dgm:spPr/>
      <dgm:t>
        <a:bodyPr/>
        <a:lstStyle/>
        <a:p>
          <a:endParaRPr lang="en-US"/>
        </a:p>
      </dgm:t>
    </dgm:pt>
    <dgm:pt modelId="{CF90BBA5-9396-4CF7-93CE-E97F2E62338D}">
      <dgm:prSet phldrT="[Text]"/>
      <dgm:spPr/>
      <dgm:t>
        <a:bodyPr/>
        <a:lstStyle/>
        <a:p>
          <a:r>
            <a:rPr lang="en-US" dirty="0" smtClean="0"/>
            <a:t>Blood flow is impeded</a:t>
          </a:r>
          <a:endParaRPr lang="en-US" dirty="0"/>
        </a:p>
      </dgm:t>
    </dgm:pt>
    <dgm:pt modelId="{9FABD601-B81F-413A-93B8-95049FDAAC1F}" type="parTrans" cxnId="{BC982546-6A1F-4E4D-B9F2-9FD132BA6B6E}">
      <dgm:prSet/>
      <dgm:spPr/>
      <dgm:t>
        <a:bodyPr/>
        <a:lstStyle/>
        <a:p>
          <a:endParaRPr lang="en-US"/>
        </a:p>
      </dgm:t>
    </dgm:pt>
    <dgm:pt modelId="{77D2FA34-5F90-4A5C-9EDF-5BD62A12D2C6}" type="sibTrans" cxnId="{BC982546-6A1F-4E4D-B9F2-9FD132BA6B6E}">
      <dgm:prSet/>
      <dgm:spPr/>
      <dgm:t>
        <a:bodyPr/>
        <a:lstStyle/>
        <a:p>
          <a:endParaRPr lang="en-US"/>
        </a:p>
      </dgm:t>
    </dgm:pt>
    <dgm:pt modelId="{2B7E8829-4D23-493F-9B22-8A49857D7F8F}">
      <dgm:prSet phldrT="[Text]"/>
      <dgm:spPr/>
      <dgm:t>
        <a:bodyPr/>
        <a:lstStyle/>
        <a:p>
          <a:r>
            <a:rPr lang="en-US" dirty="0" smtClean="0"/>
            <a:t>Decrease oxygen and nutrients</a:t>
          </a:r>
          <a:endParaRPr lang="en-US" dirty="0"/>
        </a:p>
      </dgm:t>
    </dgm:pt>
    <dgm:pt modelId="{E5766A42-0D41-4059-BA40-ED3A93C865A1}" type="parTrans" cxnId="{082DF160-C781-45F1-B8F5-8B397E69894D}">
      <dgm:prSet/>
      <dgm:spPr/>
      <dgm:t>
        <a:bodyPr/>
        <a:lstStyle/>
        <a:p>
          <a:endParaRPr lang="en-US"/>
        </a:p>
      </dgm:t>
    </dgm:pt>
    <dgm:pt modelId="{ED96FD0D-D58C-4C36-919F-3FC9FE714903}" type="sibTrans" cxnId="{082DF160-C781-45F1-B8F5-8B397E69894D}">
      <dgm:prSet/>
      <dgm:spPr/>
      <dgm:t>
        <a:bodyPr/>
        <a:lstStyle/>
        <a:p>
          <a:endParaRPr lang="en-US"/>
        </a:p>
      </dgm:t>
    </dgm:pt>
    <dgm:pt modelId="{E5E36A79-3240-42A4-884F-4D277F22011E}">
      <dgm:prSet phldrT="[Text]"/>
      <dgm:spPr/>
      <dgm:t>
        <a:bodyPr/>
        <a:lstStyle/>
        <a:p>
          <a:r>
            <a:rPr lang="en-US" dirty="0" smtClean="0"/>
            <a:t>Not enough oxygen to the heart</a:t>
          </a:r>
          <a:endParaRPr lang="en-US" dirty="0"/>
        </a:p>
      </dgm:t>
    </dgm:pt>
    <dgm:pt modelId="{B740B173-19F7-4063-9EB3-C0E421EC0DF5}" type="parTrans" cxnId="{A381B8FE-E936-4D8E-84CB-8DE8013AE9E6}">
      <dgm:prSet/>
      <dgm:spPr/>
      <dgm:t>
        <a:bodyPr/>
        <a:lstStyle/>
        <a:p>
          <a:endParaRPr lang="en-US"/>
        </a:p>
      </dgm:t>
    </dgm:pt>
    <dgm:pt modelId="{AD0DF5E8-F1F7-450D-9F9B-DBF47F214174}" type="sibTrans" cxnId="{A381B8FE-E936-4D8E-84CB-8DE8013AE9E6}">
      <dgm:prSet/>
      <dgm:spPr/>
      <dgm:t>
        <a:bodyPr/>
        <a:lstStyle/>
        <a:p>
          <a:endParaRPr lang="en-US"/>
        </a:p>
      </dgm:t>
    </dgm:pt>
    <dgm:pt modelId="{E4788230-EC0A-477D-99E6-912178E5FAD1}">
      <dgm:prSet phldrT="[Text]"/>
      <dgm:spPr/>
      <dgm:t>
        <a:bodyPr/>
        <a:lstStyle/>
        <a:p>
          <a:r>
            <a:rPr lang="en-US" dirty="0" smtClean="0"/>
            <a:t>CHEST PAIN</a:t>
          </a:r>
          <a:endParaRPr lang="en-US" dirty="0"/>
        </a:p>
      </dgm:t>
    </dgm:pt>
    <dgm:pt modelId="{AB7F7779-2542-44BD-B615-36642936F724}" type="sibTrans" cxnId="{B3AB0AE1-1E09-4A32-904D-7DF915C35CDE}">
      <dgm:prSet/>
      <dgm:spPr/>
      <dgm:t>
        <a:bodyPr/>
        <a:lstStyle/>
        <a:p>
          <a:endParaRPr lang="en-US"/>
        </a:p>
      </dgm:t>
    </dgm:pt>
    <dgm:pt modelId="{772AEEEF-169A-4904-8B12-93AEFE00B4B2}" type="parTrans" cxnId="{B3AB0AE1-1E09-4A32-904D-7DF915C35CDE}">
      <dgm:prSet/>
      <dgm:spPr/>
      <dgm:t>
        <a:bodyPr/>
        <a:lstStyle/>
        <a:p>
          <a:endParaRPr lang="en-US"/>
        </a:p>
      </dgm:t>
    </dgm:pt>
    <dgm:pt modelId="{37148C6A-A707-4171-AD99-D67186448A5B}" type="pres">
      <dgm:prSet presAssocID="{4F14F595-D744-49E6-9720-5A739942CA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1B720-7980-4546-A915-010D1608F63E}" type="pres">
      <dgm:prSet presAssocID="{78F078A9-D98C-4C05-86DD-4B69474D2AF1}" presName="compNode" presStyleCnt="0"/>
      <dgm:spPr/>
    </dgm:pt>
    <dgm:pt modelId="{A4EC9A97-738D-4322-88C1-2156654F2093}" type="pres">
      <dgm:prSet presAssocID="{78F078A9-D98C-4C05-86DD-4B69474D2AF1}" presName="noGeometry" presStyleCnt="0"/>
      <dgm:spPr/>
    </dgm:pt>
    <dgm:pt modelId="{45F429FB-1708-42AA-846D-965067439338}" type="pres">
      <dgm:prSet presAssocID="{78F078A9-D98C-4C05-86DD-4B69474D2AF1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E7113-6EEF-431C-A3B4-885F17212F3D}" type="pres">
      <dgm:prSet presAssocID="{78F078A9-D98C-4C05-86DD-4B69474D2AF1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EFB9BEB6-1B53-4586-979B-AFB0163C0D8C}" type="pres">
      <dgm:prSet presAssocID="{78F078A9-D98C-4C05-86DD-4B69474D2AF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0070F-0D9A-4137-8E71-971A32206DF8}" type="pres">
      <dgm:prSet presAssocID="{78F078A9-D98C-4C05-86DD-4B69474D2AF1}" presName="aSpace" presStyleCnt="0"/>
      <dgm:spPr/>
    </dgm:pt>
    <dgm:pt modelId="{B276EA7C-D4FF-46FB-A7DD-6E1C9CB1C7A6}" type="pres">
      <dgm:prSet presAssocID="{6D8E28DA-EEF7-4EE2-83E7-B7B2D0B977FB}" presName="compNode" presStyleCnt="0"/>
      <dgm:spPr/>
    </dgm:pt>
    <dgm:pt modelId="{931CBCFB-BBD2-45AB-BF85-38D77B938D59}" type="pres">
      <dgm:prSet presAssocID="{6D8E28DA-EEF7-4EE2-83E7-B7B2D0B977FB}" presName="noGeometry" presStyleCnt="0"/>
      <dgm:spPr/>
    </dgm:pt>
    <dgm:pt modelId="{F54ADC31-2536-4D89-82AC-409D70B5C3FD}" type="pres">
      <dgm:prSet presAssocID="{6D8E28DA-EEF7-4EE2-83E7-B7B2D0B977F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B5ED3-883E-4260-8E8F-465F77AB447E}" type="pres">
      <dgm:prSet presAssocID="{6D8E28DA-EEF7-4EE2-83E7-B7B2D0B977FB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A335BE1-A48C-490D-A5D4-563446F1E9D7}" type="pres">
      <dgm:prSet presAssocID="{6D8E28DA-EEF7-4EE2-83E7-B7B2D0B977F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727AA-CC3E-414F-8D0A-C8C1AAB32AF7}" type="pres">
      <dgm:prSet presAssocID="{6D8E28DA-EEF7-4EE2-83E7-B7B2D0B977FB}" presName="aSpace" presStyleCnt="0"/>
      <dgm:spPr/>
    </dgm:pt>
    <dgm:pt modelId="{2FE17EF9-B962-4D19-8A89-3627D87B4D64}" type="pres">
      <dgm:prSet presAssocID="{2B7E8829-4D23-493F-9B22-8A49857D7F8F}" presName="compNode" presStyleCnt="0"/>
      <dgm:spPr/>
    </dgm:pt>
    <dgm:pt modelId="{1E4312A1-A719-4F99-AC0C-E1C3265CAB3E}" type="pres">
      <dgm:prSet presAssocID="{2B7E8829-4D23-493F-9B22-8A49857D7F8F}" presName="noGeometry" presStyleCnt="0"/>
      <dgm:spPr/>
    </dgm:pt>
    <dgm:pt modelId="{D712FE6D-FED7-4386-B527-AA324E5BD6FA}" type="pres">
      <dgm:prSet presAssocID="{2B7E8829-4D23-493F-9B22-8A49857D7F8F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80F20-F2FC-4BAE-821B-5A197CD7F992}" type="pres">
      <dgm:prSet presAssocID="{2B7E8829-4D23-493F-9B22-8A49857D7F8F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7899AAAE-EFDB-44A0-AA69-95D9B04A3670}" type="pres">
      <dgm:prSet presAssocID="{2B7E8829-4D23-493F-9B22-8A49857D7F8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DF160-C781-45F1-B8F5-8B397E69894D}" srcId="{4F14F595-D744-49E6-9720-5A739942CABF}" destId="{2B7E8829-4D23-493F-9B22-8A49857D7F8F}" srcOrd="2" destOrd="0" parTransId="{E5766A42-0D41-4059-BA40-ED3A93C865A1}" sibTransId="{ED96FD0D-D58C-4C36-919F-3FC9FE714903}"/>
    <dgm:cxn modelId="{341F75E5-4B2A-42D5-BC5A-6E5578FA0721}" type="presOf" srcId="{2B7E8829-4D23-493F-9B22-8A49857D7F8F}" destId="{7899AAAE-EFDB-44A0-AA69-95D9B04A3670}" srcOrd="0" destOrd="0" presId="urn:microsoft.com/office/officeart/2005/8/layout/hProcess6"/>
    <dgm:cxn modelId="{87DE0267-0E15-4DD3-88F5-89B5D1E374CE}" type="presOf" srcId="{4F14F595-D744-49E6-9720-5A739942CABF}" destId="{37148C6A-A707-4171-AD99-D67186448A5B}" srcOrd="0" destOrd="0" presId="urn:microsoft.com/office/officeart/2005/8/layout/hProcess6"/>
    <dgm:cxn modelId="{5C999385-C0EC-4FB1-88EF-71A72D56BC5E}" type="presOf" srcId="{E5E36A79-3240-42A4-884F-4D277F22011E}" destId="{D712FE6D-FED7-4386-B527-AA324E5BD6FA}" srcOrd="0" destOrd="0" presId="urn:microsoft.com/office/officeart/2005/8/layout/hProcess6"/>
    <dgm:cxn modelId="{96FD60FE-FFA5-4D20-91B6-C3CBA686D053}" type="presOf" srcId="{FE432825-03C5-4E68-B4FE-23C4928ED421}" destId="{45F429FB-1708-42AA-846D-965067439338}" srcOrd="0" destOrd="0" presId="urn:microsoft.com/office/officeart/2005/8/layout/hProcess6"/>
    <dgm:cxn modelId="{24A5D59C-433F-473E-BBDD-831960F3C4C9}" type="presOf" srcId="{CF90BBA5-9396-4CF7-93CE-E97F2E62338D}" destId="{B53B5ED3-883E-4260-8E8F-465F77AB447E}" srcOrd="1" destOrd="0" presId="urn:microsoft.com/office/officeart/2005/8/layout/hProcess6"/>
    <dgm:cxn modelId="{BCBFC7BB-20EF-4425-84F8-D97B649BBA07}" type="presOf" srcId="{78F078A9-D98C-4C05-86DD-4B69474D2AF1}" destId="{EFB9BEB6-1B53-4586-979B-AFB0163C0D8C}" srcOrd="0" destOrd="0" presId="urn:microsoft.com/office/officeart/2005/8/layout/hProcess6"/>
    <dgm:cxn modelId="{A381B8FE-E936-4D8E-84CB-8DE8013AE9E6}" srcId="{2B7E8829-4D23-493F-9B22-8A49857D7F8F}" destId="{E5E36A79-3240-42A4-884F-4D277F22011E}" srcOrd="0" destOrd="0" parTransId="{B740B173-19F7-4063-9EB3-C0E421EC0DF5}" sibTransId="{AD0DF5E8-F1F7-450D-9F9B-DBF47F214174}"/>
    <dgm:cxn modelId="{B30FE0DA-1EA3-4C3F-ABFB-DB90C9CA49AE}" type="presOf" srcId="{E4788230-EC0A-477D-99E6-912178E5FAD1}" destId="{8B580F20-F2FC-4BAE-821B-5A197CD7F992}" srcOrd="1" destOrd="1" presId="urn:microsoft.com/office/officeart/2005/8/layout/hProcess6"/>
    <dgm:cxn modelId="{288CADFC-D7D6-4694-A469-A5F623256CE3}" type="presOf" srcId="{6D8E28DA-EEF7-4EE2-83E7-B7B2D0B977FB}" destId="{AA335BE1-A48C-490D-A5D4-563446F1E9D7}" srcOrd="0" destOrd="0" presId="urn:microsoft.com/office/officeart/2005/8/layout/hProcess6"/>
    <dgm:cxn modelId="{8158DF2C-FA32-4042-8CFD-E8C54745E6D0}" srcId="{4F14F595-D744-49E6-9720-5A739942CABF}" destId="{78F078A9-D98C-4C05-86DD-4B69474D2AF1}" srcOrd="0" destOrd="0" parTransId="{B29F5BEA-BCD9-4A9E-ADC4-F4BFF403F557}" sibTransId="{C0E7E47D-1D86-4EF2-BD0E-C127F2B82B55}"/>
    <dgm:cxn modelId="{2BC5E6AA-1251-4676-88B0-CCF5DE7FC8DA}" type="presOf" srcId="{E4788230-EC0A-477D-99E6-912178E5FAD1}" destId="{D712FE6D-FED7-4386-B527-AA324E5BD6FA}" srcOrd="0" destOrd="1" presId="urn:microsoft.com/office/officeart/2005/8/layout/hProcess6"/>
    <dgm:cxn modelId="{217E16CD-EF6A-4121-84F5-9D8BDB7BB87C}" srcId="{78F078A9-D98C-4C05-86DD-4B69474D2AF1}" destId="{FE432825-03C5-4E68-B4FE-23C4928ED421}" srcOrd="0" destOrd="0" parTransId="{244ED322-480A-4B0A-85A9-0A8F4B2F9E58}" sibTransId="{CF02CDAC-35A9-4BA9-B2A8-2B120D1E2F1D}"/>
    <dgm:cxn modelId="{E4DF3174-4B07-4D62-8121-1966F6B87617}" srcId="{4F14F595-D744-49E6-9720-5A739942CABF}" destId="{6D8E28DA-EEF7-4EE2-83E7-B7B2D0B977FB}" srcOrd="1" destOrd="0" parTransId="{BC72561F-67B8-4ACD-BF29-A5CE0B514F9A}" sibTransId="{F84D38AF-C98F-4F20-B81C-88E3882AB31B}"/>
    <dgm:cxn modelId="{C05455A9-ED9C-44CB-9709-14197DA5870B}" type="presOf" srcId="{E5E36A79-3240-42A4-884F-4D277F22011E}" destId="{8B580F20-F2FC-4BAE-821B-5A197CD7F992}" srcOrd="1" destOrd="0" presId="urn:microsoft.com/office/officeart/2005/8/layout/hProcess6"/>
    <dgm:cxn modelId="{BC982546-6A1F-4E4D-B9F2-9FD132BA6B6E}" srcId="{6D8E28DA-EEF7-4EE2-83E7-B7B2D0B977FB}" destId="{CF90BBA5-9396-4CF7-93CE-E97F2E62338D}" srcOrd="0" destOrd="0" parTransId="{9FABD601-B81F-413A-93B8-95049FDAAC1F}" sibTransId="{77D2FA34-5F90-4A5C-9EDF-5BD62A12D2C6}"/>
    <dgm:cxn modelId="{B3AB0AE1-1E09-4A32-904D-7DF915C35CDE}" srcId="{2B7E8829-4D23-493F-9B22-8A49857D7F8F}" destId="{E4788230-EC0A-477D-99E6-912178E5FAD1}" srcOrd="1" destOrd="0" parTransId="{772AEEEF-169A-4904-8B12-93AEFE00B4B2}" sibTransId="{AB7F7779-2542-44BD-B615-36642936F724}"/>
    <dgm:cxn modelId="{F685EB31-AF67-4EE0-9374-CF2AF1AC1148}" type="presOf" srcId="{FE432825-03C5-4E68-B4FE-23C4928ED421}" destId="{187E7113-6EEF-431C-A3B4-885F17212F3D}" srcOrd="1" destOrd="0" presId="urn:microsoft.com/office/officeart/2005/8/layout/hProcess6"/>
    <dgm:cxn modelId="{2FAD35C2-06DA-471E-80A7-7668AE6695F2}" type="presOf" srcId="{CF90BBA5-9396-4CF7-93CE-E97F2E62338D}" destId="{F54ADC31-2536-4D89-82AC-409D70B5C3FD}" srcOrd="0" destOrd="0" presId="urn:microsoft.com/office/officeart/2005/8/layout/hProcess6"/>
    <dgm:cxn modelId="{126B26D5-60ED-4501-9AB5-C5396ABF8E17}" type="presParOf" srcId="{37148C6A-A707-4171-AD99-D67186448A5B}" destId="{4DD1B720-7980-4546-A915-010D1608F63E}" srcOrd="0" destOrd="0" presId="urn:microsoft.com/office/officeart/2005/8/layout/hProcess6"/>
    <dgm:cxn modelId="{ADC9E846-B95B-4F0D-A27E-25F634889D5D}" type="presParOf" srcId="{4DD1B720-7980-4546-A915-010D1608F63E}" destId="{A4EC9A97-738D-4322-88C1-2156654F2093}" srcOrd="0" destOrd="0" presId="urn:microsoft.com/office/officeart/2005/8/layout/hProcess6"/>
    <dgm:cxn modelId="{CE56DF60-3676-4E61-8A50-F9B52824C703}" type="presParOf" srcId="{4DD1B720-7980-4546-A915-010D1608F63E}" destId="{45F429FB-1708-42AA-846D-965067439338}" srcOrd="1" destOrd="0" presId="urn:microsoft.com/office/officeart/2005/8/layout/hProcess6"/>
    <dgm:cxn modelId="{AEE2D003-2174-4F6A-AA05-239F8A65BF97}" type="presParOf" srcId="{4DD1B720-7980-4546-A915-010D1608F63E}" destId="{187E7113-6EEF-431C-A3B4-885F17212F3D}" srcOrd="2" destOrd="0" presId="urn:microsoft.com/office/officeart/2005/8/layout/hProcess6"/>
    <dgm:cxn modelId="{F043EE69-9C55-43DB-9B3C-E589D880BB56}" type="presParOf" srcId="{4DD1B720-7980-4546-A915-010D1608F63E}" destId="{EFB9BEB6-1B53-4586-979B-AFB0163C0D8C}" srcOrd="3" destOrd="0" presId="urn:microsoft.com/office/officeart/2005/8/layout/hProcess6"/>
    <dgm:cxn modelId="{5D0C22BC-6039-49D3-9793-95570D94E4C4}" type="presParOf" srcId="{37148C6A-A707-4171-AD99-D67186448A5B}" destId="{2C80070F-0D9A-4137-8E71-971A32206DF8}" srcOrd="1" destOrd="0" presId="urn:microsoft.com/office/officeart/2005/8/layout/hProcess6"/>
    <dgm:cxn modelId="{5E7A3235-F473-43A1-8A9E-6D0BAC46C743}" type="presParOf" srcId="{37148C6A-A707-4171-AD99-D67186448A5B}" destId="{B276EA7C-D4FF-46FB-A7DD-6E1C9CB1C7A6}" srcOrd="2" destOrd="0" presId="urn:microsoft.com/office/officeart/2005/8/layout/hProcess6"/>
    <dgm:cxn modelId="{D2CDB380-A48C-4707-BDA4-0A775F78A14D}" type="presParOf" srcId="{B276EA7C-D4FF-46FB-A7DD-6E1C9CB1C7A6}" destId="{931CBCFB-BBD2-45AB-BF85-38D77B938D59}" srcOrd="0" destOrd="0" presId="urn:microsoft.com/office/officeart/2005/8/layout/hProcess6"/>
    <dgm:cxn modelId="{5626F594-7DF1-4AD7-AC40-CA60CB23C95C}" type="presParOf" srcId="{B276EA7C-D4FF-46FB-A7DD-6E1C9CB1C7A6}" destId="{F54ADC31-2536-4D89-82AC-409D70B5C3FD}" srcOrd="1" destOrd="0" presId="urn:microsoft.com/office/officeart/2005/8/layout/hProcess6"/>
    <dgm:cxn modelId="{E48514AE-060B-4CC2-8869-D16880079B21}" type="presParOf" srcId="{B276EA7C-D4FF-46FB-A7DD-6E1C9CB1C7A6}" destId="{B53B5ED3-883E-4260-8E8F-465F77AB447E}" srcOrd="2" destOrd="0" presId="urn:microsoft.com/office/officeart/2005/8/layout/hProcess6"/>
    <dgm:cxn modelId="{FC9D6435-DEBC-4DB0-880C-9E68CE8C7008}" type="presParOf" srcId="{B276EA7C-D4FF-46FB-A7DD-6E1C9CB1C7A6}" destId="{AA335BE1-A48C-490D-A5D4-563446F1E9D7}" srcOrd="3" destOrd="0" presId="urn:microsoft.com/office/officeart/2005/8/layout/hProcess6"/>
    <dgm:cxn modelId="{A86FE974-0DFC-49F0-AAFF-53ECB55047F4}" type="presParOf" srcId="{37148C6A-A707-4171-AD99-D67186448A5B}" destId="{E65727AA-CC3E-414F-8D0A-C8C1AAB32AF7}" srcOrd="3" destOrd="0" presId="urn:microsoft.com/office/officeart/2005/8/layout/hProcess6"/>
    <dgm:cxn modelId="{43F323CE-7B12-41A9-AD3F-A27937928E92}" type="presParOf" srcId="{37148C6A-A707-4171-AD99-D67186448A5B}" destId="{2FE17EF9-B962-4D19-8A89-3627D87B4D64}" srcOrd="4" destOrd="0" presId="urn:microsoft.com/office/officeart/2005/8/layout/hProcess6"/>
    <dgm:cxn modelId="{60AEBE18-8EE6-45AE-B2D8-577DE680047F}" type="presParOf" srcId="{2FE17EF9-B962-4D19-8A89-3627D87B4D64}" destId="{1E4312A1-A719-4F99-AC0C-E1C3265CAB3E}" srcOrd="0" destOrd="0" presId="urn:microsoft.com/office/officeart/2005/8/layout/hProcess6"/>
    <dgm:cxn modelId="{47F34E49-DADD-4A2A-8FDC-1CF5E0A729C2}" type="presParOf" srcId="{2FE17EF9-B962-4D19-8A89-3627D87B4D64}" destId="{D712FE6D-FED7-4386-B527-AA324E5BD6FA}" srcOrd="1" destOrd="0" presId="urn:microsoft.com/office/officeart/2005/8/layout/hProcess6"/>
    <dgm:cxn modelId="{33AFE51F-98E0-4E81-B759-0067CC162699}" type="presParOf" srcId="{2FE17EF9-B962-4D19-8A89-3627D87B4D64}" destId="{8B580F20-F2FC-4BAE-821B-5A197CD7F992}" srcOrd="2" destOrd="0" presId="urn:microsoft.com/office/officeart/2005/8/layout/hProcess6"/>
    <dgm:cxn modelId="{00931080-2698-4FCB-BED8-A333D8FBF73C}" type="presParOf" srcId="{2FE17EF9-B962-4D19-8A89-3627D87B4D64}" destId="{7899AAAE-EFDB-44A0-AA69-95D9B04A3670}" srcOrd="3" destOrd="0" presId="urn:microsoft.com/office/officeart/2005/8/layout/hProcess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A6EC-F11D-404C-9CF1-8B9C331BE205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190D-1366-4C51-8429-F5CBC9E2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3962400" cy="2057400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Ms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</a:rPr>
              <a:t>Mitali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</a:rPr>
              <a:t>solanki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r"/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lecturer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sz="8800" smtClean="0"/>
              <a:t>fat</a:t>
            </a:r>
            <a:endParaRPr lang="en-US" sz="8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</a:rPr>
              <a:t>Sources of fat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Lenovo\Desktop\bscn\New folder\images[1][5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315199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3.Other sources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C:\Users\Lenovo\Desktop\bscn\New folder\images[1][6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81150"/>
            <a:ext cx="6457950" cy="43053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of food: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8150225" y="6511925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/>
              <a:t>Figure 5.13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/>
          <a:srcRect l="1599" t="1437" r="43388" b="5356"/>
          <a:stretch>
            <a:fillRect/>
          </a:stretch>
        </p:blipFill>
        <p:spPr bwMode="auto">
          <a:xfrm>
            <a:off x="250825" y="207963"/>
            <a:ext cx="4695825" cy="5967412"/>
          </a:xfrm>
          <a:prstGeom prst="rect">
            <a:avLst/>
          </a:prstGeom>
          <a:noFill/>
        </p:spPr>
      </p:pic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4"/>
          <a:srcRect l="51236" b="83015"/>
          <a:stretch>
            <a:fillRect/>
          </a:stretch>
        </p:blipFill>
        <p:spPr bwMode="auto">
          <a:xfrm>
            <a:off x="4676775" y="227013"/>
            <a:ext cx="4162425" cy="1087437"/>
          </a:xfrm>
          <a:prstGeom prst="rect">
            <a:avLst/>
          </a:prstGeom>
          <a:noFill/>
        </p:spPr>
      </p:pic>
      <p:pic>
        <p:nvPicPr>
          <p:cNvPr id="71694" name="Picture 14"/>
          <p:cNvPicPr>
            <a:picLocks noChangeAspect="1" noChangeArrowheads="1"/>
          </p:cNvPicPr>
          <p:nvPr/>
        </p:nvPicPr>
        <p:blipFill>
          <a:blip r:embed="rId3"/>
          <a:srcRect l="38739" t="95413" r="39018" b="1437"/>
          <a:stretch>
            <a:fillRect/>
          </a:stretch>
        </p:blipFill>
        <p:spPr bwMode="auto">
          <a:xfrm>
            <a:off x="1711325" y="6226175"/>
            <a:ext cx="1898650" cy="2016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8150225" y="6511925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/>
              <a:t>Figure 5.13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/>
          <a:srcRect l="1599" t="1437" r="43388" b="5356"/>
          <a:stretch>
            <a:fillRect/>
          </a:stretch>
        </p:blipFill>
        <p:spPr bwMode="auto">
          <a:xfrm>
            <a:off x="250825" y="207963"/>
            <a:ext cx="4695825" cy="5967412"/>
          </a:xfrm>
          <a:prstGeom prst="rect">
            <a:avLst/>
          </a:prstGeom>
          <a:noFill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/>
          <a:srcRect l="51236" t="16985" b="64989"/>
          <a:stretch>
            <a:fillRect/>
          </a:stretch>
        </p:blipFill>
        <p:spPr bwMode="auto">
          <a:xfrm>
            <a:off x="4676775" y="1314450"/>
            <a:ext cx="4162425" cy="1154113"/>
          </a:xfrm>
          <a:prstGeom prst="rect">
            <a:avLst/>
          </a:prstGeom>
          <a:noFill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/>
          <a:srcRect l="38739" t="95413" r="39018" b="1437"/>
          <a:stretch>
            <a:fillRect/>
          </a:stretch>
        </p:blipFill>
        <p:spPr bwMode="auto">
          <a:xfrm>
            <a:off x="1711325" y="6226175"/>
            <a:ext cx="1898650" cy="2016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Box 4"/>
          <p:cNvSpPr txBox="1">
            <a:spLocks noChangeArrowheads="1"/>
          </p:cNvSpPr>
          <p:nvPr/>
        </p:nvSpPr>
        <p:spPr bwMode="auto">
          <a:xfrm>
            <a:off x="8150225" y="6511925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/>
              <a:t>Figure 5.13</a:t>
            </a: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/>
          <a:srcRect l="1599" t="1437" r="43388" b="5356"/>
          <a:stretch>
            <a:fillRect/>
          </a:stretch>
        </p:blipFill>
        <p:spPr bwMode="auto">
          <a:xfrm>
            <a:off x="250825" y="207963"/>
            <a:ext cx="4695825" cy="5967412"/>
          </a:xfrm>
          <a:prstGeom prst="rect">
            <a:avLst/>
          </a:prstGeom>
          <a:noFill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/>
          <a:srcRect l="51236" t="35159" b="42152"/>
          <a:stretch>
            <a:fillRect/>
          </a:stretch>
        </p:blipFill>
        <p:spPr bwMode="auto">
          <a:xfrm>
            <a:off x="4676775" y="2478088"/>
            <a:ext cx="4162425" cy="1452562"/>
          </a:xfrm>
          <a:prstGeom prst="rect">
            <a:avLst/>
          </a:prstGeom>
          <a:noFill/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3"/>
          <a:srcRect l="38739" t="95413" r="39018" b="1437"/>
          <a:stretch>
            <a:fillRect/>
          </a:stretch>
        </p:blipFill>
        <p:spPr bwMode="auto">
          <a:xfrm>
            <a:off x="1711325" y="6226175"/>
            <a:ext cx="1898650" cy="2016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Box 4"/>
          <p:cNvSpPr txBox="1">
            <a:spLocks noChangeArrowheads="1"/>
          </p:cNvSpPr>
          <p:nvPr/>
        </p:nvSpPr>
        <p:spPr bwMode="auto">
          <a:xfrm>
            <a:off x="8150225" y="6511925"/>
            <a:ext cx="887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/>
              <a:t>Figure 5.13</a:t>
            </a: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/>
          <a:srcRect l="1599" t="1437" r="43388" b="5356"/>
          <a:stretch>
            <a:fillRect/>
          </a:stretch>
        </p:blipFill>
        <p:spPr bwMode="auto">
          <a:xfrm>
            <a:off x="250825" y="207963"/>
            <a:ext cx="4695825" cy="5967412"/>
          </a:xfrm>
          <a:prstGeom prst="rect">
            <a:avLst/>
          </a:prstGeom>
          <a:noFill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4"/>
          <a:srcRect l="51236" t="57724" b="29929"/>
          <a:stretch>
            <a:fillRect/>
          </a:stretch>
        </p:blipFill>
        <p:spPr bwMode="auto">
          <a:xfrm>
            <a:off x="4676775" y="3922713"/>
            <a:ext cx="4162425" cy="790575"/>
          </a:xfrm>
          <a:prstGeom prst="rect">
            <a:avLst/>
          </a:prstGeom>
          <a:noFill/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3"/>
          <a:srcRect l="38739" t="95413" r="39018" b="1437"/>
          <a:stretch>
            <a:fillRect/>
          </a:stretch>
        </p:blipFill>
        <p:spPr bwMode="auto">
          <a:xfrm>
            <a:off x="1711325" y="6226175"/>
            <a:ext cx="1898650" cy="2016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010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84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Lipoproteins Transport Fat Through the Lymph and Blood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7788" y="1374775"/>
            <a:ext cx="8885237" cy="4891088"/>
          </a:xfrm>
        </p:spPr>
        <p:txBody>
          <a:bodyPr/>
          <a:lstStyle/>
          <a:p>
            <a:r>
              <a:rPr lang="en-US" smtClean="0"/>
              <a:t>Very low-density lipoproteins (VLDLs)</a:t>
            </a:r>
          </a:p>
          <a:p>
            <a:pPr lvl="1"/>
            <a:r>
              <a:rPr lang="en-US" smtClean="0"/>
              <a:t>Become LDLs</a:t>
            </a:r>
          </a:p>
          <a:p>
            <a:r>
              <a:rPr lang="en-US" smtClean="0"/>
              <a:t>LDLs: “bad” cholesterol</a:t>
            </a:r>
          </a:p>
          <a:p>
            <a:r>
              <a:rPr lang="en-US" smtClean="0"/>
              <a:t>HDLs: “good” cholesterol</a:t>
            </a:r>
          </a:p>
          <a:p>
            <a:r>
              <a:rPr lang="en-US" smtClean="0"/>
              <a:t>HDL and LDL levels can be used to determine the health of arteries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fat is made up of three fatty acid and glycerol  is also known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triglyrol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It is one of three main macronutrient.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two essential fatty acid alpha-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linolenic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 (omega 3 fatty acid)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linolenic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 (omega 6 fatty acid).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gtreatest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source of energy.</a:t>
            </a:r>
          </a:p>
          <a:p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3" y="44450"/>
            <a:ext cx="9088437" cy="517525"/>
          </a:xfrm>
        </p:spPr>
        <p:txBody>
          <a:bodyPr>
            <a:normAutofit fontScale="90000"/>
          </a:bodyPr>
          <a:lstStyle/>
          <a:p>
            <a:r>
              <a:rPr lang="en-US" smtClean="0"/>
              <a:t>The Roles of VLDL, LDL, and HDL Lipoproteins</a:t>
            </a:r>
          </a:p>
        </p:txBody>
      </p:sp>
      <p:sp>
        <p:nvSpPr>
          <p:cNvPr id="94212" name="TextBox 4"/>
          <p:cNvSpPr txBox="1">
            <a:spLocks noChangeArrowheads="1"/>
          </p:cNvSpPr>
          <p:nvPr/>
        </p:nvSpPr>
        <p:spPr bwMode="auto">
          <a:xfrm>
            <a:off x="8159750" y="6507163"/>
            <a:ext cx="887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/>
              <a:t>Figure 5.18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/>
          <a:srcRect t="1636" b="1662"/>
          <a:stretch>
            <a:fillRect/>
          </a:stretch>
        </p:blipFill>
        <p:spPr bwMode="auto">
          <a:xfrm>
            <a:off x="534988" y="563563"/>
            <a:ext cx="8074025" cy="585628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Most fats are digested in the small intestine with the help of bile acids and pancreatic lipase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Short- and medium-chain fatty acids are absorbed directly into the bloodstream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Longer chain fatty acids and other remnants of fat digestion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Packaged in chylomicron lipoprotein carriers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Travel in lymph before entering the bloodstream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Lipoproteins are globularshaped transport carriers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Outer shell high in protein and phospholipids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Inner core carries insoluble fat, cholesterol, and other lipids through lymph and bloodstream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VLDLs and HDLs are synthesized in the liver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VLDLs eventually become LDLs after depositing some fatty acids in the body’s cells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LDLs deposit cholesterol in the cells and arterial walls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HDLs remove cholesterol from the arteries and deliver it to the liver to be used in the synthesis of bile or excreted in the feces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Uses of Fat and Cholesterol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Source of energy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Form body structures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Regulate metabolism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Enhance absorption of fat-soluble vitamins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Provide insulation to help regulate body temperature</a:t>
            </a:r>
          </a:p>
          <a:p>
            <a:pPr eaLnBrk="1" hangingPunct="1">
              <a:spcBef>
                <a:spcPts val="600"/>
              </a:spcBef>
            </a:pPr>
            <a:r>
              <a:rPr lang="en-US" smtClean="0"/>
              <a:t>Cushion major organs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 Is Used as Energy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Fat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Provides concentrated source of kilocalories </a:t>
            </a:r>
          </a:p>
          <a:p>
            <a:pPr lvl="2" eaLnBrk="1" hangingPunct="1">
              <a:spcBef>
                <a:spcPts val="600"/>
              </a:spcBef>
            </a:pPr>
            <a:r>
              <a:rPr lang="en-US" smtClean="0"/>
              <a:t>9 kilocalories per gram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Readily available when the body needs energy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Body’s main source of energy throughout the day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5531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FAT METABOLISM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Except the central nervous system and red blood cell all other cell and tissue of body </a:t>
            </a:r>
            <a:r>
              <a:rPr lang="en-US" dirty="0" err="1" smtClean="0"/>
              <a:t>oxidixe</a:t>
            </a:r>
            <a:r>
              <a:rPr lang="en-US" dirty="0" smtClean="0"/>
              <a:t> fatty acid and yield energy.</a:t>
            </a:r>
          </a:p>
          <a:p>
            <a:r>
              <a:rPr lang="en-US" dirty="0" smtClean="0"/>
              <a:t>The oxidation of fat occurs in mitochondria.</a:t>
            </a:r>
          </a:p>
          <a:p>
            <a:r>
              <a:rPr lang="en-US" dirty="0" smtClean="0"/>
              <a:t>Beta oxidation is major pathway for fat oxidation.</a:t>
            </a:r>
          </a:p>
          <a:p>
            <a:r>
              <a:rPr lang="en-US" dirty="0" smtClean="0"/>
              <a:t>Fatty acid converted into acetyl </a:t>
            </a:r>
            <a:r>
              <a:rPr lang="en-US" dirty="0" err="1" smtClean="0"/>
              <a:t>CoA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Before the triglyride is hydrolyzed into fatty acid and glycerol.</a:t>
            </a:r>
          </a:p>
          <a:p>
            <a:r>
              <a:rPr lang="en-US" dirty="0" smtClean="0"/>
              <a:t>Acetyl </a:t>
            </a:r>
            <a:r>
              <a:rPr lang="en-US" dirty="0" err="1" smtClean="0"/>
              <a:t>coA</a:t>
            </a:r>
            <a:r>
              <a:rPr lang="en-US" dirty="0" smtClean="0"/>
              <a:t> enter to the citric acid cycle.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Lenovo\Desktop\bscn\New folder\images[1][9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001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Box 4"/>
          <p:cNvSpPr txBox="1">
            <a:spLocks noChangeArrowheads="1"/>
          </p:cNvSpPr>
          <p:nvPr/>
        </p:nvSpPr>
        <p:spPr bwMode="auto">
          <a:xfrm>
            <a:off x="7566025" y="6507163"/>
            <a:ext cx="146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/>
              <a:t>Portion of Figure 5.7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/>
          <a:srcRect l="2705" t="2151" r="51306" b="68271"/>
          <a:stretch>
            <a:fillRect/>
          </a:stretch>
        </p:blipFill>
        <p:spPr bwMode="auto">
          <a:xfrm>
            <a:off x="1212850" y="1878013"/>
            <a:ext cx="6715125" cy="4079875"/>
          </a:xfrm>
          <a:prstGeom prst="rect">
            <a:avLst/>
          </a:prstGeom>
          <a:noFill/>
        </p:spPr>
      </p:pic>
      <p:sp>
        <p:nvSpPr>
          <p:cNvPr id="58377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Triglycerides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Three fatty acids connected to a glycerol backbone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Obesity</a:t>
            </a:r>
          </a:p>
          <a:p>
            <a:r>
              <a:rPr lang="en-US" dirty="0" smtClean="0"/>
              <a:t>Cardiovascular disorder</a:t>
            </a:r>
          </a:p>
          <a:p>
            <a:r>
              <a:rPr lang="en-US" dirty="0" smtClean="0"/>
              <a:t>Atherosclerosis</a:t>
            </a:r>
          </a:p>
          <a:p>
            <a:r>
              <a:rPr lang="en-US" dirty="0" smtClean="0"/>
              <a:t>Fat and </a:t>
            </a:r>
            <a:r>
              <a:rPr lang="en-US" dirty="0" err="1" smtClean="0"/>
              <a:t>cancer:high</a:t>
            </a:r>
            <a:r>
              <a:rPr lang="en-US" dirty="0" smtClean="0"/>
              <a:t> incidence of breast, colon and uterine cancer.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7229" y="1877687"/>
          <a:ext cx="8732677" cy="402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1315" name="Title 1"/>
          <p:cNvSpPr>
            <a:spLocks noGrp="1"/>
          </p:cNvSpPr>
          <p:nvPr>
            <p:ph type="title" idx="4294967295"/>
          </p:nvPr>
        </p:nvSpPr>
        <p:spPr>
          <a:xfrm>
            <a:off x="55563" y="266700"/>
            <a:ext cx="7445375" cy="942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What Is Heart Disease and What Factors Increase Risk?</a:t>
            </a:r>
          </a:p>
        </p:txBody>
      </p:sp>
      <p:sp>
        <p:nvSpPr>
          <p:cNvPr id="141316" name="Content Placeholder 2"/>
          <p:cNvSpPr>
            <a:spLocks noGrp="1"/>
          </p:cNvSpPr>
          <p:nvPr>
            <p:ph type="body" idx="4294967295"/>
          </p:nvPr>
        </p:nvSpPr>
        <p:spPr>
          <a:xfrm>
            <a:off x="77788" y="1374775"/>
            <a:ext cx="8885237" cy="48910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Cardiovascular disease is the number-one killer of adults in the United States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Atherosclerosis</a:t>
            </a:r>
          </a:p>
        </p:txBody>
      </p:sp>
      <p:sp>
        <p:nvSpPr>
          <p:cNvPr id="143364" name="TextBox 4"/>
          <p:cNvSpPr txBox="1">
            <a:spLocks noChangeArrowheads="1"/>
          </p:cNvSpPr>
          <p:nvPr/>
        </p:nvSpPr>
        <p:spPr bwMode="auto">
          <a:xfrm>
            <a:off x="8159750" y="6507163"/>
            <a:ext cx="887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/>
              <a:t>Figure 5.24</a:t>
            </a: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133475"/>
            <a:ext cx="8543925" cy="45910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Fatty Acids and Rancidity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Rancidity: spoiling of fats through oxidation</a:t>
            </a:r>
          </a:p>
          <a:p>
            <a:pPr lvl="1"/>
            <a:r>
              <a:rPr lang="en-US" dirty="0" smtClean="0"/>
              <a:t>More double bonds therefore more susceptible to oxidation and rancidity</a:t>
            </a:r>
          </a:p>
          <a:p>
            <a:pPr algn="ctr">
              <a:buFont typeface="Wingdings" pitchFamily="1" charset="2"/>
              <a:buNone/>
            </a:pPr>
            <a:r>
              <a:rPr lang="en-US" dirty="0" smtClean="0"/>
              <a:t>PUFA &gt; MUFA &gt; Saturated fatty acids</a:t>
            </a:r>
          </a:p>
          <a:p>
            <a:r>
              <a:rPr lang="en-US" dirty="0" smtClean="0"/>
              <a:t>Enhancing stability of fatty acids by reducing rancidity</a:t>
            </a:r>
          </a:p>
          <a:p>
            <a:pPr lvl="1"/>
            <a:r>
              <a:rPr lang="en-US" dirty="0" smtClean="0"/>
              <a:t>Adding antioxidants </a:t>
            </a:r>
          </a:p>
          <a:p>
            <a:pPr lvl="1"/>
            <a:r>
              <a:rPr lang="en-US" dirty="0" smtClean="0"/>
              <a:t>Limiting food exposure to oxygen, heat, and light</a:t>
            </a:r>
          </a:p>
          <a:p>
            <a:pPr lvl="1"/>
            <a:r>
              <a:rPr lang="en-US" dirty="0" smtClean="0"/>
              <a:t>Hydrogenation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7030A0"/>
                </a:solidFill>
              </a:rPr>
              <a:t>Classification of fatty acid</a:t>
            </a:r>
            <a:endParaRPr lang="en-US" sz="4800" b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3733800"/>
          </a:xfrm>
        </p:spPr>
        <p:txBody>
          <a:bodyPr/>
          <a:lstStyle/>
          <a:p>
            <a:r>
              <a:rPr lang="en-US" sz="4400" dirty="0" smtClean="0"/>
              <a:t>saturated fatty acid</a:t>
            </a:r>
          </a:p>
          <a:p>
            <a:r>
              <a:rPr lang="en-US" sz="4400" dirty="0" smtClean="0"/>
              <a:t>Unsaturated fatty acid</a:t>
            </a:r>
          </a:p>
          <a:p>
            <a:r>
              <a:rPr lang="en-US" sz="4400" dirty="0" smtClean="0"/>
              <a:t>Polyunsaturated fatty acid</a:t>
            </a:r>
          </a:p>
          <a:p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Fatty Acids Vary in Saturation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Saturated</a:t>
            </a:r>
          </a:p>
          <a:p>
            <a:pPr lvl="1"/>
            <a:r>
              <a:rPr lang="en-US" smtClean="0"/>
              <a:t>All the carbons on the fatty acid are bound to hydrogen</a:t>
            </a:r>
          </a:p>
          <a:p>
            <a:pPr lvl="1"/>
            <a:r>
              <a:rPr lang="en-US" smtClean="0"/>
              <a:t>Solid at room temperature</a:t>
            </a:r>
          </a:p>
          <a:p>
            <a:pPr lvl="1"/>
            <a:r>
              <a:rPr lang="en-US" smtClean="0"/>
              <a:t>Higher melting point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Fatty Acids Vary in Saturation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Unsaturated</a:t>
            </a:r>
          </a:p>
          <a:p>
            <a:pPr lvl="1"/>
            <a:r>
              <a:rPr lang="en-US" dirty="0" smtClean="0"/>
              <a:t>Some carbons on fatty acid form a double bond with each other instead of binding to hydrogen</a:t>
            </a:r>
          </a:p>
          <a:p>
            <a:pPr lvl="1"/>
            <a:r>
              <a:rPr lang="en-US" dirty="0" smtClean="0"/>
              <a:t>Monounsaturated fatty acids (MUFA)</a:t>
            </a:r>
          </a:p>
          <a:p>
            <a:pPr lvl="2"/>
            <a:r>
              <a:rPr lang="en-US" dirty="0" smtClean="0"/>
              <a:t>Has one double bond</a:t>
            </a:r>
          </a:p>
          <a:p>
            <a:pPr lvl="1"/>
            <a:r>
              <a:rPr lang="en-US" dirty="0" smtClean="0"/>
              <a:t>Polyunsaturated fatty acid (PUFA)</a:t>
            </a:r>
          </a:p>
          <a:p>
            <a:pPr lvl="2"/>
            <a:r>
              <a:rPr lang="en-US" dirty="0" smtClean="0"/>
              <a:t>Has two or more double bonds</a:t>
            </a:r>
          </a:p>
          <a:p>
            <a:pPr lvl="1"/>
            <a:r>
              <a:rPr lang="en-US" dirty="0" smtClean="0"/>
              <a:t>Liquid at room temperature</a:t>
            </a:r>
          </a:p>
          <a:p>
            <a:pPr lvl="1"/>
            <a:r>
              <a:rPr lang="en-US" dirty="0" smtClean="0"/>
              <a:t>Lower melting point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fat: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Visible fat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Lenovo\Desktop\bscn\New folder\images[1]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5257800" cy="4038600"/>
          </a:xfrm>
          <a:prstGeom prst="rect">
            <a:avLst/>
          </a:prstGeom>
          <a:noFill/>
        </p:spPr>
      </p:pic>
      <p:pic>
        <p:nvPicPr>
          <p:cNvPr id="1029" name="Picture 5" descr="C:\Users\Lenovo\Desktop\bscn\New folder\20171229190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99" y="1733550"/>
            <a:ext cx="3048001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Invisible fat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Lenovo\Desktop\bscn\New folder\images[1][3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1371600"/>
            <a:ext cx="7481887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145</TotalTime>
  <Words>622</Words>
  <Application>Microsoft Office PowerPoint</Application>
  <PresentationFormat>On-screen Show (4:3)</PresentationFormat>
  <Paragraphs>103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fat</vt:lpstr>
      <vt:lpstr>Slide 2</vt:lpstr>
      <vt:lpstr>Triglycerides</vt:lpstr>
      <vt:lpstr>Fatty Acids and Rancidity</vt:lpstr>
      <vt:lpstr>Classification of fatty acid</vt:lpstr>
      <vt:lpstr>Fatty Acids Vary in Saturation</vt:lpstr>
      <vt:lpstr>Fatty Acids Vary in Saturation</vt:lpstr>
      <vt:lpstr>Types of fat:</vt:lpstr>
      <vt:lpstr>Invisible fat</vt:lpstr>
      <vt:lpstr>Sources of fat</vt:lpstr>
      <vt:lpstr>3.Other sources </vt:lpstr>
      <vt:lpstr>Digestion of food:</vt:lpstr>
      <vt:lpstr>Slide 13</vt:lpstr>
      <vt:lpstr>Slide 14</vt:lpstr>
      <vt:lpstr>Slide 15</vt:lpstr>
      <vt:lpstr>Slide 16</vt:lpstr>
      <vt:lpstr>Slide 17</vt:lpstr>
      <vt:lpstr>Slide 18</vt:lpstr>
      <vt:lpstr>Lipoproteins Transport Fat Through the Lymph and Blood</vt:lpstr>
      <vt:lpstr>The Roles of VLDL, LDL, and HDL Lipoproteins</vt:lpstr>
      <vt:lpstr>Quick Review</vt:lpstr>
      <vt:lpstr>Quick Review</vt:lpstr>
      <vt:lpstr>Uses of Fat and Cholesterol</vt:lpstr>
      <vt:lpstr>Fat Is Used as Energy</vt:lpstr>
      <vt:lpstr>Slide 25</vt:lpstr>
      <vt:lpstr>Slide 26</vt:lpstr>
      <vt:lpstr>Slide 27</vt:lpstr>
      <vt:lpstr>Slide 28</vt:lpstr>
      <vt:lpstr>Slide 29</vt:lpstr>
      <vt:lpstr>Malnutrition</vt:lpstr>
      <vt:lpstr>What Is Heart Disease and What Factors Increase Risk?</vt:lpstr>
      <vt:lpstr>Atherosclerosis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</dc:title>
  <dc:creator>Lenovo</dc:creator>
  <cp:lastModifiedBy>nurshing</cp:lastModifiedBy>
  <cp:revision>18</cp:revision>
  <dcterms:created xsi:type="dcterms:W3CDTF">2006-08-16T00:00:00Z</dcterms:created>
  <dcterms:modified xsi:type="dcterms:W3CDTF">2020-10-08T05:01:32Z</dcterms:modified>
</cp:coreProperties>
</file>