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498" y="1116874"/>
            <a:ext cx="8825658" cy="3329581"/>
          </a:xfrm>
        </p:spPr>
        <p:txBody>
          <a:bodyPr/>
          <a:lstStyle/>
          <a:p>
            <a:r>
              <a:rPr lang="en-GB" sz="5400" dirty="0" smtClean="0"/>
              <a:t>        MALE EXTERNAL              GENITAL ORGANS</a:t>
            </a:r>
            <a:r>
              <a:rPr lang="en-GB" dirty="0" smtClean="0"/>
              <a:t>:   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4784" y="4777380"/>
            <a:ext cx="8825658" cy="861420"/>
          </a:xfrm>
        </p:spPr>
        <p:txBody>
          <a:bodyPr/>
          <a:lstStyle/>
          <a:p>
            <a:r>
              <a:rPr lang="en-GB" dirty="0" smtClean="0"/>
              <a:t>                                                                    MADE BY : ZAINAB JINIA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       1</a:t>
            </a:r>
            <a:r>
              <a:rPr lang="en-GB" baseline="30000" dirty="0" smtClean="0"/>
              <a:t>ST</a:t>
            </a:r>
            <a:r>
              <a:rPr lang="en-GB" dirty="0" smtClean="0"/>
              <a:t> YR BHMS 2019-2020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7958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ANATOMY 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81" y="2965476"/>
            <a:ext cx="6894209" cy="22770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ryptorchidism - Pathophysiology - Managment - TeachMePaediatric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356132"/>
            <a:ext cx="3936274" cy="33218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3197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606" y="2861733"/>
            <a:ext cx="7638007" cy="1915647"/>
          </a:xfrm>
        </p:spPr>
        <p:txBody>
          <a:bodyPr/>
          <a:lstStyle/>
          <a:p>
            <a:r>
              <a:rPr lang="en-GB" sz="1000" dirty="0" smtClean="0"/>
              <a:t>                                                   H</a:t>
            </a:r>
            <a:endParaRPr lang="en-IN" sz="1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                                                                 THANK U SO MUCH.</a:t>
            </a:r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            HOPE U WILL LIKE IT…..</a:t>
            </a:r>
            <a:endParaRPr lang="en-IN" dirty="0"/>
          </a:p>
        </p:txBody>
      </p:sp>
      <p:pic>
        <p:nvPicPr>
          <p:cNvPr id="4" name="Picture 3" descr="Thank You Word Gratitude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1793965"/>
            <a:ext cx="7843138" cy="28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51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98812"/>
          </a:xfrm>
        </p:spPr>
        <p:txBody>
          <a:bodyPr/>
          <a:lstStyle/>
          <a:p>
            <a:r>
              <a:rPr lang="en-GB" dirty="0" smtClean="0"/>
              <a:t>TESTIS:</a:t>
            </a:r>
            <a:br>
              <a:rPr lang="en-GB" dirty="0" smtClean="0"/>
            </a:br>
            <a:r>
              <a:rPr lang="en-GB" sz="2000" dirty="0" smtClean="0"/>
              <a:t>MALE GONAD, HOMOLOGUS TO OVARY IN FEMALE</a:t>
            </a:r>
            <a:br>
              <a:rPr lang="en-GB" sz="2000" dirty="0" smtClean="0"/>
            </a:br>
            <a:r>
              <a:rPr lang="en-GB" sz="2000" dirty="0" smtClean="0"/>
              <a:t>SUSPENDED IN SCROTUM BY SPERMATIC CORD.</a:t>
            </a:r>
            <a:br>
              <a:rPr lang="en-GB" sz="2000" dirty="0" smtClean="0"/>
            </a:br>
            <a:r>
              <a:rPr lang="en-GB" sz="2000" dirty="0" smtClean="0"/>
              <a:t>PLACED OBLIQUELY , LEFT ONE IS AT LITTLE LOWER LEVEL.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499" y="2994211"/>
            <a:ext cx="8946541" cy="1828801"/>
          </a:xfrm>
        </p:spPr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FEATURES</a:t>
            </a:r>
            <a:r>
              <a:rPr lang="en-GB" dirty="0" smtClean="0"/>
              <a:t> : 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SHAPE </a:t>
            </a:r>
            <a:r>
              <a:rPr lang="en-GB" dirty="0" smtClean="0"/>
              <a:t>: OVAL COMPRESSED FROM SIDE TO SIDE.</a:t>
            </a:r>
          </a:p>
          <a:p>
            <a:r>
              <a:rPr lang="en-GB" dirty="0"/>
              <a:t> </a:t>
            </a:r>
            <a:r>
              <a:rPr lang="en-GB" u="sng" dirty="0" smtClean="0">
                <a:latin typeface="Arial Rounded MT Bold" panose="020F0704030504030204" pitchFamily="34" charset="0"/>
              </a:rPr>
              <a:t>DIMENSION</a:t>
            </a:r>
            <a:r>
              <a:rPr lang="en-GB" dirty="0" smtClean="0"/>
              <a:t> : 3.75CM LENGTH, 2,5CM BROAD , 1.8 CM THICK.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WEIGHT </a:t>
            </a:r>
            <a:r>
              <a:rPr lang="en-GB" dirty="0" smtClean="0"/>
              <a:t>: 10 TO 15 GM.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4364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FEATURES :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750" y="1557972"/>
            <a:ext cx="10819747" cy="5066945"/>
          </a:xfrm>
        </p:spPr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TWO POLES 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u="sng" dirty="0" smtClean="0">
                <a:latin typeface="Arial Rounded MT Bold" panose="020F0704030504030204" pitchFamily="34" charset="0"/>
              </a:rPr>
              <a:t>TWO SURFACES 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smtClean="0">
                <a:latin typeface="Arial Rounded MT Bold" panose="020F0704030504030204" pitchFamily="34" charset="0"/>
              </a:rPr>
              <a:t>TWO BORDERS </a:t>
            </a:r>
            <a:r>
              <a:rPr lang="en-GB" dirty="0" smtClean="0"/>
              <a:t>:  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99257"/>
              </p:ext>
            </p:extLst>
          </p:nvPr>
        </p:nvGraphicFramePr>
        <p:xfrm>
          <a:off x="3098800" y="1604648"/>
          <a:ext cx="6224494" cy="1382279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112247">
                  <a:extLst>
                    <a:ext uri="{9D8B030D-6E8A-4147-A177-3AD203B41FA5}">
                      <a16:colId xmlns:a16="http://schemas.microsoft.com/office/drawing/2014/main" val="2924771683"/>
                    </a:ext>
                  </a:extLst>
                </a:gridCol>
                <a:gridCol w="3112247">
                  <a:extLst>
                    <a:ext uri="{9D8B030D-6E8A-4147-A177-3AD203B41FA5}">
                      <a16:colId xmlns:a16="http://schemas.microsoft.com/office/drawing/2014/main" val="1447968557"/>
                    </a:ext>
                  </a:extLst>
                </a:gridCol>
              </a:tblGrid>
              <a:tr h="1016519">
                <a:tc>
                  <a:txBody>
                    <a:bodyPr/>
                    <a:lstStyle/>
                    <a:p>
                      <a:r>
                        <a:rPr lang="en-GB" dirty="0" smtClean="0"/>
                        <a:t>UPPER POLE 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COONVEX &amp; SMOOTH</a:t>
                      </a:r>
                      <a:r>
                        <a:rPr lang="en-GB" baseline="0" dirty="0" smtClean="0"/>
                        <a:t> , PROVIDES ATTCHMENT TO SPERMATIC CORD.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157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LOWER POLE: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CONVEX</a:t>
                      </a:r>
                      <a:r>
                        <a:rPr lang="en-GB" baseline="0" dirty="0" smtClean="0"/>
                        <a:t> &amp; SMOOTH.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298842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57331"/>
              </p:ext>
            </p:extLst>
          </p:nvPr>
        </p:nvGraphicFramePr>
        <p:xfrm>
          <a:off x="3322918" y="3382384"/>
          <a:ext cx="6341036" cy="75273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170518">
                  <a:extLst>
                    <a:ext uri="{9D8B030D-6E8A-4147-A177-3AD203B41FA5}">
                      <a16:colId xmlns:a16="http://schemas.microsoft.com/office/drawing/2014/main" val="3907756063"/>
                    </a:ext>
                  </a:extLst>
                </a:gridCol>
                <a:gridCol w="3170518">
                  <a:extLst>
                    <a:ext uri="{9D8B030D-6E8A-4147-A177-3AD203B41FA5}">
                      <a16:colId xmlns:a16="http://schemas.microsoft.com/office/drawing/2014/main" val="1963617944"/>
                    </a:ext>
                  </a:extLst>
                </a:gridCol>
              </a:tblGrid>
              <a:tr h="386976">
                <a:tc>
                  <a:txBody>
                    <a:bodyPr/>
                    <a:lstStyle/>
                    <a:p>
                      <a:r>
                        <a:rPr lang="en-GB" dirty="0" smtClean="0"/>
                        <a:t>MEDIAL SURFACE 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SMOOTH &amp; CONVEX</a:t>
                      </a:r>
                      <a:r>
                        <a:rPr lang="en-GB" baseline="0" dirty="0" smtClean="0"/>
                        <a:t> 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13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LATERAL SURFACE: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SMOOTH &amp; CONVEX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4148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57318"/>
              </p:ext>
            </p:extLst>
          </p:nvPr>
        </p:nvGraphicFramePr>
        <p:xfrm>
          <a:off x="3036047" y="4516063"/>
          <a:ext cx="7999506" cy="1828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05158770"/>
                    </a:ext>
                  </a:extLst>
                </a:gridCol>
                <a:gridCol w="3935506">
                  <a:extLst>
                    <a:ext uri="{9D8B030D-6E8A-4147-A177-3AD203B41FA5}">
                      <a16:colId xmlns:a16="http://schemas.microsoft.com/office/drawing/2014/main" val="4076714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ANTERIOR BORDER: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FULLY COVERED BY TUNICA VAGINALIS.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23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POSTERIOR BORDER: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PARTIALLY COVERED BY TUNICA VAGINALIS .</a:t>
                      </a:r>
                    </a:p>
                    <a:p>
                      <a:r>
                        <a:rPr lang="en-GB" dirty="0" smtClean="0"/>
                        <a:t>EPIDIDYMIS</a:t>
                      </a:r>
                      <a:r>
                        <a:rPr lang="en-GB" baseline="0" dirty="0" smtClean="0"/>
                        <a:t> LIES ALONG LATERAL SIDE.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23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3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1306"/>
          </a:xfrm>
        </p:spPr>
        <p:txBody>
          <a:bodyPr/>
          <a:lstStyle/>
          <a:p>
            <a:r>
              <a:rPr lang="en-GB" dirty="0" smtClean="0"/>
              <a:t>TESTIS :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1652587"/>
            <a:ext cx="5710518" cy="3212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5" name="Picture 4" descr="Structure of &lt;strong&gt;testis&lt;/strong&gt; - YouTub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71" y="1652587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36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0623"/>
          </a:xfrm>
        </p:spPr>
        <p:txBody>
          <a:bodyPr/>
          <a:lstStyle/>
          <a:p>
            <a:r>
              <a:rPr lang="en-GB" dirty="0" smtClean="0"/>
              <a:t>COVERINGS OF TESTIS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376" y="1757083"/>
            <a:ext cx="6992889" cy="4195481"/>
          </a:xfrm>
        </p:spPr>
        <p:txBody>
          <a:bodyPr/>
          <a:lstStyle/>
          <a:p>
            <a:r>
              <a:rPr lang="en-GB" dirty="0" smtClean="0"/>
              <a:t>COVERING FROM OUTSIDE TO INSIDE ARE : </a:t>
            </a:r>
          </a:p>
          <a:p>
            <a:r>
              <a:rPr lang="en-GB" dirty="0"/>
              <a:t> </a:t>
            </a:r>
            <a:r>
              <a:rPr lang="en-GB" u="sng" dirty="0" smtClean="0">
                <a:latin typeface="Arial Rounded MT Bold" panose="020F0704030504030204" pitchFamily="34" charset="0"/>
              </a:rPr>
              <a:t>TUNICA VAGINALIS </a:t>
            </a:r>
            <a:r>
              <a:rPr lang="en-GB" dirty="0" smtClean="0"/>
              <a:t>: REPRESENTS PROSESSUS VAGINALIS,                            CONTAINS PARIETAL &amp; VISCERAL LAYER .                                                          COVERS WHOLE TESTIS ACCEPT POSTERIORLY .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TUNICA ALBUGINEA </a:t>
            </a:r>
            <a:r>
              <a:rPr lang="en-GB" dirty="0" smtClean="0"/>
              <a:t>: WHITE, DENSE FIBROUS COVERING ALL AROUND.                                                                                                           POSTERIOR BORDER FORM INCOMPLETE VERTICAL SEPTUM , CALLED MEDIASTINUM TESTIS.                                                                                         NUMEROUS SEPTA ARISES WITH 200 TO 300 LOBULES.</a:t>
            </a:r>
          </a:p>
          <a:p>
            <a:r>
              <a:rPr lang="en-GB" u="sng" dirty="0">
                <a:latin typeface="Arial Rounded MT Bold" panose="020F0704030504030204" pitchFamily="34" charset="0"/>
              </a:rPr>
              <a:t> </a:t>
            </a:r>
            <a:r>
              <a:rPr lang="en-GB" u="sng" dirty="0" smtClean="0">
                <a:latin typeface="Arial Rounded MT Bold" panose="020F0704030504030204" pitchFamily="34" charset="0"/>
              </a:rPr>
              <a:t>TUNICA VASCULOSA</a:t>
            </a:r>
            <a:r>
              <a:rPr lang="en-GB" dirty="0" smtClean="0"/>
              <a:t>: INNERMOST , VASCULAR , LINNING THE LOBULES.</a:t>
            </a:r>
            <a:endParaRPr lang="en-IN" dirty="0"/>
          </a:p>
        </p:txBody>
      </p:sp>
      <p:pic>
        <p:nvPicPr>
          <p:cNvPr id="4" name="Picture 3" descr="&lt;strong&gt;Covering&lt;/strong&gt; A Deck | Joy Studio Design Gallery - Best Desig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9" y="1990165"/>
            <a:ext cx="4204447" cy="35589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30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1648"/>
          </a:xfrm>
        </p:spPr>
        <p:txBody>
          <a:bodyPr/>
          <a:lstStyle/>
          <a:p>
            <a:r>
              <a:rPr lang="en-GB" dirty="0" smtClean="0"/>
              <a:t>STRUCTURE OF TESTIS: </a:t>
            </a:r>
            <a:endParaRPr lang="en-IN" dirty="0"/>
          </a:p>
        </p:txBody>
      </p:sp>
      <p:pic>
        <p:nvPicPr>
          <p:cNvPr id="4" name="Content Placeholder 3" descr="&lt;strong&gt;TESTICULAR&lt;/strong&gt; CANC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4630"/>
            <a:ext cx="9596846" cy="4275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60216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2098893"/>
          </a:xfrm>
        </p:spPr>
        <p:txBody>
          <a:bodyPr/>
          <a:lstStyle/>
          <a:p>
            <a:r>
              <a:rPr lang="en-GB" sz="2000" u="sng" dirty="0" smtClean="0">
                <a:latin typeface="Arial Rounded MT Bold" panose="020F0704030504030204" pitchFamily="34" charset="0"/>
              </a:rPr>
              <a:t>ARTERIAL SUPPLY</a:t>
            </a:r>
            <a:r>
              <a:rPr lang="en-GB" dirty="0" smtClean="0"/>
              <a:t>: </a:t>
            </a:r>
            <a:r>
              <a:rPr lang="en-GB" sz="2000" dirty="0" smtClean="0"/>
              <a:t>TESTICULAR ARTERY </a:t>
            </a:r>
            <a:br>
              <a:rPr lang="en-GB" sz="2000" dirty="0" smtClean="0"/>
            </a:br>
            <a:r>
              <a:rPr lang="en-GB" sz="2000" u="sng" dirty="0" smtClean="0">
                <a:latin typeface="Arial Rounded MT Bold" panose="020F0704030504030204" pitchFamily="34" charset="0"/>
              </a:rPr>
              <a:t>VENOUS DRAINAGE </a:t>
            </a:r>
            <a:r>
              <a:rPr lang="en-GB" sz="2000" dirty="0" smtClean="0"/>
              <a:t>: FORMS PAMPINIFORM PLEXUSES, CONDENSES INTO 4 VEINS AT SUPERFICIAL INGUINAL RING , &amp; 2 VEINS AT DEEP INGUINAL RING .ULTIMATELY ONE VEIN DRAINS INTO INFERIOR VENACAVA ON RIGHT SIDE &amp; LEFT RENAL VEIN INTO LEFT SIDE.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551610"/>
            <a:ext cx="9334074" cy="899289"/>
          </a:xfrm>
        </p:spPr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LYMPHATIC DRAINAGE </a:t>
            </a:r>
            <a:r>
              <a:rPr lang="en-GB" dirty="0" smtClean="0"/>
              <a:t>: PREAORTIC &amp; PARA-AORTIC LYMPH NODES .</a:t>
            </a:r>
          </a:p>
          <a:p>
            <a:r>
              <a:rPr lang="en-GB" dirty="0"/>
              <a:t> </a:t>
            </a:r>
            <a:r>
              <a:rPr lang="en-GB" u="sng" dirty="0" smtClean="0">
                <a:latin typeface="Arial Rounded MT Bold" panose="020F0704030504030204" pitchFamily="34" charset="0"/>
              </a:rPr>
              <a:t>NERVE SUPPLY </a:t>
            </a:r>
            <a:r>
              <a:rPr lang="en-GB" dirty="0" smtClean="0"/>
              <a:t>: SYMPATHETIC NERVE T10.</a:t>
            </a:r>
            <a:endParaRPr lang="en-IN" dirty="0"/>
          </a:p>
        </p:txBody>
      </p:sp>
      <p:pic>
        <p:nvPicPr>
          <p:cNvPr id="4" name="Picture 3" descr="The Abdominal Wall and Inguinal Region - Anatomy: An Essential Textboo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65" y="3001254"/>
            <a:ext cx="3810000" cy="3605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12281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6616838" cy="5503946"/>
          </a:xfrm>
        </p:spPr>
        <p:txBody>
          <a:bodyPr/>
          <a:lstStyle/>
          <a:p>
            <a:r>
              <a:rPr lang="en-GB" dirty="0" smtClean="0"/>
              <a:t>HISTOLOGY OF SEMINIFEROUS TUBULES :</a:t>
            </a:r>
            <a:br>
              <a:rPr lang="en-GB" dirty="0" smtClean="0"/>
            </a:br>
            <a:r>
              <a:rPr lang="en-GB" sz="2000" dirty="0"/>
              <a:t> </a:t>
            </a:r>
            <a:r>
              <a:rPr lang="en-GB" sz="2000" dirty="0" smtClean="0"/>
              <a:t>HERE CELLS ARE ARRANGED WITHIN 4 TO 8 LAYERS .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 THE SPERMETOGENIC CELLS &amp; SUPPORTING CELLS , THESE TWO TYPES OF CELLS ARE FOUND.</a:t>
            </a:r>
            <a:br>
              <a:rPr lang="en-GB" sz="2000" dirty="0" smtClean="0"/>
            </a:br>
            <a:r>
              <a:rPr lang="en-GB" sz="2000" dirty="0" smtClean="0"/>
              <a:t>SPERMATOGENIC CELLS INCLUDES</a:t>
            </a:r>
            <a:br>
              <a:rPr lang="en-GB" sz="2000" dirty="0" smtClean="0"/>
            </a:br>
            <a:r>
              <a:rPr lang="en-GB" sz="2000" dirty="0" smtClean="0"/>
              <a:t>1) PRIMARY SPERMATOCYTES</a:t>
            </a:r>
            <a:br>
              <a:rPr lang="en-GB" sz="2000" dirty="0" smtClean="0"/>
            </a:br>
            <a:r>
              <a:rPr lang="en-GB" sz="2000" dirty="0" smtClean="0"/>
              <a:t>2) SECONDARY SPERMATOCYTES</a:t>
            </a:r>
            <a:br>
              <a:rPr lang="en-GB" sz="2000" dirty="0" smtClean="0"/>
            </a:br>
            <a:r>
              <a:rPr lang="en-GB" sz="2000" dirty="0" smtClean="0"/>
              <a:t>3) SPERMATIDS </a:t>
            </a:r>
            <a:br>
              <a:rPr lang="en-GB" sz="2000" dirty="0" smtClean="0"/>
            </a:br>
            <a:r>
              <a:rPr lang="en-GB" sz="2000" dirty="0" smtClean="0"/>
              <a:t>4)SPERMATOZOA.</a:t>
            </a:r>
            <a:br>
              <a:rPr lang="en-GB" sz="2000" dirty="0" smtClean="0"/>
            </a:br>
            <a:r>
              <a:rPr lang="en-GB" sz="2000" u="sng" dirty="0" smtClean="0">
                <a:latin typeface="Arial Rounded MT Bold" panose="020F0704030504030204" pitchFamily="34" charset="0"/>
              </a:rPr>
              <a:t>SERTOLI CELLS </a:t>
            </a:r>
            <a:r>
              <a:rPr lang="en-GB" sz="2000" dirty="0" smtClean="0"/>
              <a:t>ARE SUPPORTING &amp; PROTECTING CELLS &amp; HELPS IN MATURATION OF SPERMATOZOA.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u="sng" dirty="0" smtClean="0">
                <a:latin typeface="Arial Rounded MT Bold" panose="020F0704030504030204" pitchFamily="34" charset="0"/>
              </a:rPr>
              <a:t>INTERSTITIAL LEYDIG CELLS </a:t>
            </a:r>
            <a:r>
              <a:rPr lang="en-GB" sz="2000" dirty="0" smtClean="0"/>
              <a:t>SECRETS TESTESTERONE.</a:t>
            </a:r>
            <a:br>
              <a:rPr lang="en-GB" sz="2000" dirty="0" smtClean="0"/>
            </a:br>
            <a:r>
              <a:rPr lang="en-GB" sz="2000" dirty="0" smtClean="0"/>
              <a:t>THE ACTIVITY OF LEYDIG CELLS ARE CONTROLLED BY ICSH OF ANTERIOR PITUITARY.</a:t>
            </a:r>
            <a:endParaRPr lang="en-IN" dirty="0"/>
          </a:p>
        </p:txBody>
      </p:sp>
      <p:pic>
        <p:nvPicPr>
          <p:cNvPr id="4" name="Content Placeholder 3" descr="File:Mouse- &lt;strong&gt;seminiferous&lt;/strong&gt; &lt;strong&gt;tubule&lt;/strong&gt; &lt;strong&gt;histology&lt;/strong&gt;.jpg - Embryolog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50" y="2264977"/>
            <a:ext cx="4584246" cy="3308509"/>
          </a:xfrm>
        </p:spPr>
      </p:pic>
    </p:spTree>
    <p:extLst>
      <p:ext uri="{BB962C8B-B14F-4D97-AF65-F5344CB8AC3E}">
        <p14:creationId xmlns:p14="http://schemas.microsoft.com/office/powerpoint/2010/main" val="1513607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ANATOMY: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582655"/>
            <a:ext cx="8946541" cy="4173711"/>
          </a:xfrm>
        </p:spPr>
        <p:txBody>
          <a:bodyPr/>
          <a:lstStyle/>
          <a:p>
            <a:r>
              <a:rPr lang="en-GB" u="sng" dirty="0" smtClean="0">
                <a:latin typeface="Arial Rounded MT Bold" panose="020F0704030504030204" pitchFamily="34" charset="0"/>
              </a:rPr>
              <a:t>MONORCHISM</a:t>
            </a:r>
            <a:r>
              <a:rPr lang="en-GB" dirty="0" smtClean="0"/>
              <a:t> : UNILATERAL ABSENCE OF TESTIS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ANORCHISM</a:t>
            </a:r>
            <a:r>
              <a:rPr lang="en-GB" dirty="0" smtClean="0"/>
              <a:t> : BILATERAL ABSENE OF TESTIS.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UNDESCENDED TESTIS </a:t>
            </a:r>
            <a:r>
              <a:rPr lang="en-GB" dirty="0" smtClean="0"/>
              <a:t>: THE TESTIS MAY LIE IN LUMBAR, ILIAC, INGUINAL OR UPPER SCROTAL REGION.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ECTOPIC TESTIS : </a:t>
            </a:r>
            <a:r>
              <a:rPr lang="en-GB" dirty="0" smtClean="0"/>
              <a:t>THIS MAY OCCUPY ABNORMAL POSITION , AS DEVIATES FROM NORMAL ROUTE.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HERMAPHRODISM</a:t>
            </a:r>
            <a:r>
              <a:rPr lang="en-GB" dirty="0" smtClean="0"/>
              <a:t> : INDIVIDUAL MAY SHOWS SOME FEATURE OF FEMALE WHEREAS SOME OF MALES.</a:t>
            </a:r>
          </a:p>
          <a:p>
            <a:r>
              <a:rPr lang="en-GB" dirty="0" smtClean="0"/>
              <a:t>TESTIS &amp; EPIDIDYMIS IS SITE OF TUMORS &amp; INFECTIONS.</a:t>
            </a:r>
          </a:p>
          <a:p>
            <a:r>
              <a:rPr lang="en-GB" u="sng" dirty="0" smtClean="0">
                <a:latin typeface="Arial Rounded MT Bold" panose="020F0704030504030204" pitchFamily="34" charset="0"/>
              </a:rPr>
              <a:t>VARICOCOELE:</a:t>
            </a:r>
            <a:r>
              <a:rPr lang="en-GB" dirty="0" smtClean="0"/>
              <a:t> PRODUCED BY DILATION OF PAMPINIFORM PLEXUS.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4151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326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Rounded MT Bold</vt:lpstr>
      <vt:lpstr>Century Gothic</vt:lpstr>
      <vt:lpstr>Wingdings 3</vt:lpstr>
      <vt:lpstr>Ion</vt:lpstr>
      <vt:lpstr>        MALE EXTERNAL              GENITAL ORGANS:    </vt:lpstr>
      <vt:lpstr>TESTIS: MALE GONAD, HOMOLOGUS TO OVARY IN FEMALE SUSPENDED IN SCROTUM BY SPERMATIC CORD. PLACED OBLIQUELY , LEFT ONE IS AT LITTLE LOWER LEVEL.</vt:lpstr>
      <vt:lpstr>EXTERNAL FEATURES : </vt:lpstr>
      <vt:lpstr>TESTIS :</vt:lpstr>
      <vt:lpstr>COVERINGS OF TESTIS :</vt:lpstr>
      <vt:lpstr>STRUCTURE OF TESTIS: </vt:lpstr>
      <vt:lpstr>ARTERIAL SUPPLY: TESTICULAR ARTERY  VENOUS DRAINAGE : FORMS PAMPINIFORM PLEXUSES, CONDENSES INTO 4 VEINS AT SUPERFICIAL INGUINAL RING , &amp; 2 VEINS AT DEEP INGUINAL RING .ULTIMATELY ONE VEIN DRAINS INTO INFERIOR VENACAVA ON RIGHT SIDE &amp; LEFT RENAL VEIN INTO LEFT SIDE.</vt:lpstr>
      <vt:lpstr>HISTOLOGY OF SEMINIFEROUS TUBULES :  HERE CELLS ARE ARRANGED WITHIN 4 TO 8 LAYERS .   THE SPERMETOGENIC CELLS &amp; SUPPORTING CELLS , THESE TWO TYPES OF CELLS ARE FOUND. SPERMATOGENIC CELLS INCLUDES 1) PRIMARY SPERMATOCYTES 2) SECONDARY SPERMATOCYTES 3) SPERMATIDS  4)SPERMATOZOA. SERTOLI CELLS ARE SUPPORTING &amp; PROTECTING CELLS &amp; HELPS IN MATURATION OF SPERMATOZOA.  INTERSTITIAL LEYDIG CELLS SECRETS TESTESTERONE. THE ACTIVITY OF LEYDIG CELLS ARE CONTROLLED BY ICSH OF ANTERIOR PITUITARY.</vt:lpstr>
      <vt:lpstr>CLINICAL ANATOMY:</vt:lpstr>
      <vt:lpstr>CLINICAL ANATOMY :</vt:lpstr>
      <vt:lpstr>                                                   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EXTERNAL              GENITAL ORGANS:</dc:title>
  <dc:creator>hp</dc:creator>
  <cp:lastModifiedBy>hp</cp:lastModifiedBy>
  <cp:revision>9</cp:revision>
  <dcterms:created xsi:type="dcterms:W3CDTF">2020-08-26T09:46:40Z</dcterms:created>
  <dcterms:modified xsi:type="dcterms:W3CDTF">2020-08-26T11:02:08Z</dcterms:modified>
</cp:coreProperties>
</file>