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0083800" cy="7556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386" y="-78"/>
      </p:cViewPr>
      <p:guideLst>
        <p:guide orient="horz" pos="3016"/>
        <p:guide pos="2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2450" y="2974705"/>
            <a:ext cx="6261100" cy="2052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5426288"/>
            <a:ext cx="5156200" cy="24471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63" y="6153339"/>
            <a:ext cx="6261100" cy="19018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863" y="4058633"/>
            <a:ext cx="6261100" cy="209470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300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44383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143474"/>
            <a:ext cx="3254596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300" y="3036771"/>
            <a:ext cx="3254596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41827" y="2143474"/>
            <a:ext cx="3255874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41827" y="3036771"/>
            <a:ext cx="3255874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1" y="381259"/>
            <a:ext cx="2423363" cy="16225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901" y="381259"/>
            <a:ext cx="4117799" cy="8172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301" y="2003825"/>
            <a:ext cx="2423363" cy="65501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788" y="6703060"/>
            <a:ext cx="4419600" cy="7913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43788" y="855615"/>
            <a:ext cx="4419600" cy="5745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788" y="7494394"/>
            <a:ext cx="4419600" cy="11238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0350" y="536423"/>
            <a:ext cx="1657350" cy="11406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300" y="536423"/>
            <a:ext cx="4849283" cy="11406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300" y="383477"/>
            <a:ext cx="6629400" cy="1595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234355"/>
            <a:ext cx="6629400" cy="631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300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523B-E035-4CAE-A96A-58211FC229D1}" type="datetimeFigureOut">
              <a:rPr lang="en-US" smtClean="0"/>
              <a:pPr/>
              <a:t>2/22/2021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6717" y="8875350"/>
            <a:ext cx="2332567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78967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4" name="TextBox 2"/>
          <p:cNvSpPr txBox="1"/>
          <p:nvPr/>
        </p:nvSpPr>
        <p:spPr>
          <a:xfrm>
            <a:off x="2089572" y="1762026"/>
            <a:ext cx="7272808" cy="146193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140" spc="-10" dirty="0" smtClean="0">
                <a:solidFill>
                  <a:srgbClr val="565F6C"/>
                </a:solidFill>
                <a:latin typeface="Arial"/>
                <a:cs typeface="Arial"/>
              </a:rPr>
              <a:t>THE FEMALE REPRODUCTIVE</a:t>
            </a:r>
            <a:r>
              <a:rPr lang="en-CA" sz="3305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305" dirty="0" smtClean="0">
                <a:solidFill>
                  <a:srgbClr val="000000"/>
                </a:solidFill>
                <a:latin typeface="Times New Roman"/>
              </a:rPr>
            </a:br>
            <a:r>
              <a:rPr lang="en-CA" sz="3140" spc="-10" dirty="0" smtClean="0">
                <a:solidFill>
                  <a:srgbClr val="565F6C"/>
                </a:solidFill>
                <a:latin typeface="Arial"/>
                <a:cs typeface="Arial"/>
              </a:rPr>
              <a:t>SYSTEM</a:t>
            </a:r>
          </a:p>
          <a:p>
            <a:pPr>
              <a:lnSpc>
                <a:spcPts val="3800"/>
              </a:lnSpc>
            </a:pPr>
            <a:endParaRPr lang="en-CA" sz="3305" dirty="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16200" y="5486400"/>
            <a:ext cx="1993652" cy="76944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endParaRPr lang="en-CA" sz="1983" dirty="0" smtClean="0">
              <a:solidFill>
                <a:srgbClr val="565F6C"/>
              </a:solidFill>
              <a:latin typeface="Arial"/>
              <a:cs typeface="Arial"/>
            </a:endParaRPr>
          </a:p>
          <a:p>
            <a:pPr>
              <a:lnSpc>
                <a:spcPts val="3000"/>
              </a:lnSpc>
            </a:pPr>
            <a:endParaRPr lang="en-CA" sz="1983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7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FEMALE REPRODUCTION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778000"/>
            <a:ext cx="9486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1758" spc="-1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 Unlike males, who are</a:t>
            </a:r>
          </a:p>
          <a:p>
            <a:pPr>
              <a:lnSpc>
                <a:spcPts val="3045"/>
              </a:lnSpc>
            </a:pPr>
            <a:endParaRPr lang="en-CA" sz="260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1700" y="2146300"/>
            <a:ext cx="9182100" cy="2247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able to produce sperm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cells throughout their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reproductive lives,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females produce a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finite number of egg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cells.</a:t>
            </a:r>
          </a:p>
          <a:p>
            <a:pPr>
              <a:lnSpc>
                <a:spcPts val="276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96900" y="4330700"/>
            <a:ext cx="9486900" cy="154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5"/>
              </a:lnSpc>
            </a:pPr>
            <a:r>
              <a:rPr lang="en-CA" sz="1758" spc="-1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 During early fetal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development germ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cells migrate into the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ovaries and</a:t>
            </a:r>
          </a:p>
          <a:p>
            <a:pPr>
              <a:lnSpc>
                <a:spcPts val="276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1700" y="5727700"/>
            <a:ext cx="9182100" cy="850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differentiate into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oogonia</a:t>
            </a:r>
          </a:p>
          <a:p>
            <a:pPr>
              <a:lnSpc>
                <a:spcPts val="28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OOGONIA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790700"/>
            <a:ext cx="9486900" cy="2082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75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The oogonia divide by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mitosis for the next few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months and some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differentiate into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primary oocytes.</a:t>
            </a:r>
          </a:p>
          <a:p>
            <a:pPr>
              <a:lnSpc>
                <a:spcPts val="307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900" y="3835400"/>
            <a:ext cx="9486900" cy="2082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75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By fifth month there are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about 7 million primary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oocytes, but most will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degenerate during the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next 2 months</a:t>
            </a:r>
          </a:p>
          <a:p>
            <a:pPr>
              <a:lnSpc>
                <a:spcPts val="307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OOGONIA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2095500"/>
            <a:ext cx="3314700" cy="965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  <a:tabLst>
                <a:tab pos="304800" algn="l"/>
              </a:tabLst>
            </a:pPr>
            <a:r>
              <a:rPr lang="en-CA" sz="1696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 Those that remain will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	layer of squamous</a:t>
            </a:r>
          </a:p>
          <a:p>
            <a:pPr>
              <a:lnSpc>
                <a:spcPts val="220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1700" y="2654300"/>
            <a:ext cx="3009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epithelial cells (follicle</a:t>
            </a:r>
          </a:p>
          <a:p>
            <a:pPr>
              <a:lnSpc>
                <a:spcPts val="220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949700" y="1752600"/>
            <a:ext cx="6019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be</a:t>
            </a:r>
          </a:p>
          <a:p>
            <a:pPr>
              <a:lnSpc>
                <a:spcPts val="27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1700" y="2933700"/>
            <a:ext cx="9182100" cy="723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cells) called a primordial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follicle.</a:t>
            </a:r>
          </a:p>
          <a:p>
            <a:pPr>
              <a:lnSpc>
                <a:spcPts val="220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79800" y="3517900"/>
            <a:ext cx="6604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mary</a:t>
            </a:r>
          </a:p>
          <a:p>
            <a:pPr>
              <a:lnSpc>
                <a:spcPts val="27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96900" y="3860800"/>
            <a:ext cx="9486900" cy="723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lang="en-CA" sz="1696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 Degeneration of pri</a:t>
            </a:r>
          </a:p>
          <a:p>
            <a:pPr>
              <a:lnSpc>
                <a:spcPts val="2160"/>
              </a:lnSpc>
            </a:pPr>
            <a:endParaRPr lang="en-CA" sz="2387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6900" y="4445000"/>
            <a:ext cx="9486900" cy="723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696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 At birth =1millions</a:t>
            </a:r>
          </a:p>
          <a:p>
            <a:pPr>
              <a:lnSpc>
                <a:spcPts val="2760"/>
              </a:lnSpc>
            </a:pPr>
            <a:endParaRPr lang="en-CA" sz="2391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96900" y="4787900"/>
            <a:ext cx="9486900" cy="749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  <a:tabLst>
                <a:tab pos="304800" algn="l"/>
              </a:tabLst>
            </a:pPr>
            <a:r>
              <a:rPr lang="en-CA" sz="1306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302" spc="-10" smtClean="0">
                <a:solidFill>
                  <a:srgbClr val="000000"/>
                </a:solidFill>
                <a:latin typeface="Arial"/>
                <a:cs typeface="Arial"/>
              </a:rPr>
              <a:t>	At puberty 400,000 remain</a:t>
            </a:r>
            <a:r>
              <a:rPr lang="en-CA" sz="239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394" smtClean="0">
                <a:solidFill>
                  <a:srgbClr val="000000"/>
                </a:solidFill>
                <a:latin typeface="Times New Roman"/>
              </a:rPr>
            </a:br>
            <a:r>
              <a:rPr lang="en-CA" sz="1612" spc="-1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302" spc="-10" smtClean="0">
                <a:solidFill>
                  <a:srgbClr val="000000"/>
                </a:solidFill>
                <a:latin typeface="Arial"/>
                <a:cs typeface="Arial"/>
              </a:rPr>
              <a:t> Only 400-500 will reach</a:t>
            </a:r>
          </a:p>
          <a:p>
            <a:pPr>
              <a:lnSpc>
                <a:spcPts val="2900"/>
              </a:lnSpc>
            </a:pPr>
            <a:endParaRPr lang="en-CA" sz="2394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01700" y="5511800"/>
            <a:ext cx="9182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lang="en-CA" sz="2302" smtClean="0">
                <a:solidFill>
                  <a:srgbClr val="000000"/>
                </a:solidFill>
                <a:latin typeface="Arial"/>
                <a:cs typeface="Arial"/>
              </a:rPr>
              <a:t>maturity</a:t>
            </a:r>
          </a:p>
          <a:p>
            <a:pPr>
              <a:lnSpc>
                <a:spcPts val="21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5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OVARIAN CYCLE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2095500"/>
            <a:ext cx="9486900" cy="1181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1696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 Monthly changes thating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a woman’s reproductive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life.</a:t>
            </a:r>
          </a:p>
          <a:p>
            <a:pPr>
              <a:lnSpc>
                <a:spcPts val="220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900" y="3238500"/>
            <a:ext cx="9486900" cy="723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696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 Each month FSHrdial</a:t>
            </a:r>
          </a:p>
          <a:p>
            <a:pPr>
              <a:lnSpc>
                <a:spcPts val="2760"/>
              </a:lnSpc>
            </a:pPr>
            <a:endParaRPr lang="en-CA" sz="239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01700" y="3581400"/>
            <a:ext cx="9182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follicles to grow and</a:t>
            </a:r>
          </a:p>
          <a:p>
            <a:pPr>
              <a:lnSpc>
                <a:spcPts val="21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1700" y="3860800"/>
            <a:ext cx="9182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mature (follicular phase)</a:t>
            </a:r>
          </a:p>
          <a:p>
            <a:pPr>
              <a:lnSpc>
                <a:spcPts val="21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6900" y="4254500"/>
            <a:ext cx="228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CA" sz="1306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1955"/>
              </a:lnSpc>
            </a:pPr>
            <a:endParaRPr lang="en-CA" sz="1696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01700" y="4165600"/>
            <a:ext cx="9067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Ovulation- release of the</a:t>
            </a:r>
          </a:p>
          <a:p>
            <a:pPr>
              <a:lnSpc>
                <a:spcPts val="27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01700" y="4508500"/>
            <a:ext cx="9182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egg (LH)</a:t>
            </a:r>
          </a:p>
          <a:p>
            <a:pPr>
              <a:lnSpc>
                <a:spcPts val="21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96900" y="4864100"/>
            <a:ext cx="9486900" cy="723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1696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 Luteal phase the corpus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luteum produces</a:t>
            </a:r>
          </a:p>
          <a:p>
            <a:pPr>
              <a:lnSpc>
                <a:spcPts val="220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01700" y="5422900"/>
            <a:ext cx="9182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progesterone that</a:t>
            </a:r>
          </a:p>
          <a:p>
            <a:pPr>
              <a:lnSpc>
                <a:spcPts val="220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01700" y="5702300"/>
            <a:ext cx="4216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maintains uterine walls</a:t>
            </a:r>
          </a:p>
          <a:p>
            <a:pPr>
              <a:lnSpc>
                <a:spcPts val="220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219700" y="5676900"/>
            <a:ext cx="4762500" cy="1295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1983" smtClean="0">
                <a:solidFill>
                  <a:srgbClr val="000000"/>
                </a:solidFill>
                <a:latin typeface="Arial"/>
                <a:cs typeface="Arial"/>
              </a:rPr>
              <a:t>If fertilization does not occur,</a:t>
            </a:r>
            <a:r>
              <a:rPr lang="en-CA" sz="198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983" smtClean="0">
                <a:solidFill>
                  <a:srgbClr val="000000"/>
                </a:solidFill>
                <a:latin typeface="Times New Roman"/>
              </a:rPr>
            </a:br>
            <a:r>
              <a:rPr lang="en-CA" sz="1983" smtClean="0">
                <a:solidFill>
                  <a:srgbClr val="000000"/>
                </a:solidFill>
                <a:latin typeface="Arial"/>
                <a:cs typeface="Arial"/>
              </a:rPr>
              <a:t>the corpus luteum degenerates,</a:t>
            </a:r>
            <a:r>
              <a:rPr lang="en-CA" sz="198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983" smtClean="0">
                <a:solidFill>
                  <a:srgbClr val="000000"/>
                </a:solidFill>
                <a:latin typeface="Times New Roman"/>
              </a:rPr>
            </a:br>
            <a:r>
              <a:rPr lang="en-CA" sz="1983" smtClean="0">
                <a:solidFill>
                  <a:srgbClr val="000000"/>
                </a:solidFill>
                <a:latin typeface="Arial"/>
                <a:cs typeface="Arial"/>
              </a:rPr>
              <a:t>within 2 weeks into a mass of</a:t>
            </a:r>
            <a:r>
              <a:rPr lang="en-CA" sz="198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983" smtClean="0">
                <a:solidFill>
                  <a:srgbClr val="000000"/>
                </a:solidFill>
                <a:latin typeface="Times New Roman"/>
              </a:rPr>
            </a:br>
            <a:r>
              <a:rPr lang="en-CA" sz="1983" smtClean="0">
                <a:solidFill>
                  <a:srgbClr val="000000"/>
                </a:solidFill>
                <a:latin typeface="Arial"/>
                <a:cs typeface="Arial"/>
              </a:rPr>
              <a:t>scar tissue called the corpus</a:t>
            </a:r>
          </a:p>
          <a:p>
            <a:pPr>
              <a:lnSpc>
                <a:spcPts val="2255"/>
              </a:lnSpc>
            </a:pPr>
            <a:endParaRPr lang="en-CA" sz="1983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219700" y="6845300"/>
            <a:ext cx="47625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83" smtClean="0">
                <a:solidFill>
                  <a:srgbClr val="000000"/>
                </a:solidFill>
                <a:latin typeface="Arial"/>
                <a:cs typeface="Arial"/>
              </a:rPr>
              <a:t>albicans</a:t>
            </a:r>
          </a:p>
          <a:p>
            <a:pPr>
              <a:lnSpc>
                <a:spcPts val="2300"/>
              </a:lnSpc>
            </a:pPr>
            <a:endParaRPr lang="en-CA" sz="198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8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GROSS ANATOMY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2120900"/>
            <a:ext cx="9486900" cy="1282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1696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 The ovaries are solid,ut 2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cm in length and 1 cm in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width.</a:t>
            </a:r>
          </a:p>
          <a:p>
            <a:pPr>
              <a:lnSpc>
                <a:spcPts val="240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900" y="3175000"/>
            <a:ext cx="228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CA" sz="1306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1955"/>
              </a:lnSpc>
            </a:pPr>
            <a:endParaRPr lang="en-CA" sz="1696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01700" y="3086100"/>
            <a:ext cx="9067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Like the testes, they</a:t>
            </a:r>
          </a:p>
          <a:p>
            <a:pPr>
              <a:lnSpc>
                <a:spcPts val="27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1700" y="3429000"/>
            <a:ext cx="9182100" cy="1371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3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develop from embryonic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tissue along the posterior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abdominal wall, near the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kidneys.</a:t>
            </a:r>
          </a:p>
          <a:p>
            <a:pPr>
              <a:lnSpc>
                <a:spcPts val="243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6900" y="4749800"/>
            <a:ext cx="9486900" cy="1066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1696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 Accessory organs include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the uterine tubes, uterus,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and vagina.</a:t>
            </a:r>
          </a:p>
          <a:p>
            <a:pPr>
              <a:lnSpc>
                <a:spcPts val="240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6" name="TextBox 2"/>
          <p:cNvSpPr txBox="1"/>
          <p:nvPr/>
        </p:nvSpPr>
        <p:spPr>
          <a:xfrm>
            <a:off x="596900" y="5207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UTERINE TUBES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(FALLOPIAN TUBES)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" y="19812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77900" y="1879600"/>
            <a:ext cx="89916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Receive the ovulated oocyte and provide a site for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77900" y="2273300"/>
            <a:ext cx="9105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35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fertilization</a:t>
            </a:r>
          </a:p>
          <a:p>
            <a:pPr>
              <a:lnSpc>
                <a:spcPts val="263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5800" y="27686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7900" y="2667000"/>
            <a:ext cx="89916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Empty into the superolateral region of the uterus via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7900" y="3060700"/>
            <a:ext cx="9105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75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isthmus</a:t>
            </a:r>
          </a:p>
          <a:p>
            <a:pPr>
              <a:lnSpc>
                <a:spcPts val="267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5800" y="35433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77900" y="3454400"/>
            <a:ext cx="89916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Expand distally around the ovary forming the </a:t>
            </a: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ampulla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5800" y="3886200"/>
            <a:ext cx="93980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The ampulla ends in the funnel-shaped, ciliated</a:t>
            </a:r>
          </a:p>
          <a:p>
            <a:pPr>
              <a:lnSpc>
                <a:spcPts val="3045"/>
              </a:lnSpc>
            </a:pPr>
            <a:endParaRPr lang="en-CA" sz="2628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77900" y="4267200"/>
            <a:ext cx="9105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45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infundibulum containing fingerlike projections called</a:t>
            </a:r>
          </a:p>
          <a:p>
            <a:pPr>
              <a:lnSpc>
                <a:spcPts val="27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77900" y="4622800"/>
            <a:ext cx="9105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90"/>
              </a:lnSpc>
            </a:pP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fimbriae</a:t>
            </a:r>
          </a:p>
          <a:p>
            <a:pPr>
              <a:lnSpc>
                <a:spcPts val="269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204200" y="7099300"/>
            <a:ext cx="18796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7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7" name="TextBox 2"/>
          <p:cNvSpPr txBox="1"/>
          <p:nvPr/>
        </p:nvSpPr>
        <p:spPr>
          <a:xfrm>
            <a:off x="596900" y="5207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UTERINE TUBES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(FALLOPIAN TUBES)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" y="1905000"/>
            <a:ext cx="93980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Function: events occurring in the uterine tube</a:t>
            </a:r>
          </a:p>
          <a:p>
            <a:pPr>
              <a:lnSpc>
                <a:spcPts val="3045"/>
              </a:lnSpc>
            </a:pPr>
            <a:endParaRPr lang="en-CA" sz="2627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92200" y="2400300"/>
            <a:ext cx="8991600" cy="3352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80"/>
              </a:lnSpc>
            </a:pPr>
            <a:r>
              <a:rPr lang="en-CA" sz="282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3525" smtClean="0">
                <a:solidFill>
                  <a:srgbClr val="FF0000"/>
                </a:solidFill>
                <a:latin typeface="Arial"/>
                <a:cs typeface="Arial"/>
              </a:rPr>
              <a:t>Fimbriae</a:t>
            </a:r>
            <a:r>
              <a:rPr lang="en-CA" sz="3525" smtClean="0">
                <a:solidFill>
                  <a:srgbClr val="000000"/>
                </a:solidFill>
                <a:latin typeface="Arial"/>
                <a:cs typeface="Arial"/>
              </a:rPr>
              <a:t> sweep oocyte into tube, cilia &amp;</a:t>
            </a:r>
            <a:r>
              <a:rPr lang="en-CA" sz="352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525" smtClean="0">
                <a:solidFill>
                  <a:srgbClr val="000000"/>
                </a:solidFill>
                <a:latin typeface="Times New Roman"/>
              </a:rPr>
            </a:br>
            <a:r>
              <a:rPr lang="en-CA" sz="3525" smtClean="0">
                <a:solidFill>
                  <a:srgbClr val="000000"/>
                </a:solidFill>
                <a:latin typeface="Arial"/>
                <a:cs typeface="Arial"/>
              </a:rPr>
              <a:t>peristalsis move it along, sperm</a:t>
            </a:r>
            <a:r>
              <a:rPr lang="en-CA" sz="352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525" smtClean="0">
                <a:solidFill>
                  <a:srgbClr val="000000"/>
                </a:solidFill>
                <a:latin typeface="Times New Roman"/>
              </a:rPr>
            </a:br>
            <a:r>
              <a:rPr lang="en-CA" sz="3525" smtClean="0">
                <a:solidFill>
                  <a:srgbClr val="000000"/>
                </a:solidFill>
                <a:latin typeface="Arial"/>
                <a:cs typeface="Arial"/>
              </a:rPr>
              <a:t>reaches oocyte in ampulla, fertilization</a:t>
            </a:r>
            <a:r>
              <a:rPr lang="en-CA" sz="352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525" smtClean="0">
                <a:solidFill>
                  <a:srgbClr val="000000"/>
                </a:solidFill>
                <a:latin typeface="Times New Roman"/>
              </a:rPr>
            </a:br>
            <a:r>
              <a:rPr lang="en-CA" sz="3525" smtClean="0">
                <a:solidFill>
                  <a:srgbClr val="000000"/>
                </a:solidFill>
                <a:latin typeface="Arial"/>
                <a:cs typeface="Arial"/>
              </a:rPr>
              <a:t>occurs within 24 hours after ovulation</a:t>
            </a:r>
            <a:r>
              <a:rPr lang="en-CA" sz="352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525" smtClean="0">
                <a:solidFill>
                  <a:srgbClr val="000000"/>
                </a:solidFill>
                <a:latin typeface="Times New Roman"/>
              </a:rPr>
            </a:br>
            <a:r>
              <a:rPr lang="en-CA" sz="3525" smtClean="0">
                <a:solidFill>
                  <a:srgbClr val="000000"/>
                </a:solidFill>
                <a:latin typeface="Arial"/>
                <a:cs typeface="Arial"/>
              </a:rPr>
              <a:t>&amp; zygote reaches uterus about 7 days</a:t>
            </a:r>
            <a:r>
              <a:rPr lang="en-CA" sz="352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525" smtClean="0">
                <a:solidFill>
                  <a:srgbClr val="000000"/>
                </a:solidFill>
                <a:latin typeface="Times New Roman"/>
              </a:rPr>
            </a:br>
            <a:r>
              <a:rPr lang="en-CA" sz="3525" smtClean="0">
                <a:solidFill>
                  <a:srgbClr val="000000"/>
                </a:solidFill>
                <a:latin typeface="Arial"/>
                <a:cs typeface="Arial"/>
              </a:rPr>
              <a:t>after ovulation</a:t>
            </a:r>
          </a:p>
          <a:p>
            <a:pPr>
              <a:lnSpc>
                <a:spcPts val="4180"/>
              </a:lnSpc>
            </a:pPr>
            <a:endParaRPr lang="en-CA" sz="352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204200" y="7099300"/>
            <a:ext cx="18796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8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FALLOPIAN TUBE HISTOLOGY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533900" y="6400800"/>
            <a:ext cx="55499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65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Cilia sweep egg/zygote</a:t>
            </a:r>
          </a:p>
          <a:p>
            <a:pPr>
              <a:lnSpc>
                <a:spcPts val="356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33900" y="6870700"/>
            <a:ext cx="55499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65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toward the uterus</a:t>
            </a:r>
          </a:p>
          <a:p>
            <a:pPr>
              <a:lnSpc>
                <a:spcPts val="356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1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20" smtClean="0">
                <a:solidFill>
                  <a:srgbClr val="565F6C"/>
                </a:solidFill>
                <a:latin typeface="Arial"/>
                <a:cs typeface="Arial"/>
              </a:rPr>
              <a:t>UTERUS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20066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900" y="32639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96900" y="37465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1700" y="1905000"/>
            <a:ext cx="9067800" cy="134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Hollow, thick-walled organ located in the pelvis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anterior to the rectum and posterosuperior to the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bladder</a:t>
            </a:r>
          </a:p>
          <a:p>
            <a:pPr>
              <a:lnSpc>
                <a:spcPts val="308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01700" y="3162300"/>
            <a:ext cx="90678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Body: 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Major portion of the uterus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01700" y="3644900"/>
            <a:ext cx="9067800" cy="952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Fundus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:  Rounded region superior to the entrance of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 uterine tubes</a:t>
            </a:r>
          </a:p>
          <a:p>
            <a:pPr>
              <a:lnSpc>
                <a:spcPts val="308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6900" y="4521200"/>
            <a:ext cx="94869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 Isthmus:  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Narrowed region between the body and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cervix</a:t>
            </a:r>
          </a:p>
          <a:p>
            <a:pPr>
              <a:lnSpc>
                <a:spcPts val="30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10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41300"/>
            <a:ext cx="9398000" cy="546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90"/>
              </a:lnSpc>
            </a:pPr>
            <a:r>
              <a:rPr lang="en-CA" sz="2766" spc="-10" smtClean="0">
                <a:solidFill>
                  <a:srgbClr val="565F6C"/>
                </a:solidFill>
                <a:latin typeface="Arial"/>
                <a:cs typeface="Arial"/>
              </a:rPr>
              <a:t>UTERUS</a:t>
            </a:r>
          </a:p>
          <a:p>
            <a:pPr>
              <a:lnSpc>
                <a:spcPts val="3390"/>
              </a:lnSpc>
            </a:pPr>
            <a:endParaRPr lang="en-CA" sz="297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6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UTERINE HISTOLOGY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1600" y="2019300"/>
            <a:ext cx="2540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1662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470"/>
              </a:lnSpc>
            </a:pPr>
            <a:endParaRPr lang="en-CA" sz="215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1600" y="4953000"/>
            <a:ext cx="2540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1662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470"/>
              </a:lnSpc>
            </a:pPr>
            <a:endParaRPr lang="en-CA" sz="215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1600" y="5905500"/>
            <a:ext cx="2540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1662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470"/>
              </a:lnSpc>
            </a:pPr>
            <a:endParaRPr lang="en-CA" sz="215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3700" y="1905000"/>
            <a:ext cx="95758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Endometrium</a:t>
            </a:r>
          </a:p>
          <a:p>
            <a:pPr>
              <a:lnSpc>
                <a:spcPts val="356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08000" y="2476500"/>
            <a:ext cx="94615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Simple columnar epithelium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08000" y="2882900"/>
            <a:ext cx="94615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Stroma of connective tissue and endometrial glands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14400" y="3352800"/>
            <a:ext cx="90551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1425" spc="-30" smtClean="0">
                <a:solidFill>
                  <a:srgbClr val="DF752E"/>
                </a:solidFill>
                <a:latin typeface="Arial Unicode MS"/>
                <a:cs typeface="Arial Unicode MS"/>
              </a:rPr>
              <a:t></a:t>
            </a:r>
            <a:r>
              <a:rPr lang="en-CA" sz="3085" smtClean="0">
                <a:solidFill>
                  <a:srgbClr val="FF0000"/>
                </a:solidFill>
                <a:latin typeface="Arial"/>
                <a:cs typeface="Arial"/>
              </a:rPr>
              <a:t>Stratum functionalis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: Shed during menstruation</a:t>
            </a:r>
          </a:p>
          <a:p>
            <a:pPr>
              <a:lnSpc>
                <a:spcPts val="281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" y="3822700"/>
            <a:ext cx="9055100" cy="952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  <a:tabLst>
                <a:tab pos="190500" algn="l"/>
              </a:tabLst>
            </a:pPr>
            <a:r>
              <a:rPr lang="en-CA" sz="1425" spc="-30" smtClean="0">
                <a:solidFill>
                  <a:srgbClr val="DF752E"/>
                </a:solidFill>
                <a:latin typeface="Arial Unicode MS"/>
                <a:cs typeface="Arial Unicode MS"/>
              </a:rPr>
              <a:t></a:t>
            </a:r>
            <a:r>
              <a:rPr lang="en-CA" sz="3085" smtClean="0">
                <a:solidFill>
                  <a:srgbClr val="FF0000"/>
                </a:solidFill>
                <a:latin typeface="Arial"/>
                <a:cs typeface="Arial"/>
              </a:rPr>
              <a:t>Stratum basalis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: Replaces stratum functionalis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	each month</a:t>
            </a:r>
          </a:p>
          <a:p>
            <a:pPr>
              <a:lnSpc>
                <a:spcPts val="363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3700" y="4838700"/>
            <a:ext cx="95758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Myometrium</a:t>
            </a:r>
          </a:p>
          <a:p>
            <a:pPr>
              <a:lnSpc>
                <a:spcPts val="356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08000" y="5410200"/>
            <a:ext cx="94615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3 layers of smooth muscle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93700" y="5791200"/>
            <a:ext cx="95758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Perimetrium</a:t>
            </a:r>
          </a:p>
          <a:p>
            <a:pPr>
              <a:lnSpc>
                <a:spcPts val="356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08000" y="6324600"/>
            <a:ext cx="94615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 Visceral peritoneum</a:t>
            </a:r>
          </a:p>
          <a:p>
            <a:pPr>
              <a:lnSpc>
                <a:spcPts val="2645"/>
              </a:lnSpc>
            </a:pPr>
            <a:endParaRPr lang="en-CA" sz="2291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153400" y="7099300"/>
            <a:ext cx="18161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12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596900" y="139700"/>
            <a:ext cx="9486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960"/>
              </a:lnSpc>
            </a:pPr>
            <a:r>
              <a:rPr lang="en-CA" sz="4187" spc="-10" smtClean="0">
                <a:solidFill>
                  <a:srgbClr val="565F6C"/>
                </a:solidFill>
                <a:latin typeface="Arial"/>
                <a:cs typeface="Arial"/>
              </a:rPr>
              <a:t>UTERINE</a:t>
            </a:r>
          </a:p>
          <a:p>
            <a:pPr>
              <a:lnSpc>
                <a:spcPts val="4960"/>
              </a:lnSpc>
            </a:pPr>
            <a:endParaRPr lang="en-CA" sz="4407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787400"/>
            <a:ext cx="9486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187" spc="-10" smtClean="0">
                <a:solidFill>
                  <a:srgbClr val="565F6C"/>
                </a:solidFill>
                <a:latin typeface="Arial"/>
                <a:cs typeface="Arial"/>
              </a:rPr>
              <a:t>HISTOLOGY</a:t>
            </a:r>
          </a:p>
          <a:p>
            <a:pPr>
              <a:lnSpc>
                <a:spcPts val="5060"/>
              </a:lnSpc>
            </a:pPr>
            <a:endParaRPr lang="en-CA" sz="4407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6" name="TextBox 2"/>
          <p:cNvSpPr txBox="1"/>
          <p:nvPr/>
        </p:nvSpPr>
        <p:spPr>
          <a:xfrm>
            <a:off x="101600" y="863600"/>
            <a:ext cx="99822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187" spc="-10" smtClean="0">
                <a:solidFill>
                  <a:srgbClr val="565F6C"/>
                </a:solidFill>
                <a:latin typeface="Arial"/>
                <a:cs typeface="Arial"/>
              </a:rPr>
              <a:t>ENDOMETRIUM</a:t>
            </a:r>
          </a:p>
          <a:p>
            <a:pPr>
              <a:lnSpc>
                <a:spcPts val="5060"/>
              </a:lnSpc>
            </a:pPr>
            <a:endParaRPr lang="en-CA" sz="4407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2971800"/>
            <a:ext cx="94869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65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Simple</a:t>
            </a:r>
          </a:p>
          <a:p>
            <a:pPr>
              <a:lnSpc>
                <a:spcPts val="356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900" y="3429000"/>
            <a:ext cx="9486900" cy="1079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columnar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epithelium</a:t>
            </a:r>
          </a:p>
          <a:p>
            <a:pPr>
              <a:lnSpc>
                <a:spcPts val="3600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74700" y="6324600"/>
            <a:ext cx="9309100" cy="1079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Endometrial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glands</a:t>
            </a:r>
          </a:p>
          <a:p>
            <a:pPr>
              <a:lnSpc>
                <a:spcPts val="3600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4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ENDOMETRIUM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866900"/>
            <a:ext cx="2286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187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1700" y="1866900"/>
            <a:ext cx="90678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Proliferative phase: glands</a:t>
            </a:r>
          </a:p>
          <a:p>
            <a:pPr>
              <a:lnSpc>
                <a:spcPts val="1760"/>
              </a:lnSpc>
            </a:pPr>
            <a:endParaRPr lang="en-CA" sz="2203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01700" y="2108200"/>
            <a:ext cx="9182100" cy="134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30"/>
              </a:lnSpc>
            </a:pP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and blood vessels scattered</a:t>
            </a:r>
            <a:r>
              <a:rPr lang="en-CA" sz="220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3" smtClean="0">
                <a:solidFill>
                  <a:srgbClr val="000000"/>
                </a:solidFill>
                <a:latin typeface="Times New Roman"/>
              </a:rPr>
            </a:b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throughout the functional</a:t>
            </a:r>
            <a:r>
              <a:rPr lang="en-CA" sz="220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3" smtClean="0">
                <a:solidFill>
                  <a:srgbClr val="000000"/>
                </a:solidFill>
                <a:latin typeface="Times New Roman"/>
              </a:rPr>
            </a:b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zone with little or no</a:t>
            </a:r>
            <a:r>
              <a:rPr lang="en-CA" sz="220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3" smtClean="0">
                <a:solidFill>
                  <a:srgbClr val="000000"/>
                </a:solidFill>
                <a:latin typeface="Times New Roman"/>
              </a:rPr>
            </a:b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branching.</a:t>
            </a:r>
          </a:p>
          <a:p>
            <a:pPr>
              <a:lnSpc>
                <a:spcPts val="2430"/>
              </a:lnSpc>
            </a:pPr>
            <a:endParaRPr lang="en-CA" sz="2203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96900" y="3492500"/>
            <a:ext cx="2286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187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01700" y="3492500"/>
            <a:ext cx="90678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New glands form and</a:t>
            </a:r>
          </a:p>
          <a:p>
            <a:pPr>
              <a:lnSpc>
                <a:spcPts val="1760"/>
              </a:lnSpc>
            </a:pPr>
            <a:endParaRPr lang="en-CA" sz="220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01700" y="3721100"/>
            <a:ext cx="91821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endometrium thickens.</a:t>
            </a:r>
          </a:p>
          <a:p>
            <a:pPr>
              <a:lnSpc>
                <a:spcPts val="2530"/>
              </a:lnSpc>
            </a:pPr>
            <a:endParaRPr lang="en-CA" sz="2203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6900" y="4191000"/>
            <a:ext cx="2286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187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01700" y="4191000"/>
            <a:ext cx="90678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Secretory phase: glands are</a:t>
            </a:r>
          </a:p>
          <a:p>
            <a:pPr>
              <a:lnSpc>
                <a:spcPts val="1760"/>
              </a:lnSpc>
            </a:pPr>
            <a:endParaRPr lang="en-CA" sz="2203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01700" y="4432300"/>
            <a:ext cx="9182100" cy="1041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enlarged and have branches.</a:t>
            </a:r>
            <a:r>
              <a:rPr lang="en-CA" sz="220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3" smtClean="0">
                <a:solidFill>
                  <a:srgbClr val="000000"/>
                </a:solidFill>
                <a:latin typeface="Times New Roman"/>
              </a:rPr>
            </a:b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Preparing the endometrium</a:t>
            </a:r>
            <a:r>
              <a:rPr lang="en-CA" sz="220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3" smtClean="0">
                <a:solidFill>
                  <a:srgbClr val="000000"/>
                </a:solidFill>
                <a:latin typeface="Times New Roman"/>
              </a:rPr>
            </a:b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for implantation</a:t>
            </a:r>
          </a:p>
          <a:p>
            <a:pPr>
              <a:lnSpc>
                <a:spcPts val="2400"/>
              </a:lnSpc>
            </a:pPr>
            <a:endParaRPr lang="en-CA" sz="2203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96900" y="5422900"/>
            <a:ext cx="94869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1542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 If no implantation then</a:t>
            </a:r>
          </a:p>
          <a:p>
            <a:pPr>
              <a:lnSpc>
                <a:spcPts val="2530"/>
              </a:lnSpc>
            </a:pPr>
            <a:endParaRPr lang="en-CA" sz="2177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01700" y="5740400"/>
            <a:ext cx="9182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endometrium breaks down</a:t>
            </a:r>
            <a:r>
              <a:rPr lang="en-CA" sz="220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3" smtClean="0">
                <a:solidFill>
                  <a:srgbClr val="000000"/>
                </a:solidFill>
                <a:latin typeface="Times New Roman"/>
              </a:rPr>
            </a:b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and menstruation begins.</a:t>
            </a:r>
          </a:p>
          <a:p>
            <a:pPr>
              <a:lnSpc>
                <a:spcPts val="2500"/>
              </a:lnSpc>
            </a:pPr>
            <a:endParaRPr lang="en-CA" sz="22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57200"/>
            <a:ext cx="93980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FEMALE: LATERAL VIEW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CERVIX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20066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" y="28702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77900" y="1905000"/>
            <a:ext cx="8991600" cy="952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644" smtClean="0">
                <a:solidFill>
                  <a:srgbClr val="565F6C"/>
                </a:solidFill>
                <a:latin typeface="Arial"/>
                <a:cs typeface="Arial"/>
              </a:rPr>
              <a:t>Narrow lower neck of the uterus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which projects into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 vagina inferiorly</a:t>
            </a:r>
          </a:p>
          <a:p>
            <a:pPr>
              <a:lnSpc>
                <a:spcPts val="308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77900" y="2768600"/>
            <a:ext cx="8991600" cy="952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Cervical canal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- cavity of the cervix that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communicates with:</a:t>
            </a:r>
          </a:p>
          <a:p>
            <a:pPr>
              <a:lnSpc>
                <a:spcPts val="308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92200" y="3670300"/>
            <a:ext cx="8877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The vagina via the </a:t>
            </a:r>
            <a:r>
              <a:rPr lang="en-CA" sz="2313" smtClean="0">
                <a:solidFill>
                  <a:srgbClr val="FF0000"/>
                </a:solidFill>
                <a:latin typeface="Arial"/>
                <a:cs typeface="Arial"/>
              </a:rPr>
              <a:t>external os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2200" y="4076700"/>
            <a:ext cx="8877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The uterine body via the </a:t>
            </a:r>
            <a:r>
              <a:rPr lang="en-CA" sz="2313" smtClean="0">
                <a:solidFill>
                  <a:srgbClr val="FF0000"/>
                </a:solidFill>
                <a:latin typeface="Arial"/>
                <a:cs typeface="Arial"/>
              </a:rPr>
              <a:t>internal os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5800" y="4457700"/>
            <a:ext cx="93980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Cervical glands secrete mucus that covers the</a:t>
            </a:r>
          </a:p>
          <a:p>
            <a:pPr>
              <a:lnSpc>
                <a:spcPts val="3045"/>
              </a:lnSpc>
            </a:pPr>
            <a:endParaRPr lang="en-CA" sz="2627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77900" y="4838700"/>
            <a:ext cx="91059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external os and blocks sperm entry except during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midcycle</a:t>
            </a:r>
          </a:p>
          <a:p>
            <a:pPr>
              <a:lnSpc>
                <a:spcPts val="31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17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6045200" y="3632200"/>
            <a:ext cx="40386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65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Endocervical canal</a:t>
            </a:r>
          </a:p>
          <a:p>
            <a:pPr>
              <a:lnSpc>
                <a:spcPts val="356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23000" y="5067300"/>
            <a:ext cx="38608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65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Fornix</a:t>
            </a:r>
          </a:p>
          <a:p>
            <a:pPr>
              <a:lnSpc>
                <a:spcPts val="356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169400" y="6477000"/>
            <a:ext cx="914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VAGINA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19812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" y="31115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800" y="42545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77900" y="1917700"/>
            <a:ext cx="8991600" cy="1257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Thin-walled tube lying between the bladder and the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rectum, extending from the cervix to the exterior of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 body</a:t>
            </a:r>
          </a:p>
          <a:p>
            <a:pPr>
              <a:lnSpc>
                <a:spcPts val="275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77900" y="3048000"/>
            <a:ext cx="8991600" cy="901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Wall consists of three coats: fibroelastic adventitia,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smooth muscle muscularis, and a </a:t>
            </a: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stratified</a:t>
            </a:r>
          </a:p>
          <a:p>
            <a:pPr>
              <a:lnSpc>
                <a:spcPts val="275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7900" y="3746500"/>
            <a:ext cx="89916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squamous mucosa</a:t>
            </a:r>
          </a:p>
          <a:p>
            <a:pPr>
              <a:lnSpc>
                <a:spcPts val="275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7900" y="4178300"/>
            <a:ext cx="8991600" cy="901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Mucosa near the vaginal orifice forms an incomplete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partition called the </a:t>
            </a: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hymen</a:t>
            </a:r>
          </a:p>
          <a:p>
            <a:pPr>
              <a:lnSpc>
                <a:spcPts val="275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5800" y="4978400"/>
            <a:ext cx="93980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 Vaginal fornix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:  upper end of the vagina surrounding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 cervix</a:t>
            </a:r>
          </a:p>
          <a:p>
            <a:pPr>
              <a:lnSpc>
                <a:spcPts val="27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19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FEMALE EXTERNAL GENITALIA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19812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" y="24130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800" y="32004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5800" y="36322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77900" y="1841500"/>
            <a:ext cx="8991600" cy="990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Mons pubis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:  fatty pad over the pubic symphysis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Labia majora &amp; minora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: folds of skin encircling</a:t>
            </a:r>
          </a:p>
          <a:p>
            <a:pPr>
              <a:lnSpc>
                <a:spcPts val="341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7900" y="2667000"/>
            <a:ext cx="8991600" cy="990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vestibule where find urethral and vaginal openings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Clitoris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:  small mass of erectile tissue</a:t>
            </a:r>
          </a:p>
          <a:p>
            <a:pPr>
              <a:lnSpc>
                <a:spcPts val="308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7900" y="3568700"/>
            <a:ext cx="8991600" cy="901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Bulb of vestibule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: masses of erectile tissue just deep to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 labia on either side of the vaginal orifice</a:t>
            </a:r>
          </a:p>
          <a:p>
            <a:pPr>
              <a:lnSpc>
                <a:spcPts val="275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5800" y="4318000"/>
            <a:ext cx="93980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FF0000"/>
                </a:solidFill>
                <a:latin typeface="Arial"/>
                <a:cs typeface="Arial"/>
              </a:rPr>
              <a:t> Perineum: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Area between the vagina and anus</a:t>
            </a:r>
          </a:p>
          <a:p>
            <a:pPr>
              <a:lnSpc>
                <a:spcPts val="3045"/>
              </a:lnSpc>
            </a:pPr>
            <a:endParaRPr lang="en-CA" sz="2626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20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1371600" y="419100"/>
            <a:ext cx="8712200" cy="546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90"/>
              </a:lnSpc>
            </a:pPr>
            <a:r>
              <a:rPr lang="en-CA" sz="2826" spc="-10" smtClean="0">
                <a:solidFill>
                  <a:srgbClr val="565F6C"/>
                </a:solidFill>
                <a:latin typeface="Arial"/>
                <a:cs typeface="Arial"/>
              </a:rPr>
              <a:t>FEMALE EXTERNAL GENITALIA</a:t>
            </a:r>
          </a:p>
          <a:p>
            <a:pPr>
              <a:lnSpc>
                <a:spcPts val="3390"/>
              </a:lnSpc>
            </a:pPr>
            <a:endParaRPr lang="en-CA" sz="297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197100" y="4991100"/>
            <a:ext cx="7886700" cy="355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83" smtClean="0">
                <a:solidFill>
                  <a:srgbClr val="000000"/>
                </a:solidFill>
                <a:latin typeface="Arial"/>
                <a:cs typeface="Arial"/>
              </a:rPr>
              <a:t>Perineum</a:t>
            </a:r>
          </a:p>
          <a:p>
            <a:pPr>
              <a:lnSpc>
                <a:spcPts val="2300"/>
              </a:lnSpc>
            </a:pPr>
            <a:endParaRPr lang="en-CA" sz="1983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6" name="TextBox 2"/>
          <p:cNvSpPr txBox="1"/>
          <p:nvPr/>
        </p:nvSpPr>
        <p:spPr>
          <a:xfrm>
            <a:off x="596900" y="469900"/>
            <a:ext cx="9486900" cy="546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90"/>
              </a:lnSpc>
            </a:pPr>
            <a:r>
              <a:rPr lang="en-CA" sz="2826" spc="-10" smtClean="0">
                <a:solidFill>
                  <a:srgbClr val="565F6C"/>
                </a:solidFill>
                <a:latin typeface="Arial"/>
                <a:cs typeface="Arial"/>
              </a:rPr>
              <a:t>BARTHOLIN’S GLANDS</a:t>
            </a:r>
          </a:p>
          <a:p>
            <a:pPr>
              <a:lnSpc>
                <a:spcPts val="3390"/>
              </a:lnSpc>
            </a:pPr>
            <a:endParaRPr lang="en-CA" sz="297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901700"/>
            <a:ext cx="94869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540"/>
              </a:lnSpc>
            </a:pPr>
            <a:r>
              <a:rPr lang="en-CA" sz="3768" spc="-10" smtClean="0">
                <a:solidFill>
                  <a:srgbClr val="565F6C"/>
                </a:solidFill>
                <a:latin typeface="Arial"/>
                <a:cs typeface="Arial"/>
              </a:rPr>
              <a:t>(AKA: VESTIBULAR GLANDS)</a:t>
            </a:r>
          </a:p>
          <a:p>
            <a:pPr>
              <a:lnSpc>
                <a:spcPts val="4540"/>
              </a:lnSpc>
            </a:pPr>
            <a:endParaRPr lang="en-CA" sz="3966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" y="19812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77900" y="1879600"/>
            <a:ext cx="89916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 Bartholin's glands are located on each side of the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77900" y="2273300"/>
            <a:ext cx="9105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35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vaginal opening.</a:t>
            </a:r>
          </a:p>
          <a:p>
            <a:pPr>
              <a:lnSpc>
                <a:spcPts val="263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5800" y="27686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7900" y="2667000"/>
            <a:ext cx="89916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They secrete fluid that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7900" y="3060700"/>
            <a:ext cx="9105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75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helps lubricate the vagina.</a:t>
            </a:r>
          </a:p>
          <a:p>
            <a:pPr>
              <a:lnSpc>
                <a:spcPts val="267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5800" y="35433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77900" y="3454400"/>
            <a:ext cx="89916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Sometimes the ducts of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77900" y="3822700"/>
            <a:ext cx="9105900" cy="850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these glands become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obstructed.</a:t>
            </a:r>
          </a:p>
          <a:p>
            <a:pPr>
              <a:lnSpc>
                <a:spcPts val="28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2200" y="4610100"/>
            <a:ext cx="8991600" cy="749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292100" algn="l"/>
              </a:tabLst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 Fluid backs up into the gland</a:t>
            </a:r>
            <a:r>
              <a:rPr lang="en-CA" sz="231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313" smtClean="0">
                <a:solidFill>
                  <a:srgbClr val="000000"/>
                </a:solidFill>
                <a:latin typeface="Times New Roman"/>
              </a:rPr>
            </a:b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	and causes swelling</a:t>
            </a:r>
          </a:p>
          <a:p>
            <a:pPr>
              <a:lnSpc>
                <a:spcPts val="2400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84300" y="5219700"/>
            <a:ext cx="86995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(Bartholin's cyst)</a:t>
            </a:r>
          </a:p>
          <a:p>
            <a:pPr>
              <a:lnSpc>
                <a:spcPts val="2400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22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3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MAMMARY GLANDS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20066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77900" y="1905000"/>
            <a:ext cx="89916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Modified sweat glands that produce milk (lactation)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92200" y="2400300"/>
            <a:ext cx="8877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Amount of adipose determines size of breast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92200" y="2806700"/>
            <a:ext cx="8877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Milk-secreting glands open by lactiferous ducts at the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84300" y="3111500"/>
            <a:ext cx="85852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nipple</a:t>
            </a:r>
          </a:p>
          <a:p>
            <a:pPr>
              <a:lnSpc>
                <a:spcPts val="2640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2200" y="3556000"/>
            <a:ext cx="8877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Areola is pigmented area around nipple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2200" y="3962400"/>
            <a:ext cx="8877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Suspensory ligaments suspend breast from deep fascia of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84300" y="4267200"/>
            <a:ext cx="85852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pectoral muscles (aging &amp; Cooper’s droop)</a:t>
            </a:r>
          </a:p>
          <a:p>
            <a:pPr>
              <a:lnSpc>
                <a:spcPts val="2640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92200" y="4673600"/>
            <a:ext cx="8877300" cy="825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00"/>
              </a:lnSpc>
              <a:tabLst>
                <a:tab pos="292100" algn="l"/>
              </a:tabLst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 Mammary line is a thickened ridge of embryonic tiwwue</a:t>
            </a:r>
            <a:r>
              <a:rPr lang="en-CA" sz="231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313" smtClean="0">
                <a:solidFill>
                  <a:srgbClr val="000000"/>
                </a:solidFill>
                <a:latin typeface="Times New Roman"/>
              </a:rPr>
            </a:b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	that extends from the axilla to the groin.</a:t>
            </a:r>
          </a:p>
          <a:p>
            <a:pPr>
              <a:lnSpc>
                <a:spcPts val="260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153400" y="7099300"/>
            <a:ext cx="18161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23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BREAST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7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BREAST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1600" y="2070100"/>
            <a:ext cx="9982200" cy="863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CA" sz="2005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864" smtClean="0">
                <a:solidFill>
                  <a:srgbClr val="FF0000"/>
                </a:solidFill>
                <a:latin typeface="Arial"/>
                <a:cs typeface="Arial"/>
              </a:rPr>
              <a:t> Prolactin</a:t>
            </a:r>
            <a:r>
              <a:rPr lang="en-CA" sz="2864" smtClean="0">
                <a:solidFill>
                  <a:srgbClr val="000000"/>
                </a:solidFill>
                <a:latin typeface="Arial"/>
                <a:cs typeface="Arial"/>
              </a:rPr>
              <a:t> from</a:t>
            </a:r>
            <a:r>
              <a:rPr lang="en-CA" sz="286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864" smtClean="0">
                <a:solidFill>
                  <a:srgbClr val="000000"/>
                </a:solidFill>
                <a:latin typeface="Times New Roman"/>
              </a:rPr>
            </a:br>
            <a:r>
              <a:rPr lang="en-CA" sz="2864" smtClean="0">
                <a:solidFill>
                  <a:srgbClr val="000000"/>
                </a:solidFill>
                <a:latin typeface="Arial"/>
                <a:cs typeface="Arial"/>
              </a:rPr>
              <a:t>the pituitary</a:t>
            </a:r>
          </a:p>
          <a:p>
            <a:pPr>
              <a:lnSpc>
                <a:spcPts val="2600"/>
              </a:lnSpc>
            </a:pPr>
            <a:endParaRPr lang="en-CA" sz="286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93700" y="2730500"/>
            <a:ext cx="9690100" cy="1193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50"/>
              </a:lnSpc>
            </a:pPr>
            <a:r>
              <a:rPr lang="en-CA" sz="2864" smtClean="0">
                <a:solidFill>
                  <a:srgbClr val="000000"/>
                </a:solidFill>
                <a:latin typeface="Arial"/>
                <a:cs typeface="Arial"/>
              </a:rPr>
              <a:t>gland stimulates</a:t>
            </a:r>
            <a:r>
              <a:rPr lang="en-CA" sz="286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864" smtClean="0">
                <a:solidFill>
                  <a:srgbClr val="000000"/>
                </a:solidFill>
                <a:latin typeface="Times New Roman"/>
              </a:rPr>
            </a:br>
            <a:r>
              <a:rPr lang="en-CA" sz="2864" smtClean="0">
                <a:solidFill>
                  <a:srgbClr val="000000"/>
                </a:solidFill>
                <a:latin typeface="Arial"/>
                <a:cs typeface="Arial"/>
              </a:rPr>
              <a:t>the synthesis of</a:t>
            </a:r>
            <a:r>
              <a:rPr lang="en-CA" sz="286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864" smtClean="0">
                <a:solidFill>
                  <a:srgbClr val="000000"/>
                </a:solidFill>
                <a:latin typeface="Times New Roman"/>
              </a:rPr>
            </a:br>
            <a:r>
              <a:rPr lang="en-CA" sz="2864" smtClean="0">
                <a:solidFill>
                  <a:srgbClr val="000000"/>
                </a:solidFill>
                <a:latin typeface="Arial"/>
                <a:cs typeface="Arial"/>
              </a:rPr>
              <a:t>milk</a:t>
            </a:r>
          </a:p>
          <a:p>
            <a:pPr>
              <a:lnSpc>
                <a:spcPts val="2650"/>
              </a:lnSpc>
            </a:pPr>
            <a:endParaRPr lang="en-CA" sz="286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1600" y="3835400"/>
            <a:ext cx="9982200" cy="1866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25"/>
              </a:lnSpc>
            </a:pPr>
            <a:r>
              <a:rPr lang="en-CA" sz="2005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864" smtClean="0">
                <a:solidFill>
                  <a:srgbClr val="FF0000"/>
                </a:solidFill>
                <a:latin typeface="Arial"/>
                <a:cs typeface="Arial"/>
              </a:rPr>
              <a:t> Oxytocin</a:t>
            </a:r>
            <a:r>
              <a:rPr lang="en-CA" sz="2864" smtClean="0">
                <a:solidFill>
                  <a:srgbClr val="000000"/>
                </a:solidFill>
                <a:latin typeface="Arial"/>
                <a:cs typeface="Arial"/>
              </a:rPr>
              <a:t> from</a:t>
            </a:r>
            <a:r>
              <a:rPr lang="en-CA" sz="286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864" smtClean="0">
                <a:solidFill>
                  <a:srgbClr val="000000"/>
                </a:solidFill>
                <a:latin typeface="Times New Roman"/>
              </a:rPr>
            </a:br>
            <a:r>
              <a:rPr lang="en-CA" sz="2864" smtClean="0">
                <a:solidFill>
                  <a:srgbClr val="000000"/>
                </a:solidFill>
                <a:latin typeface="Arial"/>
                <a:cs typeface="Arial"/>
              </a:rPr>
              <a:t>the posterior</a:t>
            </a:r>
            <a:r>
              <a:rPr lang="en-CA" sz="286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864" smtClean="0">
                <a:solidFill>
                  <a:srgbClr val="000000"/>
                </a:solidFill>
                <a:latin typeface="Times New Roman"/>
              </a:rPr>
            </a:br>
            <a:r>
              <a:rPr lang="en-CA" sz="2864" smtClean="0">
                <a:solidFill>
                  <a:srgbClr val="000000"/>
                </a:solidFill>
                <a:latin typeface="Arial"/>
                <a:cs typeface="Arial"/>
              </a:rPr>
              <a:t>pituitary gland</a:t>
            </a:r>
            <a:r>
              <a:rPr lang="en-CA" sz="286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864" smtClean="0">
                <a:solidFill>
                  <a:srgbClr val="000000"/>
                </a:solidFill>
                <a:latin typeface="Times New Roman"/>
              </a:rPr>
            </a:br>
            <a:r>
              <a:rPr lang="en-CA" sz="2864" smtClean="0">
                <a:solidFill>
                  <a:srgbClr val="000000"/>
                </a:solidFill>
                <a:latin typeface="Arial"/>
                <a:cs typeface="Arial"/>
              </a:rPr>
              <a:t>stimulates milk</a:t>
            </a:r>
            <a:r>
              <a:rPr lang="en-CA" sz="286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864" smtClean="0">
                <a:solidFill>
                  <a:srgbClr val="000000"/>
                </a:solidFill>
                <a:latin typeface="Times New Roman"/>
              </a:rPr>
            </a:br>
            <a:r>
              <a:rPr lang="en-CA" sz="2864" smtClean="0">
                <a:solidFill>
                  <a:srgbClr val="000000"/>
                </a:solidFill>
                <a:latin typeface="Arial"/>
                <a:cs typeface="Arial"/>
              </a:rPr>
              <a:t>ejection</a:t>
            </a:r>
          </a:p>
          <a:p>
            <a:pPr>
              <a:lnSpc>
                <a:spcPts val="2625"/>
              </a:lnSpc>
            </a:pPr>
            <a:endParaRPr lang="en-CA" sz="286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6" name="TextBox 2"/>
          <p:cNvSpPr txBox="1"/>
          <p:nvPr/>
        </p:nvSpPr>
        <p:spPr>
          <a:xfrm>
            <a:off x="596900" y="508000"/>
            <a:ext cx="9486900" cy="1143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LYMPHATIC</a:t>
            </a:r>
            <a:r>
              <a:rPr lang="en-CA" sz="330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305" smtClean="0">
                <a:solidFill>
                  <a:srgbClr val="000000"/>
                </a:solidFill>
                <a:latin typeface="Times New Roman"/>
              </a:rPr>
            </a:b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DRAINAGE</a:t>
            </a:r>
          </a:p>
          <a:p>
            <a:pPr>
              <a:lnSpc>
                <a:spcPts val="3900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1905000"/>
            <a:ext cx="9398000" cy="1308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50"/>
              </a:lnSpc>
            </a:pPr>
            <a:r>
              <a:rPr lang="en-CA" sz="1758" spc="-1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 Lymph nodes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draining the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breast are</a:t>
            </a:r>
          </a:p>
          <a:p>
            <a:pPr>
              <a:lnSpc>
                <a:spcPts val="305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77900" y="3073400"/>
            <a:ext cx="91059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located in the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axilla.</a:t>
            </a:r>
          </a:p>
          <a:p>
            <a:pPr>
              <a:lnSpc>
                <a:spcPts val="31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26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4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OOGENESIS: BEFORE BIRTH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594100" y="1752600"/>
            <a:ext cx="6489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ment,</a:t>
            </a:r>
          </a:p>
          <a:p>
            <a:pPr>
              <a:lnSpc>
                <a:spcPts val="27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900" y="2095500"/>
            <a:ext cx="9486900" cy="723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lang="en-CA" sz="1696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 During fetal develop</a:t>
            </a:r>
          </a:p>
          <a:p>
            <a:pPr>
              <a:lnSpc>
                <a:spcPts val="2160"/>
              </a:lnSpc>
            </a:pPr>
            <a:endParaRPr lang="en-CA" sz="2391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01700" y="2374900"/>
            <a:ext cx="9182100" cy="723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divide by mitosis to make</a:t>
            </a:r>
            <a:r>
              <a:rPr lang="en-CA" sz="242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24" smtClean="0">
                <a:solidFill>
                  <a:srgbClr val="000000"/>
                </a:solidFill>
                <a:latin typeface="Times New Roman"/>
              </a:rPr>
            </a:b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primary oocytes</a:t>
            </a:r>
          </a:p>
          <a:p>
            <a:pPr>
              <a:lnSpc>
                <a:spcPts val="220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505200" y="2959100"/>
            <a:ext cx="6578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gin</a:t>
            </a:r>
          </a:p>
          <a:p>
            <a:pPr>
              <a:lnSpc>
                <a:spcPts val="27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6900" y="3302000"/>
            <a:ext cx="9486900" cy="723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lang="en-CA" sz="1696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424" smtClean="0">
                <a:solidFill>
                  <a:srgbClr val="000000"/>
                </a:solidFill>
                <a:latin typeface="Arial"/>
                <a:cs typeface="Arial"/>
              </a:rPr>
              <a:t> Primary oocytes be</a:t>
            </a:r>
          </a:p>
          <a:p>
            <a:pPr>
              <a:lnSpc>
                <a:spcPts val="2160"/>
              </a:lnSpc>
            </a:pPr>
            <a:endParaRPr lang="en-CA" sz="2389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01700" y="3581400"/>
            <a:ext cx="9182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lang="en-CA" sz="2424" smtClean="0">
                <a:solidFill>
                  <a:srgbClr val="D2601C"/>
                </a:solidFill>
                <a:latin typeface="Arial"/>
                <a:cs typeface="Arial"/>
              </a:rPr>
              <a:t>prophase I until puberty</a:t>
            </a:r>
          </a:p>
          <a:p>
            <a:pPr>
              <a:lnSpc>
                <a:spcPts val="2160"/>
              </a:lnSpc>
            </a:pPr>
            <a:endParaRPr lang="en-CA" sz="242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276600" y="3873500"/>
            <a:ext cx="68072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15"/>
              </a:lnSpc>
            </a:pPr>
            <a:r>
              <a:rPr lang="en-CA" sz="2093" smtClean="0">
                <a:solidFill>
                  <a:srgbClr val="3A435B"/>
                </a:solidFill>
                <a:latin typeface="Arial"/>
                <a:cs typeface="Arial"/>
              </a:rPr>
              <a:t>es:</a:t>
            </a:r>
          </a:p>
          <a:p>
            <a:pPr>
              <a:lnSpc>
                <a:spcPts val="2415"/>
              </a:lnSpc>
            </a:pPr>
            <a:endParaRPr lang="en-CA" sz="2093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3300" y="4178300"/>
            <a:ext cx="90805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910"/>
              </a:lnSpc>
            </a:pPr>
            <a:r>
              <a:rPr lang="en-CA" sz="1674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093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093" smtClean="0">
                <a:solidFill>
                  <a:srgbClr val="3A435B"/>
                </a:solidFill>
                <a:latin typeface="Arial"/>
                <a:cs typeface="Arial"/>
              </a:rPr>
              <a:t>Primordial follicl</a:t>
            </a:r>
            <a:r>
              <a:rPr lang="en-CA" sz="2093" smtClean="0">
                <a:solidFill>
                  <a:srgbClr val="000000"/>
                </a:solidFill>
                <a:latin typeface="Arial"/>
                <a:cs typeface="Arial"/>
              </a:rPr>
              <a:t>t</a:t>
            </a:r>
          </a:p>
          <a:p>
            <a:pPr>
              <a:lnSpc>
                <a:spcPts val="1910"/>
              </a:lnSpc>
            </a:pPr>
            <a:endParaRPr lang="en-CA" sz="2072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08100" y="4432300"/>
            <a:ext cx="87757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CA" sz="2093" smtClean="0">
                <a:solidFill>
                  <a:srgbClr val="000000"/>
                </a:solidFill>
                <a:latin typeface="Arial"/>
                <a:cs typeface="Arial"/>
              </a:rPr>
              <a:t>surround the oocyte in the</a:t>
            </a:r>
            <a:r>
              <a:rPr lang="en-CA" sz="2093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093" smtClean="0">
                <a:solidFill>
                  <a:srgbClr val="000000"/>
                </a:solidFill>
                <a:latin typeface="Times New Roman"/>
              </a:rPr>
            </a:br>
            <a:r>
              <a:rPr lang="en-CA" sz="2093" smtClean="0">
                <a:solidFill>
                  <a:srgbClr val="000000"/>
                </a:solidFill>
                <a:latin typeface="Arial"/>
                <a:cs typeface="Arial"/>
              </a:rPr>
              <a:t>ovary</a:t>
            </a:r>
          </a:p>
          <a:p>
            <a:pPr>
              <a:lnSpc>
                <a:spcPts val="1900"/>
              </a:lnSpc>
            </a:pPr>
            <a:endParaRPr lang="en-CA" sz="2093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03300" y="4940300"/>
            <a:ext cx="9080500" cy="673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  <a:tabLst>
                <a:tab pos="304800" algn="l"/>
              </a:tabLst>
            </a:pPr>
            <a:r>
              <a:rPr lang="en-CA" sz="1289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093" smtClean="0">
                <a:solidFill>
                  <a:srgbClr val="000000"/>
                </a:solidFill>
                <a:latin typeface="Arial"/>
                <a:cs typeface="Arial"/>
              </a:rPr>
              <a:t>	2 million present at birth</a:t>
            </a:r>
            <a:r>
              <a:rPr lang="en-CA" sz="2078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078" smtClean="0">
                <a:solidFill>
                  <a:srgbClr val="000000"/>
                </a:solidFill>
                <a:latin typeface="Times New Roman"/>
              </a:rPr>
            </a:br>
            <a:r>
              <a:rPr lang="en-CA" sz="1674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093" smtClean="0">
                <a:solidFill>
                  <a:srgbClr val="000000"/>
                </a:solidFill>
                <a:latin typeface="Arial"/>
                <a:cs typeface="Arial"/>
              </a:rPr>
              <a:t> 400,000 remain at puberty</a:t>
            </a:r>
          </a:p>
          <a:p>
            <a:pPr>
              <a:lnSpc>
                <a:spcPts val="2500"/>
              </a:lnSpc>
            </a:pPr>
            <a:endParaRPr lang="en-CA" sz="2078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169400" y="6477000"/>
            <a:ext cx="914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27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0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OOGENESIS: AFTER PUBERTY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2374900"/>
            <a:ext cx="2667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1662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470"/>
              </a:lnSpc>
            </a:pPr>
            <a:endParaRPr lang="en-CA" sz="215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900" y="3835400"/>
            <a:ext cx="2667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1662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470"/>
              </a:lnSpc>
            </a:pPr>
            <a:endParaRPr lang="en-CA" sz="215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01700" y="2247900"/>
            <a:ext cx="9067800" cy="1117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Each month, hormones cause several follicles to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develop, which triggers the primary oocyte to</a:t>
            </a:r>
          </a:p>
          <a:p>
            <a:pPr>
              <a:lnSpc>
                <a:spcPts val="363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1700" y="3175000"/>
            <a:ext cx="90678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resume meiosis I</a:t>
            </a:r>
          </a:p>
          <a:p>
            <a:pPr>
              <a:lnSpc>
                <a:spcPts val="356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01700" y="3721100"/>
            <a:ext cx="9067800" cy="203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CA" sz="3085" smtClean="0">
                <a:solidFill>
                  <a:srgbClr val="3A435B"/>
                </a:solidFill>
                <a:latin typeface="Arial"/>
                <a:cs typeface="Arial"/>
              </a:rPr>
              <a:t>Polar bodies: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  When the cell divides, all the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cytoplasm and organelles stay with one of the new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cells, the other cell is just DNA, and is called a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polar body and is discarded</a:t>
            </a:r>
          </a:p>
          <a:p>
            <a:pPr>
              <a:lnSpc>
                <a:spcPts val="363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96900" y="5651500"/>
            <a:ext cx="9486900" cy="1079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CA" sz="2159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3085" smtClean="0">
                <a:solidFill>
                  <a:srgbClr val="3A435B"/>
                </a:solidFill>
                <a:latin typeface="Arial"/>
                <a:cs typeface="Arial"/>
              </a:rPr>
              <a:t>Secondary oocyte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: The stage at which ovulation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occurs.</a:t>
            </a:r>
          </a:p>
          <a:p>
            <a:pPr>
              <a:lnSpc>
                <a:spcPts val="3600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28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9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OOGENESIS: AFTER PUBERTY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0900" y="23495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50900" y="32258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43000" y="2247900"/>
            <a:ext cx="8826500" cy="952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 secondary oocyte begins meiosis II, but stops in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metaphase II</a:t>
            </a:r>
          </a:p>
          <a:p>
            <a:pPr>
              <a:lnSpc>
                <a:spcPts val="308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43000" y="3124200"/>
            <a:ext cx="88265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 secondary oocyte is ovulated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0900" y="3606800"/>
            <a:ext cx="9232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Meiosis II is completed only if it is fertilized.</a:t>
            </a:r>
          </a:p>
          <a:p>
            <a:pPr>
              <a:lnSpc>
                <a:spcPts val="3045"/>
              </a:lnSpc>
            </a:pPr>
            <a:endParaRPr lang="en-CA" sz="2628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29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4" name="TextBox 2"/>
          <p:cNvSpPr txBox="1"/>
          <p:nvPr/>
        </p:nvSpPr>
        <p:spPr>
          <a:xfrm>
            <a:off x="596900" y="838200"/>
            <a:ext cx="9486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098" spc="-10" smtClean="0">
                <a:solidFill>
                  <a:srgbClr val="565F6C"/>
                </a:solidFill>
                <a:latin typeface="Arial"/>
                <a:cs typeface="Arial"/>
              </a:rPr>
              <a:t>OOGENESIS</a:t>
            </a:r>
          </a:p>
          <a:p>
            <a:pPr>
              <a:lnSpc>
                <a:spcPts val="5060"/>
              </a:lnSpc>
            </a:pPr>
            <a:endParaRPr lang="en-CA" sz="4407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LIFE HISTORY OF OOGONIA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1800" y="2527300"/>
            <a:ext cx="6769100" cy="1079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CA" sz="2159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As a fetus, oogonia divide to produce</a:t>
            </a:r>
          </a:p>
          <a:p>
            <a:pPr>
              <a:lnSpc>
                <a:spcPts val="3565"/>
              </a:lnSpc>
            </a:pPr>
            <a:endParaRPr lang="en-CA" sz="306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277100" y="2159000"/>
            <a:ext cx="27051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millions by</a:t>
            </a:r>
          </a:p>
          <a:p>
            <a:pPr>
              <a:lnSpc>
                <a:spcPts val="356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499100" y="2984500"/>
            <a:ext cx="45847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15"/>
              </a:lnSpc>
            </a:pP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oocytes &amp; stop in</a:t>
            </a:r>
          </a:p>
          <a:p>
            <a:pPr>
              <a:lnSpc>
                <a:spcPts val="3415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31800" y="3416300"/>
            <a:ext cx="9652000" cy="952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90"/>
              </a:lnSpc>
            </a:pPr>
            <a:r>
              <a:rPr lang="en-CA" sz="2159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Some develop into primaryI</a:t>
            </a:r>
          </a:p>
          <a:p>
            <a:pPr>
              <a:lnSpc>
                <a:spcPts val="2790"/>
              </a:lnSpc>
            </a:pPr>
            <a:endParaRPr lang="en-CA" sz="3052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8200" y="3784600"/>
            <a:ext cx="9245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  <a:tabLst>
                <a:tab pos="292100" algn="l"/>
              </a:tabLst>
            </a:pPr>
            <a:r>
              <a:rPr lang="en-CA" sz="1628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	200,000 to 2 million present at birth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38200" y="4241800"/>
            <a:ext cx="9245600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2127014">
              <a:lnSpc>
                <a:spcPts val="2400"/>
              </a:lnSpc>
            </a:pP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in at puberty but only 400 mature during a</a:t>
            </a:r>
            <a:r>
              <a:rPr lang="en-CA" sz="2606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06" smtClean="0">
                <a:solidFill>
                  <a:srgbClr val="000000"/>
                </a:solidFill>
                <a:latin typeface="Times New Roman"/>
              </a:rPr>
            </a:br>
            <a:r>
              <a:rPr lang="en-CA" sz="2009" spc="-1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 40,000 rema</a:t>
            </a:r>
          </a:p>
          <a:p>
            <a:pPr>
              <a:lnSpc>
                <a:spcPts val="2400"/>
              </a:lnSpc>
            </a:pPr>
            <a:endParaRPr lang="en-CA" sz="260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31800" y="4940300"/>
            <a:ext cx="9652000" cy="1168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lang="en-CA" sz="1662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Each month, hormones cause meiosis I to resume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in several follicles so that meiosis II is reached by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ovulation</a:t>
            </a:r>
          </a:p>
          <a:p>
            <a:pPr>
              <a:lnSpc>
                <a:spcPts val="2850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31800" y="6108700"/>
            <a:ext cx="9652000" cy="927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159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3085" smtClean="0">
                <a:solidFill>
                  <a:srgbClr val="FF0000"/>
                </a:solidFill>
                <a:latin typeface="Arial"/>
                <a:cs typeface="Arial"/>
              </a:rPr>
              <a:t>Penetration by the sperm causes the final stages of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FF0000"/>
                </a:solidFill>
                <a:latin typeface="Arial"/>
                <a:cs typeface="Arial"/>
              </a:rPr>
              <a:t>meiosis to occur</a:t>
            </a:r>
          </a:p>
          <a:p>
            <a:pPr>
              <a:lnSpc>
                <a:spcPts val="2900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31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5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OVARIES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19812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" y="27686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800" y="4660900"/>
            <a:ext cx="254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2125"/>
              </a:lnSpc>
            </a:pPr>
            <a:endParaRPr lang="en-CA" sz="1851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77900" y="1917700"/>
            <a:ext cx="8991600" cy="901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Each follicle consists of an immature egg called an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oocyte</a:t>
            </a:r>
          </a:p>
          <a:p>
            <a:pPr>
              <a:lnSpc>
                <a:spcPts val="275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77900" y="2667000"/>
            <a:ext cx="89916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Cells around the oocyte are called: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2200" y="3124200"/>
            <a:ext cx="8877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FF0000"/>
                </a:solidFill>
                <a:latin typeface="Arial"/>
                <a:cs typeface="Arial"/>
              </a:rPr>
              <a:t>Follicle cells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 (one cell layer thick)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98600" y="3517900"/>
            <a:ext cx="8470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916" spc="-30" smtClean="0">
                <a:solidFill>
                  <a:srgbClr val="DF752E"/>
                </a:solidFill>
                <a:latin typeface="Arial Unicode MS"/>
                <a:cs typeface="Arial Unicode MS"/>
              </a:rPr>
              <a:t></a:t>
            </a:r>
            <a:r>
              <a:rPr lang="en-CA" sz="1983" smtClean="0">
                <a:solidFill>
                  <a:srgbClr val="000000"/>
                </a:solidFill>
                <a:latin typeface="Arial"/>
                <a:cs typeface="Arial"/>
              </a:rPr>
              <a:t>Stimulated to mature by FSH from the pituitary gland</a:t>
            </a:r>
          </a:p>
          <a:p>
            <a:pPr>
              <a:lnSpc>
                <a:spcPts val="1780"/>
              </a:lnSpc>
            </a:pPr>
            <a:endParaRPr lang="en-CA" sz="1983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92200" y="3835400"/>
            <a:ext cx="8877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FF0000"/>
                </a:solidFill>
                <a:latin typeface="Arial"/>
                <a:cs typeface="Arial"/>
              </a:rPr>
              <a:t>Granulosa cells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 (when more than one layer is present)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92200" y="4203700"/>
            <a:ext cx="8877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425" spc="-30" smtClean="0">
                <a:solidFill>
                  <a:srgbClr val="FD8537"/>
                </a:solidFill>
                <a:latin typeface="Arial Unicode MS"/>
                <a:cs typeface="Arial Unicode MS"/>
              </a:rPr>
              <a:t></a:t>
            </a:r>
            <a:r>
              <a:rPr lang="en-CA" sz="2313" smtClean="0">
                <a:solidFill>
                  <a:srgbClr val="FF0000"/>
                </a:solidFill>
                <a:latin typeface="Arial"/>
                <a:cs typeface="Arial"/>
              </a:rPr>
              <a:t>Thecal cells</a:t>
            </a:r>
            <a:r>
              <a:rPr lang="en-CA" sz="2313" smtClean="0">
                <a:solidFill>
                  <a:srgbClr val="000000"/>
                </a:solidFill>
                <a:latin typeface="Arial"/>
                <a:cs typeface="Arial"/>
              </a:rPr>
              <a:t>: Cells in the ovarian stroma</a:t>
            </a:r>
          </a:p>
          <a:p>
            <a:pPr>
              <a:lnSpc>
                <a:spcPts val="2355"/>
              </a:lnSpc>
            </a:pPr>
            <a:endParaRPr lang="en-CA" sz="2313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77900" y="4597400"/>
            <a:ext cx="8991600" cy="901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644" smtClean="0">
                <a:solidFill>
                  <a:srgbClr val="3333FF"/>
                </a:solidFill>
                <a:latin typeface="Arial"/>
                <a:cs typeface="Arial"/>
              </a:rPr>
              <a:t>Thecal &amp; granulosa cells work together to produce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3333FF"/>
                </a:solidFill>
                <a:latin typeface="Arial"/>
                <a:cs typeface="Arial"/>
              </a:rPr>
              <a:t>estrogen</a:t>
            </a:r>
          </a:p>
          <a:p>
            <a:pPr>
              <a:lnSpc>
                <a:spcPts val="275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85800" y="5372100"/>
            <a:ext cx="9398000" cy="850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A protective layer of glycoprotein forms around the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egg called the zona pellucida</a:t>
            </a:r>
          </a:p>
          <a:p>
            <a:pPr>
              <a:lnSpc>
                <a:spcPts val="28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153400" y="7099300"/>
            <a:ext cx="193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32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3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FOLLICLE DEVELOPMENT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19558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59" smtClean="0">
                <a:solidFill>
                  <a:srgbClr val="FD8537"/>
                </a:solidFill>
                <a:latin typeface="Arial"/>
                <a:cs typeface="Arial"/>
              </a:rPr>
              <a:t>1.</a:t>
            </a:r>
          </a:p>
          <a:p>
            <a:pPr>
              <a:lnSpc>
                <a:spcPts val="2470"/>
              </a:lnSpc>
            </a:pPr>
            <a:endParaRPr lang="en-CA" sz="215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" y="27686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59" smtClean="0">
                <a:solidFill>
                  <a:srgbClr val="FD8537"/>
                </a:solidFill>
                <a:latin typeface="Arial"/>
                <a:cs typeface="Arial"/>
              </a:rPr>
              <a:t>2.</a:t>
            </a:r>
          </a:p>
          <a:p>
            <a:pPr>
              <a:lnSpc>
                <a:spcPts val="2470"/>
              </a:lnSpc>
            </a:pPr>
            <a:endParaRPr lang="en-CA" sz="215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800" y="35814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59" smtClean="0">
                <a:solidFill>
                  <a:srgbClr val="FD8537"/>
                </a:solidFill>
                <a:latin typeface="Arial"/>
                <a:cs typeface="Arial"/>
              </a:rPr>
              <a:t>3.</a:t>
            </a:r>
          </a:p>
          <a:p>
            <a:pPr>
              <a:lnSpc>
                <a:spcPts val="2470"/>
              </a:lnSpc>
            </a:pPr>
            <a:endParaRPr lang="en-CA" sz="215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5800" y="47498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59" smtClean="0">
                <a:solidFill>
                  <a:srgbClr val="FD8537"/>
                </a:solidFill>
                <a:latin typeface="Arial"/>
                <a:cs typeface="Arial"/>
              </a:rPr>
              <a:t>4.</a:t>
            </a:r>
          </a:p>
          <a:p>
            <a:pPr>
              <a:lnSpc>
                <a:spcPts val="2470"/>
              </a:lnSpc>
            </a:pPr>
            <a:endParaRPr lang="en-CA" sz="2159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5800" y="59309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59" smtClean="0">
                <a:solidFill>
                  <a:srgbClr val="FD8537"/>
                </a:solidFill>
                <a:latin typeface="Arial"/>
                <a:cs typeface="Arial"/>
              </a:rPr>
              <a:t>5.</a:t>
            </a:r>
          </a:p>
          <a:p>
            <a:pPr>
              <a:lnSpc>
                <a:spcPts val="2470"/>
              </a:lnSpc>
            </a:pPr>
            <a:endParaRPr lang="en-CA" sz="2159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58900" y="1930400"/>
            <a:ext cx="8610600" cy="101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3085" smtClean="0">
                <a:solidFill>
                  <a:srgbClr val="FF0000"/>
                </a:solidFill>
                <a:latin typeface="Arial"/>
                <a:cs typeface="Arial"/>
              </a:rPr>
              <a:t>Primordial follicle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: one layer of squamous-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like follicle cells surrounds the oocyte</a:t>
            </a:r>
          </a:p>
          <a:p>
            <a:pPr>
              <a:lnSpc>
                <a:spcPts val="2860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58900" y="2717800"/>
            <a:ext cx="8610600" cy="2197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3085" smtClean="0">
                <a:solidFill>
                  <a:srgbClr val="FF0000"/>
                </a:solidFill>
                <a:latin typeface="Arial"/>
                <a:cs typeface="Arial"/>
              </a:rPr>
              <a:t>Primary follicle: 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 two or more layers of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cuboidal granulosa cells enclose the oocyte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FF0000"/>
                </a:solidFill>
                <a:latin typeface="Arial"/>
                <a:cs typeface="Arial"/>
              </a:rPr>
              <a:t>Secondary follicle: 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 has a fluid-filled space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between granulosa cells that coalesces to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form a central antrum</a:t>
            </a:r>
          </a:p>
          <a:p>
            <a:pPr>
              <a:lnSpc>
                <a:spcPts val="3030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58900" y="4724400"/>
            <a:ext cx="8610600" cy="1384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3085" smtClean="0">
                <a:solidFill>
                  <a:srgbClr val="FF0000"/>
                </a:solidFill>
                <a:latin typeface="Arial"/>
                <a:cs typeface="Arial"/>
              </a:rPr>
              <a:t>Graafian follicle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: secondary follicle at its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most mature stage that bulges from the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surface of the ovary</a:t>
            </a:r>
          </a:p>
          <a:p>
            <a:pPr>
              <a:lnSpc>
                <a:spcPts val="2860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58900" y="5892800"/>
            <a:ext cx="8610600" cy="101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3085" smtClean="0">
                <a:solidFill>
                  <a:srgbClr val="FF0000"/>
                </a:solidFill>
                <a:latin typeface="Arial"/>
                <a:cs typeface="Arial"/>
              </a:rPr>
              <a:t>Corpus luteum</a:t>
            </a: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 : ruptured follicle after</a:t>
            </a:r>
            <a:r>
              <a:rPr lang="en-CA" sz="308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085" smtClean="0">
                <a:solidFill>
                  <a:srgbClr val="000000"/>
                </a:solidFill>
                <a:latin typeface="Times New Roman"/>
              </a:rPr>
            </a:br>
            <a:r>
              <a:rPr lang="en-CA" sz="3085" smtClean="0">
                <a:solidFill>
                  <a:srgbClr val="000000"/>
                </a:solidFill>
                <a:latin typeface="Arial"/>
                <a:cs typeface="Arial"/>
              </a:rPr>
              <a:t>ovulation</a:t>
            </a:r>
          </a:p>
          <a:p>
            <a:pPr>
              <a:lnSpc>
                <a:spcPts val="2860"/>
              </a:lnSpc>
            </a:pPr>
            <a:endParaRPr lang="en-CA" sz="3085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153400" y="7099300"/>
            <a:ext cx="18161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33</a:t>
            </a:r>
          </a:p>
          <a:p>
            <a:pPr>
              <a:lnSpc>
                <a:spcPts val="178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" y="5207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OVARY HISTOLOGY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OVARY HISTOLOGY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101600" y="139700"/>
            <a:ext cx="5346700" cy="1028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848" smtClean="0">
                <a:solidFill>
                  <a:srgbClr val="565F6C"/>
                </a:solidFill>
                <a:latin typeface="Arial"/>
                <a:cs typeface="Arial"/>
              </a:rPr>
              <a:t>Primary Follicle</a:t>
            </a:r>
          </a:p>
          <a:p>
            <a:pPr>
              <a:lnSpc>
                <a:spcPts val="4610"/>
              </a:lnSpc>
            </a:pPr>
            <a:endParaRPr lang="en-CA" sz="484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08400" y="1371600"/>
            <a:ext cx="17399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Nucleus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20700" y="2298700"/>
            <a:ext cx="4927600" cy="952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Primordial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follicle</a:t>
            </a:r>
          </a:p>
          <a:p>
            <a:pPr>
              <a:lnSpc>
                <a:spcPts val="308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800" y="5651500"/>
            <a:ext cx="47625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Thecal cells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549900" y="533400"/>
            <a:ext cx="44196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1° Oocyte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549900" y="939800"/>
            <a:ext cx="44196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203" smtClean="0">
                <a:solidFill>
                  <a:srgbClr val="000000"/>
                </a:solidFill>
                <a:latin typeface="Arial"/>
                <a:cs typeface="Arial"/>
              </a:rPr>
              <a:t>(arrested in prophase I)</a:t>
            </a:r>
          </a:p>
          <a:p>
            <a:pPr>
              <a:lnSpc>
                <a:spcPts val="2530"/>
              </a:lnSpc>
            </a:pPr>
            <a:endParaRPr lang="en-CA" sz="220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493000" y="5156200"/>
            <a:ext cx="24765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Zona pellucida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146800" y="5740400"/>
            <a:ext cx="38227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Granulosa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146800" y="6134100"/>
            <a:ext cx="38227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cells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169400" y="6515100"/>
            <a:ext cx="8001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CA" sz="1542" smtClean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  <a:p>
            <a:pPr>
              <a:lnSpc>
                <a:spcPts val="1410"/>
              </a:lnSpc>
            </a:pPr>
            <a:endParaRPr lang="en-CA" sz="154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4" name="TextBox 2"/>
          <p:cNvSpPr txBox="1"/>
          <p:nvPr/>
        </p:nvSpPr>
        <p:spPr>
          <a:xfrm>
            <a:off x="6400800" y="800100"/>
            <a:ext cx="3683000" cy="355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83" smtClean="0">
                <a:solidFill>
                  <a:srgbClr val="000000"/>
                </a:solidFill>
                <a:latin typeface="Arial"/>
                <a:cs typeface="Arial"/>
              </a:rPr>
              <a:t>Fluid-filled antrum</a:t>
            </a:r>
          </a:p>
          <a:p>
            <a:pPr>
              <a:lnSpc>
                <a:spcPts val="2300"/>
              </a:lnSpc>
            </a:pPr>
            <a:endParaRPr lang="en-CA" sz="1983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0922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2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SECONDARY FOLLICLE</a:t>
            </a:r>
          </a:p>
          <a:p>
            <a:pPr>
              <a:lnSpc>
                <a:spcPts val="302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9" name="TextBox 2"/>
          <p:cNvSpPr txBox="1"/>
          <p:nvPr/>
        </p:nvSpPr>
        <p:spPr>
          <a:xfrm>
            <a:off x="685800" y="177800"/>
            <a:ext cx="93980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540"/>
              </a:lnSpc>
            </a:pPr>
            <a:r>
              <a:rPr lang="en-CA" sz="3768" spc="-10" smtClean="0">
                <a:solidFill>
                  <a:srgbClr val="565F6C"/>
                </a:solidFill>
                <a:latin typeface="Arial"/>
                <a:cs typeface="Arial"/>
              </a:rPr>
              <a:t>GRAAFIAN FOLLICLE</a:t>
            </a:r>
          </a:p>
          <a:p>
            <a:pPr>
              <a:lnSpc>
                <a:spcPts val="4540"/>
              </a:lnSpc>
            </a:pPr>
            <a:endParaRPr lang="en-CA" sz="396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62200" y="2298700"/>
            <a:ext cx="77216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Fluid filled antrum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308600" y="3556000"/>
            <a:ext cx="47752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Oocyte 2°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70000" y="3975100"/>
            <a:ext cx="88138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Granulosa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cells</a:t>
            </a:r>
          </a:p>
          <a:p>
            <a:pPr>
              <a:lnSpc>
                <a:spcPts val="31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311900" y="4991100"/>
            <a:ext cx="3771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Stalk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74700" y="6159500"/>
            <a:ext cx="34163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Corona radiata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92600" y="6337300"/>
            <a:ext cx="56769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Zona pellucida</a:t>
            </a:r>
          </a:p>
          <a:p>
            <a:pPr>
              <a:lnSpc>
                <a:spcPts val="212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8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074" spc="-10" smtClean="0">
                <a:solidFill>
                  <a:srgbClr val="565F6C"/>
                </a:solidFill>
                <a:latin typeface="Arial"/>
                <a:cs typeface="Arial"/>
              </a:rPr>
              <a:t>CORPUS LUTEUM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803400"/>
            <a:ext cx="9486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1758" spc="-1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 After ovulation, the</a:t>
            </a:r>
          </a:p>
          <a:p>
            <a:pPr>
              <a:lnSpc>
                <a:spcPts val="3045"/>
              </a:lnSpc>
            </a:pPr>
            <a:endParaRPr lang="en-CA" sz="2608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1700" y="2184400"/>
            <a:ext cx="9182100" cy="168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remains of the follicle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are transformed into a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structure called the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corpus luteum.</a:t>
            </a:r>
          </a:p>
          <a:p>
            <a:pPr>
              <a:lnSpc>
                <a:spcPts val="31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96900" y="3848100"/>
            <a:ext cx="94869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1758" spc="-10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 If a pregnancy occurs,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it produces</a:t>
            </a:r>
          </a:p>
          <a:p>
            <a:pPr>
              <a:lnSpc>
                <a:spcPts val="30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1700" y="4622800"/>
            <a:ext cx="91821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progesterone to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01700" y="5003800"/>
            <a:ext cx="9182100" cy="1308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512" smtClean="0">
                <a:solidFill>
                  <a:srgbClr val="000000"/>
                </a:solidFill>
                <a:latin typeface="Arial"/>
                <a:cs typeface="Arial"/>
              </a:rPr>
              <a:t>maintain the wall of the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uterus during the early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512" spc="-10" smtClean="0">
                <a:solidFill>
                  <a:srgbClr val="000000"/>
                </a:solidFill>
                <a:latin typeface="Arial"/>
                <a:cs typeface="Arial"/>
              </a:rPr>
              <a:t>period of development.</a:t>
            </a:r>
          </a:p>
          <a:p>
            <a:pPr>
              <a:lnSpc>
                <a:spcPts val="31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7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CORPUS ALBICANS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803400"/>
            <a:ext cx="94869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If fertilization does not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occur, the corpus</a:t>
            </a:r>
          </a:p>
          <a:p>
            <a:pPr>
              <a:lnSpc>
                <a:spcPts val="30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1700" y="2578100"/>
            <a:ext cx="9182100" cy="1308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luteum will begin to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break down about 2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weeks after ovulation.</a:t>
            </a:r>
          </a:p>
          <a:p>
            <a:pPr>
              <a:lnSpc>
                <a:spcPts val="31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96900" y="3835400"/>
            <a:ext cx="9486900" cy="2082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75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Degeneration occurs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when fibroblasts enter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the corpus luteum and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a clump of scar tissue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forms called the</a:t>
            </a:r>
          </a:p>
          <a:p>
            <a:pPr>
              <a:lnSpc>
                <a:spcPts val="307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1700" y="5803900"/>
            <a:ext cx="91821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corpus albicans.</a:t>
            </a:r>
          </a:p>
          <a:p>
            <a:pPr>
              <a:lnSpc>
                <a:spcPts val="3045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OVARIAN AND UTERINE CYCLES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3800" cy="7543800"/>
          </a:xfrm>
          <a:prstGeom prst="rect">
            <a:avLst/>
          </a:prstGeom>
        </p:spPr>
      </p:pic>
      <p:sp>
        <p:nvSpPr>
          <p:cNvPr id="4" name="TextBox 2"/>
          <p:cNvSpPr txBox="1"/>
          <p:nvPr/>
        </p:nvSpPr>
        <p:spPr>
          <a:xfrm>
            <a:off x="596900" y="1003300"/>
            <a:ext cx="94869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40" spc="-10" smtClean="0">
                <a:solidFill>
                  <a:srgbClr val="565F6C"/>
                </a:solidFill>
                <a:latin typeface="Arial"/>
                <a:cs typeface="Arial"/>
              </a:rPr>
              <a:t>TODAY’S ACTIVITIES</a:t>
            </a:r>
          </a:p>
          <a:p>
            <a:pPr>
              <a:lnSpc>
                <a:spcPts val="3795"/>
              </a:lnSpc>
            </a:pPr>
            <a:endParaRPr lang="en-CA" sz="330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765300"/>
            <a:ext cx="9486900" cy="1409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View female reproductive organs on the models</a:t>
            </a:r>
            <a:r>
              <a:rPr lang="en-CA" sz="2628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28" smtClean="0">
                <a:solidFill>
                  <a:srgbClr val="000000"/>
                </a:solidFill>
                <a:latin typeface="Times New Roman"/>
              </a:rPr>
            </a:br>
            <a:r>
              <a:rPr lang="en-CA" sz="1851" smtClean="0">
                <a:solidFill>
                  <a:srgbClr val="FD8537"/>
                </a:solidFill>
                <a:latin typeface="Arial Unicode MS"/>
                <a:cs typeface="Arial Unicode MS"/>
              </a:rPr>
              <a:t></a:t>
            </a: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 View slides of ovaries, fallopian tubes, uterus-</a:t>
            </a:r>
            <a:r>
              <a:rPr lang="en-CA" sz="264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644" smtClean="0">
                <a:solidFill>
                  <a:srgbClr val="000000"/>
                </a:solidFill>
                <a:latin typeface="Times New Roman"/>
              </a:rPr>
            </a:br>
            <a:r>
              <a:rPr lang="en-CA" sz="2644" smtClean="0">
                <a:solidFill>
                  <a:srgbClr val="000000"/>
                </a:solidFill>
                <a:latin typeface="Arial"/>
                <a:cs typeface="Arial"/>
              </a:rPr>
              <a:t>proliferative, secretive, menstrual</a:t>
            </a:r>
          </a:p>
          <a:p>
            <a:pPr>
              <a:lnSpc>
                <a:spcPts val="3400"/>
              </a:lnSpc>
            </a:pPr>
            <a:endParaRPr lang="en-CA" sz="264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1008</Words>
  <Application>Microsoft Office PowerPoint</Application>
  <PresentationFormat>Custom</PresentationFormat>
  <Paragraphs>273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Investintech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A2E_Engine</dc:creator>
  <cp:lastModifiedBy>p</cp:lastModifiedBy>
  <cp:revision>1</cp:revision>
  <dcterms:created xsi:type="dcterms:W3CDTF">2019-12-30T11:26:12Z</dcterms:created>
  <dcterms:modified xsi:type="dcterms:W3CDTF">2021-02-22T12:29:48Z</dcterms:modified>
</cp:coreProperties>
</file>