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</p:sldIdLst>
  <p:sldSz cx="9144000" cy="6858000" type="screen4x3"/>
  <p:notesSz cx="6858000" cy="9144000"/>
  <p:defaultTextStyle>
    <a:defPPr>
      <a:defRPr lang="en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5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697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10486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6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27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32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33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38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39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1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46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47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16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1048717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7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pPr/>
              <a:t>10/8/2020</a:t>
            </a:fld>
            <a:endParaRPr lang="en-CA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584" name="TextBox 2"/>
          <p:cNvSpPr txBox="1"/>
          <p:nvPr/>
        </p:nvSpPr>
        <p:spPr>
          <a:xfrm>
            <a:off x="1828800" y="546100"/>
            <a:ext cx="5308600" cy="284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40"/>
              </a:lnSpc>
            </a:pPr>
            <a:r>
              <a:rPr lang="en-CA" sz="9602" smtClean="0">
                <a:solidFill>
                  <a:srgbClr val="000000"/>
                </a:solidFill>
                <a:latin typeface="Constantia"/>
                <a:cs typeface="Constantia"/>
              </a:rPr>
              <a:t>Midwifery</a:t>
            </a:r>
          </a:p>
          <a:p>
            <a:pPr>
              <a:lnSpc>
                <a:spcPts val="11040"/>
              </a:lnSpc>
            </a:pPr>
            <a:endParaRPr lang="en-CA" sz="96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908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588" name="TextBox 2"/>
          <p:cNvSpPr txBox="1"/>
          <p:nvPr/>
        </p:nvSpPr>
        <p:spPr>
          <a:xfrm>
            <a:off x="2654300" y="495300"/>
            <a:ext cx="40513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Nurse-Midwifery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589" name="TextBox 3"/>
          <p:cNvSpPr txBox="1"/>
          <p:nvPr/>
        </p:nvSpPr>
        <p:spPr>
          <a:xfrm>
            <a:off x="317500" y="2082800"/>
            <a:ext cx="8496300" cy="144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Midwifery model-care that safeguard the birth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process as natural and holistic.</a:t>
            </a:r>
          </a:p>
          <a:p>
            <a:pPr>
              <a:lnSpc>
                <a:spcPts val="39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590" name="TextBox 4"/>
          <p:cNvSpPr txBox="1"/>
          <p:nvPr/>
        </p:nvSpPr>
        <p:spPr>
          <a:xfrm>
            <a:off x="317500" y="3162300"/>
            <a:ext cx="8966200" cy="144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Medical (or illness) model-care is based on birth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is more of a disease state.</a:t>
            </a:r>
          </a:p>
          <a:p>
            <a:pPr>
              <a:lnSpc>
                <a:spcPts val="38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591" name="TextBox 5"/>
          <p:cNvSpPr txBox="1"/>
          <p:nvPr/>
        </p:nvSpPr>
        <p:spPr>
          <a:xfrm>
            <a:off x="317500" y="4229100"/>
            <a:ext cx="8305800" cy="144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Intrapartum/neonatal mortality rate same for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birth center or hospital (term/low risk)</a:t>
            </a:r>
          </a:p>
          <a:p>
            <a:pPr>
              <a:lnSpc>
                <a:spcPts val="39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592" name="TextBox 2"/>
          <p:cNvSpPr txBox="1"/>
          <p:nvPr/>
        </p:nvSpPr>
        <p:spPr>
          <a:xfrm>
            <a:off x="3822700" y="495300"/>
            <a:ext cx="17526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SCOPE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593" name="TextBox 3"/>
          <p:cNvSpPr txBox="1"/>
          <p:nvPr/>
        </p:nvSpPr>
        <p:spPr>
          <a:xfrm>
            <a:off x="1701800" y="1651000"/>
            <a:ext cx="47244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6" smtClean="0">
                <a:solidFill>
                  <a:srgbClr val="77923B"/>
                </a:solidFill>
                <a:latin typeface="Arial"/>
                <a:cs typeface="Arial"/>
              </a:rPr>
              <a:t>CERTIFIED NURSE MIDWIFE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594" name="TextBox 4"/>
          <p:cNvSpPr txBox="1"/>
          <p:nvPr/>
        </p:nvSpPr>
        <p:spPr>
          <a:xfrm>
            <a:off x="546100" y="2235200"/>
            <a:ext cx="31115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• Registered Nurse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595" name="TextBox 5"/>
          <p:cNvSpPr txBox="1"/>
          <p:nvPr/>
        </p:nvSpPr>
        <p:spPr>
          <a:xfrm>
            <a:off x="546100" y="2819400"/>
            <a:ext cx="55880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6" spc="-10" smtClean="0">
                <a:solidFill>
                  <a:srgbClr val="000000"/>
                </a:solidFill>
                <a:latin typeface="Arial"/>
                <a:cs typeface="Arial"/>
              </a:rPr>
              <a:t>• Advanced Practice Nurse (APN)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596" name="TextBox 6"/>
          <p:cNvSpPr txBox="1"/>
          <p:nvPr/>
        </p:nvSpPr>
        <p:spPr>
          <a:xfrm>
            <a:off x="546100" y="3403600"/>
            <a:ext cx="46990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• Master’s degree in Nursing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597" name="TextBox 7"/>
          <p:cNvSpPr txBox="1"/>
          <p:nvPr/>
        </p:nvSpPr>
        <p:spPr>
          <a:xfrm>
            <a:off x="546100" y="3987800"/>
            <a:ext cx="43815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• Specializing in Midwifery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598" name="TextBox 8"/>
          <p:cNvSpPr txBox="1"/>
          <p:nvPr/>
        </p:nvSpPr>
        <p:spPr>
          <a:xfrm>
            <a:off x="546100" y="4572000"/>
            <a:ext cx="73660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• Credentialing necessary for state licensing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599" name="TextBox 2"/>
          <p:cNvSpPr txBox="1"/>
          <p:nvPr/>
        </p:nvSpPr>
        <p:spPr>
          <a:xfrm>
            <a:off x="2400300" y="431800"/>
            <a:ext cx="45085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6" b="1" smtClean="0">
                <a:solidFill>
                  <a:srgbClr val="000000"/>
                </a:solidFill>
                <a:latin typeface="Constantia Bold"/>
                <a:cs typeface="Constantia Bold"/>
              </a:rPr>
              <a:t>Training and Registration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00" name="TextBox 3"/>
          <p:cNvSpPr txBox="1"/>
          <p:nvPr/>
        </p:nvSpPr>
        <p:spPr>
          <a:xfrm>
            <a:off x="406400" y="1460500"/>
            <a:ext cx="72390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  <a:tabLst>
                <a:tab pos="609600" algn="l"/>
              </a:tabLst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	1840s: </a:t>
            </a:r>
            <a:r>
              <a:rPr lang="en-CA" sz="3214" b="1" smtClean="0">
                <a:solidFill>
                  <a:srgbClr val="000000"/>
                </a:solidFill>
                <a:latin typeface="Constantia Bold"/>
                <a:cs typeface="Constantia Bold"/>
              </a:rPr>
              <a:t>midwifery added to the medical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01" name="TextBox 4"/>
          <p:cNvSpPr txBox="1"/>
          <p:nvPr/>
        </p:nvSpPr>
        <p:spPr>
          <a:xfrm>
            <a:off x="1016000" y="1955800"/>
            <a:ext cx="19558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4" b="1" smtClean="0">
                <a:solidFill>
                  <a:srgbClr val="000000"/>
                </a:solidFill>
                <a:latin typeface="Constantia Bold"/>
                <a:cs typeface="Constantia Bold"/>
              </a:rPr>
              <a:t>curriculum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02" name="TextBox 5"/>
          <p:cNvSpPr txBox="1"/>
          <p:nvPr/>
        </p:nvSpPr>
        <p:spPr>
          <a:xfrm>
            <a:off x="406400" y="2540000"/>
            <a:ext cx="69596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  <a:tabLst>
                <a:tab pos="609600" algn="l"/>
              </a:tabLst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14" b="1" smtClean="0">
                <a:solidFill>
                  <a:srgbClr val="000000"/>
                </a:solidFill>
                <a:latin typeface="Constantia Bold"/>
                <a:cs typeface="Constantia Bold"/>
              </a:rPr>
              <a:t>	1850s: diplomas awarded by medical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03" name="TextBox 6"/>
          <p:cNvSpPr txBox="1"/>
          <p:nvPr/>
        </p:nvSpPr>
        <p:spPr>
          <a:xfrm>
            <a:off x="1016000" y="3022600"/>
            <a:ext cx="14351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4" b="1" smtClean="0">
                <a:solidFill>
                  <a:srgbClr val="000000"/>
                </a:solidFill>
                <a:latin typeface="Constantia Bold"/>
                <a:cs typeface="Constantia Bold"/>
              </a:rPr>
              <a:t>schools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04" name="TextBox 7"/>
          <p:cNvSpPr txBox="1"/>
          <p:nvPr/>
        </p:nvSpPr>
        <p:spPr>
          <a:xfrm>
            <a:off x="406400" y="3594100"/>
            <a:ext cx="139700" cy="749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05" name="TextBox 8"/>
          <p:cNvSpPr txBox="1"/>
          <p:nvPr/>
        </p:nvSpPr>
        <p:spPr>
          <a:xfrm>
            <a:off x="1016000" y="3594100"/>
            <a:ext cx="7302500" cy="749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6" b="1" smtClean="0">
                <a:solidFill>
                  <a:srgbClr val="000000"/>
                </a:solidFill>
                <a:latin typeface="Constantia Bold"/>
                <a:cs typeface="Constantia Bold"/>
              </a:rPr>
              <a:t>1862: King’s College Hospital introduces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06" name="TextBox 9"/>
          <p:cNvSpPr txBox="1"/>
          <p:nvPr/>
        </p:nvSpPr>
        <p:spPr>
          <a:xfrm>
            <a:off x="1016000" y="4076700"/>
            <a:ext cx="5194300" cy="749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4" b="1" smtClean="0">
                <a:solidFill>
                  <a:srgbClr val="000000"/>
                </a:solidFill>
                <a:latin typeface="Constantia Bold"/>
                <a:cs typeface="Constantia Bold"/>
              </a:rPr>
              <a:t>midwifery training for nurses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07" name="TextBox 10"/>
          <p:cNvSpPr txBox="1"/>
          <p:nvPr/>
        </p:nvSpPr>
        <p:spPr>
          <a:xfrm>
            <a:off x="406400" y="4660900"/>
            <a:ext cx="139700" cy="749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08" name="TextBox 11"/>
          <p:cNvSpPr txBox="1"/>
          <p:nvPr/>
        </p:nvSpPr>
        <p:spPr>
          <a:xfrm>
            <a:off x="1016000" y="4660900"/>
            <a:ext cx="5549900" cy="749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16" b="1" smtClean="0">
                <a:solidFill>
                  <a:srgbClr val="000000"/>
                </a:solidFill>
                <a:latin typeface="Constantia Bold"/>
                <a:cs typeface="Constantia Bold"/>
              </a:rPr>
              <a:t>1902: Midwife Registration Act</a:t>
            </a:r>
          </a:p>
          <a:p>
            <a:pPr>
              <a:lnSpc>
                <a:spcPts val="3680"/>
              </a:lnSpc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09" name="TextBox 2"/>
          <p:cNvSpPr txBox="1"/>
          <p:nvPr/>
        </p:nvSpPr>
        <p:spPr>
          <a:xfrm>
            <a:off x="2374900" y="762000"/>
            <a:ext cx="6769100" cy="1270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  <a:tabLst>
                <a:tab pos="1143000" algn="l"/>
              </a:tabLst>
            </a:pPr>
            <a:r>
              <a:rPr lang="en-CA" sz="3600" smtClean="0">
                <a:solidFill>
                  <a:srgbClr val="000000"/>
                </a:solidFill>
                <a:latin typeface="Calibri"/>
                <a:cs typeface="Calibri"/>
              </a:rPr>
              <a:t>Maternity Nursing in the</a:t>
            </a:r>
            <a:r>
              <a:rPr lang="en-CA" sz="36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Calibri"/>
                <a:cs typeface="Calibri"/>
              </a:rPr>
              <a:t>	21</a:t>
            </a:r>
            <a:r>
              <a:rPr lang="en-CA" sz="2400" smtClean="0">
                <a:solidFill>
                  <a:srgbClr val="000000"/>
                </a:solidFill>
                <a:latin typeface="Calibri"/>
                <a:cs typeface="Calibri"/>
              </a:rPr>
              <a:t>st</a:t>
            </a:r>
            <a:r>
              <a:rPr lang="en-CA" sz="3600" smtClean="0">
                <a:solidFill>
                  <a:srgbClr val="000000"/>
                </a:solidFill>
                <a:latin typeface="Calibri"/>
                <a:cs typeface="Calibri"/>
              </a:rPr>
              <a:t> Century</a:t>
            </a:r>
          </a:p>
          <a:p>
            <a:pPr>
              <a:lnSpc>
                <a:spcPts val="43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1048610" name="TextBox 3"/>
          <p:cNvSpPr txBox="1"/>
          <p:nvPr/>
        </p:nvSpPr>
        <p:spPr>
          <a:xfrm>
            <a:off x="546100" y="1727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Antepartum Care</a:t>
            </a:r>
          </a:p>
          <a:p>
            <a:pPr>
              <a:lnSpc>
                <a:spcPts val="28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11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Intrapartum Care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12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Technology in OB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13" name="TextBox 2"/>
          <p:cNvSpPr txBox="1"/>
          <p:nvPr/>
        </p:nvSpPr>
        <p:spPr>
          <a:xfrm>
            <a:off x="2959100" y="609600"/>
            <a:ext cx="6184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095" spc="-10" smtClean="0">
                <a:solidFill>
                  <a:srgbClr val="000000"/>
                </a:solidFill>
                <a:latin typeface="SimSun"/>
                <a:cs typeface="SimSun"/>
              </a:rPr>
              <a:t>“</a:t>
            </a:r>
            <a:r>
              <a:rPr lang="en-CA" sz="4095" spc="-10" smtClean="0">
                <a:solidFill>
                  <a:srgbClr val="000000"/>
                </a:solidFill>
                <a:latin typeface="Calibri"/>
                <a:cs typeface="Calibri"/>
              </a:rPr>
              <a:t>Partum”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1048614" name="TextBox 3"/>
          <p:cNvSpPr txBox="1"/>
          <p:nvPr/>
        </p:nvSpPr>
        <p:spPr>
          <a:xfrm>
            <a:off x="469900" y="1651000"/>
            <a:ext cx="8674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6FC0"/>
                </a:solidFill>
                <a:latin typeface="Cambria"/>
                <a:cs typeface="Cambria"/>
              </a:rPr>
              <a:t> Parturition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: birth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15" name="TextBox 4"/>
          <p:cNvSpPr txBox="1"/>
          <p:nvPr/>
        </p:nvSpPr>
        <p:spPr>
          <a:xfrm>
            <a:off x="469900" y="2235200"/>
            <a:ext cx="8674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6FC0"/>
                </a:solidFill>
                <a:latin typeface="Cambria"/>
                <a:cs typeface="Cambria"/>
              </a:rPr>
              <a:t> Partum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: regarding time period to the birth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16" name="TextBox 5"/>
          <p:cNvSpPr txBox="1"/>
          <p:nvPr/>
        </p:nvSpPr>
        <p:spPr>
          <a:xfrm>
            <a:off x="469900" y="2819400"/>
            <a:ext cx="8674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6FC0"/>
                </a:solidFill>
                <a:latin typeface="Cambria"/>
                <a:cs typeface="Cambria"/>
              </a:rPr>
              <a:t> Antepartum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: before birth or prenatal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17" name="TextBox 6"/>
          <p:cNvSpPr txBox="1"/>
          <p:nvPr/>
        </p:nvSpPr>
        <p:spPr>
          <a:xfrm>
            <a:off x="469900" y="3403600"/>
            <a:ext cx="8674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6FC0"/>
                </a:solidFill>
                <a:latin typeface="Cambria"/>
                <a:cs typeface="Cambria"/>
              </a:rPr>
              <a:t> Intrapartum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: during the birth process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18" name="TextBox 7"/>
          <p:cNvSpPr txBox="1"/>
          <p:nvPr/>
        </p:nvSpPr>
        <p:spPr>
          <a:xfrm>
            <a:off x="469900" y="3975100"/>
            <a:ext cx="86741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204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6FC0"/>
                </a:solidFill>
                <a:latin typeface="Cambria"/>
                <a:cs typeface="Cambria"/>
              </a:rPr>
              <a:t> Postpartum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: after the birth (usually regarded as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the first 42days)</a:t>
            </a:r>
          </a:p>
          <a:p>
            <a:pPr>
              <a:lnSpc>
                <a:spcPts val="38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19" name="TextBox 2"/>
          <p:cNvSpPr txBox="1"/>
          <p:nvPr/>
        </p:nvSpPr>
        <p:spPr>
          <a:xfrm>
            <a:off x="1879600" y="901700"/>
            <a:ext cx="7264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Home to Hospital-History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1048620" name="TextBox 3"/>
          <p:cNvSpPr txBox="1"/>
          <p:nvPr/>
        </p:nvSpPr>
        <p:spPr>
          <a:xfrm>
            <a:off x="1231900" y="1930400"/>
            <a:ext cx="419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1" name="TextBox 4"/>
          <p:cNvSpPr txBox="1"/>
          <p:nvPr/>
        </p:nvSpPr>
        <p:spPr>
          <a:xfrm>
            <a:off x="1574800" y="1930400"/>
            <a:ext cx="69342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1900 &lt;5% USA babies born in hospital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2" name="TextBox 5"/>
          <p:cNvSpPr txBox="1"/>
          <p:nvPr/>
        </p:nvSpPr>
        <p:spPr>
          <a:xfrm>
            <a:off x="1231900" y="2514600"/>
            <a:ext cx="419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3" name="TextBox 6"/>
          <p:cNvSpPr txBox="1"/>
          <p:nvPr/>
        </p:nvSpPr>
        <p:spPr>
          <a:xfrm>
            <a:off x="1574800" y="2514600"/>
            <a:ext cx="2171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1940  50%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4" name="TextBox 7"/>
          <p:cNvSpPr txBox="1"/>
          <p:nvPr/>
        </p:nvSpPr>
        <p:spPr>
          <a:xfrm>
            <a:off x="1231900" y="3098800"/>
            <a:ext cx="419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5" name="TextBox 8"/>
          <p:cNvSpPr txBox="1"/>
          <p:nvPr/>
        </p:nvSpPr>
        <p:spPr>
          <a:xfrm>
            <a:off x="1574800" y="3098800"/>
            <a:ext cx="2171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1970  99%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6" name="TextBox 9"/>
          <p:cNvSpPr txBox="1"/>
          <p:nvPr/>
        </p:nvSpPr>
        <p:spPr>
          <a:xfrm>
            <a:off x="1231900" y="3683000"/>
            <a:ext cx="4445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3680"/>
              </a:lnSpc>
            </a:pPr>
            <a:endParaRPr/>
          </a:p>
        </p:txBody>
      </p:sp>
      <p:sp>
        <p:nvSpPr>
          <p:cNvPr id="1048627" name="TextBox 10"/>
          <p:cNvSpPr txBox="1"/>
          <p:nvPr/>
        </p:nvSpPr>
        <p:spPr>
          <a:xfrm>
            <a:off x="1574800" y="3683000"/>
            <a:ext cx="2197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2005  99%</a:t>
            </a:r>
          </a:p>
          <a:p>
            <a:pPr>
              <a:lnSpc>
                <a:spcPts val="3680"/>
              </a:lnSpc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28" name="TextBox 2"/>
          <p:cNvSpPr txBox="1"/>
          <p:nvPr/>
        </p:nvSpPr>
        <p:spPr>
          <a:xfrm>
            <a:off x="1295400" y="673100"/>
            <a:ext cx="7848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21</a:t>
            </a:r>
            <a:r>
              <a:rPr lang="en-CA" sz="2928" smtClean="0">
                <a:solidFill>
                  <a:srgbClr val="000000"/>
                </a:solidFill>
                <a:latin typeface="Calibri"/>
                <a:cs typeface="Calibri"/>
              </a:rPr>
              <a:t>st</a:t>
            </a: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 Century- more factors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1048629" name="TextBox 3"/>
          <p:cNvSpPr txBox="1"/>
          <p:nvPr/>
        </p:nvSpPr>
        <p:spPr>
          <a:xfrm>
            <a:off x="546100" y="1854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Increased maternal age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30" name="TextBox 4"/>
          <p:cNvSpPr txBox="1"/>
          <p:nvPr/>
        </p:nvSpPr>
        <p:spPr>
          <a:xfrm>
            <a:off x="546100" y="23495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ART-assisted reproductive technologies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31" name="TextBox 5"/>
          <p:cNvSpPr txBox="1"/>
          <p:nvPr/>
        </p:nvSpPr>
        <p:spPr>
          <a:xfrm>
            <a:off x="546100" y="2895600"/>
            <a:ext cx="8597900" cy="977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Advances in genetic counseling and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prenatal diagnosis</a:t>
            </a:r>
          </a:p>
          <a:p>
            <a:pPr>
              <a:lnSpc>
                <a:spcPts val="31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32" name="TextBox 6"/>
          <p:cNvSpPr txBox="1"/>
          <p:nvPr/>
        </p:nvSpPr>
        <p:spPr>
          <a:xfrm>
            <a:off x="546100" y="3708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Evidence-based care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33" name="TextBox 7"/>
          <p:cNvSpPr txBox="1"/>
          <p:nvPr/>
        </p:nvSpPr>
        <p:spPr>
          <a:xfrm>
            <a:off x="546100" y="4267200"/>
            <a:ext cx="8597900" cy="1371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5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Efforts to meet goals of Healthy People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2010 and Safe Motherhood Initiatives in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developing countries</a:t>
            </a:r>
          </a:p>
          <a:p>
            <a:pPr>
              <a:lnSpc>
                <a:spcPts val="30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34" name="TextBox 8"/>
          <p:cNvSpPr txBox="1"/>
          <p:nvPr/>
        </p:nvSpPr>
        <p:spPr>
          <a:xfrm>
            <a:off x="546100" y="5524500"/>
            <a:ext cx="8597900" cy="977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Rising awareness of CAM (complimentary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&amp; alternative medicines)</a:t>
            </a:r>
          </a:p>
          <a:p>
            <a:pPr>
              <a:lnSpc>
                <a:spcPts val="31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35" name="TextBox 2"/>
          <p:cNvSpPr txBox="1"/>
          <p:nvPr/>
        </p:nvSpPr>
        <p:spPr>
          <a:xfrm>
            <a:off x="2654300" y="444500"/>
            <a:ext cx="6489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Twins 4/1000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36" name="TextBox 2"/>
          <p:cNvSpPr txBox="1"/>
          <p:nvPr/>
        </p:nvSpPr>
        <p:spPr>
          <a:xfrm>
            <a:off x="914400" y="673100"/>
            <a:ext cx="822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West Triplets  1/7,000-10,000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37" name="TextBox 2"/>
          <p:cNvSpPr txBox="1"/>
          <p:nvPr/>
        </p:nvSpPr>
        <p:spPr>
          <a:xfrm>
            <a:off x="1701800" y="495300"/>
            <a:ext cx="74422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Attending labor and birth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38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Provide safe, satisfying care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39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Patient and family are active participants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40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Informed consent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41" name="TextBox 6"/>
          <p:cNvSpPr txBox="1"/>
          <p:nvPr/>
        </p:nvSpPr>
        <p:spPr>
          <a:xfrm>
            <a:off x="546100" y="34036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Appropriate use of technology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42" name="TextBox 2"/>
          <p:cNvSpPr txBox="1"/>
          <p:nvPr/>
        </p:nvSpPr>
        <p:spPr>
          <a:xfrm>
            <a:off x="1155700" y="495300"/>
            <a:ext cx="7988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Technology for the 21</a:t>
            </a:r>
            <a:r>
              <a:rPr lang="en-CA" sz="2930" smtClean="0">
                <a:solidFill>
                  <a:srgbClr val="000000"/>
                </a:solidFill>
                <a:latin typeface="Calibri"/>
                <a:cs typeface="Calibri"/>
              </a:rPr>
              <a:t>st</a:t>
            </a: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 Center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43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Birthing rooms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44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Delivery rooms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45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Operative suites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46" name="TextBox 2"/>
          <p:cNvSpPr txBox="1"/>
          <p:nvPr/>
        </p:nvSpPr>
        <p:spPr>
          <a:xfrm>
            <a:off x="2197100" y="520700"/>
            <a:ext cx="6946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C-Section Rooms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47" name="TextBox 2"/>
          <p:cNvSpPr txBox="1"/>
          <p:nvPr/>
        </p:nvSpPr>
        <p:spPr>
          <a:xfrm>
            <a:off x="2349500" y="495300"/>
            <a:ext cx="6794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Latest Technologies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48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Electronic Fetal Monitoring (EFM)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49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Ultrasonography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50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Infusion pumps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51" name="TextBox 6"/>
          <p:cNvSpPr txBox="1"/>
          <p:nvPr/>
        </p:nvSpPr>
        <p:spPr>
          <a:xfrm>
            <a:off x="546100" y="34036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Electronic monitoring devices: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52" name="TextBox 7"/>
          <p:cNvSpPr txBox="1"/>
          <p:nvPr/>
        </p:nvSpPr>
        <p:spPr>
          <a:xfrm>
            <a:off x="723900" y="3987800"/>
            <a:ext cx="8420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1. Non-invasive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53" name="TextBox 8"/>
          <p:cNvSpPr txBox="1"/>
          <p:nvPr/>
        </p:nvSpPr>
        <p:spPr>
          <a:xfrm>
            <a:off x="723900" y="4572000"/>
            <a:ext cx="8420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2. Invasive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54" name="TextBox 2"/>
          <p:cNvSpPr txBox="1"/>
          <p:nvPr/>
        </p:nvSpPr>
        <p:spPr>
          <a:xfrm>
            <a:off x="2679700" y="520700"/>
            <a:ext cx="6464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Fetal Surgeries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55" name="TextBox 2"/>
          <p:cNvSpPr txBox="1"/>
          <p:nvPr/>
        </p:nvSpPr>
        <p:spPr>
          <a:xfrm>
            <a:off x="2349500" y="495300"/>
            <a:ext cx="6794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Latest Technologies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56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Electronic Fetal Monitoring (EFM)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57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Ultrasonography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58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Infusion pumps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59" name="TextBox 6"/>
          <p:cNvSpPr txBox="1"/>
          <p:nvPr/>
        </p:nvSpPr>
        <p:spPr>
          <a:xfrm>
            <a:off x="546100" y="34036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Electronic monitoring devices: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60" name="TextBox 7"/>
          <p:cNvSpPr txBox="1"/>
          <p:nvPr/>
        </p:nvSpPr>
        <p:spPr>
          <a:xfrm>
            <a:off x="723900" y="3987800"/>
            <a:ext cx="8420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1. Non-invasive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61" name="TextBox 8"/>
          <p:cNvSpPr txBox="1"/>
          <p:nvPr/>
        </p:nvSpPr>
        <p:spPr>
          <a:xfrm>
            <a:off x="723900" y="4572000"/>
            <a:ext cx="8420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2. Invasive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62" name="TextBox 2"/>
          <p:cNvSpPr txBox="1"/>
          <p:nvPr/>
        </p:nvSpPr>
        <p:spPr>
          <a:xfrm>
            <a:off x="4064000" y="495300"/>
            <a:ext cx="5080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EFM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63" name="TextBox 2"/>
          <p:cNvSpPr txBox="1"/>
          <p:nvPr/>
        </p:nvSpPr>
        <p:spPr>
          <a:xfrm>
            <a:off x="1219200" y="495300"/>
            <a:ext cx="7924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Antepartum testing with EFM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64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NST-non-stress test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65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CST-contraction stress test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66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BPP-biophysical profile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67" name="TextBox 6"/>
          <p:cNvSpPr txBox="1"/>
          <p:nvPr/>
        </p:nvSpPr>
        <p:spPr>
          <a:xfrm>
            <a:off x="546100" y="39878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All assess fetal well-being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68" name="TextBox 2"/>
          <p:cNvSpPr txBox="1"/>
          <p:nvPr/>
        </p:nvSpPr>
        <p:spPr>
          <a:xfrm>
            <a:off x="3340100" y="673100"/>
            <a:ext cx="5803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Doppler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69" name="TextBox 2"/>
          <p:cNvSpPr txBox="1"/>
          <p:nvPr/>
        </p:nvSpPr>
        <p:spPr>
          <a:xfrm>
            <a:off x="2679700" y="495300"/>
            <a:ext cx="6464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Ultrasonography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70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Done at all stages of pregnancy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71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Transvaginal or transabdominal approach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72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Done for maternal or fetal indications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73" name="TextBox 6"/>
          <p:cNvSpPr txBox="1"/>
          <p:nvPr/>
        </p:nvSpPr>
        <p:spPr>
          <a:xfrm>
            <a:off x="546100" y="3378200"/>
            <a:ext cx="85979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Done in office, clinic, mobile centers, ob unit,</a:t>
            </a:r>
            <a:r>
              <a:rPr lang="en-CA" sz="3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L &amp; D</a:t>
            </a:r>
          </a:p>
          <a:p>
            <a:pPr>
              <a:lnSpc>
                <a:spcPts val="39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74" name="TextBox 2"/>
          <p:cNvSpPr txBox="1"/>
          <p:nvPr/>
        </p:nvSpPr>
        <p:spPr>
          <a:xfrm>
            <a:off x="1816100" y="520700"/>
            <a:ext cx="7327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3-D &amp; 4-D Ultrasound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75" name="TextBox 2"/>
          <p:cNvSpPr txBox="1"/>
          <p:nvPr/>
        </p:nvSpPr>
        <p:spPr>
          <a:xfrm>
            <a:off x="2933700" y="495300"/>
            <a:ext cx="6210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0000"/>
                </a:solidFill>
                <a:latin typeface="Calibri"/>
                <a:cs typeface="Calibri"/>
              </a:rPr>
              <a:t>Critically Ill OB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1048676" name="TextBox 3"/>
          <p:cNvSpPr txBox="1"/>
          <p:nvPr/>
        </p:nvSpPr>
        <p:spPr>
          <a:xfrm>
            <a:off x="546100" y="1651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Continuous cardiac monitoring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77" name="TextBox 4"/>
          <p:cNvSpPr txBox="1"/>
          <p:nvPr/>
        </p:nvSpPr>
        <p:spPr>
          <a:xfrm>
            <a:off x="546100" y="22352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Invasive hemodynamic monitoring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78" name="TextBox 5"/>
          <p:cNvSpPr txBox="1"/>
          <p:nvPr/>
        </p:nvSpPr>
        <p:spPr>
          <a:xfrm>
            <a:off x="546100" y="2819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CVP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79" name="TextBox 6"/>
          <p:cNvSpPr txBox="1"/>
          <p:nvPr/>
        </p:nvSpPr>
        <p:spPr>
          <a:xfrm>
            <a:off x="546100" y="34036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Arterial lines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80" name="TextBox 7"/>
          <p:cNvSpPr txBox="1"/>
          <p:nvPr/>
        </p:nvSpPr>
        <p:spPr>
          <a:xfrm>
            <a:off x="546100" y="39878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Pulmonary artery lines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81" name="TextBox 8"/>
          <p:cNvSpPr txBox="1"/>
          <p:nvPr/>
        </p:nvSpPr>
        <p:spPr>
          <a:xfrm>
            <a:off x="546100" y="45720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Ventilator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82" name="TextBox 2"/>
          <p:cNvSpPr txBox="1"/>
          <p:nvPr/>
        </p:nvSpPr>
        <p:spPr>
          <a:xfrm>
            <a:off x="3276600" y="596900"/>
            <a:ext cx="5867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Calibri"/>
                <a:cs typeface="Calibri"/>
              </a:rPr>
              <a:t>Genetics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1048683" name="TextBox 3"/>
          <p:cNvSpPr txBox="1"/>
          <p:nvPr/>
        </p:nvSpPr>
        <p:spPr>
          <a:xfrm>
            <a:off x="774700" y="17272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Human Genome Project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84" name="TextBox 4"/>
          <p:cNvSpPr txBox="1"/>
          <p:nvPr/>
        </p:nvSpPr>
        <p:spPr>
          <a:xfrm>
            <a:off x="774700" y="23114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Relationship to Maternity Nursing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85" name="TextBox 5"/>
          <p:cNvSpPr txBox="1"/>
          <p:nvPr/>
        </p:nvSpPr>
        <p:spPr>
          <a:xfrm>
            <a:off x="774700" y="28956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Advanced maternal age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86" name="TextBox 6"/>
          <p:cNvSpPr txBox="1"/>
          <p:nvPr/>
        </p:nvSpPr>
        <p:spPr>
          <a:xfrm>
            <a:off x="774700" y="34798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Patterns of inheritance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87" name="TextBox 7"/>
          <p:cNvSpPr txBox="1"/>
          <p:nvPr/>
        </p:nvSpPr>
        <p:spPr>
          <a:xfrm>
            <a:off x="774700" y="40640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Cambria"/>
                <a:cs typeface="Cambria"/>
              </a:rPr>
              <a:t> Prenatal testing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48688" name="TextBox 8"/>
          <p:cNvSpPr txBox="1"/>
          <p:nvPr/>
        </p:nvSpPr>
        <p:spPr>
          <a:xfrm>
            <a:off x="774700" y="46482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Genetic counseling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48689" name="TextBox 9"/>
          <p:cNvSpPr txBox="1"/>
          <p:nvPr/>
        </p:nvSpPr>
        <p:spPr>
          <a:xfrm>
            <a:off x="774700" y="5232400"/>
            <a:ext cx="83693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Cambria"/>
                <a:cs typeface="Cambria"/>
              </a:rPr>
              <a:t> Ethics and other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48690" name="TextBox 2"/>
          <p:cNvSpPr txBox="1"/>
          <p:nvPr/>
        </p:nvSpPr>
        <p:spPr>
          <a:xfrm>
            <a:off x="1270000" y="444500"/>
            <a:ext cx="7874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  <a:tabLst>
                <a:tab pos="2273300" algn="l"/>
              </a:tabLst>
            </a:pPr>
            <a:r>
              <a:rPr lang="en-CA" sz="3728" b="1" smtClean="0">
                <a:solidFill>
                  <a:srgbClr val="000000"/>
                </a:solidFill>
                <a:latin typeface="Calibri Bold"/>
                <a:cs typeface="Calibri Bold"/>
              </a:rPr>
              <a:t>Finally</a:t>
            </a:r>
            <a:r>
              <a:rPr lang="en-CA" sz="3728" b="1" spc="-10" smtClean="0">
                <a:solidFill>
                  <a:srgbClr val="000000"/>
                </a:solidFill>
                <a:latin typeface="Calibri Bold"/>
                <a:cs typeface="Calibri Bold"/>
              </a:rPr>
              <a:t>	Why Midwifery Care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1048691" name="TextBox 3"/>
          <p:cNvSpPr txBox="1"/>
          <p:nvPr/>
        </p:nvSpPr>
        <p:spPr>
          <a:xfrm>
            <a:off x="2565400" y="1054100"/>
            <a:ext cx="6578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26" b="1" spc="-10" smtClean="0">
                <a:solidFill>
                  <a:srgbClr val="000000"/>
                </a:solidFill>
                <a:latin typeface="Calibri Bold"/>
                <a:cs typeface="Calibri Bold"/>
              </a:rPr>
              <a:t>Matters to Women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048692" name="TextBox 4"/>
          <p:cNvSpPr txBox="1"/>
          <p:nvPr/>
        </p:nvSpPr>
        <p:spPr>
          <a:xfrm>
            <a:off x="914400" y="1993900"/>
            <a:ext cx="8229600" cy="186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59436">
              <a:lnSpc>
                <a:spcPts val="4350"/>
              </a:lnSpc>
            </a:pPr>
            <a:r>
              <a:rPr lang="en-CA" sz="3716" spc="-10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716" spc="-10" smtClean="0">
                <a:solidFill>
                  <a:srgbClr val="000000"/>
                </a:solidFill>
                <a:latin typeface="Cambria"/>
                <a:cs typeface="Cambria"/>
              </a:rPr>
              <a:t> “This has been a</a:t>
            </a:r>
            <a:r>
              <a:rPr lang="en-CA" sz="39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995" smtClean="0">
                <a:solidFill>
                  <a:srgbClr val="000000"/>
                </a:solidFill>
                <a:latin typeface="Times New Roman"/>
              </a:rPr>
            </a:br>
            <a:r>
              <a:rPr lang="en-CA" sz="3716" smtClean="0">
                <a:solidFill>
                  <a:srgbClr val="000000"/>
                </a:solidFill>
                <a:latin typeface="Cambria"/>
                <a:cs typeface="Cambria"/>
              </a:rPr>
              <a:t>dream birth that</a:t>
            </a:r>
            <a:r>
              <a:rPr lang="en-CA" sz="39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995" smtClean="0">
                <a:solidFill>
                  <a:srgbClr val="000000"/>
                </a:solidFill>
                <a:latin typeface="Times New Roman"/>
              </a:rPr>
            </a:br>
            <a:r>
              <a:rPr lang="en-CA" sz="3716" smtClean="0">
                <a:solidFill>
                  <a:srgbClr val="000000"/>
                </a:solidFill>
                <a:latin typeface="Cambria"/>
                <a:cs typeface="Cambria"/>
              </a:rPr>
              <a:t>made this day one</a:t>
            </a:r>
          </a:p>
          <a:p>
            <a:pPr>
              <a:lnSpc>
                <a:spcPts val="435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048693" name="TextBox 5"/>
          <p:cNvSpPr txBox="1"/>
          <p:nvPr/>
        </p:nvSpPr>
        <p:spPr>
          <a:xfrm>
            <a:off x="2400300" y="3644900"/>
            <a:ext cx="6743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85"/>
              </a:lnSpc>
            </a:pPr>
            <a:r>
              <a:rPr lang="en-CA" sz="3716" smtClean="0">
                <a:solidFill>
                  <a:srgbClr val="000000"/>
                </a:solidFill>
                <a:latin typeface="Cambria"/>
                <a:cs typeface="Cambria"/>
              </a:rPr>
              <a:t>of the most</a:t>
            </a:r>
          </a:p>
          <a:p>
            <a:pPr>
              <a:lnSpc>
                <a:spcPts val="4285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048694" name="TextBox 6"/>
          <p:cNvSpPr txBox="1"/>
          <p:nvPr/>
        </p:nvSpPr>
        <p:spPr>
          <a:xfrm>
            <a:off x="482600" y="4203700"/>
            <a:ext cx="8661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3718" smtClean="0">
                <a:solidFill>
                  <a:srgbClr val="000000"/>
                </a:solidFill>
                <a:latin typeface="Cambria"/>
                <a:cs typeface="Cambria"/>
              </a:rPr>
              <a:t>beautiful days of my</a:t>
            </a:r>
          </a:p>
          <a:p>
            <a:pPr>
              <a:lnSpc>
                <a:spcPts val="43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1048695" name="TextBox 7"/>
          <p:cNvSpPr txBox="1"/>
          <p:nvPr/>
        </p:nvSpPr>
        <p:spPr>
          <a:xfrm>
            <a:off x="3911600" y="4749800"/>
            <a:ext cx="5232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3716" spc="-10" smtClean="0">
                <a:solidFill>
                  <a:srgbClr val="000000"/>
                </a:solidFill>
                <a:latin typeface="Cambria"/>
                <a:cs typeface="Cambria"/>
              </a:rPr>
              <a:t>life.”</a:t>
            </a:r>
          </a:p>
          <a:p>
            <a:pPr>
              <a:lnSpc>
                <a:spcPts val="43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418</Words>
  <Application>Microsoft Office PowerPoint</Application>
  <PresentationFormat>On-screen Show (4:3)</PresentationFormat>
  <Paragraphs>109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Investintech.com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A2E_Engine</dc:creator>
  <cp:lastModifiedBy>admin</cp:lastModifiedBy>
  <cp:revision>2</cp:revision>
  <dcterms:created xsi:type="dcterms:W3CDTF">2019-12-30T00:20:29Z</dcterms:created>
  <dcterms:modified xsi:type="dcterms:W3CDTF">2020-10-08T06:21:36Z</dcterms:modified>
</cp:coreProperties>
</file>