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304" y="3810"/>
            <a:ext cx="819785" cy="819150"/>
          </a:xfrm>
          <a:custGeom>
            <a:avLst/>
            <a:gdLst/>
            <a:ahLst/>
            <a:cxnLst/>
            <a:rect l="l" t="t" r="r" b="b"/>
            <a:pathLst>
              <a:path w="819785" h="819150">
                <a:moveTo>
                  <a:pt x="819655" y="0"/>
                </a:moveTo>
                <a:lnTo>
                  <a:pt x="505" y="0"/>
                </a:lnTo>
                <a:lnTo>
                  <a:pt x="0" y="819150"/>
                </a:lnTo>
                <a:lnTo>
                  <a:pt x="505" y="819150"/>
                </a:lnTo>
                <a:lnTo>
                  <a:pt x="48635" y="817759"/>
                </a:lnTo>
                <a:lnTo>
                  <a:pt x="96034" y="813638"/>
                </a:lnTo>
                <a:lnTo>
                  <a:pt x="142623" y="806864"/>
                </a:lnTo>
                <a:lnTo>
                  <a:pt x="188327" y="797514"/>
                </a:lnTo>
                <a:lnTo>
                  <a:pt x="233067" y="785664"/>
                </a:lnTo>
                <a:lnTo>
                  <a:pt x="276768" y="771391"/>
                </a:lnTo>
                <a:lnTo>
                  <a:pt x="319353" y="754772"/>
                </a:lnTo>
                <a:lnTo>
                  <a:pt x="360744" y="735885"/>
                </a:lnTo>
                <a:lnTo>
                  <a:pt x="400865" y="714805"/>
                </a:lnTo>
                <a:lnTo>
                  <a:pt x="439639" y="691610"/>
                </a:lnTo>
                <a:lnTo>
                  <a:pt x="476990" y="666377"/>
                </a:lnTo>
                <a:lnTo>
                  <a:pt x="512839" y="639182"/>
                </a:lnTo>
                <a:lnTo>
                  <a:pt x="547112" y="610102"/>
                </a:lnTo>
                <a:lnTo>
                  <a:pt x="579729" y="579215"/>
                </a:lnTo>
                <a:lnTo>
                  <a:pt x="610616" y="546596"/>
                </a:lnTo>
                <a:lnTo>
                  <a:pt x="639695" y="512323"/>
                </a:lnTo>
                <a:lnTo>
                  <a:pt x="666889" y="476473"/>
                </a:lnTo>
                <a:lnTo>
                  <a:pt x="692122" y="439123"/>
                </a:lnTo>
                <a:lnTo>
                  <a:pt x="715316" y="400349"/>
                </a:lnTo>
                <a:lnTo>
                  <a:pt x="736395" y="360228"/>
                </a:lnTo>
                <a:lnTo>
                  <a:pt x="755281" y="318837"/>
                </a:lnTo>
                <a:lnTo>
                  <a:pt x="771899" y="276253"/>
                </a:lnTo>
                <a:lnTo>
                  <a:pt x="786171" y="232553"/>
                </a:lnTo>
                <a:lnTo>
                  <a:pt x="798020" y="187814"/>
                </a:lnTo>
                <a:lnTo>
                  <a:pt x="807370" y="142112"/>
                </a:lnTo>
                <a:lnTo>
                  <a:pt x="814144" y="95524"/>
                </a:lnTo>
                <a:lnTo>
                  <a:pt x="818264" y="48128"/>
                </a:lnTo>
                <a:lnTo>
                  <a:pt x="819655" y="0"/>
                </a:lnTo>
                <a:close/>
              </a:path>
            </a:pathLst>
          </a:custGeom>
          <a:solidFill>
            <a:srgbClr val="FDF9F4">
              <a:alpha val="3294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304" y="3810"/>
            <a:ext cx="819785" cy="819150"/>
          </a:xfrm>
          <a:custGeom>
            <a:avLst/>
            <a:gdLst/>
            <a:ahLst/>
            <a:cxnLst/>
            <a:rect l="l" t="t" r="r" b="b"/>
            <a:pathLst>
              <a:path w="819785" h="819150">
                <a:moveTo>
                  <a:pt x="819655" y="0"/>
                </a:moveTo>
                <a:lnTo>
                  <a:pt x="818264" y="48128"/>
                </a:lnTo>
                <a:lnTo>
                  <a:pt x="814144" y="95524"/>
                </a:lnTo>
                <a:lnTo>
                  <a:pt x="807370" y="142112"/>
                </a:lnTo>
                <a:lnTo>
                  <a:pt x="798020" y="187814"/>
                </a:lnTo>
                <a:lnTo>
                  <a:pt x="786171" y="232553"/>
                </a:lnTo>
                <a:lnTo>
                  <a:pt x="771899" y="276253"/>
                </a:lnTo>
                <a:lnTo>
                  <a:pt x="755281" y="318837"/>
                </a:lnTo>
                <a:lnTo>
                  <a:pt x="736395" y="360228"/>
                </a:lnTo>
                <a:lnTo>
                  <a:pt x="715316" y="400349"/>
                </a:lnTo>
                <a:lnTo>
                  <a:pt x="692122" y="439123"/>
                </a:lnTo>
                <a:lnTo>
                  <a:pt x="666889" y="476473"/>
                </a:lnTo>
                <a:lnTo>
                  <a:pt x="639695" y="512323"/>
                </a:lnTo>
                <a:lnTo>
                  <a:pt x="610616" y="546596"/>
                </a:lnTo>
                <a:lnTo>
                  <a:pt x="579729" y="579215"/>
                </a:lnTo>
                <a:lnTo>
                  <a:pt x="547112" y="610102"/>
                </a:lnTo>
                <a:lnTo>
                  <a:pt x="512839" y="639182"/>
                </a:lnTo>
                <a:lnTo>
                  <a:pt x="476990" y="666377"/>
                </a:lnTo>
                <a:lnTo>
                  <a:pt x="439639" y="691610"/>
                </a:lnTo>
                <a:lnTo>
                  <a:pt x="400865" y="714805"/>
                </a:lnTo>
                <a:lnTo>
                  <a:pt x="360744" y="735885"/>
                </a:lnTo>
                <a:lnTo>
                  <a:pt x="319353" y="754772"/>
                </a:lnTo>
                <a:lnTo>
                  <a:pt x="276768" y="771391"/>
                </a:lnTo>
                <a:lnTo>
                  <a:pt x="233067" y="785664"/>
                </a:lnTo>
                <a:lnTo>
                  <a:pt x="188327" y="797514"/>
                </a:lnTo>
                <a:lnTo>
                  <a:pt x="142623" y="806864"/>
                </a:lnTo>
                <a:lnTo>
                  <a:pt x="96034" y="813638"/>
                </a:lnTo>
                <a:lnTo>
                  <a:pt x="48635" y="817759"/>
                </a:lnTo>
                <a:lnTo>
                  <a:pt x="505" y="819150"/>
                </a:lnTo>
                <a:lnTo>
                  <a:pt x="336" y="819150"/>
                </a:lnTo>
                <a:lnTo>
                  <a:pt x="168" y="819150"/>
                </a:lnTo>
                <a:lnTo>
                  <a:pt x="0" y="819150"/>
                </a:lnTo>
                <a:lnTo>
                  <a:pt x="505" y="0"/>
                </a:lnTo>
                <a:lnTo>
                  <a:pt x="819655" y="0"/>
                </a:lnTo>
                <a:close/>
              </a:path>
            </a:pathLst>
          </a:custGeom>
          <a:ln w="3175">
            <a:solidFill>
              <a:srgbClr val="D2C3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28015" y="6095"/>
            <a:ext cx="1784604" cy="17846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69163" y="21335"/>
            <a:ext cx="1702435" cy="1702435"/>
          </a:xfrm>
          <a:custGeom>
            <a:avLst/>
            <a:gdLst/>
            <a:ahLst/>
            <a:cxnLst/>
            <a:rect l="l" t="t" r="r" b="b"/>
            <a:pathLst>
              <a:path w="1702435" h="1702435">
                <a:moveTo>
                  <a:pt x="0" y="851154"/>
                </a:moveTo>
                <a:lnTo>
                  <a:pt x="1347" y="802859"/>
                </a:lnTo>
                <a:lnTo>
                  <a:pt x="5341" y="755271"/>
                </a:lnTo>
                <a:lnTo>
                  <a:pt x="11910" y="708461"/>
                </a:lnTo>
                <a:lnTo>
                  <a:pt x="20983" y="662500"/>
                </a:lnTo>
                <a:lnTo>
                  <a:pt x="32487" y="617462"/>
                </a:lnTo>
                <a:lnTo>
                  <a:pt x="46350" y="573417"/>
                </a:lnTo>
                <a:lnTo>
                  <a:pt x="62501" y="530438"/>
                </a:lnTo>
                <a:lnTo>
                  <a:pt x="80868" y="488596"/>
                </a:lnTo>
                <a:lnTo>
                  <a:pt x="101378" y="447964"/>
                </a:lnTo>
                <a:lnTo>
                  <a:pt x="123961" y="408613"/>
                </a:lnTo>
                <a:lnTo>
                  <a:pt x="148543" y="370615"/>
                </a:lnTo>
                <a:lnTo>
                  <a:pt x="175055" y="334042"/>
                </a:lnTo>
                <a:lnTo>
                  <a:pt x="203422" y="298966"/>
                </a:lnTo>
                <a:lnTo>
                  <a:pt x="233574" y="265459"/>
                </a:lnTo>
                <a:lnTo>
                  <a:pt x="265439" y="233593"/>
                </a:lnTo>
                <a:lnTo>
                  <a:pt x="298945" y="203439"/>
                </a:lnTo>
                <a:lnTo>
                  <a:pt x="334020" y="175070"/>
                </a:lnTo>
                <a:lnTo>
                  <a:pt x="370593" y="148557"/>
                </a:lnTo>
                <a:lnTo>
                  <a:pt x="408590" y="123973"/>
                </a:lnTo>
                <a:lnTo>
                  <a:pt x="447941" y="101388"/>
                </a:lnTo>
                <a:lnTo>
                  <a:pt x="488574" y="80876"/>
                </a:lnTo>
                <a:lnTo>
                  <a:pt x="530417" y="62508"/>
                </a:lnTo>
                <a:lnTo>
                  <a:pt x="573397" y="46355"/>
                </a:lnTo>
                <a:lnTo>
                  <a:pt x="617444" y="32490"/>
                </a:lnTo>
                <a:lnTo>
                  <a:pt x="662485" y="20985"/>
                </a:lnTo>
                <a:lnTo>
                  <a:pt x="708448" y="11912"/>
                </a:lnTo>
                <a:lnTo>
                  <a:pt x="755262" y="5342"/>
                </a:lnTo>
                <a:lnTo>
                  <a:pt x="802854" y="1347"/>
                </a:lnTo>
                <a:lnTo>
                  <a:pt x="851154" y="0"/>
                </a:lnTo>
                <a:lnTo>
                  <a:pt x="899448" y="1347"/>
                </a:lnTo>
                <a:lnTo>
                  <a:pt x="947036" y="5342"/>
                </a:lnTo>
                <a:lnTo>
                  <a:pt x="993846" y="11912"/>
                </a:lnTo>
                <a:lnTo>
                  <a:pt x="1039807" y="20985"/>
                </a:lnTo>
                <a:lnTo>
                  <a:pt x="1084845" y="32490"/>
                </a:lnTo>
                <a:lnTo>
                  <a:pt x="1128890" y="46355"/>
                </a:lnTo>
                <a:lnTo>
                  <a:pt x="1171869" y="62508"/>
                </a:lnTo>
                <a:lnTo>
                  <a:pt x="1213711" y="80876"/>
                </a:lnTo>
                <a:lnTo>
                  <a:pt x="1254343" y="101388"/>
                </a:lnTo>
                <a:lnTo>
                  <a:pt x="1293694" y="123973"/>
                </a:lnTo>
                <a:lnTo>
                  <a:pt x="1331692" y="148557"/>
                </a:lnTo>
                <a:lnTo>
                  <a:pt x="1368265" y="175070"/>
                </a:lnTo>
                <a:lnTo>
                  <a:pt x="1403341" y="203439"/>
                </a:lnTo>
                <a:lnTo>
                  <a:pt x="1436848" y="233593"/>
                </a:lnTo>
                <a:lnTo>
                  <a:pt x="1468714" y="265459"/>
                </a:lnTo>
                <a:lnTo>
                  <a:pt x="1498868" y="298966"/>
                </a:lnTo>
                <a:lnTo>
                  <a:pt x="1527237" y="334042"/>
                </a:lnTo>
                <a:lnTo>
                  <a:pt x="1553750" y="370615"/>
                </a:lnTo>
                <a:lnTo>
                  <a:pt x="1578334" y="408613"/>
                </a:lnTo>
                <a:lnTo>
                  <a:pt x="1600919" y="447964"/>
                </a:lnTo>
                <a:lnTo>
                  <a:pt x="1621431" y="488596"/>
                </a:lnTo>
                <a:lnTo>
                  <a:pt x="1639799" y="530438"/>
                </a:lnTo>
                <a:lnTo>
                  <a:pt x="1655952" y="573417"/>
                </a:lnTo>
                <a:lnTo>
                  <a:pt x="1669817" y="617462"/>
                </a:lnTo>
                <a:lnTo>
                  <a:pt x="1681322" y="662500"/>
                </a:lnTo>
                <a:lnTo>
                  <a:pt x="1690395" y="708461"/>
                </a:lnTo>
                <a:lnTo>
                  <a:pt x="1696965" y="755271"/>
                </a:lnTo>
                <a:lnTo>
                  <a:pt x="1700960" y="802859"/>
                </a:lnTo>
                <a:lnTo>
                  <a:pt x="1702308" y="851154"/>
                </a:lnTo>
                <a:lnTo>
                  <a:pt x="1700960" y="899448"/>
                </a:lnTo>
                <a:lnTo>
                  <a:pt x="1696965" y="947036"/>
                </a:lnTo>
                <a:lnTo>
                  <a:pt x="1690395" y="993846"/>
                </a:lnTo>
                <a:lnTo>
                  <a:pt x="1681322" y="1039807"/>
                </a:lnTo>
                <a:lnTo>
                  <a:pt x="1669817" y="1084845"/>
                </a:lnTo>
                <a:lnTo>
                  <a:pt x="1655952" y="1128890"/>
                </a:lnTo>
                <a:lnTo>
                  <a:pt x="1639799" y="1171869"/>
                </a:lnTo>
                <a:lnTo>
                  <a:pt x="1621431" y="1213711"/>
                </a:lnTo>
                <a:lnTo>
                  <a:pt x="1600919" y="1254343"/>
                </a:lnTo>
                <a:lnTo>
                  <a:pt x="1578334" y="1293694"/>
                </a:lnTo>
                <a:lnTo>
                  <a:pt x="1553750" y="1331692"/>
                </a:lnTo>
                <a:lnTo>
                  <a:pt x="1527237" y="1368265"/>
                </a:lnTo>
                <a:lnTo>
                  <a:pt x="1498868" y="1403341"/>
                </a:lnTo>
                <a:lnTo>
                  <a:pt x="1468714" y="1436848"/>
                </a:lnTo>
                <a:lnTo>
                  <a:pt x="1436848" y="1468714"/>
                </a:lnTo>
                <a:lnTo>
                  <a:pt x="1403341" y="1498868"/>
                </a:lnTo>
                <a:lnTo>
                  <a:pt x="1368265" y="1527237"/>
                </a:lnTo>
                <a:lnTo>
                  <a:pt x="1331692" y="1553750"/>
                </a:lnTo>
                <a:lnTo>
                  <a:pt x="1293694" y="1578334"/>
                </a:lnTo>
                <a:lnTo>
                  <a:pt x="1254343" y="1600919"/>
                </a:lnTo>
                <a:lnTo>
                  <a:pt x="1213711" y="1621431"/>
                </a:lnTo>
                <a:lnTo>
                  <a:pt x="1171869" y="1639799"/>
                </a:lnTo>
                <a:lnTo>
                  <a:pt x="1128890" y="1655952"/>
                </a:lnTo>
                <a:lnTo>
                  <a:pt x="1084845" y="1669817"/>
                </a:lnTo>
                <a:lnTo>
                  <a:pt x="1039807" y="1681322"/>
                </a:lnTo>
                <a:lnTo>
                  <a:pt x="993846" y="1690395"/>
                </a:lnTo>
                <a:lnTo>
                  <a:pt x="947036" y="1696965"/>
                </a:lnTo>
                <a:lnTo>
                  <a:pt x="899448" y="1700960"/>
                </a:lnTo>
                <a:lnTo>
                  <a:pt x="851154" y="1702308"/>
                </a:lnTo>
                <a:lnTo>
                  <a:pt x="802854" y="1700960"/>
                </a:lnTo>
                <a:lnTo>
                  <a:pt x="755262" y="1696965"/>
                </a:lnTo>
                <a:lnTo>
                  <a:pt x="708448" y="1690395"/>
                </a:lnTo>
                <a:lnTo>
                  <a:pt x="662485" y="1681322"/>
                </a:lnTo>
                <a:lnTo>
                  <a:pt x="617444" y="1669817"/>
                </a:lnTo>
                <a:lnTo>
                  <a:pt x="573397" y="1655952"/>
                </a:lnTo>
                <a:lnTo>
                  <a:pt x="530417" y="1639799"/>
                </a:lnTo>
                <a:lnTo>
                  <a:pt x="488574" y="1621431"/>
                </a:lnTo>
                <a:lnTo>
                  <a:pt x="447941" y="1600919"/>
                </a:lnTo>
                <a:lnTo>
                  <a:pt x="408590" y="1578334"/>
                </a:lnTo>
                <a:lnTo>
                  <a:pt x="370593" y="1553750"/>
                </a:lnTo>
                <a:lnTo>
                  <a:pt x="334020" y="1527237"/>
                </a:lnTo>
                <a:lnTo>
                  <a:pt x="298945" y="1498868"/>
                </a:lnTo>
                <a:lnTo>
                  <a:pt x="265439" y="1468714"/>
                </a:lnTo>
                <a:lnTo>
                  <a:pt x="233574" y="1436848"/>
                </a:lnTo>
                <a:lnTo>
                  <a:pt x="203422" y="1403341"/>
                </a:lnTo>
                <a:lnTo>
                  <a:pt x="175055" y="1368265"/>
                </a:lnTo>
                <a:lnTo>
                  <a:pt x="148543" y="1331692"/>
                </a:lnTo>
                <a:lnTo>
                  <a:pt x="123961" y="1293694"/>
                </a:lnTo>
                <a:lnTo>
                  <a:pt x="101378" y="1254343"/>
                </a:lnTo>
                <a:lnTo>
                  <a:pt x="80868" y="1213711"/>
                </a:lnTo>
                <a:lnTo>
                  <a:pt x="62501" y="1171869"/>
                </a:lnTo>
                <a:lnTo>
                  <a:pt x="46350" y="1128890"/>
                </a:lnTo>
                <a:lnTo>
                  <a:pt x="32487" y="1084845"/>
                </a:lnTo>
                <a:lnTo>
                  <a:pt x="20983" y="1039807"/>
                </a:lnTo>
                <a:lnTo>
                  <a:pt x="11910" y="993846"/>
                </a:lnTo>
                <a:lnTo>
                  <a:pt x="5341" y="947036"/>
                </a:lnTo>
                <a:lnTo>
                  <a:pt x="1347" y="899448"/>
                </a:lnTo>
                <a:lnTo>
                  <a:pt x="0" y="851154"/>
                </a:lnTo>
                <a:close/>
              </a:path>
            </a:pathLst>
          </a:custGeom>
          <a:ln w="27432">
            <a:solidFill>
              <a:srgbClr val="FFF6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72212" y="1045463"/>
            <a:ext cx="1155192" cy="11506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87319" y="1050633"/>
            <a:ext cx="1116813" cy="11114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87319" y="1050633"/>
            <a:ext cx="1116965" cy="1111885"/>
          </a:xfrm>
          <a:custGeom>
            <a:avLst/>
            <a:gdLst/>
            <a:ahLst/>
            <a:cxnLst/>
            <a:rect l="l" t="t" r="r" b="b"/>
            <a:pathLst>
              <a:path w="1116965" h="1111885">
                <a:moveTo>
                  <a:pt x="118496" y="204634"/>
                </a:moveTo>
                <a:lnTo>
                  <a:pt x="149785" y="168741"/>
                </a:lnTo>
                <a:lnTo>
                  <a:pt x="183515" y="136234"/>
                </a:lnTo>
                <a:lnTo>
                  <a:pt x="219451" y="107137"/>
                </a:lnTo>
                <a:lnTo>
                  <a:pt x="257356" y="81474"/>
                </a:lnTo>
                <a:lnTo>
                  <a:pt x="296996" y="59270"/>
                </a:lnTo>
                <a:lnTo>
                  <a:pt x="338135" y="40547"/>
                </a:lnTo>
                <a:lnTo>
                  <a:pt x="380538" y="25331"/>
                </a:lnTo>
                <a:lnTo>
                  <a:pt x="423971" y="13644"/>
                </a:lnTo>
                <a:lnTo>
                  <a:pt x="468196" y="5510"/>
                </a:lnTo>
                <a:lnTo>
                  <a:pt x="512980" y="954"/>
                </a:lnTo>
                <a:lnTo>
                  <a:pt x="558087" y="0"/>
                </a:lnTo>
                <a:lnTo>
                  <a:pt x="603281" y="2670"/>
                </a:lnTo>
                <a:lnTo>
                  <a:pt x="648327" y="8990"/>
                </a:lnTo>
                <a:lnTo>
                  <a:pt x="692991" y="18983"/>
                </a:lnTo>
                <a:lnTo>
                  <a:pt x="737036" y="32672"/>
                </a:lnTo>
                <a:lnTo>
                  <a:pt x="780227" y="50083"/>
                </a:lnTo>
                <a:lnTo>
                  <a:pt x="822330" y="71238"/>
                </a:lnTo>
                <a:lnTo>
                  <a:pt x="863108" y="96162"/>
                </a:lnTo>
                <a:lnTo>
                  <a:pt x="902327" y="124878"/>
                </a:lnTo>
                <a:lnTo>
                  <a:pt x="939023" y="156757"/>
                </a:lnTo>
                <a:lnTo>
                  <a:pt x="972365" y="190998"/>
                </a:lnTo>
                <a:lnTo>
                  <a:pt x="1002325" y="227366"/>
                </a:lnTo>
                <a:lnTo>
                  <a:pt x="1028874" y="265625"/>
                </a:lnTo>
                <a:lnTo>
                  <a:pt x="1051985" y="305541"/>
                </a:lnTo>
                <a:lnTo>
                  <a:pt x="1071626" y="346879"/>
                </a:lnTo>
                <a:lnTo>
                  <a:pt x="1087772" y="389404"/>
                </a:lnTo>
                <a:lnTo>
                  <a:pt x="1100392" y="432881"/>
                </a:lnTo>
                <a:lnTo>
                  <a:pt x="1109458" y="477076"/>
                </a:lnTo>
                <a:lnTo>
                  <a:pt x="1114941" y="521754"/>
                </a:lnTo>
                <a:lnTo>
                  <a:pt x="1116813" y="566679"/>
                </a:lnTo>
                <a:lnTo>
                  <a:pt x="1115044" y="611617"/>
                </a:lnTo>
                <a:lnTo>
                  <a:pt x="1109608" y="656333"/>
                </a:lnTo>
                <a:lnTo>
                  <a:pt x="1100473" y="700593"/>
                </a:lnTo>
                <a:lnTo>
                  <a:pt x="1087613" y="744160"/>
                </a:lnTo>
                <a:lnTo>
                  <a:pt x="1070998" y="786801"/>
                </a:lnTo>
                <a:lnTo>
                  <a:pt x="1050600" y="828281"/>
                </a:lnTo>
                <a:lnTo>
                  <a:pt x="1026390" y="868365"/>
                </a:lnTo>
                <a:lnTo>
                  <a:pt x="998339" y="906817"/>
                </a:lnTo>
                <a:lnTo>
                  <a:pt x="967050" y="942710"/>
                </a:lnTo>
                <a:lnTo>
                  <a:pt x="933320" y="975218"/>
                </a:lnTo>
                <a:lnTo>
                  <a:pt x="897385" y="1004315"/>
                </a:lnTo>
                <a:lnTo>
                  <a:pt x="859481" y="1029978"/>
                </a:lnTo>
                <a:lnTo>
                  <a:pt x="819841" y="1052184"/>
                </a:lnTo>
                <a:lnTo>
                  <a:pt x="778703" y="1070908"/>
                </a:lnTo>
                <a:lnTo>
                  <a:pt x="736300" y="1086127"/>
                </a:lnTo>
                <a:lnTo>
                  <a:pt x="692869" y="1097817"/>
                </a:lnTo>
                <a:lnTo>
                  <a:pt x="648644" y="1105954"/>
                </a:lnTo>
                <a:lnTo>
                  <a:pt x="603860" y="1110515"/>
                </a:lnTo>
                <a:lnTo>
                  <a:pt x="558754" y="1111476"/>
                </a:lnTo>
                <a:lnTo>
                  <a:pt x="513560" y="1108813"/>
                </a:lnTo>
                <a:lnTo>
                  <a:pt x="468514" y="1102502"/>
                </a:lnTo>
                <a:lnTo>
                  <a:pt x="423850" y="1092519"/>
                </a:lnTo>
                <a:lnTo>
                  <a:pt x="379804" y="1078841"/>
                </a:lnTo>
                <a:lnTo>
                  <a:pt x="336612" y="1061444"/>
                </a:lnTo>
                <a:lnTo>
                  <a:pt x="294508" y="1040304"/>
                </a:lnTo>
                <a:lnTo>
                  <a:pt x="253729" y="1015397"/>
                </a:lnTo>
                <a:lnTo>
                  <a:pt x="214508" y="986700"/>
                </a:lnTo>
                <a:lnTo>
                  <a:pt x="177812" y="954821"/>
                </a:lnTo>
                <a:lnTo>
                  <a:pt x="144469" y="920580"/>
                </a:lnTo>
                <a:lnTo>
                  <a:pt x="114507" y="884212"/>
                </a:lnTo>
                <a:lnTo>
                  <a:pt x="87955" y="845952"/>
                </a:lnTo>
                <a:lnTo>
                  <a:pt x="64842" y="806035"/>
                </a:lnTo>
                <a:lnTo>
                  <a:pt x="45198" y="764695"/>
                </a:lnTo>
                <a:lnTo>
                  <a:pt x="29049" y="722168"/>
                </a:lnTo>
                <a:lnTo>
                  <a:pt x="16427" y="678687"/>
                </a:lnTo>
                <a:lnTo>
                  <a:pt x="7358" y="634488"/>
                </a:lnTo>
                <a:lnTo>
                  <a:pt x="1873" y="589806"/>
                </a:lnTo>
                <a:lnTo>
                  <a:pt x="0" y="544874"/>
                </a:lnTo>
                <a:lnTo>
                  <a:pt x="1767" y="499929"/>
                </a:lnTo>
                <a:lnTo>
                  <a:pt x="7203" y="455204"/>
                </a:lnTo>
                <a:lnTo>
                  <a:pt x="16338" y="410935"/>
                </a:lnTo>
                <a:lnTo>
                  <a:pt x="29200" y="367355"/>
                </a:lnTo>
                <a:lnTo>
                  <a:pt x="45818" y="324701"/>
                </a:lnTo>
                <a:lnTo>
                  <a:pt x="66221" y="283206"/>
                </a:lnTo>
                <a:lnTo>
                  <a:pt x="90437" y="243105"/>
                </a:lnTo>
                <a:lnTo>
                  <a:pt x="118496" y="204634"/>
                </a:lnTo>
                <a:close/>
              </a:path>
            </a:pathLst>
          </a:custGeom>
          <a:ln w="7349">
            <a:solidFill>
              <a:srgbClr val="C6B7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17958" y="1181524"/>
            <a:ext cx="855980" cy="850265"/>
          </a:xfrm>
          <a:custGeom>
            <a:avLst/>
            <a:gdLst/>
            <a:ahLst/>
            <a:cxnLst/>
            <a:rect l="l" t="t" r="r" b="b"/>
            <a:pathLst>
              <a:path w="855980" h="850264">
                <a:moveTo>
                  <a:pt x="89838" y="155150"/>
                </a:moveTo>
                <a:lnTo>
                  <a:pt x="63217" y="192564"/>
                </a:lnTo>
                <a:lnTo>
                  <a:pt x="41317" y="231919"/>
                </a:lnTo>
                <a:lnTo>
                  <a:pt x="24090" y="272849"/>
                </a:lnTo>
                <a:lnTo>
                  <a:pt x="11493" y="314989"/>
                </a:lnTo>
                <a:lnTo>
                  <a:pt x="3478" y="357973"/>
                </a:lnTo>
                <a:lnTo>
                  <a:pt x="0" y="401436"/>
                </a:lnTo>
                <a:lnTo>
                  <a:pt x="1012" y="445012"/>
                </a:lnTo>
                <a:lnTo>
                  <a:pt x="6469" y="488336"/>
                </a:lnTo>
                <a:lnTo>
                  <a:pt x="16325" y="531041"/>
                </a:lnTo>
                <a:lnTo>
                  <a:pt x="30534" y="572763"/>
                </a:lnTo>
                <a:lnTo>
                  <a:pt x="49050" y="613136"/>
                </a:lnTo>
                <a:lnTo>
                  <a:pt x="71827" y="651795"/>
                </a:lnTo>
                <a:lnTo>
                  <a:pt x="98819" y="688373"/>
                </a:lnTo>
                <a:lnTo>
                  <a:pt x="129979" y="722506"/>
                </a:lnTo>
                <a:lnTo>
                  <a:pt x="165264" y="753828"/>
                </a:lnTo>
                <a:lnTo>
                  <a:pt x="203626" y="781288"/>
                </a:lnTo>
                <a:lnTo>
                  <a:pt x="243815" y="804104"/>
                </a:lnTo>
                <a:lnTo>
                  <a:pt x="285462" y="822312"/>
                </a:lnTo>
                <a:lnTo>
                  <a:pt x="328203" y="835949"/>
                </a:lnTo>
                <a:lnTo>
                  <a:pt x="371670" y="845051"/>
                </a:lnTo>
                <a:lnTo>
                  <a:pt x="415497" y="849655"/>
                </a:lnTo>
                <a:lnTo>
                  <a:pt x="459319" y="849796"/>
                </a:lnTo>
                <a:lnTo>
                  <a:pt x="502768" y="845511"/>
                </a:lnTo>
                <a:lnTo>
                  <a:pt x="545478" y="836837"/>
                </a:lnTo>
                <a:lnTo>
                  <a:pt x="587084" y="823809"/>
                </a:lnTo>
                <a:lnTo>
                  <a:pt x="627219" y="806465"/>
                </a:lnTo>
                <a:lnTo>
                  <a:pt x="665516" y="784840"/>
                </a:lnTo>
                <a:lnTo>
                  <a:pt x="701609" y="758971"/>
                </a:lnTo>
                <a:lnTo>
                  <a:pt x="735133" y="728894"/>
                </a:lnTo>
                <a:lnTo>
                  <a:pt x="765720" y="694646"/>
                </a:lnTo>
                <a:lnTo>
                  <a:pt x="792343" y="657209"/>
                </a:lnTo>
                <a:lnTo>
                  <a:pt x="814245" y="617838"/>
                </a:lnTo>
                <a:lnTo>
                  <a:pt x="831472" y="576897"/>
                </a:lnTo>
                <a:lnTo>
                  <a:pt x="844071" y="534752"/>
                </a:lnTo>
                <a:lnTo>
                  <a:pt x="852086" y="491766"/>
                </a:lnTo>
                <a:lnTo>
                  <a:pt x="855565" y="448304"/>
                </a:lnTo>
                <a:lnTo>
                  <a:pt x="854552" y="404733"/>
                </a:lnTo>
                <a:lnTo>
                  <a:pt x="849095" y="361416"/>
                </a:lnTo>
                <a:lnTo>
                  <a:pt x="839239" y="318718"/>
                </a:lnTo>
                <a:lnTo>
                  <a:pt x="825030" y="277004"/>
                </a:lnTo>
                <a:lnTo>
                  <a:pt x="806515" y="236639"/>
                </a:lnTo>
                <a:lnTo>
                  <a:pt x="783739" y="197988"/>
                </a:lnTo>
                <a:lnTo>
                  <a:pt x="756748" y="161416"/>
                </a:lnTo>
                <a:lnTo>
                  <a:pt x="725589" y="127288"/>
                </a:lnTo>
                <a:lnTo>
                  <a:pt x="690307" y="95968"/>
                </a:lnTo>
                <a:lnTo>
                  <a:pt x="651942" y="68508"/>
                </a:lnTo>
                <a:lnTo>
                  <a:pt x="611752" y="45692"/>
                </a:lnTo>
                <a:lnTo>
                  <a:pt x="570102" y="27483"/>
                </a:lnTo>
                <a:lnTo>
                  <a:pt x="527360" y="13846"/>
                </a:lnTo>
                <a:lnTo>
                  <a:pt x="483892" y="4744"/>
                </a:lnTo>
                <a:lnTo>
                  <a:pt x="440064" y="141"/>
                </a:lnTo>
                <a:lnTo>
                  <a:pt x="396241" y="0"/>
                </a:lnTo>
                <a:lnTo>
                  <a:pt x="352791" y="4284"/>
                </a:lnTo>
                <a:lnTo>
                  <a:pt x="310080" y="12959"/>
                </a:lnTo>
                <a:lnTo>
                  <a:pt x="268474" y="25986"/>
                </a:lnTo>
                <a:lnTo>
                  <a:pt x="228339" y="43330"/>
                </a:lnTo>
                <a:lnTo>
                  <a:pt x="190042" y="64955"/>
                </a:lnTo>
                <a:lnTo>
                  <a:pt x="153949" y="90824"/>
                </a:lnTo>
                <a:lnTo>
                  <a:pt x="120425" y="120901"/>
                </a:lnTo>
                <a:lnTo>
                  <a:pt x="89838" y="155150"/>
                </a:lnTo>
                <a:close/>
              </a:path>
            </a:pathLst>
          </a:custGeom>
          <a:ln w="7349">
            <a:solidFill>
              <a:srgbClr val="C6B7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8000"/>
                </a:moveTo>
                <a:lnTo>
                  <a:pt x="8055863" y="6858000"/>
                </a:lnTo>
                <a:lnTo>
                  <a:pt x="8055863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935736" y="0"/>
            <a:ext cx="155447" cy="6858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105156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7315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0" i="0">
                <a:solidFill>
                  <a:srgbClr val="56221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0" i="0">
                <a:solidFill>
                  <a:srgbClr val="56221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304" y="3810"/>
            <a:ext cx="819785" cy="819150"/>
          </a:xfrm>
          <a:custGeom>
            <a:avLst/>
            <a:gdLst/>
            <a:ahLst/>
            <a:cxnLst/>
            <a:rect l="l" t="t" r="r" b="b"/>
            <a:pathLst>
              <a:path w="819785" h="819150">
                <a:moveTo>
                  <a:pt x="819655" y="0"/>
                </a:moveTo>
                <a:lnTo>
                  <a:pt x="505" y="0"/>
                </a:lnTo>
                <a:lnTo>
                  <a:pt x="0" y="819150"/>
                </a:lnTo>
                <a:lnTo>
                  <a:pt x="505" y="819150"/>
                </a:lnTo>
                <a:lnTo>
                  <a:pt x="48635" y="817759"/>
                </a:lnTo>
                <a:lnTo>
                  <a:pt x="96034" y="813638"/>
                </a:lnTo>
                <a:lnTo>
                  <a:pt x="142623" y="806864"/>
                </a:lnTo>
                <a:lnTo>
                  <a:pt x="188327" y="797514"/>
                </a:lnTo>
                <a:lnTo>
                  <a:pt x="233067" y="785664"/>
                </a:lnTo>
                <a:lnTo>
                  <a:pt x="276768" y="771391"/>
                </a:lnTo>
                <a:lnTo>
                  <a:pt x="319353" y="754772"/>
                </a:lnTo>
                <a:lnTo>
                  <a:pt x="360744" y="735885"/>
                </a:lnTo>
                <a:lnTo>
                  <a:pt x="400865" y="714805"/>
                </a:lnTo>
                <a:lnTo>
                  <a:pt x="439639" y="691610"/>
                </a:lnTo>
                <a:lnTo>
                  <a:pt x="476990" y="666377"/>
                </a:lnTo>
                <a:lnTo>
                  <a:pt x="512839" y="639182"/>
                </a:lnTo>
                <a:lnTo>
                  <a:pt x="547112" y="610102"/>
                </a:lnTo>
                <a:lnTo>
                  <a:pt x="579729" y="579215"/>
                </a:lnTo>
                <a:lnTo>
                  <a:pt x="610616" y="546596"/>
                </a:lnTo>
                <a:lnTo>
                  <a:pt x="639695" y="512323"/>
                </a:lnTo>
                <a:lnTo>
                  <a:pt x="666889" y="476473"/>
                </a:lnTo>
                <a:lnTo>
                  <a:pt x="692122" y="439123"/>
                </a:lnTo>
                <a:lnTo>
                  <a:pt x="715316" y="400349"/>
                </a:lnTo>
                <a:lnTo>
                  <a:pt x="736395" y="360228"/>
                </a:lnTo>
                <a:lnTo>
                  <a:pt x="755281" y="318837"/>
                </a:lnTo>
                <a:lnTo>
                  <a:pt x="771899" y="276253"/>
                </a:lnTo>
                <a:lnTo>
                  <a:pt x="786171" y="232553"/>
                </a:lnTo>
                <a:lnTo>
                  <a:pt x="798020" y="187814"/>
                </a:lnTo>
                <a:lnTo>
                  <a:pt x="807370" y="142112"/>
                </a:lnTo>
                <a:lnTo>
                  <a:pt x="814144" y="95524"/>
                </a:lnTo>
                <a:lnTo>
                  <a:pt x="818264" y="48128"/>
                </a:lnTo>
                <a:lnTo>
                  <a:pt x="819655" y="0"/>
                </a:lnTo>
                <a:close/>
              </a:path>
            </a:pathLst>
          </a:custGeom>
          <a:solidFill>
            <a:srgbClr val="FDF9F4">
              <a:alpha val="3294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304" y="3810"/>
            <a:ext cx="819785" cy="819150"/>
          </a:xfrm>
          <a:custGeom>
            <a:avLst/>
            <a:gdLst/>
            <a:ahLst/>
            <a:cxnLst/>
            <a:rect l="l" t="t" r="r" b="b"/>
            <a:pathLst>
              <a:path w="819785" h="819150">
                <a:moveTo>
                  <a:pt x="819655" y="0"/>
                </a:moveTo>
                <a:lnTo>
                  <a:pt x="818264" y="48128"/>
                </a:lnTo>
                <a:lnTo>
                  <a:pt x="814144" y="95524"/>
                </a:lnTo>
                <a:lnTo>
                  <a:pt x="807370" y="142112"/>
                </a:lnTo>
                <a:lnTo>
                  <a:pt x="798020" y="187814"/>
                </a:lnTo>
                <a:lnTo>
                  <a:pt x="786171" y="232553"/>
                </a:lnTo>
                <a:lnTo>
                  <a:pt x="771899" y="276253"/>
                </a:lnTo>
                <a:lnTo>
                  <a:pt x="755281" y="318837"/>
                </a:lnTo>
                <a:lnTo>
                  <a:pt x="736395" y="360228"/>
                </a:lnTo>
                <a:lnTo>
                  <a:pt x="715316" y="400349"/>
                </a:lnTo>
                <a:lnTo>
                  <a:pt x="692122" y="439123"/>
                </a:lnTo>
                <a:lnTo>
                  <a:pt x="666889" y="476473"/>
                </a:lnTo>
                <a:lnTo>
                  <a:pt x="639695" y="512323"/>
                </a:lnTo>
                <a:lnTo>
                  <a:pt x="610616" y="546596"/>
                </a:lnTo>
                <a:lnTo>
                  <a:pt x="579729" y="579215"/>
                </a:lnTo>
                <a:lnTo>
                  <a:pt x="547112" y="610102"/>
                </a:lnTo>
                <a:lnTo>
                  <a:pt x="512839" y="639182"/>
                </a:lnTo>
                <a:lnTo>
                  <a:pt x="476990" y="666377"/>
                </a:lnTo>
                <a:lnTo>
                  <a:pt x="439639" y="691610"/>
                </a:lnTo>
                <a:lnTo>
                  <a:pt x="400865" y="714805"/>
                </a:lnTo>
                <a:lnTo>
                  <a:pt x="360744" y="735885"/>
                </a:lnTo>
                <a:lnTo>
                  <a:pt x="319353" y="754772"/>
                </a:lnTo>
                <a:lnTo>
                  <a:pt x="276768" y="771391"/>
                </a:lnTo>
                <a:lnTo>
                  <a:pt x="233067" y="785664"/>
                </a:lnTo>
                <a:lnTo>
                  <a:pt x="188327" y="797514"/>
                </a:lnTo>
                <a:lnTo>
                  <a:pt x="142623" y="806864"/>
                </a:lnTo>
                <a:lnTo>
                  <a:pt x="96034" y="813638"/>
                </a:lnTo>
                <a:lnTo>
                  <a:pt x="48635" y="817759"/>
                </a:lnTo>
                <a:lnTo>
                  <a:pt x="505" y="819150"/>
                </a:lnTo>
                <a:lnTo>
                  <a:pt x="336" y="819150"/>
                </a:lnTo>
                <a:lnTo>
                  <a:pt x="168" y="819150"/>
                </a:lnTo>
                <a:lnTo>
                  <a:pt x="0" y="819150"/>
                </a:lnTo>
                <a:lnTo>
                  <a:pt x="505" y="0"/>
                </a:lnTo>
                <a:lnTo>
                  <a:pt x="819655" y="0"/>
                </a:lnTo>
                <a:close/>
              </a:path>
            </a:pathLst>
          </a:custGeom>
          <a:ln w="3175">
            <a:solidFill>
              <a:srgbClr val="D2C3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28015" y="6095"/>
            <a:ext cx="1784604" cy="17846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69163" y="21335"/>
            <a:ext cx="1702435" cy="1702435"/>
          </a:xfrm>
          <a:custGeom>
            <a:avLst/>
            <a:gdLst/>
            <a:ahLst/>
            <a:cxnLst/>
            <a:rect l="l" t="t" r="r" b="b"/>
            <a:pathLst>
              <a:path w="1702435" h="1702435">
                <a:moveTo>
                  <a:pt x="0" y="851154"/>
                </a:moveTo>
                <a:lnTo>
                  <a:pt x="1347" y="802859"/>
                </a:lnTo>
                <a:lnTo>
                  <a:pt x="5341" y="755271"/>
                </a:lnTo>
                <a:lnTo>
                  <a:pt x="11910" y="708461"/>
                </a:lnTo>
                <a:lnTo>
                  <a:pt x="20983" y="662500"/>
                </a:lnTo>
                <a:lnTo>
                  <a:pt x="32487" y="617462"/>
                </a:lnTo>
                <a:lnTo>
                  <a:pt x="46350" y="573417"/>
                </a:lnTo>
                <a:lnTo>
                  <a:pt x="62501" y="530438"/>
                </a:lnTo>
                <a:lnTo>
                  <a:pt x="80868" y="488596"/>
                </a:lnTo>
                <a:lnTo>
                  <a:pt x="101378" y="447964"/>
                </a:lnTo>
                <a:lnTo>
                  <a:pt x="123961" y="408613"/>
                </a:lnTo>
                <a:lnTo>
                  <a:pt x="148543" y="370615"/>
                </a:lnTo>
                <a:lnTo>
                  <a:pt x="175055" y="334042"/>
                </a:lnTo>
                <a:lnTo>
                  <a:pt x="203422" y="298966"/>
                </a:lnTo>
                <a:lnTo>
                  <a:pt x="233574" y="265459"/>
                </a:lnTo>
                <a:lnTo>
                  <a:pt x="265439" y="233593"/>
                </a:lnTo>
                <a:lnTo>
                  <a:pt x="298945" y="203439"/>
                </a:lnTo>
                <a:lnTo>
                  <a:pt x="334020" y="175070"/>
                </a:lnTo>
                <a:lnTo>
                  <a:pt x="370593" y="148557"/>
                </a:lnTo>
                <a:lnTo>
                  <a:pt x="408590" y="123973"/>
                </a:lnTo>
                <a:lnTo>
                  <a:pt x="447941" y="101388"/>
                </a:lnTo>
                <a:lnTo>
                  <a:pt x="488574" y="80876"/>
                </a:lnTo>
                <a:lnTo>
                  <a:pt x="530417" y="62508"/>
                </a:lnTo>
                <a:lnTo>
                  <a:pt x="573397" y="46355"/>
                </a:lnTo>
                <a:lnTo>
                  <a:pt x="617444" y="32490"/>
                </a:lnTo>
                <a:lnTo>
                  <a:pt x="662485" y="20985"/>
                </a:lnTo>
                <a:lnTo>
                  <a:pt x="708448" y="11912"/>
                </a:lnTo>
                <a:lnTo>
                  <a:pt x="755262" y="5342"/>
                </a:lnTo>
                <a:lnTo>
                  <a:pt x="802854" y="1347"/>
                </a:lnTo>
                <a:lnTo>
                  <a:pt x="851154" y="0"/>
                </a:lnTo>
                <a:lnTo>
                  <a:pt x="899448" y="1347"/>
                </a:lnTo>
                <a:lnTo>
                  <a:pt x="947036" y="5342"/>
                </a:lnTo>
                <a:lnTo>
                  <a:pt x="993846" y="11912"/>
                </a:lnTo>
                <a:lnTo>
                  <a:pt x="1039807" y="20985"/>
                </a:lnTo>
                <a:lnTo>
                  <a:pt x="1084845" y="32490"/>
                </a:lnTo>
                <a:lnTo>
                  <a:pt x="1128890" y="46355"/>
                </a:lnTo>
                <a:lnTo>
                  <a:pt x="1171869" y="62508"/>
                </a:lnTo>
                <a:lnTo>
                  <a:pt x="1213711" y="80876"/>
                </a:lnTo>
                <a:lnTo>
                  <a:pt x="1254343" y="101388"/>
                </a:lnTo>
                <a:lnTo>
                  <a:pt x="1293694" y="123973"/>
                </a:lnTo>
                <a:lnTo>
                  <a:pt x="1331692" y="148557"/>
                </a:lnTo>
                <a:lnTo>
                  <a:pt x="1368265" y="175070"/>
                </a:lnTo>
                <a:lnTo>
                  <a:pt x="1403341" y="203439"/>
                </a:lnTo>
                <a:lnTo>
                  <a:pt x="1436848" y="233593"/>
                </a:lnTo>
                <a:lnTo>
                  <a:pt x="1468714" y="265459"/>
                </a:lnTo>
                <a:lnTo>
                  <a:pt x="1498868" y="298966"/>
                </a:lnTo>
                <a:lnTo>
                  <a:pt x="1527237" y="334042"/>
                </a:lnTo>
                <a:lnTo>
                  <a:pt x="1553750" y="370615"/>
                </a:lnTo>
                <a:lnTo>
                  <a:pt x="1578334" y="408613"/>
                </a:lnTo>
                <a:lnTo>
                  <a:pt x="1600919" y="447964"/>
                </a:lnTo>
                <a:lnTo>
                  <a:pt x="1621431" y="488596"/>
                </a:lnTo>
                <a:lnTo>
                  <a:pt x="1639799" y="530438"/>
                </a:lnTo>
                <a:lnTo>
                  <a:pt x="1655952" y="573417"/>
                </a:lnTo>
                <a:lnTo>
                  <a:pt x="1669817" y="617462"/>
                </a:lnTo>
                <a:lnTo>
                  <a:pt x="1681322" y="662500"/>
                </a:lnTo>
                <a:lnTo>
                  <a:pt x="1690395" y="708461"/>
                </a:lnTo>
                <a:lnTo>
                  <a:pt x="1696965" y="755271"/>
                </a:lnTo>
                <a:lnTo>
                  <a:pt x="1700960" y="802859"/>
                </a:lnTo>
                <a:lnTo>
                  <a:pt x="1702308" y="851154"/>
                </a:lnTo>
                <a:lnTo>
                  <a:pt x="1700960" y="899448"/>
                </a:lnTo>
                <a:lnTo>
                  <a:pt x="1696965" y="947036"/>
                </a:lnTo>
                <a:lnTo>
                  <a:pt x="1690395" y="993846"/>
                </a:lnTo>
                <a:lnTo>
                  <a:pt x="1681322" y="1039807"/>
                </a:lnTo>
                <a:lnTo>
                  <a:pt x="1669817" y="1084845"/>
                </a:lnTo>
                <a:lnTo>
                  <a:pt x="1655952" y="1128890"/>
                </a:lnTo>
                <a:lnTo>
                  <a:pt x="1639799" y="1171869"/>
                </a:lnTo>
                <a:lnTo>
                  <a:pt x="1621431" y="1213711"/>
                </a:lnTo>
                <a:lnTo>
                  <a:pt x="1600919" y="1254343"/>
                </a:lnTo>
                <a:lnTo>
                  <a:pt x="1578334" y="1293694"/>
                </a:lnTo>
                <a:lnTo>
                  <a:pt x="1553750" y="1331692"/>
                </a:lnTo>
                <a:lnTo>
                  <a:pt x="1527237" y="1368265"/>
                </a:lnTo>
                <a:lnTo>
                  <a:pt x="1498868" y="1403341"/>
                </a:lnTo>
                <a:lnTo>
                  <a:pt x="1468714" y="1436848"/>
                </a:lnTo>
                <a:lnTo>
                  <a:pt x="1436848" y="1468714"/>
                </a:lnTo>
                <a:lnTo>
                  <a:pt x="1403341" y="1498868"/>
                </a:lnTo>
                <a:lnTo>
                  <a:pt x="1368265" y="1527237"/>
                </a:lnTo>
                <a:lnTo>
                  <a:pt x="1331692" y="1553750"/>
                </a:lnTo>
                <a:lnTo>
                  <a:pt x="1293694" y="1578334"/>
                </a:lnTo>
                <a:lnTo>
                  <a:pt x="1254343" y="1600919"/>
                </a:lnTo>
                <a:lnTo>
                  <a:pt x="1213711" y="1621431"/>
                </a:lnTo>
                <a:lnTo>
                  <a:pt x="1171869" y="1639799"/>
                </a:lnTo>
                <a:lnTo>
                  <a:pt x="1128890" y="1655952"/>
                </a:lnTo>
                <a:lnTo>
                  <a:pt x="1084845" y="1669817"/>
                </a:lnTo>
                <a:lnTo>
                  <a:pt x="1039807" y="1681322"/>
                </a:lnTo>
                <a:lnTo>
                  <a:pt x="993846" y="1690395"/>
                </a:lnTo>
                <a:lnTo>
                  <a:pt x="947036" y="1696965"/>
                </a:lnTo>
                <a:lnTo>
                  <a:pt x="899448" y="1700960"/>
                </a:lnTo>
                <a:lnTo>
                  <a:pt x="851154" y="1702308"/>
                </a:lnTo>
                <a:lnTo>
                  <a:pt x="802854" y="1700960"/>
                </a:lnTo>
                <a:lnTo>
                  <a:pt x="755262" y="1696965"/>
                </a:lnTo>
                <a:lnTo>
                  <a:pt x="708448" y="1690395"/>
                </a:lnTo>
                <a:lnTo>
                  <a:pt x="662485" y="1681322"/>
                </a:lnTo>
                <a:lnTo>
                  <a:pt x="617444" y="1669817"/>
                </a:lnTo>
                <a:lnTo>
                  <a:pt x="573397" y="1655952"/>
                </a:lnTo>
                <a:lnTo>
                  <a:pt x="530417" y="1639799"/>
                </a:lnTo>
                <a:lnTo>
                  <a:pt x="488574" y="1621431"/>
                </a:lnTo>
                <a:lnTo>
                  <a:pt x="447941" y="1600919"/>
                </a:lnTo>
                <a:lnTo>
                  <a:pt x="408590" y="1578334"/>
                </a:lnTo>
                <a:lnTo>
                  <a:pt x="370593" y="1553750"/>
                </a:lnTo>
                <a:lnTo>
                  <a:pt x="334020" y="1527237"/>
                </a:lnTo>
                <a:lnTo>
                  <a:pt x="298945" y="1498868"/>
                </a:lnTo>
                <a:lnTo>
                  <a:pt x="265439" y="1468714"/>
                </a:lnTo>
                <a:lnTo>
                  <a:pt x="233574" y="1436848"/>
                </a:lnTo>
                <a:lnTo>
                  <a:pt x="203422" y="1403341"/>
                </a:lnTo>
                <a:lnTo>
                  <a:pt x="175055" y="1368265"/>
                </a:lnTo>
                <a:lnTo>
                  <a:pt x="148543" y="1331692"/>
                </a:lnTo>
                <a:lnTo>
                  <a:pt x="123961" y="1293694"/>
                </a:lnTo>
                <a:lnTo>
                  <a:pt x="101378" y="1254343"/>
                </a:lnTo>
                <a:lnTo>
                  <a:pt x="80868" y="1213711"/>
                </a:lnTo>
                <a:lnTo>
                  <a:pt x="62501" y="1171869"/>
                </a:lnTo>
                <a:lnTo>
                  <a:pt x="46350" y="1128890"/>
                </a:lnTo>
                <a:lnTo>
                  <a:pt x="32487" y="1084845"/>
                </a:lnTo>
                <a:lnTo>
                  <a:pt x="20983" y="1039807"/>
                </a:lnTo>
                <a:lnTo>
                  <a:pt x="11910" y="993846"/>
                </a:lnTo>
                <a:lnTo>
                  <a:pt x="5341" y="947036"/>
                </a:lnTo>
                <a:lnTo>
                  <a:pt x="1347" y="899448"/>
                </a:lnTo>
                <a:lnTo>
                  <a:pt x="0" y="851154"/>
                </a:lnTo>
                <a:close/>
              </a:path>
            </a:pathLst>
          </a:custGeom>
          <a:ln w="27432">
            <a:solidFill>
              <a:srgbClr val="FFF6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72212" y="1045463"/>
            <a:ext cx="1155192" cy="11506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87319" y="1050633"/>
            <a:ext cx="1116813" cy="11114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87319" y="1050633"/>
            <a:ext cx="1116965" cy="1111885"/>
          </a:xfrm>
          <a:custGeom>
            <a:avLst/>
            <a:gdLst/>
            <a:ahLst/>
            <a:cxnLst/>
            <a:rect l="l" t="t" r="r" b="b"/>
            <a:pathLst>
              <a:path w="1116965" h="1111885">
                <a:moveTo>
                  <a:pt x="118496" y="204634"/>
                </a:moveTo>
                <a:lnTo>
                  <a:pt x="149785" y="168741"/>
                </a:lnTo>
                <a:lnTo>
                  <a:pt x="183515" y="136234"/>
                </a:lnTo>
                <a:lnTo>
                  <a:pt x="219451" y="107137"/>
                </a:lnTo>
                <a:lnTo>
                  <a:pt x="257356" y="81474"/>
                </a:lnTo>
                <a:lnTo>
                  <a:pt x="296996" y="59270"/>
                </a:lnTo>
                <a:lnTo>
                  <a:pt x="338135" y="40547"/>
                </a:lnTo>
                <a:lnTo>
                  <a:pt x="380538" y="25331"/>
                </a:lnTo>
                <a:lnTo>
                  <a:pt x="423971" y="13644"/>
                </a:lnTo>
                <a:lnTo>
                  <a:pt x="468196" y="5510"/>
                </a:lnTo>
                <a:lnTo>
                  <a:pt x="512980" y="954"/>
                </a:lnTo>
                <a:lnTo>
                  <a:pt x="558087" y="0"/>
                </a:lnTo>
                <a:lnTo>
                  <a:pt x="603281" y="2670"/>
                </a:lnTo>
                <a:lnTo>
                  <a:pt x="648327" y="8990"/>
                </a:lnTo>
                <a:lnTo>
                  <a:pt x="692991" y="18983"/>
                </a:lnTo>
                <a:lnTo>
                  <a:pt x="737036" y="32672"/>
                </a:lnTo>
                <a:lnTo>
                  <a:pt x="780227" y="50083"/>
                </a:lnTo>
                <a:lnTo>
                  <a:pt x="822330" y="71238"/>
                </a:lnTo>
                <a:lnTo>
                  <a:pt x="863108" y="96162"/>
                </a:lnTo>
                <a:lnTo>
                  <a:pt x="902327" y="124878"/>
                </a:lnTo>
                <a:lnTo>
                  <a:pt x="939023" y="156757"/>
                </a:lnTo>
                <a:lnTo>
                  <a:pt x="972365" y="190998"/>
                </a:lnTo>
                <a:lnTo>
                  <a:pt x="1002325" y="227366"/>
                </a:lnTo>
                <a:lnTo>
                  <a:pt x="1028874" y="265625"/>
                </a:lnTo>
                <a:lnTo>
                  <a:pt x="1051985" y="305541"/>
                </a:lnTo>
                <a:lnTo>
                  <a:pt x="1071626" y="346879"/>
                </a:lnTo>
                <a:lnTo>
                  <a:pt x="1087772" y="389404"/>
                </a:lnTo>
                <a:lnTo>
                  <a:pt x="1100392" y="432881"/>
                </a:lnTo>
                <a:lnTo>
                  <a:pt x="1109458" y="477076"/>
                </a:lnTo>
                <a:lnTo>
                  <a:pt x="1114941" y="521754"/>
                </a:lnTo>
                <a:lnTo>
                  <a:pt x="1116813" y="566679"/>
                </a:lnTo>
                <a:lnTo>
                  <a:pt x="1115044" y="611617"/>
                </a:lnTo>
                <a:lnTo>
                  <a:pt x="1109608" y="656333"/>
                </a:lnTo>
                <a:lnTo>
                  <a:pt x="1100473" y="700593"/>
                </a:lnTo>
                <a:lnTo>
                  <a:pt x="1087613" y="744160"/>
                </a:lnTo>
                <a:lnTo>
                  <a:pt x="1070998" y="786801"/>
                </a:lnTo>
                <a:lnTo>
                  <a:pt x="1050600" y="828281"/>
                </a:lnTo>
                <a:lnTo>
                  <a:pt x="1026390" y="868365"/>
                </a:lnTo>
                <a:lnTo>
                  <a:pt x="998339" y="906817"/>
                </a:lnTo>
                <a:lnTo>
                  <a:pt x="967050" y="942710"/>
                </a:lnTo>
                <a:lnTo>
                  <a:pt x="933320" y="975218"/>
                </a:lnTo>
                <a:lnTo>
                  <a:pt x="897385" y="1004315"/>
                </a:lnTo>
                <a:lnTo>
                  <a:pt x="859481" y="1029978"/>
                </a:lnTo>
                <a:lnTo>
                  <a:pt x="819841" y="1052184"/>
                </a:lnTo>
                <a:lnTo>
                  <a:pt x="778703" y="1070908"/>
                </a:lnTo>
                <a:lnTo>
                  <a:pt x="736300" y="1086127"/>
                </a:lnTo>
                <a:lnTo>
                  <a:pt x="692869" y="1097817"/>
                </a:lnTo>
                <a:lnTo>
                  <a:pt x="648644" y="1105954"/>
                </a:lnTo>
                <a:lnTo>
                  <a:pt x="603860" y="1110515"/>
                </a:lnTo>
                <a:lnTo>
                  <a:pt x="558754" y="1111476"/>
                </a:lnTo>
                <a:lnTo>
                  <a:pt x="513560" y="1108813"/>
                </a:lnTo>
                <a:lnTo>
                  <a:pt x="468514" y="1102502"/>
                </a:lnTo>
                <a:lnTo>
                  <a:pt x="423850" y="1092519"/>
                </a:lnTo>
                <a:lnTo>
                  <a:pt x="379804" y="1078841"/>
                </a:lnTo>
                <a:lnTo>
                  <a:pt x="336612" y="1061444"/>
                </a:lnTo>
                <a:lnTo>
                  <a:pt x="294508" y="1040304"/>
                </a:lnTo>
                <a:lnTo>
                  <a:pt x="253729" y="1015397"/>
                </a:lnTo>
                <a:lnTo>
                  <a:pt x="214508" y="986700"/>
                </a:lnTo>
                <a:lnTo>
                  <a:pt x="177812" y="954821"/>
                </a:lnTo>
                <a:lnTo>
                  <a:pt x="144469" y="920580"/>
                </a:lnTo>
                <a:lnTo>
                  <a:pt x="114507" y="884212"/>
                </a:lnTo>
                <a:lnTo>
                  <a:pt x="87955" y="845952"/>
                </a:lnTo>
                <a:lnTo>
                  <a:pt x="64842" y="806035"/>
                </a:lnTo>
                <a:lnTo>
                  <a:pt x="45198" y="764695"/>
                </a:lnTo>
                <a:lnTo>
                  <a:pt x="29049" y="722168"/>
                </a:lnTo>
                <a:lnTo>
                  <a:pt x="16427" y="678687"/>
                </a:lnTo>
                <a:lnTo>
                  <a:pt x="7358" y="634488"/>
                </a:lnTo>
                <a:lnTo>
                  <a:pt x="1873" y="589806"/>
                </a:lnTo>
                <a:lnTo>
                  <a:pt x="0" y="544874"/>
                </a:lnTo>
                <a:lnTo>
                  <a:pt x="1767" y="499929"/>
                </a:lnTo>
                <a:lnTo>
                  <a:pt x="7203" y="455204"/>
                </a:lnTo>
                <a:lnTo>
                  <a:pt x="16338" y="410935"/>
                </a:lnTo>
                <a:lnTo>
                  <a:pt x="29200" y="367355"/>
                </a:lnTo>
                <a:lnTo>
                  <a:pt x="45818" y="324701"/>
                </a:lnTo>
                <a:lnTo>
                  <a:pt x="66221" y="283206"/>
                </a:lnTo>
                <a:lnTo>
                  <a:pt x="90437" y="243105"/>
                </a:lnTo>
                <a:lnTo>
                  <a:pt x="118496" y="204634"/>
                </a:lnTo>
                <a:close/>
              </a:path>
            </a:pathLst>
          </a:custGeom>
          <a:ln w="7349">
            <a:solidFill>
              <a:srgbClr val="C6B7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17958" y="1181524"/>
            <a:ext cx="855980" cy="850265"/>
          </a:xfrm>
          <a:custGeom>
            <a:avLst/>
            <a:gdLst/>
            <a:ahLst/>
            <a:cxnLst/>
            <a:rect l="l" t="t" r="r" b="b"/>
            <a:pathLst>
              <a:path w="855980" h="850264">
                <a:moveTo>
                  <a:pt x="89838" y="155150"/>
                </a:moveTo>
                <a:lnTo>
                  <a:pt x="63217" y="192564"/>
                </a:lnTo>
                <a:lnTo>
                  <a:pt x="41317" y="231919"/>
                </a:lnTo>
                <a:lnTo>
                  <a:pt x="24090" y="272849"/>
                </a:lnTo>
                <a:lnTo>
                  <a:pt x="11493" y="314989"/>
                </a:lnTo>
                <a:lnTo>
                  <a:pt x="3478" y="357973"/>
                </a:lnTo>
                <a:lnTo>
                  <a:pt x="0" y="401436"/>
                </a:lnTo>
                <a:lnTo>
                  <a:pt x="1012" y="445012"/>
                </a:lnTo>
                <a:lnTo>
                  <a:pt x="6469" y="488336"/>
                </a:lnTo>
                <a:lnTo>
                  <a:pt x="16325" y="531041"/>
                </a:lnTo>
                <a:lnTo>
                  <a:pt x="30534" y="572763"/>
                </a:lnTo>
                <a:lnTo>
                  <a:pt x="49050" y="613136"/>
                </a:lnTo>
                <a:lnTo>
                  <a:pt x="71827" y="651795"/>
                </a:lnTo>
                <a:lnTo>
                  <a:pt x="98819" y="688373"/>
                </a:lnTo>
                <a:lnTo>
                  <a:pt x="129979" y="722506"/>
                </a:lnTo>
                <a:lnTo>
                  <a:pt x="165264" y="753828"/>
                </a:lnTo>
                <a:lnTo>
                  <a:pt x="203626" y="781288"/>
                </a:lnTo>
                <a:lnTo>
                  <a:pt x="243815" y="804104"/>
                </a:lnTo>
                <a:lnTo>
                  <a:pt x="285462" y="822312"/>
                </a:lnTo>
                <a:lnTo>
                  <a:pt x="328203" y="835949"/>
                </a:lnTo>
                <a:lnTo>
                  <a:pt x="371670" y="845051"/>
                </a:lnTo>
                <a:lnTo>
                  <a:pt x="415497" y="849655"/>
                </a:lnTo>
                <a:lnTo>
                  <a:pt x="459319" y="849796"/>
                </a:lnTo>
                <a:lnTo>
                  <a:pt x="502768" y="845511"/>
                </a:lnTo>
                <a:lnTo>
                  <a:pt x="545478" y="836837"/>
                </a:lnTo>
                <a:lnTo>
                  <a:pt x="587084" y="823809"/>
                </a:lnTo>
                <a:lnTo>
                  <a:pt x="627219" y="806465"/>
                </a:lnTo>
                <a:lnTo>
                  <a:pt x="665516" y="784840"/>
                </a:lnTo>
                <a:lnTo>
                  <a:pt x="701609" y="758971"/>
                </a:lnTo>
                <a:lnTo>
                  <a:pt x="735133" y="728894"/>
                </a:lnTo>
                <a:lnTo>
                  <a:pt x="765720" y="694646"/>
                </a:lnTo>
                <a:lnTo>
                  <a:pt x="792343" y="657209"/>
                </a:lnTo>
                <a:lnTo>
                  <a:pt x="814245" y="617838"/>
                </a:lnTo>
                <a:lnTo>
                  <a:pt x="831472" y="576897"/>
                </a:lnTo>
                <a:lnTo>
                  <a:pt x="844071" y="534752"/>
                </a:lnTo>
                <a:lnTo>
                  <a:pt x="852086" y="491766"/>
                </a:lnTo>
                <a:lnTo>
                  <a:pt x="855565" y="448304"/>
                </a:lnTo>
                <a:lnTo>
                  <a:pt x="854552" y="404733"/>
                </a:lnTo>
                <a:lnTo>
                  <a:pt x="849095" y="361416"/>
                </a:lnTo>
                <a:lnTo>
                  <a:pt x="839239" y="318718"/>
                </a:lnTo>
                <a:lnTo>
                  <a:pt x="825030" y="277004"/>
                </a:lnTo>
                <a:lnTo>
                  <a:pt x="806515" y="236639"/>
                </a:lnTo>
                <a:lnTo>
                  <a:pt x="783739" y="197988"/>
                </a:lnTo>
                <a:lnTo>
                  <a:pt x="756748" y="161416"/>
                </a:lnTo>
                <a:lnTo>
                  <a:pt x="725589" y="127288"/>
                </a:lnTo>
                <a:lnTo>
                  <a:pt x="690307" y="95968"/>
                </a:lnTo>
                <a:lnTo>
                  <a:pt x="651942" y="68508"/>
                </a:lnTo>
                <a:lnTo>
                  <a:pt x="611752" y="45692"/>
                </a:lnTo>
                <a:lnTo>
                  <a:pt x="570102" y="27483"/>
                </a:lnTo>
                <a:lnTo>
                  <a:pt x="527360" y="13846"/>
                </a:lnTo>
                <a:lnTo>
                  <a:pt x="483892" y="4744"/>
                </a:lnTo>
                <a:lnTo>
                  <a:pt x="440064" y="141"/>
                </a:lnTo>
                <a:lnTo>
                  <a:pt x="396241" y="0"/>
                </a:lnTo>
                <a:lnTo>
                  <a:pt x="352791" y="4284"/>
                </a:lnTo>
                <a:lnTo>
                  <a:pt x="310080" y="12959"/>
                </a:lnTo>
                <a:lnTo>
                  <a:pt x="268474" y="25986"/>
                </a:lnTo>
                <a:lnTo>
                  <a:pt x="228339" y="43330"/>
                </a:lnTo>
                <a:lnTo>
                  <a:pt x="190042" y="64955"/>
                </a:lnTo>
                <a:lnTo>
                  <a:pt x="153949" y="90824"/>
                </a:lnTo>
                <a:lnTo>
                  <a:pt x="120425" y="120901"/>
                </a:lnTo>
                <a:lnTo>
                  <a:pt x="89838" y="155150"/>
                </a:lnTo>
                <a:close/>
              </a:path>
            </a:pathLst>
          </a:custGeom>
          <a:ln w="7349">
            <a:solidFill>
              <a:srgbClr val="C6B7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8000"/>
                </a:moveTo>
                <a:lnTo>
                  <a:pt x="8055863" y="6858000"/>
                </a:lnTo>
                <a:lnTo>
                  <a:pt x="8055863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935736" y="0"/>
            <a:ext cx="155447" cy="6858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105156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7315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0" i="0">
                <a:solidFill>
                  <a:srgbClr val="56221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8000"/>
                </a:moveTo>
                <a:lnTo>
                  <a:pt x="8055863" y="6858000"/>
                </a:lnTo>
                <a:lnTo>
                  <a:pt x="8055863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935736" y="0"/>
            <a:ext cx="155447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14602" y="163194"/>
            <a:ext cx="4422140" cy="1336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0" i="0">
                <a:solidFill>
                  <a:srgbClr val="56221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1127" y="1392910"/>
            <a:ext cx="8381745" cy="3333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05355" y="251459"/>
            <a:ext cx="6012180" cy="11338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30983" y="353313"/>
            <a:ext cx="53600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latin typeface="Arial"/>
                <a:cs typeface="Arial"/>
              </a:rPr>
              <a:t>NURSING</a:t>
            </a:r>
            <a:r>
              <a:rPr sz="4000" b="1" spc="-10" dirty="0">
                <a:latin typeface="Arial"/>
                <a:cs typeface="Arial"/>
              </a:rPr>
              <a:t> </a:t>
            </a:r>
            <a:r>
              <a:rPr sz="4000" b="1" spc="-160" dirty="0">
                <a:latin typeface="Arial"/>
                <a:cs typeface="Arial"/>
              </a:rPr>
              <a:t>EDUCATION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32231" y="4114800"/>
            <a:ext cx="4422648" cy="24917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749295" y="1171955"/>
            <a:ext cx="4341876" cy="3794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779648" y="1201800"/>
            <a:ext cx="4281043" cy="3195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344923" y="2145792"/>
            <a:ext cx="794003" cy="4648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389882" y="2190369"/>
            <a:ext cx="704850" cy="375920"/>
          </a:xfrm>
          <a:custGeom>
            <a:avLst/>
            <a:gdLst/>
            <a:ahLst/>
            <a:cxnLst/>
            <a:rect l="l" t="t" r="r" b="b"/>
            <a:pathLst>
              <a:path w="704850" h="375919">
                <a:moveTo>
                  <a:pt x="175640" y="0"/>
                </a:moveTo>
                <a:lnTo>
                  <a:pt x="133905" y="3556"/>
                </a:lnTo>
                <a:lnTo>
                  <a:pt x="84887" y="20397"/>
                </a:lnTo>
                <a:lnTo>
                  <a:pt x="50418" y="46989"/>
                </a:lnTo>
                <a:lnTo>
                  <a:pt x="23326" y="83351"/>
                </a:lnTo>
                <a:lnTo>
                  <a:pt x="4111" y="138969"/>
                </a:lnTo>
                <a:lnTo>
                  <a:pt x="0" y="189991"/>
                </a:lnTo>
                <a:lnTo>
                  <a:pt x="2978" y="231070"/>
                </a:lnTo>
                <a:lnTo>
                  <a:pt x="26842" y="299130"/>
                </a:lnTo>
                <a:lnTo>
                  <a:pt x="73751" y="347805"/>
                </a:lnTo>
                <a:lnTo>
                  <a:pt x="138227" y="372570"/>
                </a:lnTo>
                <a:lnTo>
                  <a:pt x="176656" y="375665"/>
                </a:lnTo>
                <a:lnTo>
                  <a:pt x="214659" y="372548"/>
                </a:lnTo>
                <a:lnTo>
                  <a:pt x="248650" y="363204"/>
                </a:lnTo>
                <a:lnTo>
                  <a:pt x="278616" y="347644"/>
                </a:lnTo>
                <a:lnTo>
                  <a:pt x="304545" y="325881"/>
                </a:lnTo>
                <a:lnTo>
                  <a:pt x="314508" y="312927"/>
                </a:lnTo>
                <a:lnTo>
                  <a:pt x="176402" y="312927"/>
                </a:lnTo>
                <a:lnTo>
                  <a:pt x="155447" y="310929"/>
                </a:lnTo>
                <a:lnTo>
                  <a:pt x="119252" y="294979"/>
                </a:lnTo>
                <a:lnTo>
                  <a:pt x="91584" y="263284"/>
                </a:lnTo>
                <a:lnTo>
                  <a:pt x="77348" y="216560"/>
                </a:lnTo>
                <a:lnTo>
                  <a:pt x="75611" y="188340"/>
                </a:lnTo>
                <a:lnTo>
                  <a:pt x="75625" y="186562"/>
                </a:lnTo>
                <a:lnTo>
                  <a:pt x="82502" y="132746"/>
                </a:lnTo>
                <a:lnTo>
                  <a:pt x="103250" y="93725"/>
                </a:lnTo>
                <a:lnTo>
                  <a:pt x="135445" y="70405"/>
                </a:lnTo>
                <a:lnTo>
                  <a:pt x="176402" y="62610"/>
                </a:lnTo>
                <a:lnTo>
                  <a:pt x="314063" y="62610"/>
                </a:lnTo>
                <a:lnTo>
                  <a:pt x="304164" y="49783"/>
                </a:lnTo>
                <a:lnTo>
                  <a:pt x="278064" y="27967"/>
                </a:lnTo>
                <a:lnTo>
                  <a:pt x="247951" y="12414"/>
                </a:lnTo>
                <a:lnTo>
                  <a:pt x="213814" y="3099"/>
                </a:lnTo>
                <a:lnTo>
                  <a:pt x="175640" y="0"/>
                </a:lnTo>
                <a:close/>
              </a:path>
              <a:path w="704850" h="375919">
                <a:moveTo>
                  <a:pt x="314063" y="62610"/>
                </a:moveTo>
                <a:lnTo>
                  <a:pt x="176402" y="62610"/>
                </a:lnTo>
                <a:lnTo>
                  <a:pt x="197953" y="64537"/>
                </a:lnTo>
                <a:lnTo>
                  <a:pt x="217265" y="70310"/>
                </a:lnTo>
                <a:lnTo>
                  <a:pt x="249173" y="93344"/>
                </a:lnTo>
                <a:lnTo>
                  <a:pt x="269636" y="132048"/>
                </a:lnTo>
                <a:lnTo>
                  <a:pt x="276478" y="186562"/>
                </a:lnTo>
                <a:lnTo>
                  <a:pt x="274718" y="216189"/>
                </a:lnTo>
                <a:lnTo>
                  <a:pt x="260673" y="263536"/>
                </a:lnTo>
                <a:lnTo>
                  <a:pt x="233338" y="295140"/>
                </a:lnTo>
                <a:lnTo>
                  <a:pt x="197334" y="310951"/>
                </a:lnTo>
                <a:lnTo>
                  <a:pt x="176402" y="312927"/>
                </a:lnTo>
                <a:lnTo>
                  <a:pt x="314508" y="312927"/>
                </a:lnTo>
                <a:lnTo>
                  <a:pt x="325455" y="298694"/>
                </a:lnTo>
                <a:lnTo>
                  <a:pt x="340375" y="266684"/>
                </a:lnTo>
                <a:lnTo>
                  <a:pt x="349319" y="229887"/>
                </a:lnTo>
                <a:lnTo>
                  <a:pt x="352179" y="189991"/>
                </a:lnTo>
                <a:lnTo>
                  <a:pt x="352170" y="186562"/>
                </a:lnTo>
                <a:lnTo>
                  <a:pt x="349295" y="146385"/>
                </a:lnTo>
                <a:lnTo>
                  <a:pt x="340280" y="109299"/>
                </a:lnTo>
                <a:lnTo>
                  <a:pt x="325241" y="77094"/>
                </a:lnTo>
                <a:lnTo>
                  <a:pt x="314063" y="62610"/>
                </a:lnTo>
                <a:close/>
              </a:path>
              <a:path w="704850" h="375919">
                <a:moveTo>
                  <a:pt x="487806" y="6095"/>
                </a:moveTo>
                <a:lnTo>
                  <a:pt x="416432" y="6095"/>
                </a:lnTo>
                <a:lnTo>
                  <a:pt x="416432" y="369442"/>
                </a:lnTo>
                <a:lnTo>
                  <a:pt x="484504" y="369442"/>
                </a:lnTo>
                <a:lnTo>
                  <a:pt x="484504" y="132587"/>
                </a:lnTo>
                <a:lnTo>
                  <a:pt x="565251" y="132587"/>
                </a:lnTo>
                <a:lnTo>
                  <a:pt x="487806" y="6095"/>
                </a:lnTo>
                <a:close/>
              </a:path>
              <a:path w="704850" h="375919">
                <a:moveTo>
                  <a:pt x="565251" y="132587"/>
                </a:moveTo>
                <a:lnTo>
                  <a:pt x="484504" y="132587"/>
                </a:lnTo>
                <a:lnTo>
                  <a:pt x="630935" y="369442"/>
                </a:lnTo>
                <a:lnTo>
                  <a:pt x="704595" y="369442"/>
                </a:lnTo>
                <a:lnTo>
                  <a:pt x="704595" y="248792"/>
                </a:lnTo>
                <a:lnTo>
                  <a:pt x="636396" y="248792"/>
                </a:lnTo>
                <a:lnTo>
                  <a:pt x="565251" y="132587"/>
                </a:lnTo>
                <a:close/>
              </a:path>
              <a:path w="704850" h="375919">
                <a:moveTo>
                  <a:pt x="704595" y="6095"/>
                </a:moveTo>
                <a:lnTo>
                  <a:pt x="636396" y="6095"/>
                </a:lnTo>
                <a:lnTo>
                  <a:pt x="636396" y="248792"/>
                </a:lnTo>
                <a:lnTo>
                  <a:pt x="704595" y="248792"/>
                </a:lnTo>
                <a:lnTo>
                  <a:pt x="704595" y="609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465446" y="2252979"/>
            <a:ext cx="201295" cy="250825"/>
          </a:xfrm>
          <a:custGeom>
            <a:avLst/>
            <a:gdLst/>
            <a:ahLst/>
            <a:cxnLst/>
            <a:rect l="l" t="t" r="r" b="b"/>
            <a:pathLst>
              <a:path w="201295" h="250825">
                <a:moveTo>
                  <a:pt x="100837" y="0"/>
                </a:moveTo>
                <a:lnTo>
                  <a:pt x="59880" y="7794"/>
                </a:lnTo>
                <a:lnTo>
                  <a:pt x="27686" y="31115"/>
                </a:lnTo>
                <a:lnTo>
                  <a:pt x="6937" y="70135"/>
                </a:lnTo>
                <a:lnTo>
                  <a:pt x="0" y="124968"/>
                </a:lnTo>
                <a:lnTo>
                  <a:pt x="1783" y="153949"/>
                </a:lnTo>
                <a:lnTo>
                  <a:pt x="16019" y="200673"/>
                </a:lnTo>
                <a:lnTo>
                  <a:pt x="43687" y="232368"/>
                </a:lnTo>
                <a:lnTo>
                  <a:pt x="79882" y="248318"/>
                </a:lnTo>
                <a:lnTo>
                  <a:pt x="100837" y="250317"/>
                </a:lnTo>
                <a:lnTo>
                  <a:pt x="121769" y="248340"/>
                </a:lnTo>
                <a:lnTo>
                  <a:pt x="157773" y="232529"/>
                </a:lnTo>
                <a:lnTo>
                  <a:pt x="185108" y="200925"/>
                </a:lnTo>
                <a:lnTo>
                  <a:pt x="199153" y="153578"/>
                </a:lnTo>
                <a:lnTo>
                  <a:pt x="200913" y="123952"/>
                </a:lnTo>
                <a:lnTo>
                  <a:pt x="199201" y="94706"/>
                </a:lnTo>
                <a:lnTo>
                  <a:pt x="185537" y="48121"/>
                </a:lnTo>
                <a:lnTo>
                  <a:pt x="158773" y="17305"/>
                </a:lnTo>
                <a:lnTo>
                  <a:pt x="122388" y="1926"/>
                </a:lnTo>
                <a:lnTo>
                  <a:pt x="100837" y="0"/>
                </a:lnTo>
                <a:close/>
              </a:path>
            </a:pathLst>
          </a:custGeom>
          <a:ln w="12192">
            <a:solidFill>
              <a:srgbClr val="394E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806315" y="2196464"/>
            <a:ext cx="288290" cy="363855"/>
          </a:xfrm>
          <a:custGeom>
            <a:avLst/>
            <a:gdLst/>
            <a:ahLst/>
            <a:cxnLst/>
            <a:rect l="l" t="t" r="r" b="b"/>
            <a:pathLst>
              <a:path w="288289" h="363855">
                <a:moveTo>
                  <a:pt x="0" y="0"/>
                </a:moveTo>
                <a:lnTo>
                  <a:pt x="71374" y="0"/>
                </a:lnTo>
                <a:lnTo>
                  <a:pt x="219963" y="242697"/>
                </a:lnTo>
                <a:lnTo>
                  <a:pt x="219963" y="0"/>
                </a:lnTo>
                <a:lnTo>
                  <a:pt x="288163" y="0"/>
                </a:lnTo>
                <a:lnTo>
                  <a:pt x="288163" y="363347"/>
                </a:lnTo>
                <a:lnTo>
                  <a:pt x="214502" y="363347"/>
                </a:lnTo>
                <a:lnTo>
                  <a:pt x="68072" y="126492"/>
                </a:lnTo>
                <a:lnTo>
                  <a:pt x="68072" y="363347"/>
                </a:lnTo>
                <a:lnTo>
                  <a:pt x="0" y="363347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394E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389882" y="2190369"/>
            <a:ext cx="352425" cy="375920"/>
          </a:xfrm>
          <a:custGeom>
            <a:avLst/>
            <a:gdLst/>
            <a:ahLst/>
            <a:cxnLst/>
            <a:rect l="l" t="t" r="r" b="b"/>
            <a:pathLst>
              <a:path w="352425" h="375919">
                <a:moveTo>
                  <a:pt x="175640" y="0"/>
                </a:moveTo>
                <a:lnTo>
                  <a:pt x="213814" y="3099"/>
                </a:lnTo>
                <a:lnTo>
                  <a:pt x="278064" y="27967"/>
                </a:lnTo>
                <a:lnTo>
                  <a:pt x="325241" y="77094"/>
                </a:lnTo>
                <a:lnTo>
                  <a:pt x="349295" y="146385"/>
                </a:lnTo>
                <a:lnTo>
                  <a:pt x="352297" y="188340"/>
                </a:lnTo>
                <a:lnTo>
                  <a:pt x="349319" y="229887"/>
                </a:lnTo>
                <a:lnTo>
                  <a:pt x="325455" y="298694"/>
                </a:lnTo>
                <a:lnTo>
                  <a:pt x="278616" y="347644"/>
                </a:lnTo>
                <a:lnTo>
                  <a:pt x="214659" y="372548"/>
                </a:lnTo>
                <a:lnTo>
                  <a:pt x="176656" y="375665"/>
                </a:lnTo>
                <a:lnTo>
                  <a:pt x="138227" y="372570"/>
                </a:lnTo>
                <a:lnTo>
                  <a:pt x="73751" y="347805"/>
                </a:lnTo>
                <a:lnTo>
                  <a:pt x="26842" y="299130"/>
                </a:lnTo>
                <a:lnTo>
                  <a:pt x="2978" y="231070"/>
                </a:lnTo>
                <a:lnTo>
                  <a:pt x="0" y="189991"/>
                </a:lnTo>
                <a:lnTo>
                  <a:pt x="1025" y="163373"/>
                </a:lnTo>
                <a:lnTo>
                  <a:pt x="9269" y="116804"/>
                </a:lnTo>
                <a:lnTo>
                  <a:pt x="31226" y="70516"/>
                </a:lnTo>
                <a:lnTo>
                  <a:pt x="61368" y="36728"/>
                </a:lnTo>
                <a:lnTo>
                  <a:pt x="97408" y="14350"/>
                </a:lnTo>
                <a:lnTo>
                  <a:pt x="154112" y="885"/>
                </a:lnTo>
                <a:lnTo>
                  <a:pt x="175640" y="0"/>
                </a:lnTo>
                <a:close/>
              </a:path>
            </a:pathLst>
          </a:custGeom>
          <a:ln w="12192">
            <a:solidFill>
              <a:srgbClr val="394E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037333" y="2609799"/>
            <a:ext cx="5315585" cy="125412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31445" marR="5080" indent="-119380">
              <a:lnSpc>
                <a:spcPct val="101499"/>
              </a:lnSpc>
              <a:spcBef>
                <a:spcPts val="25"/>
              </a:spcBef>
            </a:pPr>
            <a:r>
              <a:rPr sz="4000" b="1" spc="-100" dirty="0">
                <a:solidFill>
                  <a:srgbClr val="FF0000"/>
                </a:solidFill>
                <a:latin typeface="Arial"/>
                <a:cs typeface="Arial"/>
              </a:rPr>
              <a:t>CARDIO-PULMONARY  </a:t>
            </a:r>
            <a:r>
              <a:rPr sz="4000" b="1" spc="-220" dirty="0">
                <a:solidFill>
                  <a:srgbClr val="FF0000"/>
                </a:solidFill>
                <a:latin typeface="Arial"/>
                <a:cs typeface="Arial"/>
              </a:rPr>
              <a:t>RESUSCITATION</a:t>
            </a:r>
            <a:r>
              <a:rPr sz="4000" b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00" b="1" spc="-290" dirty="0">
                <a:solidFill>
                  <a:srgbClr val="FF0000"/>
                </a:solidFill>
                <a:latin typeface="Arial"/>
                <a:cs typeface="Arial"/>
              </a:rPr>
              <a:t>(CPR)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811" y="338327"/>
            <a:ext cx="4913376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4602" y="490854"/>
            <a:ext cx="421005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INTRODUCTION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96897" y="1468882"/>
            <a:ext cx="726313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910" marR="5080" indent="-283845">
              <a:lnSpc>
                <a:spcPct val="100000"/>
              </a:lnSpc>
              <a:spcBef>
                <a:spcPts val="105"/>
              </a:spcBef>
            </a:pPr>
            <a:r>
              <a:rPr sz="2550" spc="-665" dirty="0">
                <a:solidFill>
                  <a:srgbClr val="3891A7"/>
                </a:solidFill>
                <a:latin typeface="Arial"/>
                <a:cs typeface="Arial"/>
              </a:rPr>
              <a:t> </a:t>
            </a:r>
            <a:r>
              <a:rPr sz="3200" spc="-5" dirty="0">
                <a:latin typeface="Arial"/>
                <a:cs typeface="Arial"/>
              </a:rPr>
              <a:t>Approximately 50 </a:t>
            </a:r>
            <a:r>
              <a:rPr sz="3200" dirty="0">
                <a:latin typeface="Arial"/>
                <a:cs typeface="Arial"/>
              </a:rPr>
              <a:t>% </a:t>
            </a:r>
            <a:r>
              <a:rPr sz="3200" spc="-5" dirty="0">
                <a:latin typeface="Arial"/>
                <a:cs typeface="Arial"/>
              </a:rPr>
              <a:t>of </a:t>
            </a:r>
            <a:r>
              <a:rPr sz="3200" dirty="0">
                <a:latin typeface="Arial"/>
                <a:cs typeface="Arial"/>
              </a:rPr>
              <a:t>all deaths </a:t>
            </a:r>
            <a:r>
              <a:rPr sz="3200" spc="-455" dirty="0">
                <a:latin typeface="Arial"/>
                <a:cs typeface="Arial"/>
              </a:rPr>
              <a:t>due  </a:t>
            </a:r>
            <a:r>
              <a:rPr sz="3200" spc="-5" dirty="0">
                <a:latin typeface="Arial"/>
                <a:cs typeface="Arial"/>
              </a:rPr>
              <a:t>to cardiovascular disease. CPR is</a:t>
            </a:r>
            <a:r>
              <a:rPr sz="3200" spc="72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the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80361" y="2444623"/>
            <a:ext cx="6976745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  <a:tabLst>
                <a:tab pos="1318260" algn="l"/>
                <a:tab pos="2206625" algn="l"/>
                <a:tab pos="3749040" algn="l"/>
                <a:tab pos="4909185" algn="l"/>
                <a:tab pos="6611620" algn="l"/>
              </a:tabLst>
            </a:pPr>
            <a:r>
              <a:rPr sz="3200" dirty="0">
                <a:latin typeface="Arial"/>
                <a:cs typeface="Arial"/>
              </a:rPr>
              <a:t>b</a:t>
            </a:r>
            <a:r>
              <a:rPr sz="3200" spc="-10" dirty="0">
                <a:latin typeface="Arial"/>
                <a:cs typeface="Arial"/>
              </a:rPr>
              <a:t>a</a:t>
            </a:r>
            <a:r>
              <a:rPr sz="3200" dirty="0">
                <a:latin typeface="Arial"/>
                <a:cs typeface="Arial"/>
              </a:rPr>
              <a:t>sic	</a:t>
            </a:r>
            <a:r>
              <a:rPr sz="3200" spc="-5" dirty="0">
                <a:latin typeface="Arial"/>
                <a:cs typeface="Arial"/>
              </a:rPr>
              <a:t>lif</a:t>
            </a:r>
            <a:r>
              <a:rPr sz="3200" dirty="0">
                <a:latin typeface="Arial"/>
                <a:cs typeface="Arial"/>
              </a:rPr>
              <a:t>e	s</a:t>
            </a:r>
            <a:r>
              <a:rPr sz="3200" spc="-15" dirty="0">
                <a:latin typeface="Arial"/>
                <a:cs typeface="Arial"/>
              </a:rPr>
              <a:t>a</a:t>
            </a:r>
            <a:r>
              <a:rPr sz="3200" dirty="0">
                <a:latin typeface="Arial"/>
                <a:cs typeface="Arial"/>
              </a:rPr>
              <a:t>vi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dirty="0">
                <a:latin typeface="Arial"/>
                <a:cs typeface="Arial"/>
              </a:rPr>
              <a:t>g	skil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dirty="0">
                <a:latin typeface="Arial"/>
                <a:cs typeface="Arial"/>
              </a:rPr>
              <a:t>.	Util</a:t>
            </a:r>
            <a:r>
              <a:rPr sz="3200" spc="-10" dirty="0">
                <a:latin typeface="Arial"/>
                <a:cs typeface="Arial"/>
              </a:rPr>
              <a:t>i</a:t>
            </a:r>
            <a:r>
              <a:rPr sz="3200" dirty="0">
                <a:latin typeface="Arial"/>
                <a:cs typeface="Arial"/>
              </a:rPr>
              <a:t>zed	</a:t>
            </a:r>
            <a:r>
              <a:rPr sz="3200" spc="-5" dirty="0">
                <a:latin typeface="Arial"/>
                <a:cs typeface="Arial"/>
              </a:rPr>
              <a:t>In</a:t>
            </a:r>
            <a:endParaRPr sz="3200">
              <a:latin typeface="Arial"/>
              <a:cs typeface="Arial"/>
            </a:endParaRPr>
          </a:p>
          <a:p>
            <a:pPr marR="5715" algn="r">
              <a:lnSpc>
                <a:spcPct val="100000"/>
              </a:lnSpc>
            </a:pPr>
            <a:r>
              <a:rPr sz="3200" spc="-10" dirty="0">
                <a:latin typeface="Arial"/>
                <a:cs typeface="Arial"/>
              </a:rPr>
              <a:t>or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0361" y="2932302"/>
            <a:ext cx="515175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38100">
              <a:lnSpc>
                <a:spcPct val="100000"/>
              </a:lnSpc>
              <a:spcBef>
                <a:spcPts val="105"/>
              </a:spcBef>
              <a:tabLst>
                <a:tab pos="3059430" algn="l"/>
                <a:tab pos="3292475" algn="l"/>
                <a:tab pos="4609465" algn="l"/>
              </a:tabLst>
            </a:pPr>
            <a:r>
              <a:rPr sz="3200" spc="-5" dirty="0">
                <a:latin typeface="Arial"/>
                <a:cs typeface="Arial"/>
              </a:rPr>
              <a:t>cardiac,	respiratory  </a:t>
            </a:r>
            <a:r>
              <a:rPr sz="3200" dirty="0">
                <a:latin typeface="Arial"/>
                <a:cs typeface="Arial"/>
              </a:rPr>
              <a:t>card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dirty="0">
                <a:latin typeface="Arial"/>
                <a:cs typeface="Arial"/>
              </a:rPr>
              <a:t>o</a:t>
            </a:r>
            <a:r>
              <a:rPr sz="3200" spc="-15" dirty="0">
                <a:latin typeface="Arial"/>
                <a:cs typeface="Arial"/>
              </a:rPr>
              <a:t>p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dirty="0">
                <a:latin typeface="Arial"/>
                <a:cs typeface="Arial"/>
              </a:rPr>
              <a:t>l</a:t>
            </a:r>
            <a:r>
              <a:rPr sz="3200" spc="-10" dirty="0">
                <a:latin typeface="Arial"/>
                <a:cs typeface="Arial"/>
              </a:rPr>
              <a:t>m</a:t>
            </a:r>
            <a:r>
              <a:rPr sz="3200" dirty="0">
                <a:latin typeface="Arial"/>
                <a:cs typeface="Arial"/>
              </a:rPr>
              <a:t>o</a:t>
            </a:r>
            <a:r>
              <a:rPr sz="3200" spc="-15" dirty="0">
                <a:latin typeface="Arial"/>
                <a:cs typeface="Arial"/>
              </a:rPr>
              <a:t>n</a:t>
            </a:r>
            <a:r>
              <a:rPr sz="3200" dirty="0">
                <a:latin typeface="Arial"/>
                <a:cs typeface="Arial"/>
              </a:rPr>
              <a:t>ary		arr</a:t>
            </a:r>
            <a:r>
              <a:rPr sz="3200" spc="-30" dirty="0">
                <a:latin typeface="Arial"/>
                <a:cs typeface="Arial"/>
              </a:rPr>
              <a:t>e</a:t>
            </a:r>
            <a:r>
              <a:rPr sz="3200" dirty="0">
                <a:latin typeface="Arial"/>
                <a:cs typeface="Arial"/>
              </a:rPr>
              <a:t>st	</a:t>
            </a:r>
            <a:r>
              <a:rPr sz="3200" spc="-5" dirty="0">
                <a:latin typeface="Arial"/>
                <a:cs typeface="Arial"/>
              </a:rPr>
              <a:t>.</a:t>
            </a:r>
            <a:r>
              <a:rPr sz="3200" spc="-365" dirty="0">
                <a:latin typeface="Arial"/>
                <a:cs typeface="Arial"/>
              </a:rPr>
              <a:t>To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99197" y="3419678"/>
            <a:ext cx="15582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>
                <a:latin typeface="Arial"/>
                <a:cs typeface="Arial"/>
              </a:rPr>
              <a:t>m</a:t>
            </a:r>
            <a:r>
              <a:rPr sz="3200" dirty="0">
                <a:latin typeface="Arial"/>
                <a:cs typeface="Arial"/>
              </a:rPr>
              <a:t>a</a:t>
            </a:r>
            <a:r>
              <a:rPr sz="3200" spc="-10" dirty="0">
                <a:latin typeface="Arial"/>
                <a:cs typeface="Arial"/>
              </a:rPr>
              <a:t>i</a:t>
            </a:r>
            <a:r>
              <a:rPr sz="3200" dirty="0">
                <a:latin typeface="Arial"/>
                <a:cs typeface="Arial"/>
              </a:rPr>
              <a:t>n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dirty="0">
                <a:latin typeface="Arial"/>
                <a:cs typeface="Arial"/>
              </a:rPr>
              <a:t>a</a:t>
            </a:r>
            <a:r>
              <a:rPr sz="3200" spc="-10" dirty="0">
                <a:latin typeface="Arial"/>
                <a:cs typeface="Arial"/>
              </a:rPr>
              <a:t>i</a:t>
            </a:r>
            <a:r>
              <a:rPr sz="3200" dirty="0">
                <a:latin typeface="Arial"/>
                <a:cs typeface="Arial"/>
              </a:rPr>
              <a:t>n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96897" y="3907916"/>
            <a:ext cx="6963409" cy="2617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Arial"/>
                <a:cs typeface="Arial"/>
              </a:rPr>
              <a:t>tissue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oxygenation.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350">
              <a:latin typeface="Times New Roman"/>
              <a:cs typeface="Times New Roman"/>
            </a:endParaRPr>
          </a:p>
          <a:p>
            <a:pPr marL="295910" marR="5080" indent="-283845">
              <a:lnSpc>
                <a:spcPct val="100000"/>
              </a:lnSpc>
              <a:spcBef>
                <a:spcPts val="5"/>
              </a:spcBef>
            </a:pPr>
            <a:r>
              <a:rPr sz="2550" spc="-665" dirty="0">
                <a:solidFill>
                  <a:srgbClr val="3891A7"/>
                </a:solidFill>
                <a:latin typeface="Arial"/>
                <a:cs typeface="Arial"/>
              </a:rPr>
              <a:t> </a:t>
            </a:r>
            <a:r>
              <a:rPr sz="3200" dirty="0">
                <a:latin typeface="Arial"/>
                <a:cs typeface="Arial"/>
              </a:rPr>
              <a:t>In </a:t>
            </a:r>
            <a:r>
              <a:rPr sz="3200" spc="-5" dirty="0">
                <a:latin typeface="Arial"/>
                <a:cs typeface="Arial"/>
              </a:rPr>
              <a:t>Clinical death </a:t>
            </a:r>
            <a:r>
              <a:rPr sz="3200" dirty="0">
                <a:latin typeface="Arial"/>
                <a:cs typeface="Arial"/>
              </a:rPr>
              <a:t>: </a:t>
            </a:r>
            <a:r>
              <a:rPr sz="3200" spc="-5" dirty="0">
                <a:latin typeface="Arial"/>
                <a:cs typeface="Arial"/>
              </a:rPr>
              <a:t>first 4-6 </a:t>
            </a:r>
            <a:r>
              <a:rPr sz="3200" dirty="0">
                <a:latin typeface="Arial"/>
                <a:cs typeface="Arial"/>
              </a:rPr>
              <a:t>min </a:t>
            </a:r>
            <a:r>
              <a:rPr sz="3200" spc="-5" dirty="0">
                <a:latin typeface="Arial"/>
                <a:cs typeface="Arial"/>
              </a:rPr>
              <a:t>,at  </a:t>
            </a:r>
            <a:r>
              <a:rPr sz="3200" spc="-95" dirty="0">
                <a:latin typeface="Arial"/>
                <a:cs typeface="Arial"/>
              </a:rPr>
              <a:t>this </a:t>
            </a:r>
            <a:r>
              <a:rPr sz="3200" spc="-5" dirty="0">
                <a:latin typeface="Arial"/>
                <a:cs typeface="Arial"/>
              </a:rPr>
              <a:t>this </a:t>
            </a:r>
            <a:r>
              <a:rPr sz="3200" dirty="0">
                <a:latin typeface="Arial"/>
                <a:cs typeface="Arial"/>
              </a:rPr>
              <a:t>time </a:t>
            </a:r>
            <a:r>
              <a:rPr sz="3200" spc="-5" dirty="0">
                <a:latin typeface="Arial"/>
                <a:cs typeface="Arial"/>
              </a:rPr>
              <a:t>someone </a:t>
            </a:r>
            <a:r>
              <a:rPr sz="3200" dirty="0">
                <a:latin typeface="Arial"/>
                <a:cs typeface="Arial"/>
              </a:rPr>
              <a:t>recovered  </a:t>
            </a:r>
            <a:r>
              <a:rPr sz="3200" spc="-5" dirty="0">
                <a:latin typeface="Arial"/>
                <a:cs typeface="Arial"/>
              </a:rPr>
              <a:t>completely </a:t>
            </a:r>
            <a:r>
              <a:rPr sz="3200" dirty="0">
                <a:latin typeface="Arial"/>
                <a:cs typeface="Arial"/>
              </a:rPr>
              <a:t>by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CPR.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811" y="338327"/>
            <a:ext cx="1880616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314955" y="338327"/>
            <a:ext cx="1274064" cy="1220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14602" y="490854"/>
            <a:ext cx="1723389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Con</a:t>
            </a:r>
            <a:r>
              <a:rPr spc="-10" dirty="0"/>
              <a:t>t</a:t>
            </a:r>
            <a:r>
              <a:rPr spc="-5" dirty="0"/>
              <a:t>…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9306" rIns="0" bIns="0" rtlCol="0">
            <a:spAutoFit/>
          </a:bodyPr>
          <a:lstStyle/>
          <a:p>
            <a:pPr marL="1511300" marR="5080" indent="-283845">
              <a:lnSpc>
                <a:spcPct val="100000"/>
              </a:lnSpc>
              <a:spcBef>
                <a:spcPts val="105"/>
              </a:spcBef>
              <a:tabLst>
                <a:tab pos="4850130" algn="l"/>
              </a:tabLst>
            </a:pPr>
            <a:r>
              <a:rPr sz="2550" spc="-665" dirty="0">
                <a:solidFill>
                  <a:srgbClr val="3891A7"/>
                </a:solidFill>
              </a:rPr>
              <a:t> </a:t>
            </a:r>
            <a:r>
              <a:rPr spc="-10" dirty="0"/>
              <a:t>1980 </a:t>
            </a:r>
            <a:r>
              <a:rPr spc="-5" dirty="0"/>
              <a:t>-Development </a:t>
            </a:r>
            <a:r>
              <a:rPr dirty="0"/>
              <a:t>of  </a:t>
            </a:r>
            <a:r>
              <a:rPr spc="-5" dirty="0"/>
              <a:t>cardiopulmonary	</a:t>
            </a:r>
            <a:r>
              <a:rPr dirty="0"/>
              <a:t>resuscitation </a:t>
            </a:r>
            <a:r>
              <a:rPr spc="-5" dirty="0"/>
              <a:t>due</a:t>
            </a:r>
            <a:r>
              <a:rPr spc="-130" dirty="0"/>
              <a:t> </a:t>
            </a:r>
            <a:r>
              <a:rPr spc="-5" dirty="0"/>
              <a:t>to  </a:t>
            </a:r>
            <a:r>
              <a:rPr dirty="0"/>
              <a:t>the works of </a:t>
            </a:r>
            <a:r>
              <a:rPr spc="-5" dirty="0"/>
              <a:t>Peter </a:t>
            </a:r>
            <a:r>
              <a:rPr spc="-10" dirty="0"/>
              <a:t>Safar(Viana) </a:t>
            </a:r>
            <a:r>
              <a:rPr spc="-5" dirty="0"/>
              <a:t>and  </a:t>
            </a:r>
            <a:r>
              <a:rPr dirty="0"/>
              <a:t>He Develop ABC of</a:t>
            </a:r>
            <a:r>
              <a:rPr spc="-229" dirty="0"/>
              <a:t> </a:t>
            </a:r>
            <a:r>
              <a:rPr dirty="0"/>
              <a:t>CPR.</a:t>
            </a:r>
            <a:endParaRPr sz="255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811" y="338327"/>
            <a:ext cx="5494020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4602" y="490854"/>
            <a:ext cx="478790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MEANING OF</a:t>
            </a:r>
            <a:r>
              <a:rPr spc="-45" dirty="0"/>
              <a:t> </a:t>
            </a:r>
            <a:r>
              <a:rPr spc="-5" dirty="0"/>
              <a:t>CPR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96897" y="1468882"/>
            <a:ext cx="6983730" cy="3105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910" marR="859790" indent="-283210">
              <a:lnSpc>
                <a:spcPct val="100000"/>
              </a:lnSpc>
              <a:spcBef>
                <a:spcPts val="105"/>
              </a:spcBef>
              <a:buClr>
                <a:srgbClr val="3891A7"/>
              </a:buClr>
              <a:buSzPct val="79687"/>
              <a:buChar char=""/>
              <a:tabLst>
                <a:tab pos="296545" algn="l"/>
              </a:tabLst>
            </a:pPr>
            <a:r>
              <a:rPr sz="3200" spc="-5" dirty="0">
                <a:latin typeface="Arial"/>
                <a:cs typeface="Arial"/>
              </a:rPr>
              <a:t>Cardio means “of the heart” </a:t>
            </a:r>
            <a:r>
              <a:rPr sz="3200" dirty="0">
                <a:latin typeface="Arial"/>
                <a:cs typeface="Arial"/>
              </a:rPr>
              <a:t>&amp;  </a:t>
            </a:r>
            <a:r>
              <a:rPr sz="3200" spc="-10" dirty="0">
                <a:latin typeface="Arial"/>
                <a:cs typeface="Arial"/>
              </a:rPr>
              <a:t>pulmonary means </a:t>
            </a:r>
            <a:r>
              <a:rPr sz="3200" spc="-5" dirty="0">
                <a:latin typeface="Arial"/>
                <a:cs typeface="Arial"/>
              </a:rPr>
              <a:t>“of </a:t>
            </a:r>
            <a:r>
              <a:rPr sz="3200" dirty="0">
                <a:latin typeface="Arial"/>
                <a:cs typeface="Arial"/>
              </a:rPr>
              <a:t>the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lungs”.</a:t>
            </a:r>
            <a:endParaRPr sz="3200">
              <a:latin typeface="Arial"/>
              <a:cs typeface="Arial"/>
            </a:endParaRPr>
          </a:p>
          <a:p>
            <a:pPr marL="295910" marR="5080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687"/>
              <a:buChar char=""/>
              <a:tabLst>
                <a:tab pos="296545" algn="l"/>
              </a:tabLst>
            </a:pPr>
            <a:r>
              <a:rPr sz="3200" spc="-5" dirty="0">
                <a:latin typeface="Arial"/>
                <a:cs typeface="Arial"/>
              </a:rPr>
              <a:t>Resuscitation </a:t>
            </a:r>
            <a:r>
              <a:rPr sz="3200" dirty="0">
                <a:latin typeface="Arial"/>
                <a:cs typeface="Arial"/>
              </a:rPr>
              <a:t>is a </a:t>
            </a:r>
            <a:r>
              <a:rPr sz="3200" spc="-5" dirty="0">
                <a:latin typeface="Arial"/>
                <a:cs typeface="Arial"/>
              </a:rPr>
              <a:t>medical </a:t>
            </a:r>
            <a:r>
              <a:rPr sz="3200" dirty="0">
                <a:latin typeface="Arial"/>
                <a:cs typeface="Arial"/>
              </a:rPr>
              <a:t>word </a:t>
            </a:r>
            <a:r>
              <a:rPr sz="3200" spc="-5" dirty="0">
                <a:latin typeface="Arial"/>
                <a:cs typeface="Arial"/>
              </a:rPr>
              <a:t>that  means “to </a:t>
            </a:r>
            <a:r>
              <a:rPr sz="3200" dirty="0">
                <a:latin typeface="Arial"/>
                <a:cs typeface="Arial"/>
              </a:rPr>
              <a:t>revive”-to </a:t>
            </a:r>
            <a:r>
              <a:rPr sz="3200" spc="-5" dirty="0">
                <a:latin typeface="Arial"/>
                <a:cs typeface="Arial"/>
              </a:rPr>
              <a:t>bring back </a:t>
            </a:r>
            <a:r>
              <a:rPr sz="3200" dirty="0">
                <a:latin typeface="Arial"/>
                <a:cs typeface="Arial"/>
              </a:rPr>
              <a:t>to</a:t>
            </a:r>
            <a:r>
              <a:rPr sz="3200" spc="-9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life</a:t>
            </a:r>
            <a:endParaRPr sz="3200">
              <a:latin typeface="Arial"/>
              <a:cs typeface="Arial"/>
            </a:endParaRPr>
          </a:p>
          <a:p>
            <a:pPr marL="295910" marR="278765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687"/>
              <a:buChar char=""/>
              <a:tabLst>
                <a:tab pos="296545" algn="l"/>
              </a:tabLst>
            </a:pPr>
            <a:r>
              <a:rPr sz="3200" dirty="0">
                <a:latin typeface="Arial"/>
                <a:cs typeface="Arial"/>
              </a:rPr>
              <a:t>The person </a:t>
            </a:r>
            <a:r>
              <a:rPr sz="3200" spc="-5" dirty="0">
                <a:latin typeface="Arial"/>
                <a:cs typeface="Arial"/>
              </a:rPr>
              <a:t>giving </a:t>
            </a:r>
            <a:r>
              <a:rPr sz="3200" spc="-70" dirty="0">
                <a:latin typeface="Arial"/>
                <a:cs typeface="Arial"/>
              </a:rPr>
              <a:t>C.P.R. </a:t>
            </a:r>
            <a:r>
              <a:rPr sz="3200" dirty="0">
                <a:latin typeface="Arial"/>
                <a:cs typeface="Arial"/>
              </a:rPr>
              <a:t>is </a:t>
            </a:r>
            <a:r>
              <a:rPr sz="3200" spc="-5" dirty="0">
                <a:latin typeface="Arial"/>
                <a:cs typeface="Arial"/>
              </a:rPr>
              <a:t>called </a:t>
            </a:r>
            <a:r>
              <a:rPr sz="3200" spc="-484" dirty="0">
                <a:latin typeface="Arial"/>
                <a:cs typeface="Arial"/>
              </a:rPr>
              <a:t>a  </a:t>
            </a:r>
            <a:r>
              <a:rPr sz="3200" spc="-25" dirty="0">
                <a:latin typeface="Arial"/>
                <a:cs typeface="Arial"/>
              </a:rPr>
              <a:t>rescuer.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811" y="338327"/>
            <a:ext cx="6039612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4602" y="490854"/>
            <a:ext cx="533400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DEFINITION OF</a:t>
            </a:r>
            <a:r>
              <a:rPr spc="-35" dirty="0"/>
              <a:t> </a:t>
            </a:r>
            <a:r>
              <a:rPr spc="-5" dirty="0"/>
              <a:t>CPR</a:t>
            </a:r>
          </a:p>
        </p:txBody>
      </p:sp>
      <p:sp>
        <p:nvSpPr>
          <p:cNvPr id="4" name="object 4"/>
          <p:cNvSpPr/>
          <p:nvPr/>
        </p:nvSpPr>
        <p:spPr>
          <a:xfrm>
            <a:off x="5181600" y="2595372"/>
            <a:ext cx="3962400" cy="30038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22044" y="1395729"/>
            <a:ext cx="21590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469265" algn="l"/>
                <a:tab pos="469900" algn="l"/>
                <a:tab pos="1849120" algn="l"/>
              </a:tabLst>
            </a:pPr>
            <a:r>
              <a:rPr sz="2800" b="1" spc="-10" dirty="0">
                <a:solidFill>
                  <a:srgbClr val="601617"/>
                </a:solidFill>
                <a:latin typeface="Arial"/>
                <a:cs typeface="Arial"/>
              </a:rPr>
              <a:t>C</a:t>
            </a:r>
            <a:r>
              <a:rPr sz="2800" b="1" spc="-5" dirty="0">
                <a:solidFill>
                  <a:srgbClr val="601617"/>
                </a:solidFill>
                <a:latin typeface="Arial"/>
                <a:cs typeface="Arial"/>
              </a:rPr>
              <a:t>.</a:t>
            </a:r>
            <a:r>
              <a:rPr sz="2800" b="1" spc="-370" dirty="0">
                <a:solidFill>
                  <a:srgbClr val="601617"/>
                </a:solidFill>
                <a:latin typeface="Arial"/>
                <a:cs typeface="Arial"/>
              </a:rPr>
              <a:t>P</a:t>
            </a:r>
            <a:r>
              <a:rPr sz="2800" b="1" spc="-5" dirty="0">
                <a:solidFill>
                  <a:srgbClr val="601617"/>
                </a:solidFill>
                <a:latin typeface="Arial"/>
                <a:cs typeface="Arial"/>
              </a:rPr>
              <a:t>.</a:t>
            </a:r>
            <a:r>
              <a:rPr sz="2800" b="1" spc="-10" dirty="0">
                <a:solidFill>
                  <a:srgbClr val="601617"/>
                </a:solidFill>
                <a:latin typeface="Arial"/>
                <a:cs typeface="Arial"/>
              </a:rPr>
              <a:t>R</a:t>
            </a:r>
            <a:r>
              <a:rPr sz="2800" b="1" spc="-5" dirty="0">
                <a:solidFill>
                  <a:srgbClr val="601617"/>
                </a:solidFill>
                <a:latin typeface="Arial"/>
                <a:cs typeface="Arial"/>
              </a:rPr>
              <a:t>.</a:t>
            </a:r>
            <a:r>
              <a:rPr sz="2800" b="1" dirty="0">
                <a:solidFill>
                  <a:srgbClr val="601617"/>
                </a:solidFill>
                <a:latin typeface="Arial"/>
                <a:cs typeface="Arial"/>
              </a:rPr>
              <a:t>	</a:t>
            </a:r>
            <a:r>
              <a:rPr sz="2800" b="1" spc="-5" dirty="0">
                <a:solidFill>
                  <a:srgbClr val="601617"/>
                </a:solidFill>
                <a:latin typeface="Arial"/>
                <a:cs typeface="Arial"/>
              </a:rPr>
              <a:t>is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35451" y="1395729"/>
            <a:ext cx="45650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07720" algn="l"/>
                <a:tab pos="2553335" algn="l"/>
                <a:tab pos="4217670" algn="l"/>
              </a:tabLst>
            </a:pPr>
            <a:r>
              <a:rPr sz="2800" b="1" dirty="0">
                <a:solidFill>
                  <a:srgbClr val="601617"/>
                </a:solidFill>
                <a:latin typeface="Arial"/>
                <a:cs typeface="Arial"/>
              </a:rPr>
              <a:t>a</a:t>
            </a:r>
            <a:r>
              <a:rPr sz="2800" b="1" spc="-5" dirty="0">
                <a:solidFill>
                  <a:srgbClr val="601617"/>
                </a:solidFill>
                <a:latin typeface="Arial"/>
                <a:cs typeface="Arial"/>
              </a:rPr>
              <a:t>n</a:t>
            </a:r>
            <a:r>
              <a:rPr sz="2800" b="1" dirty="0">
                <a:solidFill>
                  <a:srgbClr val="601617"/>
                </a:solidFill>
                <a:latin typeface="Arial"/>
                <a:cs typeface="Arial"/>
              </a:rPr>
              <a:t>	</a:t>
            </a:r>
            <a:r>
              <a:rPr sz="2800" b="1" spc="-5" dirty="0">
                <a:solidFill>
                  <a:srgbClr val="601617"/>
                </a:solidFill>
                <a:latin typeface="Arial"/>
                <a:cs typeface="Arial"/>
              </a:rPr>
              <a:t>a</a:t>
            </a:r>
            <a:r>
              <a:rPr sz="2800" b="1" dirty="0">
                <a:solidFill>
                  <a:srgbClr val="601617"/>
                </a:solidFill>
                <a:latin typeface="Arial"/>
                <a:cs typeface="Arial"/>
              </a:rPr>
              <a:t>r</a:t>
            </a:r>
            <a:r>
              <a:rPr sz="2800" b="1" spc="-5" dirty="0">
                <a:solidFill>
                  <a:srgbClr val="601617"/>
                </a:solidFill>
                <a:latin typeface="Arial"/>
                <a:cs typeface="Arial"/>
              </a:rPr>
              <a:t>ti</a:t>
            </a:r>
            <a:r>
              <a:rPr sz="2800" b="1" dirty="0">
                <a:solidFill>
                  <a:srgbClr val="601617"/>
                </a:solidFill>
                <a:latin typeface="Arial"/>
                <a:cs typeface="Arial"/>
              </a:rPr>
              <a:t>f</a:t>
            </a:r>
            <a:r>
              <a:rPr sz="2800" b="1" spc="-5" dirty="0">
                <a:solidFill>
                  <a:srgbClr val="601617"/>
                </a:solidFill>
                <a:latin typeface="Arial"/>
                <a:cs typeface="Arial"/>
              </a:rPr>
              <a:t>ic</a:t>
            </a:r>
            <a:r>
              <a:rPr sz="2800" b="1" dirty="0">
                <a:solidFill>
                  <a:srgbClr val="601617"/>
                </a:solidFill>
                <a:latin typeface="Arial"/>
                <a:cs typeface="Arial"/>
              </a:rPr>
              <a:t>i</a:t>
            </a:r>
            <a:r>
              <a:rPr sz="2800" b="1" spc="-5" dirty="0">
                <a:solidFill>
                  <a:srgbClr val="601617"/>
                </a:solidFill>
                <a:latin typeface="Arial"/>
                <a:cs typeface="Arial"/>
              </a:rPr>
              <a:t>al</a:t>
            </a:r>
            <a:r>
              <a:rPr sz="2800" b="1" dirty="0">
                <a:solidFill>
                  <a:srgbClr val="601617"/>
                </a:solidFill>
                <a:latin typeface="Arial"/>
                <a:cs typeface="Arial"/>
              </a:rPr>
              <a:t>	</a:t>
            </a:r>
            <a:r>
              <a:rPr sz="2800" b="1" spc="-5" dirty="0">
                <a:solidFill>
                  <a:srgbClr val="601617"/>
                </a:solidFill>
                <a:latin typeface="Arial"/>
                <a:cs typeface="Arial"/>
              </a:rPr>
              <a:t>me</a:t>
            </a:r>
            <a:r>
              <a:rPr sz="2800" b="1" dirty="0">
                <a:solidFill>
                  <a:srgbClr val="601617"/>
                </a:solidFill>
                <a:latin typeface="Arial"/>
                <a:cs typeface="Arial"/>
              </a:rPr>
              <a:t>t</a:t>
            </a:r>
            <a:r>
              <a:rPr sz="2800" b="1" spc="-5" dirty="0">
                <a:solidFill>
                  <a:srgbClr val="601617"/>
                </a:solidFill>
                <a:latin typeface="Arial"/>
                <a:cs typeface="Arial"/>
              </a:rPr>
              <a:t>h</a:t>
            </a:r>
            <a:r>
              <a:rPr sz="2800" b="1" spc="5" dirty="0">
                <a:solidFill>
                  <a:srgbClr val="601617"/>
                </a:solidFill>
                <a:latin typeface="Arial"/>
                <a:cs typeface="Arial"/>
              </a:rPr>
              <a:t>o</a:t>
            </a:r>
            <a:r>
              <a:rPr sz="2800" b="1" spc="-5" dirty="0">
                <a:solidFill>
                  <a:srgbClr val="601617"/>
                </a:solidFill>
                <a:latin typeface="Arial"/>
                <a:cs typeface="Arial"/>
              </a:rPr>
              <a:t>d</a:t>
            </a:r>
            <a:r>
              <a:rPr sz="2800" b="1" dirty="0">
                <a:solidFill>
                  <a:srgbClr val="601617"/>
                </a:solidFill>
                <a:latin typeface="Arial"/>
                <a:cs typeface="Arial"/>
              </a:rPr>
              <a:t>	</a:t>
            </a:r>
            <a:r>
              <a:rPr sz="2800" b="1" spc="-10" dirty="0">
                <a:solidFill>
                  <a:srgbClr val="601617"/>
                </a:solidFill>
                <a:latin typeface="Arial"/>
                <a:cs typeface="Arial"/>
              </a:rPr>
              <a:t>of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22044" y="1822145"/>
            <a:ext cx="7080884" cy="41414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265" marR="5080" algn="just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601617"/>
                </a:solidFill>
                <a:latin typeface="Arial"/>
                <a:cs typeface="Arial"/>
              </a:rPr>
              <a:t>circulating </a:t>
            </a:r>
            <a:r>
              <a:rPr sz="2800" b="1" spc="-5" dirty="0">
                <a:solidFill>
                  <a:srgbClr val="601617"/>
                </a:solidFill>
                <a:latin typeface="Arial"/>
                <a:cs typeface="Arial"/>
              </a:rPr>
              <a:t>blood &amp; oxygen </a:t>
            </a:r>
            <a:r>
              <a:rPr sz="2800" b="1" dirty="0">
                <a:solidFill>
                  <a:srgbClr val="601617"/>
                </a:solidFill>
                <a:latin typeface="Arial"/>
                <a:cs typeface="Arial"/>
              </a:rPr>
              <a:t>through </a:t>
            </a:r>
            <a:r>
              <a:rPr sz="2800" b="1" spc="-5" dirty="0">
                <a:solidFill>
                  <a:srgbClr val="601617"/>
                </a:solidFill>
                <a:latin typeface="Arial"/>
                <a:cs typeface="Arial"/>
              </a:rPr>
              <a:t>a  </a:t>
            </a:r>
            <a:r>
              <a:rPr sz="2800" b="1" dirty="0">
                <a:solidFill>
                  <a:srgbClr val="601617"/>
                </a:solidFill>
                <a:latin typeface="Arial"/>
                <a:cs typeface="Arial"/>
              </a:rPr>
              <a:t>body and attempting </a:t>
            </a:r>
            <a:r>
              <a:rPr sz="2800" b="1" spc="5" dirty="0">
                <a:solidFill>
                  <a:srgbClr val="601617"/>
                </a:solidFill>
                <a:latin typeface="Arial"/>
                <a:cs typeface="Arial"/>
              </a:rPr>
              <a:t>to </a:t>
            </a:r>
            <a:r>
              <a:rPr sz="2800" b="1" dirty="0">
                <a:solidFill>
                  <a:srgbClr val="601617"/>
                </a:solidFill>
                <a:latin typeface="Arial"/>
                <a:cs typeface="Arial"/>
              </a:rPr>
              <a:t>keep the </a:t>
            </a:r>
            <a:r>
              <a:rPr sz="2800" b="1" spc="-5" dirty="0">
                <a:solidFill>
                  <a:srgbClr val="601617"/>
                </a:solidFill>
                <a:latin typeface="Arial"/>
                <a:cs typeface="Arial"/>
              </a:rPr>
              <a:t>brain  </a:t>
            </a:r>
            <a:r>
              <a:rPr sz="2800" b="1" dirty="0">
                <a:solidFill>
                  <a:srgbClr val="601617"/>
                </a:solidFill>
                <a:latin typeface="Arial"/>
                <a:cs typeface="Arial"/>
              </a:rPr>
              <a:t>alive. </a:t>
            </a:r>
            <a:r>
              <a:rPr sz="2800" b="1" spc="-5" dirty="0">
                <a:solidFill>
                  <a:srgbClr val="601617"/>
                </a:solidFill>
                <a:latin typeface="Arial"/>
                <a:cs typeface="Arial"/>
              </a:rPr>
              <a:t>(American heart</a:t>
            </a:r>
            <a:r>
              <a:rPr sz="2800" b="1" spc="30" dirty="0">
                <a:solidFill>
                  <a:srgbClr val="601617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601617"/>
                </a:solidFill>
                <a:latin typeface="Arial"/>
                <a:cs typeface="Arial"/>
              </a:rPr>
              <a:t>association)</a:t>
            </a:r>
            <a:endParaRPr sz="2800">
              <a:latin typeface="Arial"/>
              <a:cs typeface="Arial"/>
            </a:endParaRPr>
          </a:p>
          <a:p>
            <a:pPr marL="469265" marR="2717800" indent="-456565">
              <a:lnSpc>
                <a:spcPct val="100000"/>
              </a:lnSpc>
              <a:spcBef>
                <a:spcPts val="216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800" b="1" spc="-65" dirty="0">
                <a:solidFill>
                  <a:srgbClr val="601617"/>
                </a:solidFill>
                <a:latin typeface="Arial"/>
                <a:cs typeface="Arial"/>
              </a:rPr>
              <a:t>C.P.R. </a:t>
            </a:r>
            <a:r>
              <a:rPr sz="2800" b="1" spc="-5" dirty="0">
                <a:solidFill>
                  <a:srgbClr val="601617"/>
                </a:solidFill>
                <a:latin typeface="Arial"/>
                <a:cs typeface="Arial"/>
              </a:rPr>
              <a:t>is an emergency  life-saving procedure  that is </a:t>
            </a:r>
            <a:r>
              <a:rPr sz="2800" b="1" spc="-10" dirty="0">
                <a:solidFill>
                  <a:srgbClr val="601617"/>
                </a:solidFill>
                <a:latin typeface="Arial"/>
                <a:cs typeface="Arial"/>
              </a:rPr>
              <a:t>done </a:t>
            </a:r>
            <a:r>
              <a:rPr sz="2800" b="1" spc="-5" dirty="0">
                <a:solidFill>
                  <a:srgbClr val="601617"/>
                </a:solidFill>
                <a:latin typeface="Arial"/>
                <a:cs typeface="Arial"/>
              </a:rPr>
              <a:t>when  </a:t>
            </a:r>
            <a:r>
              <a:rPr sz="2800" b="1" spc="-20" dirty="0">
                <a:solidFill>
                  <a:srgbClr val="601617"/>
                </a:solidFill>
                <a:latin typeface="Arial"/>
                <a:cs typeface="Arial"/>
              </a:rPr>
              <a:t>someone’s </a:t>
            </a:r>
            <a:r>
              <a:rPr sz="2800" b="1" spc="-5" dirty="0">
                <a:solidFill>
                  <a:srgbClr val="601617"/>
                </a:solidFill>
                <a:latin typeface="Arial"/>
                <a:cs typeface="Arial"/>
              </a:rPr>
              <a:t>breathing  or heartbeat has  stopped</a:t>
            </a:r>
            <a:r>
              <a:rPr sz="2800" spc="-5" dirty="0">
                <a:solidFill>
                  <a:srgbClr val="601617"/>
                </a:solidFill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811" y="338327"/>
            <a:ext cx="3398520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4602" y="490854"/>
            <a:ext cx="2695575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PU</a:t>
            </a:r>
            <a:r>
              <a:rPr spc="5" dirty="0"/>
              <a:t>R</a:t>
            </a:r>
            <a:r>
              <a:rPr spc="-5" dirty="0"/>
              <a:t>POSE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04289" y="1544777"/>
            <a:ext cx="7261225" cy="47212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910" marR="6985" indent="-283210" algn="just">
              <a:lnSpc>
                <a:spcPct val="100000"/>
              </a:lnSpc>
              <a:spcBef>
                <a:spcPts val="105"/>
              </a:spcBef>
              <a:buClr>
                <a:srgbClr val="3891A7"/>
              </a:buClr>
              <a:buSzPct val="79687"/>
              <a:buChar char=""/>
              <a:tabLst>
                <a:tab pos="296545" algn="l"/>
              </a:tabLst>
            </a:pPr>
            <a:r>
              <a:rPr sz="3200" spc="-180" dirty="0">
                <a:latin typeface="Arial"/>
                <a:cs typeface="Arial"/>
              </a:rPr>
              <a:t>To </a:t>
            </a:r>
            <a:r>
              <a:rPr sz="3200" spc="-5" dirty="0">
                <a:latin typeface="Arial"/>
                <a:cs typeface="Arial"/>
              </a:rPr>
              <a:t>maintain the </a:t>
            </a:r>
            <a:r>
              <a:rPr sz="3200" spc="-10" dirty="0">
                <a:latin typeface="Arial"/>
                <a:cs typeface="Arial"/>
              </a:rPr>
              <a:t>sufficient </a:t>
            </a:r>
            <a:r>
              <a:rPr sz="3200" spc="-5" dirty="0">
                <a:latin typeface="Arial"/>
                <a:cs typeface="Arial"/>
              </a:rPr>
              <a:t>perfusion </a:t>
            </a:r>
            <a:r>
              <a:rPr sz="3200" spc="-484" dirty="0">
                <a:latin typeface="Arial"/>
                <a:cs typeface="Arial"/>
              </a:rPr>
              <a:t>of  </a:t>
            </a:r>
            <a:r>
              <a:rPr sz="3200" dirty="0">
                <a:latin typeface="Arial"/>
                <a:cs typeface="Arial"/>
              </a:rPr>
              <a:t>the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brain.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3891A7"/>
              </a:buClr>
              <a:buFont typeface="Arial"/>
              <a:buChar char=""/>
            </a:pPr>
            <a:endParaRPr sz="4350">
              <a:latin typeface="Times New Roman"/>
              <a:cs typeface="Times New Roman"/>
            </a:endParaRPr>
          </a:p>
          <a:p>
            <a:pPr marL="295910" marR="5080" indent="-283210" algn="just">
              <a:lnSpc>
                <a:spcPct val="100000"/>
              </a:lnSpc>
              <a:buClr>
                <a:srgbClr val="3891A7"/>
              </a:buClr>
              <a:buSzPct val="79687"/>
              <a:buChar char=""/>
              <a:tabLst>
                <a:tab pos="401320" algn="l"/>
              </a:tabLst>
            </a:pPr>
            <a:r>
              <a:rPr sz="3200" spc="-180" dirty="0">
                <a:latin typeface="Arial"/>
                <a:cs typeface="Arial"/>
              </a:rPr>
              <a:t>To </a:t>
            </a:r>
            <a:r>
              <a:rPr sz="3200" spc="-5" dirty="0">
                <a:latin typeface="Arial"/>
                <a:cs typeface="Arial"/>
              </a:rPr>
              <a:t>maintain the </a:t>
            </a:r>
            <a:r>
              <a:rPr sz="3200" spc="-10" dirty="0">
                <a:latin typeface="Arial"/>
                <a:cs typeface="Arial"/>
              </a:rPr>
              <a:t>sufficient </a:t>
            </a:r>
            <a:r>
              <a:rPr sz="3200" spc="-60" dirty="0">
                <a:latin typeface="Arial"/>
                <a:cs typeface="Arial"/>
              </a:rPr>
              <a:t>perfusion  </a:t>
            </a:r>
            <a:r>
              <a:rPr sz="3200" spc="-5" dirty="0">
                <a:latin typeface="Arial"/>
                <a:cs typeface="Arial"/>
              </a:rPr>
              <a:t>other vital organs until an adequate  spontaneous cardiac output </a:t>
            </a:r>
            <a:r>
              <a:rPr sz="3200" dirty="0">
                <a:latin typeface="Arial"/>
                <a:cs typeface="Arial"/>
              </a:rPr>
              <a:t>can </a:t>
            </a:r>
            <a:r>
              <a:rPr sz="3200" spc="-10" dirty="0">
                <a:latin typeface="Arial"/>
                <a:cs typeface="Arial"/>
              </a:rPr>
              <a:t>be  </a:t>
            </a:r>
            <a:r>
              <a:rPr sz="3200" spc="-5" dirty="0">
                <a:latin typeface="Arial"/>
                <a:cs typeface="Arial"/>
              </a:rPr>
              <a:t>established.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3891A7"/>
              </a:buClr>
              <a:buFont typeface="Arial"/>
              <a:buChar char=""/>
            </a:pPr>
            <a:endParaRPr sz="4350">
              <a:latin typeface="Times New Roman"/>
              <a:cs typeface="Times New Roman"/>
            </a:endParaRPr>
          </a:p>
          <a:p>
            <a:pPr marL="295910" indent="-283210">
              <a:lnSpc>
                <a:spcPct val="100000"/>
              </a:lnSpc>
              <a:spcBef>
                <a:spcPts val="5"/>
              </a:spcBef>
              <a:buClr>
                <a:srgbClr val="3891A7"/>
              </a:buClr>
              <a:buSzPct val="79687"/>
              <a:buChar char=""/>
              <a:tabLst>
                <a:tab pos="296545" algn="l"/>
              </a:tabLst>
            </a:pPr>
            <a:r>
              <a:rPr sz="3200" spc="-185" dirty="0">
                <a:latin typeface="Arial"/>
                <a:cs typeface="Arial"/>
              </a:rPr>
              <a:t>To </a:t>
            </a:r>
            <a:r>
              <a:rPr sz="3200" dirty="0">
                <a:latin typeface="Arial"/>
                <a:cs typeface="Arial"/>
              </a:rPr>
              <a:t>prevent </a:t>
            </a:r>
            <a:r>
              <a:rPr sz="3200" spc="-5" dirty="0">
                <a:latin typeface="Arial"/>
                <a:cs typeface="Arial"/>
              </a:rPr>
              <a:t>brain</a:t>
            </a:r>
            <a:r>
              <a:rPr sz="3200" spc="13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damage.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811" y="338327"/>
            <a:ext cx="6452616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4602" y="490854"/>
            <a:ext cx="574802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5" dirty="0"/>
              <a:t>INDICATION </a:t>
            </a:r>
            <a:r>
              <a:rPr spc="-5" dirty="0"/>
              <a:t>FOR</a:t>
            </a:r>
            <a:r>
              <a:rPr spc="-45" dirty="0"/>
              <a:t> </a:t>
            </a:r>
            <a:r>
              <a:rPr dirty="0"/>
              <a:t>CPR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96897" y="1397022"/>
            <a:ext cx="5087620" cy="459803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95910" indent="-283210">
              <a:lnSpc>
                <a:spcPct val="100000"/>
              </a:lnSpc>
              <a:spcBef>
                <a:spcPts val="695"/>
              </a:spcBef>
              <a:buClr>
                <a:srgbClr val="3891A7"/>
              </a:buClr>
              <a:buSzPct val="80000"/>
              <a:buChar char=""/>
              <a:tabLst>
                <a:tab pos="295910" algn="l"/>
                <a:tab pos="296545" algn="l"/>
              </a:tabLst>
            </a:pPr>
            <a:r>
              <a:rPr sz="2500" spc="-5" dirty="0">
                <a:latin typeface="Arial"/>
                <a:cs typeface="Arial"/>
              </a:rPr>
              <a:t>Cardiac</a:t>
            </a:r>
            <a:r>
              <a:rPr sz="2500" spc="-10" dirty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arrest</a:t>
            </a:r>
            <a:endParaRPr sz="2500">
              <a:latin typeface="Arial"/>
              <a:cs typeface="Arial"/>
            </a:endParaRPr>
          </a:p>
          <a:p>
            <a:pPr marL="295910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80000"/>
              <a:buChar char=""/>
              <a:tabLst>
                <a:tab pos="295910" algn="l"/>
                <a:tab pos="296545" algn="l"/>
              </a:tabLst>
            </a:pPr>
            <a:r>
              <a:rPr sz="2500" spc="-5" dirty="0">
                <a:latin typeface="Arial"/>
                <a:cs typeface="Arial"/>
              </a:rPr>
              <a:t>Respiratory</a:t>
            </a:r>
            <a:r>
              <a:rPr sz="2500" dirty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arrest</a:t>
            </a:r>
            <a:endParaRPr sz="2500">
              <a:latin typeface="Arial"/>
              <a:cs typeface="Arial"/>
            </a:endParaRPr>
          </a:p>
          <a:p>
            <a:pPr marL="295910" indent="-283210">
              <a:lnSpc>
                <a:spcPct val="100000"/>
              </a:lnSpc>
              <a:spcBef>
                <a:spcPts val="605"/>
              </a:spcBef>
              <a:buClr>
                <a:srgbClr val="3891A7"/>
              </a:buClr>
              <a:buSzPct val="80000"/>
              <a:buChar char=""/>
              <a:tabLst>
                <a:tab pos="295910" algn="l"/>
                <a:tab pos="296545" algn="l"/>
              </a:tabLst>
            </a:pPr>
            <a:r>
              <a:rPr sz="2500" spc="-5" dirty="0">
                <a:latin typeface="Arial"/>
                <a:cs typeface="Arial"/>
              </a:rPr>
              <a:t>Drowning</a:t>
            </a:r>
            <a:endParaRPr sz="2500">
              <a:latin typeface="Arial"/>
              <a:cs typeface="Arial"/>
            </a:endParaRPr>
          </a:p>
          <a:p>
            <a:pPr marL="295910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80000"/>
              <a:buChar char=""/>
              <a:tabLst>
                <a:tab pos="295910" algn="l"/>
                <a:tab pos="296545" algn="l"/>
              </a:tabLst>
            </a:pPr>
            <a:r>
              <a:rPr sz="2500" spc="-5" dirty="0">
                <a:latin typeface="Arial"/>
                <a:cs typeface="Arial"/>
              </a:rPr>
              <a:t>Head injury with</a:t>
            </a:r>
            <a:r>
              <a:rPr sz="2500" spc="5" dirty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unconsciousness</a:t>
            </a:r>
            <a:endParaRPr sz="2500">
              <a:latin typeface="Arial"/>
              <a:cs typeface="Arial"/>
            </a:endParaRPr>
          </a:p>
          <a:p>
            <a:pPr marL="295910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80000"/>
              <a:buChar char=""/>
              <a:tabLst>
                <a:tab pos="295910" algn="l"/>
                <a:tab pos="296545" algn="l"/>
              </a:tabLst>
            </a:pPr>
            <a:r>
              <a:rPr sz="2500" spc="-5" dirty="0">
                <a:latin typeface="Arial"/>
                <a:cs typeface="Arial"/>
              </a:rPr>
              <a:t>Electric</a:t>
            </a:r>
            <a:r>
              <a:rPr sz="2500" dirty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shock</a:t>
            </a:r>
            <a:endParaRPr sz="2500">
              <a:latin typeface="Arial"/>
              <a:cs typeface="Arial"/>
            </a:endParaRPr>
          </a:p>
          <a:p>
            <a:pPr marL="295910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80000"/>
              <a:buChar char=""/>
              <a:tabLst>
                <a:tab pos="295910" algn="l"/>
                <a:tab pos="296545" algn="l"/>
              </a:tabLst>
            </a:pPr>
            <a:r>
              <a:rPr sz="2500" spc="-5" dirty="0">
                <a:latin typeface="Arial"/>
                <a:cs typeface="Arial"/>
              </a:rPr>
              <a:t>Airway</a:t>
            </a:r>
            <a:r>
              <a:rPr sz="2500" spc="-10" dirty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obstruction</a:t>
            </a:r>
            <a:endParaRPr sz="2500">
              <a:latin typeface="Arial"/>
              <a:cs typeface="Arial"/>
            </a:endParaRPr>
          </a:p>
          <a:p>
            <a:pPr marL="295910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80000"/>
              <a:buChar char=""/>
              <a:tabLst>
                <a:tab pos="295910" algn="l"/>
                <a:tab pos="296545" algn="l"/>
              </a:tabLst>
            </a:pPr>
            <a:r>
              <a:rPr sz="2500" spc="-5" dirty="0">
                <a:latin typeface="Arial"/>
                <a:cs typeface="Arial"/>
              </a:rPr>
              <a:t>Acute</a:t>
            </a:r>
            <a:r>
              <a:rPr sz="2500" spc="-10" dirty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M.I.</a:t>
            </a:r>
            <a:endParaRPr sz="2500">
              <a:latin typeface="Arial"/>
              <a:cs typeface="Arial"/>
            </a:endParaRPr>
          </a:p>
          <a:p>
            <a:pPr marL="295910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80000"/>
              <a:buChar char=""/>
              <a:tabLst>
                <a:tab pos="295910" algn="l"/>
                <a:tab pos="296545" algn="l"/>
              </a:tabLst>
            </a:pPr>
            <a:r>
              <a:rPr sz="2500" spc="-5" dirty="0">
                <a:latin typeface="Arial"/>
                <a:cs typeface="Arial"/>
              </a:rPr>
              <a:t>Hypovolemic</a:t>
            </a:r>
            <a:r>
              <a:rPr sz="2500" spc="-10" dirty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shock</a:t>
            </a:r>
            <a:endParaRPr sz="2500">
              <a:latin typeface="Arial"/>
              <a:cs typeface="Arial"/>
            </a:endParaRPr>
          </a:p>
          <a:p>
            <a:pPr marL="295910" indent="-283210">
              <a:lnSpc>
                <a:spcPct val="100000"/>
              </a:lnSpc>
              <a:spcBef>
                <a:spcPts val="605"/>
              </a:spcBef>
              <a:buClr>
                <a:srgbClr val="3891A7"/>
              </a:buClr>
              <a:buSzPct val="80000"/>
              <a:buChar char=""/>
              <a:tabLst>
                <a:tab pos="295910" algn="l"/>
                <a:tab pos="296545" algn="l"/>
              </a:tabLst>
            </a:pPr>
            <a:r>
              <a:rPr sz="2500" spc="-5" dirty="0">
                <a:latin typeface="Arial"/>
                <a:cs typeface="Arial"/>
              </a:rPr>
              <a:t>Drug</a:t>
            </a:r>
            <a:r>
              <a:rPr sz="2500" spc="-10" dirty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overdose</a:t>
            </a:r>
            <a:endParaRPr sz="2500">
              <a:latin typeface="Arial"/>
              <a:cs typeface="Arial"/>
            </a:endParaRPr>
          </a:p>
          <a:p>
            <a:pPr marL="384175" indent="-371475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80000"/>
              <a:buChar char=""/>
              <a:tabLst>
                <a:tab pos="384175" algn="l"/>
                <a:tab pos="384810" algn="l"/>
              </a:tabLst>
            </a:pPr>
            <a:r>
              <a:rPr sz="2500" spc="-5" dirty="0">
                <a:latin typeface="Arial"/>
                <a:cs typeface="Arial"/>
              </a:rPr>
              <a:t>Pulmonary</a:t>
            </a:r>
            <a:r>
              <a:rPr sz="2500" spc="-10" dirty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edema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811" y="338327"/>
            <a:ext cx="3517391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4602" y="490854"/>
            <a:ext cx="266446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Physiology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96897" y="1468882"/>
            <a:ext cx="7259320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910" marR="5080" indent="-283845">
              <a:lnSpc>
                <a:spcPct val="100000"/>
              </a:lnSpc>
              <a:spcBef>
                <a:spcPts val="105"/>
              </a:spcBef>
            </a:pPr>
            <a:r>
              <a:rPr sz="2550" spc="-665" dirty="0">
                <a:solidFill>
                  <a:srgbClr val="3891A7"/>
                </a:solidFill>
                <a:latin typeface="Arial"/>
                <a:cs typeface="Arial"/>
              </a:rPr>
              <a:t> </a:t>
            </a:r>
            <a:r>
              <a:rPr sz="3200" spc="-5" dirty="0">
                <a:latin typeface="Arial"/>
                <a:cs typeface="Arial"/>
              </a:rPr>
              <a:t>Permanent brain damage begins after  only </a:t>
            </a:r>
            <a:r>
              <a:rPr sz="3200" dirty="0">
                <a:latin typeface="Arial"/>
                <a:cs typeface="Arial"/>
              </a:rPr>
              <a:t>4 </a:t>
            </a:r>
            <a:r>
              <a:rPr sz="3200" spc="-5" dirty="0">
                <a:latin typeface="Arial"/>
                <a:cs typeface="Arial"/>
              </a:rPr>
              <a:t>minutes without </a:t>
            </a:r>
            <a:r>
              <a:rPr sz="3200" dirty="0">
                <a:latin typeface="Arial"/>
                <a:cs typeface="Arial"/>
              </a:rPr>
              <a:t>oxygen &amp;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death  </a:t>
            </a:r>
            <a:r>
              <a:rPr sz="3200" dirty="0">
                <a:latin typeface="Arial"/>
                <a:cs typeface="Arial"/>
              </a:rPr>
              <a:t>can occur as soon as </a:t>
            </a:r>
            <a:r>
              <a:rPr sz="3200" spc="-5" dirty="0">
                <a:latin typeface="Arial"/>
                <a:cs typeface="Arial"/>
              </a:rPr>
              <a:t>4-6 minutes  </a:t>
            </a:r>
            <a:r>
              <a:rPr sz="3200" spc="-35" dirty="0">
                <a:latin typeface="Arial"/>
                <a:cs typeface="Arial"/>
              </a:rPr>
              <a:t>later. </a:t>
            </a:r>
            <a:r>
              <a:rPr sz="3200" spc="-70" dirty="0">
                <a:latin typeface="Arial"/>
                <a:cs typeface="Arial"/>
              </a:rPr>
              <a:t>C.P.R. </a:t>
            </a:r>
            <a:r>
              <a:rPr sz="3200" dirty="0">
                <a:latin typeface="Arial"/>
                <a:cs typeface="Arial"/>
              </a:rPr>
              <a:t>can restore </a:t>
            </a:r>
            <a:r>
              <a:rPr sz="3200" spc="-5" dirty="0">
                <a:latin typeface="Arial"/>
                <a:cs typeface="Arial"/>
              </a:rPr>
              <a:t>circulation </a:t>
            </a:r>
            <a:r>
              <a:rPr sz="3200" dirty="0">
                <a:latin typeface="Arial"/>
                <a:cs typeface="Arial"/>
              </a:rPr>
              <a:t>of  oxygen rich </a:t>
            </a:r>
            <a:r>
              <a:rPr sz="3200" spc="-5" dirty="0">
                <a:latin typeface="Arial"/>
                <a:cs typeface="Arial"/>
              </a:rPr>
              <a:t>blood </a:t>
            </a:r>
            <a:r>
              <a:rPr sz="3200" dirty="0">
                <a:latin typeface="Arial"/>
                <a:cs typeface="Arial"/>
              </a:rPr>
              <a:t>to </a:t>
            </a:r>
            <a:r>
              <a:rPr sz="3200" spc="-5" dirty="0">
                <a:latin typeface="Arial"/>
                <a:cs typeface="Arial"/>
              </a:rPr>
              <a:t>the</a:t>
            </a:r>
            <a:r>
              <a:rPr sz="3200" spc="-9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brain.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48000" y="3962399"/>
            <a:ext cx="5257800" cy="28955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811" y="10667"/>
            <a:ext cx="5276088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62811" y="665987"/>
            <a:ext cx="4216908" cy="1220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STEPS FOR</a:t>
            </a:r>
            <a:r>
              <a:rPr spc="-90" dirty="0"/>
              <a:t> </a:t>
            </a:r>
            <a:r>
              <a:rPr dirty="0"/>
              <a:t>CPR  </a:t>
            </a:r>
            <a:r>
              <a:rPr spc="-5" dirty="0"/>
              <a:t>PROCEDURE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96897" y="1392910"/>
            <a:ext cx="6884034" cy="451040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3200" b="1" dirty="0">
                <a:latin typeface="Arial"/>
                <a:cs typeface="Arial"/>
              </a:rPr>
              <a:t>Check for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responsiveness:-</a:t>
            </a:r>
            <a:endParaRPr sz="3200">
              <a:latin typeface="Arial"/>
              <a:cs typeface="Arial"/>
            </a:endParaRPr>
          </a:p>
          <a:p>
            <a:pPr marL="12700" marR="104775">
              <a:lnSpc>
                <a:spcPts val="3460"/>
              </a:lnSpc>
              <a:spcBef>
                <a:spcPts val="655"/>
              </a:spcBef>
            </a:pPr>
            <a:r>
              <a:rPr sz="3200" spc="-5" dirty="0">
                <a:latin typeface="Arial"/>
                <a:cs typeface="Arial"/>
              </a:rPr>
              <a:t>Shake </a:t>
            </a:r>
            <a:r>
              <a:rPr sz="3200" dirty="0">
                <a:latin typeface="Arial"/>
                <a:cs typeface="Arial"/>
              </a:rPr>
              <a:t>or </a:t>
            </a:r>
            <a:r>
              <a:rPr sz="3200" spc="-5" dirty="0">
                <a:latin typeface="Arial"/>
                <a:cs typeface="Arial"/>
              </a:rPr>
              <a:t>tap </a:t>
            </a:r>
            <a:r>
              <a:rPr sz="3200" dirty="0">
                <a:latin typeface="Arial"/>
                <a:cs typeface="Arial"/>
              </a:rPr>
              <a:t>the </a:t>
            </a:r>
            <a:r>
              <a:rPr sz="3200" spc="-5" dirty="0">
                <a:latin typeface="Arial"/>
                <a:cs typeface="Arial"/>
              </a:rPr>
              <a:t>person </a:t>
            </a:r>
            <a:r>
              <a:rPr sz="3200" spc="-40" dirty="0">
                <a:latin typeface="Arial"/>
                <a:cs typeface="Arial"/>
              </a:rPr>
              <a:t>gently. </a:t>
            </a:r>
            <a:r>
              <a:rPr sz="3200" dirty="0">
                <a:latin typeface="Arial"/>
                <a:cs typeface="Arial"/>
              </a:rPr>
              <a:t>See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if  </a:t>
            </a:r>
            <a:r>
              <a:rPr sz="3200" dirty="0">
                <a:latin typeface="Arial"/>
                <a:cs typeface="Arial"/>
              </a:rPr>
              <a:t>the </a:t>
            </a:r>
            <a:r>
              <a:rPr sz="3200" spc="-5" dirty="0">
                <a:latin typeface="Arial"/>
                <a:cs typeface="Arial"/>
              </a:rPr>
              <a:t>person </a:t>
            </a:r>
            <a:r>
              <a:rPr sz="3200" dirty="0">
                <a:latin typeface="Arial"/>
                <a:cs typeface="Arial"/>
              </a:rPr>
              <a:t>moves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or</a:t>
            </a:r>
            <a:endParaRPr sz="3200">
              <a:latin typeface="Arial"/>
              <a:cs typeface="Arial"/>
            </a:endParaRPr>
          </a:p>
          <a:p>
            <a:pPr marL="12700" marR="4132579">
              <a:lnSpc>
                <a:spcPts val="4060"/>
              </a:lnSpc>
              <a:spcBef>
                <a:spcPts val="110"/>
              </a:spcBef>
            </a:pPr>
            <a:r>
              <a:rPr sz="3200" dirty="0">
                <a:latin typeface="Arial"/>
                <a:cs typeface="Arial"/>
              </a:rPr>
              <a:t>makes a</a:t>
            </a:r>
            <a:r>
              <a:rPr sz="3200" spc="-10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noise.  Seen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spc="-35" dirty="0">
                <a:latin typeface="Arial"/>
                <a:cs typeface="Arial"/>
              </a:rPr>
              <a:t>safety.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600">
              <a:latin typeface="Times New Roman"/>
              <a:cs typeface="Times New Roman"/>
            </a:endParaRPr>
          </a:p>
          <a:p>
            <a:pPr marL="12700" marR="5080">
              <a:lnSpc>
                <a:spcPct val="97800"/>
              </a:lnSpc>
              <a:spcBef>
                <a:spcPts val="5"/>
              </a:spcBef>
            </a:pPr>
            <a:r>
              <a:rPr sz="2550" spc="-665" dirty="0">
                <a:solidFill>
                  <a:srgbClr val="3891A7"/>
                </a:solidFill>
                <a:latin typeface="Arial"/>
                <a:cs typeface="Arial"/>
              </a:rPr>
              <a:t> </a:t>
            </a:r>
            <a:r>
              <a:rPr sz="3200" b="1" dirty="0">
                <a:latin typeface="Arial"/>
                <a:cs typeface="Arial"/>
              </a:rPr>
              <a:t>Call </a:t>
            </a:r>
            <a:r>
              <a:rPr sz="3200" b="1" spc="-5" dirty="0">
                <a:latin typeface="Arial"/>
                <a:cs typeface="Arial"/>
              </a:rPr>
              <a:t>108 if </a:t>
            </a:r>
            <a:r>
              <a:rPr sz="3200" b="1" dirty="0">
                <a:latin typeface="Arial"/>
                <a:cs typeface="Arial"/>
              </a:rPr>
              <a:t>there is no </a:t>
            </a:r>
            <a:r>
              <a:rPr sz="3200" b="1" spc="-5" dirty="0">
                <a:latin typeface="Arial"/>
                <a:cs typeface="Arial"/>
              </a:rPr>
              <a:t>response:-  </a:t>
            </a:r>
            <a:r>
              <a:rPr sz="3200" spc="-5" dirty="0">
                <a:latin typeface="Arial"/>
                <a:cs typeface="Arial"/>
              </a:rPr>
              <a:t>Shout for help </a:t>
            </a:r>
            <a:r>
              <a:rPr sz="3200" dirty="0">
                <a:latin typeface="Arial"/>
                <a:cs typeface="Arial"/>
              </a:rPr>
              <a:t>&amp; </a:t>
            </a:r>
            <a:r>
              <a:rPr sz="3200" spc="-5" dirty="0">
                <a:latin typeface="Arial"/>
                <a:cs typeface="Arial"/>
              </a:rPr>
              <a:t>send someone </a:t>
            </a:r>
            <a:r>
              <a:rPr sz="3200" dirty="0">
                <a:latin typeface="Arial"/>
                <a:cs typeface="Arial"/>
              </a:rPr>
              <a:t>to</a:t>
            </a:r>
            <a:r>
              <a:rPr sz="3200" spc="-7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call  </a:t>
            </a:r>
            <a:r>
              <a:rPr sz="3200" spc="-5" dirty="0">
                <a:latin typeface="Arial"/>
                <a:cs typeface="Arial"/>
              </a:rPr>
              <a:t>108/skilled </a:t>
            </a:r>
            <a:r>
              <a:rPr sz="3200" dirty="0">
                <a:latin typeface="Arial"/>
                <a:cs typeface="Arial"/>
              </a:rPr>
              <a:t>assistance if you are</a:t>
            </a:r>
            <a:r>
              <a:rPr sz="3200" spc="-11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alone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181600" y="2667000"/>
            <a:ext cx="2813304" cy="14630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811" y="338327"/>
            <a:ext cx="2516124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4602" y="490854"/>
            <a:ext cx="181483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CON</a:t>
            </a:r>
            <a:r>
              <a:rPr spc="-480" dirty="0"/>
              <a:t>T</a:t>
            </a:r>
            <a:r>
              <a:rPr spc="-5" dirty="0"/>
              <a:t>..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96897" y="1392910"/>
            <a:ext cx="7259955" cy="164211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550" spc="-665" dirty="0">
                <a:solidFill>
                  <a:srgbClr val="3891A7"/>
                </a:solidFill>
                <a:latin typeface="Arial"/>
                <a:cs typeface="Arial"/>
              </a:rPr>
              <a:t> </a:t>
            </a:r>
            <a:r>
              <a:rPr sz="3200" b="1" dirty="0">
                <a:latin typeface="Arial"/>
                <a:cs typeface="Arial"/>
              </a:rPr>
              <a:t>Position of the</a:t>
            </a:r>
            <a:r>
              <a:rPr sz="3200" b="1" spc="-9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person:-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605"/>
              </a:spcBef>
              <a:tabLst>
                <a:tab pos="763905" algn="l"/>
                <a:tab pos="1781810" algn="l"/>
                <a:tab pos="3434079" algn="l"/>
                <a:tab pos="3868420" algn="l"/>
                <a:tab pos="5001260" algn="l"/>
                <a:tab pos="5504180" algn="l"/>
                <a:tab pos="5937250" algn="l"/>
              </a:tabLst>
            </a:pPr>
            <a:r>
              <a:rPr sz="3200" spc="-5" dirty="0">
                <a:latin typeface="Arial"/>
                <a:cs typeface="Arial"/>
              </a:rPr>
              <a:t>Carefully place the person on their </a:t>
            </a:r>
            <a:r>
              <a:rPr sz="3200" spc="-10" dirty="0">
                <a:latin typeface="Arial"/>
                <a:cs typeface="Arial"/>
              </a:rPr>
              <a:t>back  </a:t>
            </a:r>
            <a:r>
              <a:rPr sz="3200" dirty="0">
                <a:latin typeface="Arial"/>
                <a:cs typeface="Arial"/>
              </a:rPr>
              <a:t>On	h</a:t>
            </a: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10" dirty="0">
                <a:latin typeface="Arial"/>
                <a:cs typeface="Arial"/>
              </a:rPr>
              <a:t>r</a:t>
            </a:r>
            <a:r>
              <a:rPr sz="3200" dirty="0">
                <a:latin typeface="Arial"/>
                <a:cs typeface="Arial"/>
              </a:rPr>
              <a:t>d	sur</a:t>
            </a:r>
            <a:r>
              <a:rPr sz="3200" spc="-15" dirty="0">
                <a:latin typeface="Arial"/>
                <a:cs typeface="Arial"/>
              </a:rPr>
              <a:t>f</a:t>
            </a:r>
            <a:r>
              <a:rPr sz="3200" dirty="0">
                <a:latin typeface="Arial"/>
                <a:cs typeface="Arial"/>
              </a:rPr>
              <a:t>a</a:t>
            </a:r>
            <a:r>
              <a:rPr sz="3200" spc="-15" dirty="0">
                <a:latin typeface="Arial"/>
                <a:cs typeface="Arial"/>
              </a:rPr>
              <a:t>c</a:t>
            </a:r>
            <a:r>
              <a:rPr sz="3200" spc="-5" dirty="0">
                <a:latin typeface="Arial"/>
                <a:cs typeface="Arial"/>
              </a:rPr>
              <a:t>e</a:t>
            </a:r>
            <a:r>
              <a:rPr sz="3200" dirty="0">
                <a:latin typeface="Arial"/>
                <a:cs typeface="Arial"/>
              </a:rPr>
              <a:t>.	</a:t>
            </a:r>
            <a:r>
              <a:rPr sz="3200" spc="-5" dirty="0">
                <a:latin typeface="Arial"/>
                <a:cs typeface="Arial"/>
              </a:rPr>
              <a:t>I</a:t>
            </a:r>
            <a:r>
              <a:rPr sz="3200" dirty="0">
                <a:latin typeface="Arial"/>
                <a:cs typeface="Arial"/>
              </a:rPr>
              <a:t>f	th</a:t>
            </a:r>
            <a:r>
              <a:rPr sz="3200" spc="-30" dirty="0">
                <a:latin typeface="Arial"/>
                <a:cs typeface="Arial"/>
              </a:rPr>
              <a:t>e</a:t>
            </a:r>
            <a:r>
              <a:rPr sz="3200" dirty="0">
                <a:latin typeface="Arial"/>
                <a:cs typeface="Arial"/>
              </a:rPr>
              <a:t>re	</a:t>
            </a:r>
            <a:r>
              <a:rPr sz="3200" spc="-5" dirty="0">
                <a:latin typeface="Arial"/>
                <a:cs typeface="Arial"/>
              </a:rPr>
              <a:t>i</a:t>
            </a:r>
            <a:r>
              <a:rPr sz="3200" dirty="0">
                <a:latin typeface="Arial"/>
                <a:cs typeface="Arial"/>
              </a:rPr>
              <a:t>s	a	cha</a:t>
            </a:r>
            <a:r>
              <a:rPr sz="3200" spc="-25" dirty="0">
                <a:latin typeface="Arial"/>
                <a:cs typeface="Arial"/>
              </a:rPr>
              <a:t>n</a:t>
            </a:r>
            <a:r>
              <a:rPr sz="3200" dirty="0">
                <a:latin typeface="Arial"/>
                <a:cs typeface="Arial"/>
              </a:rPr>
              <a:t>ce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96897" y="3008502"/>
            <a:ext cx="497395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76300" algn="l"/>
                <a:tab pos="2419350" algn="l"/>
                <a:tab pos="3373120" algn="l"/>
                <a:tab pos="3898900" algn="l"/>
              </a:tabLst>
            </a:pPr>
            <a:r>
              <a:rPr sz="3200" dirty="0">
                <a:latin typeface="Arial"/>
                <a:cs typeface="Arial"/>
              </a:rPr>
              <a:t>the	p</a:t>
            </a:r>
            <a:r>
              <a:rPr sz="3200" spc="-10" dirty="0">
                <a:latin typeface="Arial"/>
                <a:cs typeface="Arial"/>
              </a:rPr>
              <a:t>e</a:t>
            </a:r>
            <a:r>
              <a:rPr sz="3200" dirty="0">
                <a:latin typeface="Arial"/>
                <a:cs typeface="Arial"/>
              </a:rPr>
              <a:t>rson	h</a:t>
            </a:r>
            <a:r>
              <a:rPr sz="3200" spc="-25" dirty="0">
                <a:latin typeface="Arial"/>
                <a:cs typeface="Arial"/>
              </a:rPr>
              <a:t>a</a:t>
            </a:r>
            <a:r>
              <a:rPr sz="3200" dirty="0">
                <a:latin typeface="Arial"/>
                <a:cs typeface="Arial"/>
              </a:rPr>
              <a:t>s	a	spin</a:t>
            </a:r>
            <a:r>
              <a:rPr sz="3200" spc="-15" dirty="0">
                <a:latin typeface="Arial"/>
                <a:cs typeface="Arial"/>
              </a:rPr>
              <a:t>a</a:t>
            </a:r>
            <a:r>
              <a:rPr sz="3200" dirty="0">
                <a:latin typeface="Arial"/>
                <a:cs typeface="Arial"/>
              </a:rPr>
              <a:t>l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96897" y="3496436"/>
            <a:ext cx="50082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67180" algn="l"/>
                <a:tab pos="3100070" algn="l"/>
                <a:tab pos="4431030" algn="l"/>
              </a:tabLst>
            </a:pPr>
            <a:r>
              <a:rPr sz="3200" dirty="0">
                <a:latin typeface="Arial"/>
                <a:cs typeface="Arial"/>
              </a:rPr>
              <a:t>p</a:t>
            </a:r>
            <a:r>
              <a:rPr sz="3200" spc="-10" dirty="0">
                <a:latin typeface="Arial"/>
                <a:cs typeface="Arial"/>
              </a:rPr>
              <a:t>e</a:t>
            </a:r>
            <a:r>
              <a:rPr sz="3200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p</a:t>
            </a:r>
            <a:r>
              <a:rPr sz="3200" dirty="0">
                <a:latin typeface="Arial"/>
                <a:cs typeface="Arial"/>
              </a:rPr>
              <a:t>le	sho</a:t>
            </a:r>
            <a:r>
              <a:rPr sz="3200" spc="-10" dirty="0">
                <a:latin typeface="Arial"/>
                <a:cs typeface="Arial"/>
              </a:rPr>
              <a:t>u</a:t>
            </a:r>
            <a:r>
              <a:rPr sz="3200" dirty="0">
                <a:latin typeface="Arial"/>
                <a:cs typeface="Arial"/>
              </a:rPr>
              <a:t>ld	m</a:t>
            </a:r>
            <a:r>
              <a:rPr sz="3200" spc="-10" dirty="0">
                <a:latin typeface="Arial"/>
                <a:cs typeface="Arial"/>
              </a:rPr>
              <a:t>o</a:t>
            </a:r>
            <a:r>
              <a:rPr sz="3200" dirty="0">
                <a:latin typeface="Arial"/>
                <a:cs typeface="Arial"/>
              </a:rPr>
              <a:t>ve	</a:t>
            </a:r>
            <a:r>
              <a:rPr sz="3200" spc="-20" dirty="0">
                <a:latin typeface="Arial"/>
                <a:cs typeface="Arial"/>
              </a:rPr>
              <a:t>t</a:t>
            </a:r>
            <a:r>
              <a:rPr sz="3200" dirty="0">
                <a:latin typeface="Arial"/>
                <a:cs typeface="Arial"/>
              </a:rPr>
              <a:t>he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44665" y="3008502"/>
            <a:ext cx="201422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2550" marR="5080" indent="-70485">
              <a:lnSpc>
                <a:spcPct val="100000"/>
              </a:lnSpc>
              <a:spcBef>
                <a:spcPts val="105"/>
              </a:spcBef>
              <a:tabLst>
                <a:tab pos="1367790" algn="l"/>
                <a:tab pos="1659889" algn="l"/>
              </a:tabLst>
            </a:pPr>
            <a:r>
              <a:rPr sz="3200" dirty="0">
                <a:latin typeface="Arial"/>
                <a:cs typeface="Arial"/>
              </a:rPr>
              <a:t>in</a:t>
            </a:r>
            <a:r>
              <a:rPr sz="3200" spc="-15" dirty="0">
                <a:latin typeface="Arial"/>
                <a:cs typeface="Arial"/>
              </a:rPr>
              <a:t>j</a:t>
            </a:r>
            <a:r>
              <a:rPr sz="3200" dirty="0">
                <a:latin typeface="Arial"/>
                <a:cs typeface="Arial"/>
              </a:rPr>
              <a:t>ur</a:t>
            </a:r>
            <a:r>
              <a:rPr sz="3200" spc="-229" dirty="0">
                <a:latin typeface="Arial"/>
                <a:cs typeface="Arial"/>
              </a:rPr>
              <a:t>y</a:t>
            </a:r>
            <a:r>
              <a:rPr sz="3200" dirty="0">
                <a:latin typeface="Arial"/>
                <a:cs typeface="Arial"/>
              </a:rPr>
              <a:t>,	two  p</a:t>
            </a:r>
            <a:r>
              <a:rPr sz="3200" spc="-10" dirty="0">
                <a:latin typeface="Arial"/>
                <a:cs typeface="Arial"/>
              </a:rPr>
              <a:t>er</a:t>
            </a:r>
            <a:r>
              <a:rPr sz="3200" dirty="0">
                <a:latin typeface="Arial"/>
                <a:cs typeface="Arial"/>
              </a:rPr>
              <a:t>son		</a:t>
            </a:r>
            <a:r>
              <a:rPr sz="3200" spc="-5" dirty="0">
                <a:latin typeface="Arial"/>
                <a:cs typeface="Arial"/>
              </a:rPr>
              <a:t>to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66183" y="4035361"/>
            <a:ext cx="271780" cy="4546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40"/>
              </a:lnSpc>
            </a:pPr>
            <a:r>
              <a:rPr sz="3200" dirty="0">
                <a:latin typeface="Arial"/>
                <a:cs typeface="Arial"/>
              </a:rPr>
              <a:t>&amp;</a:t>
            </a:r>
            <a:endParaRPr sz="3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96897" y="3908526"/>
            <a:ext cx="3069590" cy="2281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3200" dirty="0">
                <a:latin typeface="Arial"/>
                <a:cs typeface="Arial"/>
              </a:rPr>
              <a:t>prevent the</a:t>
            </a:r>
            <a:r>
              <a:rPr sz="3200" spc="-13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head  </a:t>
            </a:r>
            <a:r>
              <a:rPr sz="3200" spc="-5" dirty="0">
                <a:latin typeface="Arial"/>
                <a:cs typeface="Arial"/>
              </a:rPr>
              <a:t>neck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twisting.</a:t>
            </a:r>
            <a:endParaRPr sz="3200">
              <a:latin typeface="Arial"/>
              <a:cs typeface="Arial"/>
            </a:endParaRPr>
          </a:p>
          <a:p>
            <a:pPr marL="12700" marR="252095">
              <a:lnSpc>
                <a:spcPct val="115599"/>
              </a:lnSpc>
              <a:spcBef>
                <a:spcPts val="5"/>
              </a:spcBef>
            </a:pPr>
            <a:r>
              <a:rPr sz="3200" b="1" dirty="0">
                <a:latin typeface="Arial"/>
                <a:cs typeface="Arial"/>
              </a:rPr>
              <a:t>Check </a:t>
            </a:r>
            <a:r>
              <a:rPr sz="3200" b="1" spc="-5" dirty="0">
                <a:latin typeface="Arial"/>
                <a:cs typeface="Arial"/>
              </a:rPr>
              <a:t>pulse</a:t>
            </a:r>
            <a:r>
              <a:rPr sz="3200" b="1" spc="-12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&amp;  Respiration.</a:t>
            </a:r>
            <a:endParaRPr sz="3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724400" y="4038598"/>
            <a:ext cx="4419599" cy="2819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811" y="338327"/>
            <a:ext cx="2820924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4602" y="490854"/>
            <a:ext cx="2116455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CONT…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28090">
              <a:lnSpc>
                <a:spcPct val="100000"/>
              </a:lnSpc>
              <a:spcBef>
                <a:spcPts val="700"/>
              </a:spcBef>
            </a:pPr>
            <a:r>
              <a:rPr b="1" dirty="0">
                <a:latin typeface="Arial"/>
                <a:cs typeface="Arial"/>
              </a:rPr>
              <a:t>Perform </a:t>
            </a:r>
            <a:r>
              <a:rPr b="1" spc="-5" dirty="0">
                <a:latin typeface="Arial"/>
                <a:cs typeface="Arial"/>
              </a:rPr>
              <a:t>chest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compression:-</a:t>
            </a:r>
          </a:p>
          <a:p>
            <a:pPr marL="1511300" marR="5080" indent="-283210">
              <a:lnSpc>
                <a:spcPct val="100000"/>
              </a:lnSpc>
              <a:spcBef>
                <a:spcPts val="605"/>
              </a:spcBef>
              <a:buClr>
                <a:srgbClr val="3891A7"/>
              </a:buClr>
              <a:buSzPct val="79687"/>
              <a:buChar char=""/>
              <a:tabLst>
                <a:tab pos="1512570" algn="l"/>
                <a:tab pos="7713980" algn="l"/>
              </a:tabLst>
            </a:pPr>
            <a:r>
              <a:rPr spc="-5" dirty="0"/>
              <a:t>During </a:t>
            </a:r>
            <a:r>
              <a:rPr dirty="0"/>
              <a:t>CPR </a:t>
            </a:r>
            <a:r>
              <a:rPr spc="-5" dirty="0"/>
              <a:t>remember</a:t>
            </a:r>
            <a:r>
              <a:rPr spc="5" dirty="0"/>
              <a:t> </a:t>
            </a:r>
            <a:r>
              <a:rPr dirty="0"/>
              <a:t>the</a:t>
            </a:r>
            <a:r>
              <a:rPr spc="5" dirty="0"/>
              <a:t> </a:t>
            </a:r>
            <a:r>
              <a:rPr spc="-5" dirty="0"/>
              <a:t>order	</a:t>
            </a:r>
            <a:r>
              <a:rPr dirty="0"/>
              <a:t>C</a:t>
            </a:r>
            <a:r>
              <a:rPr spc="-280" dirty="0"/>
              <a:t> </a:t>
            </a:r>
            <a:r>
              <a:rPr dirty="0"/>
              <a:t>A  B</a:t>
            </a:r>
          </a:p>
          <a:p>
            <a:pPr marL="1511300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687"/>
              <a:buChar char=""/>
              <a:tabLst>
                <a:tab pos="1512570" algn="l"/>
              </a:tabLst>
            </a:pPr>
            <a:r>
              <a:rPr spc="-20" dirty="0"/>
              <a:t>C-CIRCULATION</a:t>
            </a:r>
          </a:p>
          <a:p>
            <a:pPr marL="1511300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687"/>
              <a:buChar char=""/>
              <a:tabLst>
                <a:tab pos="1512570" algn="l"/>
              </a:tabLst>
            </a:pPr>
            <a:r>
              <a:rPr spc="-55" dirty="0"/>
              <a:t>A-AIRWAY</a:t>
            </a:r>
          </a:p>
          <a:p>
            <a:pPr marL="1511300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687"/>
              <a:buChar char=""/>
              <a:tabLst>
                <a:tab pos="1512570" algn="l"/>
              </a:tabLst>
            </a:pPr>
            <a:r>
              <a:rPr spc="-5" dirty="0"/>
              <a:t>B- </a:t>
            </a:r>
            <a:r>
              <a:rPr spc="-25" dirty="0"/>
              <a:t>BREATHING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811" y="338327"/>
            <a:ext cx="2820924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4602" y="490854"/>
            <a:ext cx="2116455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CONT…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96897" y="1468882"/>
            <a:ext cx="6851015" cy="20535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910" marR="478155" indent="-283210">
              <a:lnSpc>
                <a:spcPct val="100000"/>
              </a:lnSpc>
              <a:spcBef>
                <a:spcPts val="105"/>
              </a:spcBef>
              <a:buClr>
                <a:srgbClr val="3891A7"/>
              </a:buClr>
              <a:buSzPct val="79687"/>
              <a:buChar char=""/>
              <a:tabLst>
                <a:tab pos="296545" algn="l"/>
              </a:tabLst>
            </a:pPr>
            <a:r>
              <a:rPr sz="3200" spc="-5" dirty="0">
                <a:latin typeface="Arial"/>
                <a:cs typeface="Arial"/>
              </a:rPr>
              <a:t>Place the heal </a:t>
            </a:r>
            <a:r>
              <a:rPr sz="3200" dirty="0">
                <a:latin typeface="Arial"/>
                <a:cs typeface="Arial"/>
              </a:rPr>
              <a:t>of </a:t>
            </a:r>
            <a:r>
              <a:rPr sz="3200" spc="-5" dirty="0">
                <a:latin typeface="Arial"/>
                <a:cs typeface="Arial"/>
              </a:rPr>
              <a:t>one hand </a:t>
            </a:r>
            <a:r>
              <a:rPr sz="3200" spc="-10" dirty="0">
                <a:latin typeface="Arial"/>
                <a:cs typeface="Arial"/>
              </a:rPr>
              <a:t>on </a:t>
            </a:r>
            <a:r>
              <a:rPr sz="3200" spc="-480" dirty="0">
                <a:latin typeface="Arial"/>
                <a:cs typeface="Arial"/>
              </a:rPr>
              <a:t>the  </a:t>
            </a:r>
            <a:r>
              <a:rPr sz="3200" spc="-5" dirty="0">
                <a:latin typeface="Arial"/>
                <a:cs typeface="Arial"/>
              </a:rPr>
              <a:t>breastbone- right </a:t>
            </a:r>
            <a:r>
              <a:rPr sz="3200" dirty="0">
                <a:latin typeface="Arial"/>
                <a:cs typeface="Arial"/>
              </a:rPr>
              <a:t>b/w </a:t>
            </a:r>
            <a:r>
              <a:rPr sz="3200" spc="-5" dirty="0">
                <a:latin typeface="Arial"/>
                <a:cs typeface="Arial"/>
              </a:rPr>
              <a:t>the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nipples.</a:t>
            </a:r>
            <a:endParaRPr sz="3200">
              <a:latin typeface="Arial"/>
              <a:cs typeface="Arial"/>
            </a:endParaRPr>
          </a:p>
          <a:p>
            <a:pPr marL="295910" marR="5080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687"/>
              <a:buChar char=""/>
              <a:tabLst>
                <a:tab pos="296545" algn="l"/>
              </a:tabLst>
            </a:pPr>
            <a:r>
              <a:rPr sz="3200" spc="-5" dirty="0">
                <a:latin typeface="Arial"/>
                <a:cs typeface="Arial"/>
              </a:rPr>
              <a:t>Place the heal </a:t>
            </a:r>
            <a:r>
              <a:rPr sz="3200" dirty="0">
                <a:latin typeface="Arial"/>
                <a:cs typeface="Arial"/>
              </a:rPr>
              <a:t>of your </a:t>
            </a:r>
            <a:r>
              <a:rPr sz="3200" spc="-5" dirty="0">
                <a:latin typeface="Arial"/>
                <a:cs typeface="Arial"/>
              </a:rPr>
              <a:t>other hand </a:t>
            </a:r>
            <a:r>
              <a:rPr sz="3200" spc="-484" dirty="0">
                <a:latin typeface="Arial"/>
                <a:cs typeface="Arial"/>
              </a:rPr>
              <a:t>on  </a:t>
            </a:r>
            <a:r>
              <a:rPr sz="3200" dirty="0">
                <a:latin typeface="Arial"/>
                <a:cs typeface="Arial"/>
              </a:rPr>
              <a:t>the </a:t>
            </a:r>
            <a:r>
              <a:rPr sz="3200" spc="-5" dirty="0">
                <a:latin typeface="Arial"/>
                <a:cs typeface="Arial"/>
              </a:rPr>
              <a:t>top </a:t>
            </a:r>
            <a:r>
              <a:rPr sz="3200" dirty="0">
                <a:latin typeface="Arial"/>
                <a:cs typeface="Arial"/>
              </a:rPr>
              <a:t>of the first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hand.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3581398"/>
            <a:ext cx="4370832" cy="32765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97679" y="3581398"/>
            <a:ext cx="4846319" cy="3276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811" y="338327"/>
            <a:ext cx="2820924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4602" y="490854"/>
            <a:ext cx="2116455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CONT…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9306" rIns="0" bIns="0" rtlCol="0">
            <a:spAutoFit/>
          </a:bodyPr>
          <a:lstStyle/>
          <a:p>
            <a:pPr marL="1511300" marR="5080" indent="-283210">
              <a:lnSpc>
                <a:spcPct val="100000"/>
              </a:lnSpc>
              <a:spcBef>
                <a:spcPts val="105"/>
              </a:spcBef>
              <a:buClr>
                <a:srgbClr val="3891A7"/>
              </a:buClr>
              <a:buSzPct val="79687"/>
              <a:buChar char=""/>
              <a:tabLst>
                <a:tab pos="1512570" algn="l"/>
              </a:tabLst>
            </a:pPr>
            <a:r>
              <a:rPr dirty="0"/>
              <a:t>Now your </a:t>
            </a:r>
            <a:r>
              <a:rPr spc="-25" dirty="0"/>
              <a:t>shoulder, </a:t>
            </a:r>
            <a:r>
              <a:rPr spc="-35" dirty="0"/>
              <a:t>elbow, </a:t>
            </a:r>
            <a:r>
              <a:rPr spc="-5" dirty="0"/>
              <a:t>and heel  should </a:t>
            </a:r>
            <a:r>
              <a:rPr dirty="0"/>
              <a:t>form a straight </a:t>
            </a:r>
            <a:r>
              <a:rPr spc="-5" dirty="0"/>
              <a:t>line towards</a:t>
            </a:r>
            <a:r>
              <a:rPr spc="-114" dirty="0"/>
              <a:t> </a:t>
            </a:r>
            <a:r>
              <a:rPr dirty="0"/>
              <a:t>the  compression</a:t>
            </a:r>
            <a:r>
              <a:rPr spc="-50" dirty="0"/>
              <a:t> </a:t>
            </a:r>
            <a:r>
              <a:rPr dirty="0"/>
              <a:t>site.</a:t>
            </a:r>
          </a:p>
          <a:p>
            <a:pPr marL="1511300" marR="318135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687"/>
              <a:buChar char=""/>
              <a:tabLst>
                <a:tab pos="1512570" algn="l"/>
              </a:tabLst>
            </a:pPr>
            <a:r>
              <a:rPr dirty="0"/>
              <a:t>Position your </a:t>
            </a:r>
            <a:r>
              <a:rPr spc="-5" dirty="0"/>
              <a:t>body directly </a:t>
            </a:r>
            <a:r>
              <a:rPr dirty="0"/>
              <a:t>over </a:t>
            </a:r>
            <a:r>
              <a:rPr spc="-490" dirty="0"/>
              <a:t>your  </a:t>
            </a:r>
            <a:r>
              <a:rPr spc="-5" dirty="0"/>
              <a:t>hands.</a:t>
            </a:r>
          </a:p>
        </p:txBody>
      </p:sp>
      <p:sp>
        <p:nvSpPr>
          <p:cNvPr id="5" name="object 5"/>
          <p:cNvSpPr/>
          <p:nvPr/>
        </p:nvSpPr>
        <p:spPr>
          <a:xfrm>
            <a:off x="3352800" y="3581398"/>
            <a:ext cx="5791199" cy="3276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811" y="338327"/>
            <a:ext cx="2820924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4602" y="490854"/>
            <a:ext cx="2116455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CONT…</a:t>
            </a:r>
          </a:p>
        </p:txBody>
      </p:sp>
      <p:sp>
        <p:nvSpPr>
          <p:cNvPr id="4" name="object 4"/>
          <p:cNvSpPr/>
          <p:nvPr/>
        </p:nvSpPr>
        <p:spPr>
          <a:xfrm>
            <a:off x="1435100" y="1447736"/>
            <a:ext cx="1328420" cy="1099820"/>
          </a:xfrm>
          <a:custGeom>
            <a:avLst/>
            <a:gdLst/>
            <a:ahLst/>
            <a:cxnLst/>
            <a:rect l="l" t="t" r="r" b="b"/>
            <a:pathLst>
              <a:path w="1328420" h="1099820">
                <a:moveTo>
                  <a:pt x="0" y="1099375"/>
                </a:moveTo>
                <a:lnTo>
                  <a:pt x="1328420" y="1099375"/>
                </a:lnTo>
                <a:lnTo>
                  <a:pt x="1328420" y="0"/>
                </a:lnTo>
                <a:lnTo>
                  <a:pt x="0" y="0"/>
                </a:lnTo>
                <a:lnTo>
                  <a:pt x="0" y="1099375"/>
                </a:lnTo>
                <a:close/>
              </a:path>
            </a:pathLst>
          </a:custGeom>
          <a:solidFill>
            <a:srgbClr val="3891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63520" y="1447736"/>
            <a:ext cx="1328420" cy="1099820"/>
          </a:xfrm>
          <a:custGeom>
            <a:avLst/>
            <a:gdLst/>
            <a:ahLst/>
            <a:cxnLst/>
            <a:rect l="l" t="t" r="r" b="b"/>
            <a:pathLst>
              <a:path w="1328420" h="1099820">
                <a:moveTo>
                  <a:pt x="0" y="1099375"/>
                </a:moveTo>
                <a:lnTo>
                  <a:pt x="1328420" y="1099375"/>
                </a:lnTo>
                <a:lnTo>
                  <a:pt x="1328420" y="0"/>
                </a:lnTo>
                <a:lnTo>
                  <a:pt x="0" y="0"/>
                </a:lnTo>
                <a:lnTo>
                  <a:pt x="0" y="1099375"/>
                </a:lnTo>
                <a:close/>
              </a:path>
            </a:pathLst>
          </a:custGeom>
          <a:solidFill>
            <a:srgbClr val="3891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91940" y="1447736"/>
            <a:ext cx="1328420" cy="1099820"/>
          </a:xfrm>
          <a:custGeom>
            <a:avLst/>
            <a:gdLst/>
            <a:ahLst/>
            <a:cxnLst/>
            <a:rect l="l" t="t" r="r" b="b"/>
            <a:pathLst>
              <a:path w="1328420" h="1099820">
                <a:moveTo>
                  <a:pt x="0" y="1099375"/>
                </a:moveTo>
                <a:lnTo>
                  <a:pt x="1328419" y="1099375"/>
                </a:lnTo>
                <a:lnTo>
                  <a:pt x="1328419" y="0"/>
                </a:lnTo>
                <a:lnTo>
                  <a:pt x="0" y="0"/>
                </a:lnTo>
                <a:lnTo>
                  <a:pt x="0" y="1099375"/>
                </a:lnTo>
                <a:close/>
              </a:path>
            </a:pathLst>
          </a:custGeom>
          <a:solidFill>
            <a:srgbClr val="3891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20359" y="1447736"/>
            <a:ext cx="1328420" cy="1099820"/>
          </a:xfrm>
          <a:custGeom>
            <a:avLst/>
            <a:gdLst/>
            <a:ahLst/>
            <a:cxnLst/>
            <a:rect l="l" t="t" r="r" b="b"/>
            <a:pathLst>
              <a:path w="1328420" h="1099820">
                <a:moveTo>
                  <a:pt x="0" y="1099375"/>
                </a:moveTo>
                <a:lnTo>
                  <a:pt x="1328419" y="1099375"/>
                </a:lnTo>
                <a:lnTo>
                  <a:pt x="1328419" y="0"/>
                </a:lnTo>
                <a:lnTo>
                  <a:pt x="0" y="0"/>
                </a:lnTo>
                <a:lnTo>
                  <a:pt x="0" y="1099375"/>
                </a:lnTo>
                <a:close/>
              </a:path>
            </a:pathLst>
          </a:custGeom>
          <a:solidFill>
            <a:srgbClr val="3891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748780" y="1447736"/>
            <a:ext cx="1328420" cy="1099820"/>
          </a:xfrm>
          <a:custGeom>
            <a:avLst/>
            <a:gdLst/>
            <a:ahLst/>
            <a:cxnLst/>
            <a:rect l="l" t="t" r="r" b="b"/>
            <a:pathLst>
              <a:path w="1328420" h="1099820">
                <a:moveTo>
                  <a:pt x="0" y="1099375"/>
                </a:moveTo>
                <a:lnTo>
                  <a:pt x="1328420" y="1099375"/>
                </a:lnTo>
                <a:lnTo>
                  <a:pt x="1328420" y="0"/>
                </a:lnTo>
                <a:lnTo>
                  <a:pt x="0" y="0"/>
                </a:lnTo>
                <a:lnTo>
                  <a:pt x="0" y="1099375"/>
                </a:lnTo>
                <a:close/>
              </a:path>
            </a:pathLst>
          </a:custGeom>
          <a:solidFill>
            <a:srgbClr val="3891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35100" y="2547175"/>
            <a:ext cx="1328420" cy="1099820"/>
          </a:xfrm>
          <a:custGeom>
            <a:avLst/>
            <a:gdLst/>
            <a:ahLst/>
            <a:cxnLst/>
            <a:rect l="l" t="t" r="r" b="b"/>
            <a:pathLst>
              <a:path w="1328420" h="1099820">
                <a:moveTo>
                  <a:pt x="0" y="1099375"/>
                </a:moveTo>
                <a:lnTo>
                  <a:pt x="1328420" y="1099375"/>
                </a:lnTo>
                <a:lnTo>
                  <a:pt x="1328420" y="0"/>
                </a:lnTo>
                <a:lnTo>
                  <a:pt x="0" y="0"/>
                </a:lnTo>
                <a:lnTo>
                  <a:pt x="0" y="1099375"/>
                </a:lnTo>
                <a:close/>
              </a:path>
            </a:pathLst>
          </a:custGeom>
          <a:solidFill>
            <a:srgbClr val="CEDC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763520" y="2547175"/>
            <a:ext cx="1328420" cy="1099820"/>
          </a:xfrm>
          <a:custGeom>
            <a:avLst/>
            <a:gdLst/>
            <a:ahLst/>
            <a:cxnLst/>
            <a:rect l="l" t="t" r="r" b="b"/>
            <a:pathLst>
              <a:path w="1328420" h="1099820">
                <a:moveTo>
                  <a:pt x="0" y="1099375"/>
                </a:moveTo>
                <a:lnTo>
                  <a:pt x="1328420" y="1099375"/>
                </a:lnTo>
                <a:lnTo>
                  <a:pt x="1328420" y="0"/>
                </a:lnTo>
                <a:lnTo>
                  <a:pt x="0" y="0"/>
                </a:lnTo>
                <a:lnTo>
                  <a:pt x="0" y="1099375"/>
                </a:lnTo>
                <a:close/>
              </a:path>
            </a:pathLst>
          </a:custGeom>
          <a:solidFill>
            <a:srgbClr val="CEDC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091940" y="2547175"/>
            <a:ext cx="1328420" cy="1099820"/>
          </a:xfrm>
          <a:custGeom>
            <a:avLst/>
            <a:gdLst/>
            <a:ahLst/>
            <a:cxnLst/>
            <a:rect l="l" t="t" r="r" b="b"/>
            <a:pathLst>
              <a:path w="1328420" h="1099820">
                <a:moveTo>
                  <a:pt x="0" y="1099375"/>
                </a:moveTo>
                <a:lnTo>
                  <a:pt x="1328419" y="1099375"/>
                </a:lnTo>
                <a:lnTo>
                  <a:pt x="1328419" y="0"/>
                </a:lnTo>
                <a:lnTo>
                  <a:pt x="0" y="0"/>
                </a:lnTo>
                <a:lnTo>
                  <a:pt x="0" y="1099375"/>
                </a:lnTo>
                <a:close/>
              </a:path>
            </a:pathLst>
          </a:custGeom>
          <a:solidFill>
            <a:srgbClr val="CEDC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420359" y="2547175"/>
            <a:ext cx="1328420" cy="1099820"/>
          </a:xfrm>
          <a:custGeom>
            <a:avLst/>
            <a:gdLst/>
            <a:ahLst/>
            <a:cxnLst/>
            <a:rect l="l" t="t" r="r" b="b"/>
            <a:pathLst>
              <a:path w="1328420" h="1099820">
                <a:moveTo>
                  <a:pt x="0" y="1099375"/>
                </a:moveTo>
                <a:lnTo>
                  <a:pt x="1328419" y="1099375"/>
                </a:lnTo>
                <a:lnTo>
                  <a:pt x="1328419" y="0"/>
                </a:lnTo>
                <a:lnTo>
                  <a:pt x="0" y="0"/>
                </a:lnTo>
                <a:lnTo>
                  <a:pt x="0" y="1099375"/>
                </a:lnTo>
                <a:close/>
              </a:path>
            </a:pathLst>
          </a:custGeom>
          <a:solidFill>
            <a:srgbClr val="CEDC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48780" y="2547175"/>
            <a:ext cx="1328420" cy="1099820"/>
          </a:xfrm>
          <a:custGeom>
            <a:avLst/>
            <a:gdLst/>
            <a:ahLst/>
            <a:cxnLst/>
            <a:rect l="l" t="t" r="r" b="b"/>
            <a:pathLst>
              <a:path w="1328420" h="1099820">
                <a:moveTo>
                  <a:pt x="0" y="1099375"/>
                </a:moveTo>
                <a:lnTo>
                  <a:pt x="1328420" y="1099375"/>
                </a:lnTo>
                <a:lnTo>
                  <a:pt x="1328420" y="0"/>
                </a:lnTo>
                <a:lnTo>
                  <a:pt x="0" y="0"/>
                </a:lnTo>
                <a:lnTo>
                  <a:pt x="0" y="1099375"/>
                </a:lnTo>
                <a:close/>
              </a:path>
            </a:pathLst>
          </a:custGeom>
          <a:solidFill>
            <a:srgbClr val="CEDC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435100" y="3646487"/>
            <a:ext cx="1328420" cy="1099820"/>
          </a:xfrm>
          <a:custGeom>
            <a:avLst/>
            <a:gdLst/>
            <a:ahLst/>
            <a:cxnLst/>
            <a:rect l="l" t="t" r="r" b="b"/>
            <a:pathLst>
              <a:path w="1328420" h="1099820">
                <a:moveTo>
                  <a:pt x="0" y="1099375"/>
                </a:moveTo>
                <a:lnTo>
                  <a:pt x="1328420" y="1099375"/>
                </a:lnTo>
                <a:lnTo>
                  <a:pt x="1328420" y="0"/>
                </a:lnTo>
                <a:lnTo>
                  <a:pt x="0" y="0"/>
                </a:lnTo>
                <a:lnTo>
                  <a:pt x="0" y="1099375"/>
                </a:lnTo>
                <a:close/>
              </a:path>
            </a:pathLst>
          </a:custGeom>
          <a:solidFill>
            <a:srgbClr val="E8ED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63520" y="3646487"/>
            <a:ext cx="1328420" cy="1099820"/>
          </a:xfrm>
          <a:custGeom>
            <a:avLst/>
            <a:gdLst/>
            <a:ahLst/>
            <a:cxnLst/>
            <a:rect l="l" t="t" r="r" b="b"/>
            <a:pathLst>
              <a:path w="1328420" h="1099820">
                <a:moveTo>
                  <a:pt x="0" y="1099375"/>
                </a:moveTo>
                <a:lnTo>
                  <a:pt x="1328420" y="1099375"/>
                </a:lnTo>
                <a:lnTo>
                  <a:pt x="1328420" y="0"/>
                </a:lnTo>
                <a:lnTo>
                  <a:pt x="0" y="0"/>
                </a:lnTo>
                <a:lnTo>
                  <a:pt x="0" y="1099375"/>
                </a:lnTo>
                <a:close/>
              </a:path>
            </a:pathLst>
          </a:custGeom>
          <a:solidFill>
            <a:srgbClr val="E8ED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091940" y="3646487"/>
            <a:ext cx="1328420" cy="1099820"/>
          </a:xfrm>
          <a:custGeom>
            <a:avLst/>
            <a:gdLst/>
            <a:ahLst/>
            <a:cxnLst/>
            <a:rect l="l" t="t" r="r" b="b"/>
            <a:pathLst>
              <a:path w="1328420" h="1099820">
                <a:moveTo>
                  <a:pt x="0" y="1099375"/>
                </a:moveTo>
                <a:lnTo>
                  <a:pt x="1328419" y="1099375"/>
                </a:lnTo>
                <a:lnTo>
                  <a:pt x="1328419" y="0"/>
                </a:lnTo>
                <a:lnTo>
                  <a:pt x="0" y="0"/>
                </a:lnTo>
                <a:lnTo>
                  <a:pt x="0" y="1099375"/>
                </a:lnTo>
                <a:close/>
              </a:path>
            </a:pathLst>
          </a:custGeom>
          <a:solidFill>
            <a:srgbClr val="E8ED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420359" y="3646487"/>
            <a:ext cx="1328420" cy="1099820"/>
          </a:xfrm>
          <a:custGeom>
            <a:avLst/>
            <a:gdLst/>
            <a:ahLst/>
            <a:cxnLst/>
            <a:rect l="l" t="t" r="r" b="b"/>
            <a:pathLst>
              <a:path w="1328420" h="1099820">
                <a:moveTo>
                  <a:pt x="0" y="1099375"/>
                </a:moveTo>
                <a:lnTo>
                  <a:pt x="1328419" y="1099375"/>
                </a:lnTo>
                <a:lnTo>
                  <a:pt x="1328419" y="0"/>
                </a:lnTo>
                <a:lnTo>
                  <a:pt x="0" y="0"/>
                </a:lnTo>
                <a:lnTo>
                  <a:pt x="0" y="1099375"/>
                </a:lnTo>
                <a:close/>
              </a:path>
            </a:pathLst>
          </a:custGeom>
          <a:solidFill>
            <a:srgbClr val="E8ED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748780" y="3646487"/>
            <a:ext cx="1328420" cy="1099820"/>
          </a:xfrm>
          <a:custGeom>
            <a:avLst/>
            <a:gdLst/>
            <a:ahLst/>
            <a:cxnLst/>
            <a:rect l="l" t="t" r="r" b="b"/>
            <a:pathLst>
              <a:path w="1328420" h="1099820">
                <a:moveTo>
                  <a:pt x="0" y="1099375"/>
                </a:moveTo>
                <a:lnTo>
                  <a:pt x="1328420" y="1099375"/>
                </a:lnTo>
                <a:lnTo>
                  <a:pt x="1328420" y="0"/>
                </a:lnTo>
                <a:lnTo>
                  <a:pt x="0" y="0"/>
                </a:lnTo>
                <a:lnTo>
                  <a:pt x="0" y="1099375"/>
                </a:lnTo>
                <a:close/>
              </a:path>
            </a:pathLst>
          </a:custGeom>
          <a:solidFill>
            <a:srgbClr val="E8ED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35100" y="4745951"/>
            <a:ext cx="1328420" cy="637540"/>
          </a:xfrm>
          <a:custGeom>
            <a:avLst/>
            <a:gdLst/>
            <a:ahLst/>
            <a:cxnLst/>
            <a:rect l="l" t="t" r="r" b="b"/>
            <a:pathLst>
              <a:path w="1328420" h="637539">
                <a:moveTo>
                  <a:pt x="0" y="636943"/>
                </a:moveTo>
                <a:lnTo>
                  <a:pt x="1328420" y="636943"/>
                </a:lnTo>
                <a:lnTo>
                  <a:pt x="1328420" y="0"/>
                </a:lnTo>
                <a:lnTo>
                  <a:pt x="0" y="0"/>
                </a:lnTo>
                <a:lnTo>
                  <a:pt x="0" y="636943"/>
                </a:lnTo>
                <a:close/>
              </a:path>
            </a:pathLst>
          </a:custGeom>
          <a:solidFill>
            <a:srgbClr val="CEDC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763520" y="4745951"/>
            <a:ext cx="1328420" cy="637540"/>
          </a:xfrm>
          <a:custGeom>
            <a:avLst/>
            <a:gdLst/>
            <a:ahLst/>
            <a:cxnLst/>
            <a:rect l="l" t="t" r="r" b="b"/>
            <a:pathLst>
              <a:path w="1328420" h="637539">
                <a:moveTo>
                  <a:pt x="0" y="636943"/>
                </a:moveTo>
                <a:lnTo>
                  <a:pt x="1328420" y="636943"/>
                </a:lnTo>
                <a:lnTo>
                  <a:pt x="1328420" y="0"/>
                </a:lnTo>
                <a:lnTo>
                  <a:pt x="0" y="0"/>
                </a:lnTo>
                <a:lnTo>
                  <a:pt x="0" y="636943"/>
                </a:lnTo>
                <a:close/>
              </a:path>
            </a:pathLst>
          </a:custGeom>
          <a:solidFill>
            <a:srgbClr val="CEDC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091940" y="4745951"/>
            <a:ext cx="1328420" cy="637540"/>
          </a:xfrm>
          <a:custGeom>
            <a:avLst/>
            <a:gdLst/>
            <a:ahLst/>
            <a:cxnLst/>
            <a:rect l="l" t="t" r="r" b="b"/>
            <a:pathLst>
              <a:path w="1328420" h="637539">
                <a:moveTo>
                  <a:pt x="0" y="636943"/>
                </a:moveTo>
                <a:lnTo>
                  <a:pt x="1328419" y="636943"/>
                </a:lnTo>
                <a:lnTo>
                  <a:pt x="1328419" y="0"/>
                </a:lnTo>
                <a:lnTo>
                  <a:pt x="0" y="0"/>
                </a:lnTo>
                <a:lnTo>
                  <a:pt x="0" y="636943"/>
                </a:lnTo>
                <a:close/>
              </a:path>
            </a:pathLst>
          </a:custGeom>
          <a:solidFill>
            <a:srgbClr val="CEDC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420359" y="4745951"/>
            <a:ext cx="1328420" cy="637540"/>
          </a:xfrm>
          <a:custGeom>
            <a:avLst/>
            <a:gdLst/>
            <a:ahLst/>
            <a:cxnLst/>
            <a:rect l="l" t="t" r="r" b="b"/>
            <a:pathLst>
              <a:path w="1328420" h="637539">
                <a:moveTo>
                  <a:pt x="0" y="636943"/>
                </a:moveTo>
                <a:lnTo>
                  <a:pt x="1328419" y="636943"/>
                </a:lnTo>
                <a:lnTo>
                  <a:pt x="1328419" y="0"/>
                </a:lnTo>
                <a:lnTo>
                  <a:pt x="0" y="0"/>
                </a:lnTo>
                <a:lnTo>
                  <a:pt x="0" y="636943"/>
                </a:lnTo>
                <a:close/>
              </a:path>
            </a:pathLst>
          </a:custGeom>
          <a:solidFill>
            <a:srgbClr val="CEDC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748780" y="4745951"/>
            <a:ext cx="1328420" cy="637540"/>
          </a:xfrm>
          <a:custGeom>
            <a:avLst/>
            <a:gdLst/>
            <a:ahLst/>
            <a:cxnLst/>
            <a:rect l="l" t="t" r="r" b="b"/>
            <a:pathLst>
              <a:path w="1328420" h="637539">
                <a:moveTo>
                  <a:pt x="0" y="636943"/>
                </a:moveTo>
                <a:lnTo>
                  <a:pt x="1328420" y="636943"/>
                </a:lnTo>
                <a:lnTo>
                  <a:pt x="1328420" y="0"/>
                </a:lnTo>
                <a:lnTo>
                  <a:pt x="0" y="0"/>
                </a:lnTo>
                <a:lnTo>
                  <a:pt x="0" y="636943"/>
                </a:lnTo>
                <a:close/>
              </a:path>
            </a:pathLst>
          </a:custGeom>
          <a:solidFill>
            <a:srgbClr val="CEDC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35100" y="5382856"/>
            <a:ext cx="1328420" cy="637540"/>
          </a:xfrm>
          <a:custGeom>
            <a:avLst/>
            <a:gdLst/>
            <a:ahLst/>
            <a:cxnLst/>
            <a:rect l="l" t="t" r="r" b="b"/>
            <a:pathLst>
              <a:path w="1328420" h="637539">
                <a:moveTo>
                  <a:pt x="0" y="636943"/>
                </a:moveTo>
                <a:lnTo>
                  <a:pt x="1328420" y="636943"/>
                </a:lnTo>
                <a:lnTo>
                  <a:pt x="1328420" y="0"/>
                </a:lnTo>
                <a:lnTo>
                  <a:pt x="0" y="0"/>
                </a:lnTo>
                <a:lnTo>
                  <a:pt x="0" y="636943"/>
                </a:lnTo>
                <a:close/>
              </a:path>
            </a:pathLst>
          </a:custGeom>
          <a:solidFill>
            <a:srgbClr val="E8ED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763520" y="5382856"/>
            <a:ext cx="1328420" cy="637540"/>
          </a:xfrm>
          <a:custGeom>
            <a:avLst/>
            <a:gdLst/>
            <a:ahLst/>
            <a:cxnLst/>
            <a:rect l="l" t="t" r="r" b="b"/>
            <a:pathLst>
              <a:path w="1328420" h="637539">
                <a:moveTo>
                  <a:pt x="0" y="636943"/>
                </a:moveTo>
                <a:lnTo>
                  <a:pt x="1328420" y="636943"/>
                </a:lnTo>
                <a:lnTo>
                  <a:pt x="1328420" y="0"/>
                </a:lnTo>
                <a:lnTo>
                  <a:pt x="0" y="0"/>
                </a:lnTo>
                <a:lnTo>
                  <a:pt x="0" y="636943"/>
                </a:lnTo>
                <a:close/>
              </a:path>
            </a:pathLst>
          </a:custGeom>
          <a:solidFill>
            <a:srgbClr val="E8ED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091940" y="5382856"/>
            <a:ext cx="1328420" cy="637540"/>
          </a:xfrm>
          <a:custGeom>
            <a:avLst/>
            <a:gdLst/>
            <a:ahLst/>
            <a:cxnLst/>
            <a:rect l="l" t="t" r="r" b="b"/>
            <a:pathLst>
              <a:path w="1328420" h="637539">
                <a:moveTo>
                  <a:pt x="0" y="636943"/>
                </a:moveTo>
                <a:lnTo>
                  <a:pt x="1328419" y="636943"/>
                </a:lnTo>
                <a:lnTo>
                  <a:pt x="1328419" y="0"/>
                </a:lnTo>
                <a:lnTo>
                  <a:pt x="0" y="0"/>
                </a:lnTo>
                <a:lnTo>
                  <a:pt x="0" y="636943"/>
                </a:lnTo>
                <a:close/>
              </a:path>
            </a:pathLst>
          </a:custGeom>
          <a:solidFill>
            <a:srgbClr val="E8ED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420359" y="5382856"/>
            <a:ext cx="1328420" cy="637540"/>
          </a:xfrm>
          <a:custGeom>
            <a:avLst/>
            <a:gdLst/>
            <a:ahLst/>
            <a:cxnLst/>
            <a:rect l="l" t="t" r="r" b="b"/>
            <a:pathLst>
              <a:path w="1328420" h="637539">
                <a:moveTo>
                  <a:pt x="0" y="636943"/>
                </a:moveTo>
                <a:lnTo>
                  <a:pt x="1328419" y="636943"/>
                </a:lnTo>
                <a:lnTo>
                  <a:pt x="1328419" y="0"/>
                </a:lnTo>
                <a:lnTo>
                  <a:pt x="0" y="0"/>
                </a:lnTo>
                <a:lnTo>
                  <a:pt x="0" y="636943"/>
                </a:lnTo>
                <a:close/>
              </a:path>
            </a:pathLst>
          </a:custGeom>
          <a:solidFill>
            <a:srgbClr val="E8ED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748780" y="5382856"/>
            <a:ext cx="1328420" cy="637540"/>
          </a:xfrm>
          <a:custGeom>
            <a:avLst/>
            <a:gdLst/>
            <a:ahLst/>
            <a:cxnLst/>
            <a:rect l="l" t="t" r="r" b="b"/>
            <a:pathLst>
              <a:path w="1328420" h="637539">
                <a:moveTo>
                  <a:pt x="0" y="636943"/>
                </a:moveTo>
                <a:lnTo>
                  <a:pt x="1328420" y="636943"/>
                </a:lnTo>
                <a:lnTo>
                  <a:pt x="1328420" y="0"/>
                </a:lnTo>
                <a:lnTo>
                  <a:pt x="0" y="0"/>
                </a:lnTo>
                <a:lnTo>
                  <a:pt x="0" y="636943"/>
                </a:lnTo>
                <a:close/>
              </a:path>
            </a:pathLst>
          </a:custGeom>
          <a:solidFill>
            <a:srgbClr val="E8ED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763520" y="1441450"/>
            <a:ext cx="0" cy="4584700"/>
          </a:xfrm>
          <a:custGeom>
            <a:avLst/>
            <a:gdLst/>
            <a:ahLst/>
            <a:cxnLst/>
            <a:rect l="l" t="t" r="r" b="b"/>
            <a:pathLst>
              <a:path h="4584700">
                <a:moveTo>
                  <a:pt x="0" y="0"/>
                </a:moveTo>
                <a:lnTo>
                  <a:pt x="0" y="458470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091940" y="1441450"/>
            <a:ext cx="0" cy="4584700"/>
          </a:xfrm>
          <a:custGeom>
            <a:avLst/>
            <a:gdLst/>
            <a:ahLst/>
            <a:cxnLst/>
            <a:rect l="l" t="t" r="r" b="b"/>
            <a:pathLst>
              <a:path h="4584700">
                <a:moveTo>
                  <a:pt x="0" y="0"/>
                </a:moveTo>
                <a:lnTo>
                  <a:pt x="0" y="458470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420359" y="1441450"/>
            <a:ext cx="0" cy="4584700"/>
          </a:xfrm>
          <a:custGeom>
            <a:avLst/>
            <a:gdLst/>
            <a:ahLst/>
            <a:cxnLst/>
            <a:rect l="l" t="t" r="r" b="b"/>
            <a:pathLst>
              <a:path h="4584700">
                <a:moveTo>
                  <a:pt x="0" y="0"/>
                </a:moveTo>
                <a:lnTo>
                  <a:pt x="0" y="458470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748780" y="1441450"/>
            <a:ext cx="0" cy="4584700"/>
          </a:xfrm>
          <a:custGeom>
            <a:avLst/>
            <a:gdLst/>
            <a:ahLst/>
            <a:cxnLst/>
            <a:rect l="l" t="t" r="r" b="b"/>
            <a:pathLst>
              <a:path h="4584700">
                <a:moveTo>
                  <a:pt x="0" y="0"/>
                </a:moveTo>
                <a:lnTo>
                  <a:pt x="0" y="458470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428750" y="2547111"/>
            <a:ext cx="6654800" cy="0"/>
          </a:xfrm>
          <a:custGeom>
            <a:avLst/>
            <a:gdLst/>
            <a:ahLst/>
            <a:cxnLst/>
            <a:rect l="l" t="t" r="r" b="b"/>
            <a:pathLst>
              <a:path w="6654800">
                <a:moveTo>
                  <a:pt x="0" y="0"/>
                </a:moveTo>
                <a:lnTo>
                  <a:pt x="665480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28750" y="3646551"/>
            <a:ext cx="6654800" cy="0"/>
          </a:xfrm>
          <a:custGeom>
            <a:avLst/>
            <a:gdLst/>
            <a:ahLst/>
            <a:cxnLst/>
            <a:rect l="l" t="t" r="r" b="b"/>
            <a:pathLst>
              <a:path w="6654800">
                <a:moveTo>
                  <a:pt x="0" y="0"/>
                </a:moveTo>
                <a:lnTo>
                  <a:pt x="66548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428750" y="4745863"/>
            <a:ext cx="6654800" cy="0"/>
          </a:xfrm>
          <a:custGeom>
            <a:avLst/>
            <a:gdLst/>
            <a:ahLst/>
            <a:cxnLst/>
            <a:rect l="l" t="t" r="r" b="b"/>
            <a:pathLst>
              <a:path w="6654800">
                <a:moveTo>
                  <a:pt x="0" y="0"/>
                </a:moveTo>
                <a:lnTo>
                  <a:pt x="66548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428750" y="5382895"/>
            <a:ext cx="6654800" cy="0"/>
          </a:xfrm>
          <a:custGeom>
            <a:avLst/>
            <a:gdLst/>
            <a:ahLst/>
            <a:cxnLst/>
            <a:rect l="l" t="t" r="r" b="b"/>
            <a:pathLst>
              <a:path w="6654800">
                <a:moveTo>
                  <a:pt x="0" y="0"/>
                </a:moveTo>
                <a:lnTo>
                  <a:pt x="66548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435100" y="1441450"/>
            <a:ext cx="0" cy="4584700"/>
          </a:xfrm>
          <a:custGeom>
            <a:avLst/>
            <a:gdLst/>
            <a:ahLst/>
            <a:cxnLst/>
            <a:rect l="l" t="t" r="r" b="b"/>
            <a:pathLst>
              <a:path h="4584700">
                <a:moveTo>
                  <a:pt x="0" y="0"/>
                </a:moveTo>
                <a:lnTo>
                  <a:pt x="0" y="458470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077200" y="1441450"/>
            <a:ext cx="0" cy="4584700"/>
          </a:xfrm>
          <a:custGeom>
            <a:avLst/>
            <a:gdLst/>
            <a:ahLst/>
            <a:cxnLst/>
            <a:rect l="l" t="t" r="r" b="b"/>
            <a:pathLst>
              <a:path h="4584700">
                <a:moveTo>
                  <a:pt x="0" y="0"/>
                </a:moveTo>
                <a:lnTo>
                  <a:pt x="0" y="458470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428750" y="1447800"/>
            <a:ext cx="6654800" cy="0"/>
          </a:xfrm>
          <a:custGeom>
            <a:avLst/>
            <a:gdLst/>
            <a:ahLst/>
            <a:cxnLst/>
            <a:rect l="l" t="t" r="r" b="b"/>
            <a:pathLst>
              <a:path w="6654800">
                <a:moveTo>
                  <a:pt x="0" y="0"/>
                </a:moveTo>
                <a:lnTo>
                  <a:pt x="66548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428750" y="6019800"/>
            <a:ext cx="6654800" cy="0"/>
          </a:xfrm>
          <a:custGeom>
            <a:avLst/>
            <a:gdLst/>
            <a:ahLst/>
            <a:cxnLst/>
            <a:rect l="l" t="t" r="r" b="b"/>
            <a:pathLst>
              <a:path w="6654800">
                <a:moveTo>
                  <a:pt x="0" y="0"/>
                </a:moveTo>
                <a:lnTo>
                  <a:pt x="66548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2842641" y="1474978"/>
            <a:ext cx="800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DEPTH</a:t>
            </a:r>
            <a:endParaRPr sz="18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171315" y="1474978"/>
            <a:ext cx="1054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Rate</a:t>
            </a:r>
            <a:r>
              <a:rPr sz="18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/min</a:t>
            </a:r>
            <a:endParaRPr sz="18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499861" y="1474978"/>
            <a:ext cx="10287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710565" algn="l"/>
              </a:tabLst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tio	for  one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828535" y="1474978"/>
            <a:ext cx="96646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Ratio</a:t>
            </a:r>
            <a:r>
              <a:rPr sz="18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for  </a:t>
            </a:r>
            <a:r>
              <a:rPr sz="1800" b="1" spc="10" dirty="0">
                <a:solidFill>
                  <a:srgbClr val="FFFFFF"/>
                </a:solidFill>
                <a:latin typeface="Arial"/>
                <a:cs typeface="Arial"/>
              </a:rPr>
              <a:t>two</a:t>
            </a:r>
            <a:endParaRPr sz="18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514094" y="2574797"/>
            <a:ext cx="756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AD</a:t>
            </a:r>
            <a:r>
              <a:rPr sz="1800" spc="-15" dirty="0">
                <a:latin typeface="Arial"/>
                <a:cs typeface="Arial"/>
              </a:rPr>
              <a:t>U</a:t>
            </a:r>
            <a:r>
              <a:rPr sz="1800" spc="-145" dirty="0">
                <a:latin typeface="Arial"/>
                <a:cs typeface="Arial"/>
              </a:rPr>
              <a:t>L</a:t>
            </a:r>
            <a:r>
              <a:rPr sz="1800" dirty="0">
                <a:latin typeface="Arial"/>
                <a:cs typeface="Arial"/>
              </a:rPr>
              <a:t>T</a:t>
            </a:r>
            <a:endParaRPr sz="18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842641" y="2574797"/>
            <a:ext cx="6838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1.5-2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i</a:t>
            </a:r>
            <a:r>
              <a:rPr sz="1800" spc="-15" dirty="0">
                <a:latin typeface="Arial"/>
                <a:cs typeface="Arial"/>
              </a:rPr>
              <a:t>n</a:t>
            </a:r>
            <a:r>
              <a:rPr sz="1800" spc="-5" dirty="0">
                <a:latin typeface="Arial"/>
                <a:cs typeface="Arial"/>
              </a:rPr>
              <a:t>ch</a:t>
            </a:r>
            <a:r>
              <a:rPr sz="1800" spc="-1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171315" y="2574797"/>
            <a:ext cx="837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</a:t>
            </a:r>
            <a:r>
              <a:rPr sz="1800" spc="-15" dirty="0">
                <a:latin typeface="Arial"/>
                <a:cs typeface="Arial"/>
              </a:rPr>
              <a:t>0</a:t>
            </a:r>
            <a:r>
              <a:rPr sz="1800" spc="-5" dirty="0">
                <a:latin typeface="Arial"/>
                <a:cs typeface="Arial"/>
              </a:rPr>
              <a:t>0/min</a:t>
            </a:r>
            <a:endParaRPr sz="18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499861" y="2574797"/>
            <a:ext cx="469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</a:t>
            </a:r>
            <a:r>
              <a:rPr sz="1800" spc="-15" dirty="0">
                <a:latin typeface="Arial"/>
                <a:cs typeface="Arial"/>
              </a:rPr>
              <a:t>0</a:t>
            </a:r>
            <a:r>
              <a:rPr sz="1800" dirty="0">
                <a:latin typeface="Arial"/>
                <a:cs typeface="Arial"/>
              </a:rPr>
              <a:t>:2</a:t>
            </a:r>
            <a:endParaRPr sz="18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828535" y="2574797"/>
            <a:ext cx="469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</a:t>
            </a:r>
            <a:r>
              <a:rPr sz="1800" spc="-15" dirty="0">
                <a:latin typeface="Arial"/>
                <a:cs typeface="Arial"/>
              </a:rPr>
              <a:t>0</a:t>
            </a:r>
            <a:r>
              <a:rPr sz="1800" dirty="0">
                <a:latin typeface="Arial"/>
                <a:cs typeface="Arial"/>
              </a:rPr>
              <a:t>:2</a:t>
            </a:r>
            <a:endParaRPr sz="18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514094" y="3674109"/>
            <a:ext cx="544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C</a:t>
            </a:r>
            <a:r>
              <a:rPr sz="1800" spc="-15" dirty="0">
                <a:latin typeface="Arial"/>
                <a:cs typeface="Arial"/>
              </a:rPr>
              <a:t>h</a:t>
            </a:r>
            <a:r>
              <a:rPr sz="1800" spc="-5" dirty="0">
                <a:latin typeface="Arial"/>
                <a:cs typeface="Arial"/>
              </a:rPr>
              <a:t>i</a:t>
            </a:r>
            <a:r>
              <a:rPr sz="1800" spc="-15" dirty="0">
                <a:latin typeface="Arial"/>
                <a:cs typeface="Arial"/>
              </a:rPr>
              <a:t>l</a:t>
            </a:r>
            <a:r>
              <a:rPr sz="1800" spc="-5" dirty="0">
                <a:latin typeface="Arial"/>
                <a:cs typeface="Arial"/>
              </a:rPr>
              <a:t>d</a:t>
            </a:r>
            <a:endParaRPr sz="18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842641" y="3674109"/>
            <a:ext cx="6845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1-1.5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i</a:t>
            </a:r>
            <a:r>
              <a:rPr sz="1800" spc="-15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c</a:t>
            </a:r>
            <a:r>
              <a:rPr sz="1800" spc="-10" dirty="0">
                <a:latin typeface="Arial"/>
                <a:cs typeface="Arial"/>
              </a:rPr>
              <a:t>he</a:t>
            </a:r>
            <a:r>
              <a:rPr sz="1800" dirty="0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171315" y="3674109"/>
            <a:ext cx="837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</a:t>
            </a:r>
            <a:r>
              <a:rPr sz="1800" spc="-15" dirty="0">
                <a:latin typeface="Arial"/>
                <a:cs typeface="Arial"/>
              </a:rPr>
              <a:t>0</a:t>
            </a:r>
            <a:r>
              <a:rPr sz="1800" spc="-5" dirty="0">
                <a:latin typeface="Arial"/>
                <a:cs typeface="Arial"/>
              </a:rPr>
              <a:t>0/min</a:t>
            </a:r>
            <a:endParaRPr sz="18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499861" y="3674109"/>
            <a:ext cx="469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</a:t>
            </a:r>
            <a:r>
              <a:rPr sz="1800" spc="-15" dirty="0">
                <a:latin typeface="Arial"/>
                <a:cs typeface="Arial"/>
              </a:rPr>
              <a:t>0</a:t>
            </a:r>
            <a:r>
              <a:rPr sz="1800" dirty="0">
                <a:latin typeface="Arial"/>
                <a:cs typeface="Arial"/>
              </a:rPr>
              <a:t>:2</a:t>
            </a:r>
            <a:endParaRPr sz="18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828535" y="3674109"/>
            <a:ext cx="469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</a:t>
            </a:r>
            <a:r>
              <a:rPr sz="1800" spc="-15" dirty="0">
                <a:latin typeface="Arial"/>
                <a:cs typeface="Arial"/>
              </a:rPr>
              <a:t>5</a:t>
            </a:r>
            <a:r>
              <a:rPr sz="1800" dirty="0">
                <a:latin typeface="Arial"/>
                <a:cs typeface="Arial"/>
              </a:rPr>
              <a:t>:2</a:t>
            </a:r>
            <a:endParaRPr sz="18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514094" y="4773929"/>
            <a:ext cx="596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Infa</a:t>
            </a:r>
            <a:r>
              <a:rPr sz="1800" spc="-15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t</a:t>
            </a:r>
            <a:endParaRPr sz="18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842641" y="4773929"/>
            <a:ext cx="11410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.5-1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inches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171315" y="4773929"/>
            <a:ext cx="9709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&gt;10</a:t>
            </a:r>
            <a:r>
              <a:rPr sz="1800" spc="-15" dirty="0">
                <a:latin typeface="Arial"/>
                <a:cs typeface="Arial"/>
              </a:rPr>
              <a:t>0</a:t>
            </a:r>
            <a:r>
              <a:rPr sz="1800" spc="-5" dirty="0">
                <a:latin typeface="Arial"/>
                <a:cs typeface="Arial"/>
              </a:rPr>
              <a:t>/min</a:t>
            </a:r>
            <a:endParaRPr sz="18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499861" y="4773929"/>
            <a:ext cx="469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</a:t>
            </a:r>
            <a:r>
              <a:rPr sz="1800" spc="-15" dirty="0">
                <a:latin typeface="Arial"/>
                <a:cs typeface="Arial"/>
              </a:rPr>
              <a:t>0</a:t>
            </a:r>
            <a:r>
              <a:rPr sz="1800" dirty="0">
                <a:latin typeface="Arial"/>
                <a:cs typeface="Arial"/>
              </a:rPr>
              <a:t>:2</a:t>
            </a:r>
            <a:endParaRPr sz="18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828535" y="4773929"/>
            <a:ext cx="469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</a:t>
            </a:r>
            <a:r>
              <a:rPr sz="1800" spc="-15" dirty="0">
                <a:latin typeface="Arial"/>
                <a:cs typeface="Arial"/>
              </a:rPr>
              <a:t>5</a:t>
            </a:r>
            <a:r>
              <a:rPr sz="1800" dirty="0">
                <a:latin typeface="Arial"/>
                <a:cs typeface="Arial"/>
              </a:rPr>
              <a:t>:2</a:t>
            </a:r>
            <a:endParaRPr sz="18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514094" y="5410911"/>
            <a:ext cx="9328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N</a:t>
            </a:r>
            <a:r>
              <a:rPr sz="1800" spc="-15" dirty="0">
                <a:latin typeface="Arial"/>
                <a:cs typeface="Arial"/>
              </a:rPr>
              <a:t>e</a:t>
            </a:r>
            <a:r>
              <a:rPr sz="1800" spc="-45" dirty="0">
                <a:latin typeface="Arial"/>
                <a:cs typeface="Arial"/>
              </a:rPr>
              <a:t>w</a:t>
            </a:r>
            <a:r>
              <a:rPr sz="1800" spc="-5" dirty="0">
                <a:latin typeface="Arial"/>
                <a:cs typeface="Arial"/>
              </a:rPr>
              <a:t>b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spc="-5" dirty="0">
                <a:latin typeface="Arial"/>
                <a:cs typeface="Arial"/>
              </a:rPr>
              <a:t>rn</a:t>
            </a:r>
            <a:endParaRPr sz="18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842641" y="5410911"/>
            <a:ext cx="4838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.</a:t>
            </a:r>
            <a:r>
              <a:rPr sz="1800" spc="-5" dirty="0">
                <a:latin typeface="Arial"/>
                <a:cs typeface="Arial"/>
              </a:rPr>
              <a:t>5</a:t>
            </a:r>
            <a:r>
              <a:rPr sz="1800" dirty="0">
                <a:latin typeface="Arial"/>
                <a:cs typeface="Arial"/>
              </a:rPr>
              <a:t>-.8</a:t>
            </a:r>
            <a:endParaRPr sz="18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171315" y="5410911"/>
            <a:ext cx="9709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&gt;12</a:t>
            </a:r>
            <a:r>
              <a:rPr sz="1800" spc="-15" dirty="0">
                <a:latin typeface="Arial"/>
                <a:cs typeface="Arial"/>
              </a:rPr>
              <a:t>0</a:t>
            </a:r>
            <a:r>
              <a:rPr sz="1800" spc="-5" dirty="0">
                <a:latin typeface="Arial"/>
                <a:cs typeface="Arial"/>
              </a:rPr>
              <a:t>/min</a:t>
            </a:r>
            <a:endParaRPr sz="18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499861" y="5410911"/>
            <a:ext cx="469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</a:t>
            </a:r>
            <a:r>
              <a:rPr sz="1800" spc="-15" dirty="0">
                <a:latin typeface="Arial"/>
                <a:cs typeface="Arial"/>
              </a:rPr>
              <a:t>5</a:t>
            </a:r>
            <a:r>
              <a:rPr sz="1800" dirty="0">
                <a:latin typeface="Arial"/>
                <a:cs typeface="Arial"/>
              </a:rPr>
              <a:t>:2</a:t>
            </a:r>
            <a:endParaRPr sz="18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828535" y="5410911"/>
            <a:ext cx="343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5:1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811" y="338327"/>
            <a:ext cx="3122676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4602" y="490854"/>
            <a:ext cx="241935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CONT…..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96897" y="1392910"/>
            <a:ext cx="6632575" cy="472122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550" spc="-665" dirty="0">
                <a:solidFill>
                  <a:srgbClr val="3891A7"/>
                </a:solidFill>
                <a:latin typeface="Arial"/>
                <a:cs typeface="Arial"/>
              </a:rPr>
              <a:t> </a:t>
            </a:r>
            <a:r>
              <a:rPr sz="3200" b="1" dirty="0">
                <a:latin typeface="Arial"/>
                <a:cs typeface="Arial"/>
              </a:rPr>
              <a:t>Open the air</a:t>
            </a:r>
            <a:r>
              <a:rPr sz="3200" b="1" spc="-7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way:-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605"/>
              </a:spcBef>
            </a:pPr>
            <a:r>
              <a:rPr sz="3200" spc="-5" dirty="0">
                <a:latin typeface="Arial"/>
                <a:cs typeface="Arial"/>
              </a:rPr>
              <a:t>Lift the chin </a:t>
            </a:r>
            <a:r>
              <a:rPr sz="3200" dirty="0">
                <a:latin typeface="Arial"/>
                <a:cs typeface="Arial"/>
              </a:rPr>
              <a:t>with two </a:t>
            </a:r>
            <a:r>
              <a:rPr sz="3200" spc="-5" dirty="0">
                <a:latin typeface="Arial"/>
                <a:cs typeface="Arial"/>
              </a:rPr>
              <a:t>fingers. </a:t>
            </a:r>
            <a:r>
              <a:rPr sz="3200" dirty="0">
                <a:latin typeface="Arial"/>
                <a:cs typeface="Arial"/>
              </a:rPr>
              <a:t>At </a:t>
            </a:r>
            <a:r>
              <a:rPr sz="3200" spc="-5" dirty="0">
                <a:latin typeface="Arial"/>
                <a:cs typeface="Arial"/>
              </a:rPr>
              <a:t>the  </a:t>
            </a:r>
            <a:r>
              <a:rPr sz="3200" dirty="0">
                <a:latin typeface="Arial"/>
                <a:cs typeface="Arial"/>
              </a:rPr>
              <a:t>same </a:t>
            </a:r>
            <a:r>
              <a:rPr sz="3200" spc="-5" dirty="0">
                <a:latin typeface="Arial"/>
                <a:cs typeface="Arial"/>
              </a:rPr>
              <a:t>time tilt </a:t>
            </a:r>
            <a:r>
              <a:rPr sz="3200" dirty="0">
                <a:latin typeface="Arial"/>
                <a:cs typeface="Arial"/>
              </a:rPr>
              <a:t>the </a:t>
            </a:r>
            <a:r>
              <a:rPr sz="3200" spc="-5" dirty="0">
                <a:latin typeface="Arial"/>
                <a:cs typeface="Arial"/>
              </a:rPr>
              <a:t>head </a:t>
            </a:r>
            <a:r>
              <a:rPr sz="3200" dirty="0">
                <a:latin typeface="Arial"/>
                <a:cs typeface="Arial"/>
              </a:rPr>
              <a:t>by pushing  </a:t>
            </a:r>
            <a:r>
              <a:rPr sz="3200" spc="-5" dirty="0">
                <a:latin typeface="Arial"/>
                <a:cs typeface="Arial"/>
              </a:rPr>
              <a:t>down </a:t>
            </a:r>
            <a:r>
              <a:rPr sz="3200" dirty="0">
                <a:latin typeface="Arial"/>
                <a:cs typeface="Arial"/>
              </a:rPr>
              <a:t>on </a:t>
            </a:r>
            <a:r>
              <a:rPr sz="3200" spc="-5" dirty="0">
                <a:latin typeface="Arial"/>
                <a:cs typeface="Arial"/>
              </a:rPr>
              <a:t>the forehead </a:t>
            </a:r>
            <a:r>
              <a:rPr sz="3200" dirty="0">
                <a:latin typeface="Arial"/>
                <a:cs typeface="Arial"/>
              </a:rPr>
              <a:t>with the </a:t>
            </a:r>
            <a:r>
              <a:rPr sz="3200" spc="-5" dirty="0">
                <a:latin typeface="Arial"/>
                <a:cs typeface="Arial"/>
              </a:rPr>
              <a:t>other  hand. </a:t>
            </a:r>
            <a:r>
              <a:rPr sz="3200" dirty="0">
                <a:latin typeface="Arial"/>
                <a:cs typeface="Arial"/>
              </a:rPr>
              <a:t>If </a:t>
            </a:r>
            <a:r>
              <a:rPr sz="3200" spc="-5" dirty="0">
                <a:latin typeface="Arial"/>
                <a:cs typeface="Arial"/>
              </a:rPr>
              <a:t>foreign bodies are present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in  the </a:t>
            </a:r>
            <a:r>
              <a:rPr sz="3200" spc="-5" dirty="0">
                <a:latin typeface="Arial"/>
                <a:cs typeface="Arial"/>
              </a:rPr>
              <a:t>airway they must </a:t>
            </a:r>
            <a:r>
              <a:rPr sz="3200" dirty="0">
                <a:latin typeface="Arial"/>
                <a:cs typeface="Arial"/>
              </a:rPr>
              <a:t>be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removed.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350">
              <a:latin typeface="Times New Roman"/>
              <a:cs typeface="Times New Roman"/>
            </a:endParaRPr>
          </a:p>
          <a:p>
            <a:pPr marL="12700" marR="338455">
              <a:lnSpc>
                <a:spcPct val="100000"/>
              </a:lnSpc>
            </a:pPr>
            <a:r>
              <a:rPr sz="3200" dirty="0">
                <a:latin typeface="Arial"/>
                <a:cs typeface="Arial"/>
              </a:rPr>
              <a:t>Head tilt </a:t>
            </a:r>
            <a:r>
              <a:rPr sz="3200" spc="-5" dirty="0">
                <a:latin typeface="Arial"/>
                <a:cs typeface="Arial"/>
              </a:rPr>
              <a:t>contraindicated </a:t>
            </a:r>
            <a:r>
              <a:rPr sz="3200" dirty="0">
                <a:latin typeface="Arial"/>
                <a:cs typeface="Arial"/>
              </a:rPr>
              <a:t>in</a:t>
            </a:r>
            <a:r>
              <a:rPr sz="3200" spc="-9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cervical  </a:t>
            </a:r>
            <a:r>
              <a:rPr sz="3200" spc="-40" dirty="0">
                <a:latin typeface="Arial"/>
                <a:cs typeface="Arial"/>
              </a:rPr>
              <a:t>injury.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811" y="338327"/>
            <a:ext cx="2820924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4602" y="490854"/>
            <a:ext cx="2116455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CONT…</a:t>
            </a:r>
          </a:p>
        </p:txBody>
      </p:sp>
      <p:sp>
        <p:nvSpPr>
          <p:cNvPr id="4" name="object 4"/>
          <p:cNvSpPr/>
          <p:nvPr/>
        </p:nvSpPr>
        <p:spPr>
          <a:xfrm>
            <a:off x="100584" y="2453638"/>
            <a:ext cx="4395216" cy="43693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1534" y="2434588"/>
            <a:ext cx="4433570" cy="4407535"/>
          </a:xfrm>
          <a:custGeom>
            <a:avLst/>
            <a:gdLst/>
            <a:ahLst/>
            <a:cxnLst/>
            <a:rect l="l" t="t" r="r" b="b"/>
            <a:pathLst>
              <a:path w="4433570" h="4407534">
                <a:moveTo>
                  <a:pt x="0" y="4407408"/>
                </a:moveTo>
                <a:lnTo>
                  <a:pt x="4433316" y="4407408"/>
                </a:lnTo>
                <a:lnTo>
                  <a:pt x="4433316" y="0"/>
                </a:lnTo>
                <a:lnTo>
                  <a:pt x="0" y="0"/>
                </a:lnTo>
                <a:lnTo>
                  <a:pt x="0" y="4407408"/>
                </a:lnTo>
                <a:close/>
              </a:path>
            </a:pathLst>
          </a:custGeom>
          <a:ln w="38100">
            <a:solidFill>
              <a:srgbClr val="FB00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95800" y="2453639"/>
            <a:ext cx="4648199" cy="44043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76750" y="2434588"/>
            <a:ext cx="4667250" cy="4423410"/>
          </a:xfrm>
          <a:custGeom>
            <a:avLst/>
            <a:gdLst/>
            <a:ahLst/>
            <a:cxnLst/>
            <a:rect l="l" t="t" r="r" b="b"/>
            <a:pathLst>
              <a:path w="4667250" h="4423409">
                <a:moveTo>
                  <a:pt x="4667249" y="0"/>
                </a:moveTo>
                <a:lnTo>
                  <a:pt x="0" y="0"/>
                </a:lnTo>
                <a:lnTo>
                  <a:pt x="0" y="4423408"/>
                </a:lnTo>
              </a:path>
            </a:pathLst>
          </a:custGeom>
          <a:ln w="38100">
            <a:solidFill>
              <a:srgbClr val="FB00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38987" y="2510104"/>
            <a:ext cx="25660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6C3A00"/>
                </a:solidFill>
                <a:latin typeface="Times New Roman"/>
                <a:cs typeface="Times New Roman"/>
              </a:rPr>
              <a:t>HEAD </a:t>
            </a:r>
            <a:r>
              <a:rPr sz="1800" b="1" spc="-25" dirty="0">
                <a:solidFill>
                  <a:srgbClr val="6C3A00"/>
                </a:solidFill>
                <a:latin typeface="Times New Roman"/>
                <a:cs typeface="Times New Roman"/>
              </a:rPr>
              <a:t>TILT–CHIN</a:t>
            </a:r>
            <a:r>
              <a:rPr sz="1800" b="1" spc="-70" dirty="0">
                <a:solidFill>
                  <a:srgbClr val="6C3A00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6C3A00"/>
                </a:solidFill>
                <a:latin typeface="Times New Roman"/>
                <a:cs typeface="Times New Roman"/>
              </a:rPr>
              <a:t>LIFT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72985" y="2681478"/>
            <a:ext cx="14966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75" dirty="0">
                <a:solidFill>
                  <a:srgbClr val="6C3A00"/>
                </a:solidFill>
                <a:latin typeface="Times New Roman"/>
                <a:cs typeface="Times New Roman"/>
              </a:rPr>
              <a:t>JAW</a:t>
            </a:r>
            <a:r>
              <a:rPr sz="1800" b="1" spc="-110" dirty="0">
                <a:solidFill>
                  <a:srgbClr val="6C3A00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6C3A00"/>
                </a:solidFill>
                <a:latin typeface="Times New Roman"/>
                <a:cs typeface="Times New Roman"/>
              </a:rPr>
              <a:t>THRUST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811" y="338327"/>
            <a:ext cx="2971800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4602" y="490854"/>
            <a:ext cx="226822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CONT….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96897" y="1393825"/>
            <a:ext cx="7200900" cy="501078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95910" indent="-283210">
              <a:lnSpc>
                <a:spcPct val="100000"/>
              </a:lnSpc>
              <a:spcBef>
                <a:spcPts val="340"/>
              </a:spcBef>
              <a:buClr>
                <a:srgbClr val="3891A7"/>
              </a:buClr>
              <a:buSzPct val="80000"/>
              <a:buFont typeface="Arial"/>
              <a:buChar char=""/>
              <a:tabLst>
                <a:tab pos="296545" algn="l"/>
              </a:tabLst>
            </a:pPr>
            <a:r>
              <a:rPr sz="3000" b="1" dirty="0">
                <a:latin typeface="Arial"/>
                <a:cs typeface="Arial"/>
              </a:rPr>
              <a:t>Look, </a:t>
            </a:r>
            <a:r>
              <a:rPr sz="3000" b="1" spc="-5" dirty="0">
                <a:latin typeface="Arial"/>
                <a:cs typeface="Arial"/>
              </a:rPr>
              <a:t>listen &amp; </a:t>
            </a:r>
            <a:r>
              <a:rPr sz="3000" b="1" dirty="0">
                <a:latin typeface="Arial"/>
                <a:cs typeface="Arial"/>
              </a:rPr>
              <a:t>feel the</a:t>
            </a:r>
            <a:r>
              <a:rPr sz="3000" b="1" spc="-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breathing:-</a:t>
            </a:r>
            <a:endParaRPr sz="3000">
              <a:latin typeface="Arial"/>
              <a:cs typeface="Arial"/>
            </a:endParaRPr>
          </a:p>
          <a:p>
            <a:pPr marL="295910" marR="850900" indent="-283210">
              <a:lnSpc>
                <a:spcPts val="3240"/>
              </a:lnSpc>
              <a:spcBef>
                <a:spcPts val="650"/>
              </a:spcBef>
              <a:buClr>
                <a:srgbClr val="3891A7"/>
              </a:buClr>
              <a:buSzPct val="80000"/>
              <a:buChar char=""/>
              <a:tabLst>
                <a:tab pos="296545" algn="l"/>
              </a:tabLst>
            </a:pPr>
            <a:r>
              <a:rPr sz="3000" spc="-5" dirty="0">
                <a:latin typeface="Arial"/>
                <a:cs typeface="Arial"/>
              </a:rPr>
              <a:t>Place </a:t>
            </a:r>
            <a:r>
              <a:rPr sz="3000" dirty="0">
                <a:latin typeface="Arial"/>
                <a:cs typeface="Arial"/>
              </a:rPr>
              <a:t>your </a:t>
            </a:r>
            <a:r>
              <a:rPr sz="3000" spc="-5" dirty="0">
                <a:latin typeface="Arial"/>
                <a:cs typeface="Arial"/>
              </a:rPr>
              <a:t>ear close </a:t>
            </a:r>
            <a:r>
              <a:rPr sz="3000" dirty="0">
                <a:latin typeface="Arial"/>
                <a:cs typeface="Arial"/>
              </a:rPr>
              <a:t>to the </a:t>
            </a:r>
            <a:r>
              <a:rPr sz="3000" spc="-60" dirty="0">
                <a:latin typeface="Arial"/>
                <a:cs typeface="Arial"/>
              </a:rPr>
              <a:t>person’s  </a:t>
            </a:r>
            <a:r>
              <a:rPr sz="3000" spc="-5" dirty="0">
                <a:latin typeface="Arial"/>
                <a:cs typeface="Arial"/>
              </a:rPr>
              <a:t>mouth </a:t>
            </a:r>
            <a:r>
              <a:rPr sz="3000" dirty="0">
                <a:latin typeface="Arial"/>
                <a:cs typeface="Arial"/>
              </a:rPr>
              <a:t>&amp; </a:t>
            </a:r>
            <a:r>
              <a:rPr sz="3000" spc="-5" dirty="0">
                <a:latin typeface="Arial"/>
                <a:cs typeface="Arial"/>
              </a:rPr>
              <a:t>nose. </a:t>
            </a:r>
            <a:r>
              <a:rPr sz="3000" spc="-25" dirty="0">
                <a:latin typeface="Arial"/>
                <a:cs typeface="Arial"/>
              </a:rPr>
              <a:t>Watch </a:t>
            </a:r>
            <a:r>
              <a:rPr sz="3000" spc="-5" dirty="0">
                <a:latin typeface="Arial"/>
                <a:cs typeface="Arial"/>
              </a:rPr>
              <a:t>for chest  movement. Feel </a:t>
            </a:r>
            <a:r>
              <a:rPr sz="3000" dirty="0">
                <a:latin typeface="Arial"/>
                <a:cs typeface="Arial"/>
              </a:rPr>
              <a:t>for </a:t>
            </a:r>
            <a:r>
              <a:rPr sz="3000" spc="-5" dirty="0">
                <a:latin typeface="Arial"/>
                <a:cs typeface="Arial"/>
              </a:rPr>
              <a:t>breath on your  cheek.</a:t>
            </a:r>
            <a:endParaRPr sz="3000">
              <a:latin typeface="Arial"/>
              <a:cs typeface="Arial"/>
            </a:endParaRPr>
          </a:p>
          <a:p>
            <a:pPr marL="295910" marR="909319" indent="-283210">
              <a:lnSpc>
                <a:spcPts val="3240"/>
              </a:lnSpc>
              <a:spcBef>
                <a:spcPts val="605"/>
              </a:spcBef>
              <a:buClr>
                <a:srgbClr val="3891A7"/>
              </a:buClr>
              <a:buSzPct val="80000"/>
              <a:buChar char=""/>
              <a:tabLst>
                <a:tab pos="296545" algn="l"/>
              </a:tabLst>
            </a:pPr>
            <a:r>
              <a:rPr sz="3000" dirty="0">
                <a:latin typeface="Arial"/>
                <a:cs typeface="Arial"/>
              </a:rPr>
              <a:t>If the </a:t>
            </a:r>
            <a:r>
              <a:rPr sz="3000" spc="-5" dirty="0">
                <a:latin typeface="Arial"/>
                <a:cs typeface="Arial"/>
              </a:rPr>
              <a:t>person is </a:t>
            </a:r>
            <a:r>
              <a:rPr sz="3000" dirty="0">
                <a:latin typeface="Arial"/>
                <a:cs typeface="Arial"/>
              </a:rPr>
              <a:t>not </a:t>
            </a:r>
            <a:r>
              <a:rPr sz="3000" spc="-5" dirty="0">
                <a:latin typeface="Arial"/>
                <a:cs typeface="Arial"/>
              </a:rPr>
              <a:t>breathing or </a:t>
            </a:r>
            <a:r>
              <a:rPr sz="3000" spc="-470" dirty="0">
                <a:latin typeface="Arial"/>
                <a:cs typeface="Arial"/>
              </a:rPr>
              <a:t>has  </a:t>
            </a:r>
            <a:r>
              <a:rPr sz="3000" spc="-5" dirty="0">
                <a:latin typeface="Arial"/>
                <a:cs typeface="Arial"/>
              </a:rPr>
              <a:t>trouble</a:t>
            </a:r>
            <a:r>
              <a:rPr sz="3000" spc="-2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breathing:-</a:t>
            </a:r>
            <a:endParaRPr sz="3000">
              <a:latin typeface="Arial"/>
              <a:cs typeface="Arial"/>
            </a:endParaRPr>
          </a:p>
          <a:p>
            <a:pPr marL="295910" marR="5080" indent="-283210">
              <a:lnSpc>
                <a:spcPts val="3240"/>
              </a:lnSpc>
              <a:spcBef>
                <a:spcPts val="600"/>
              </a:spcBef>
              <a:buClr>
                <a:srgbClr val="3891A7"/>
              </a:buClr>
              <a:buSzPct val="80000"/>
              <a:buChar char=""/>
              <a:tabLst>
                <a:tab pos="296545" algn="l"/>
              </a:tabLst>
            </a:pPr>
            <a:r>
              <a:rPr sz="3000" spc="-5" dirty="0">
                <a:latin typeface="Arial"/>
                <a:cs typeface="Arial"/>
              </a:rPr>
              <a:t>Cover </a:t>
            </a:r>
            <a:r>
              <a:rPr sz="3000" dirty="0">
                <a:latin typeface="Arial"/>
                <a:cs typeface="Arial"/>
              </a:rPr>
              <a:t>the </a:t>
            </a:r>
            <a:r>
              <a:rPr sz="3000" spc="-5" dirty="0">
                <a:latin typeface="Arial"/>
                <a:cs typeface="Arial"/>
              </a:rPr>
              <a:t>victim’s mouth </a:t>
            </a:r>
            <a:r>
              <a:rPr sz="3000" dirty="0">
                <a:latin typeface="Arial"/>
                <a:cs typeface="Arial"/>
              </a:rPr>
              <a:t>tightly with </a:t>
            </a:r>
            <a:r>
              <a:rPr sz="3000" spc="-430" dirty="0">
                <a:latin typeface="Arial"/>
                <a:cs typeface="Arial"/>
              </a:rPr>
              <a:t>your  </a:t>
            </a:r>
            <a:r>
              <a:rPr sz="3000" spc="-5" dirty="0">
                <a:latin typeface="Arial"/>
                <a:cs typeface="Arial"/>
              </a:rPr>
              <a:t>mouth.</a:t>
            </a:r>
            <a:endParaRPr sz="3000">
              <a:latin typeface="Arial"/>
              <a:cs typeface="Arial"/>
            </a:endParaRPr>
          </a:p>
          <a:p>
            <a:pPr marL="295910" indent="-283210">
              <a:lnSpc>
                <a:spcPct val="100000"/>
              </a:lnSpc>
              <a:spcBef>
                <a:spcPts val="195"/>
              </a:spcBef>
              <a:buClr>
                <a:srgbClr val="3891A7"/>
              </a:buClr>
              <a:buSzPct val="80000"/>
              <a:buChar char=""/>
              <a:tabLst>
                <a:tab pos="296545" algn="l"/>
              </a:tabLst>
            </a:pPr>
            <a:r>
              <a:rPr sz="3000" dirty="0">
                <a:latin typeface="Arial"/>
                <a:cs typeface="Arial"/>
              </a:rPr>
              <a:t>Pinch the </a:t>
            </a:r>
            <a:r>
              <a:rPr sz="3000" spc="-5" dirty="0">
                <a:latin typeface="Arial"/>
                <a:cs typeface="Arial"/>
              </a:rPr>
              <a:t>nose</a:t>
            </a:r>
            <a:r>
              <a:rPr sz="3000" spc="-4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closed.</a:t>
            </a:r>
            <a:endParaRPr sz="3000">
              <a:latin typeface="Arial"/>
              <a:cs typeface="Arial"/>
            </a:endParaRPr>
          </a:p>
          <a:p>
            <a:pPr marL="295910" indent="-283210">
              <a:lnSpc>
                <a:spcPct val="100000"/>
              </a:lnSpc>
              <a:spcBef>
                <a:spcPts val="240"/>
              </a:spcBef>
              <a:buClr>
                <a:srgbClr val="3891A7"/>
              </a:buClr>
              <a:buSzPct val="80000"/>
              <a:buChar char=""/>
              <a:tabLst>
                <a:tab pos="296545" algn="l"/>
              </a:tabLst>
            </a:pPr>
            <a:r>
              <a:rPr sz="3000" spc="-5" dirty="0">
                <a:latin typeface="Arial"/>
                <a:cs typeface="Arial"/>
              </a:rPr>
              <a:t>Keep </a:t>
            </a:r>
            <a:r>
              <a:rPr sz="3000" dirty="0">
                <a:latin typeface="Arial"/>
                <a:cs typeface="Arial"/>
              </a:rPr>
              <a:t>the </a:t>
            </a:r>
            <a:r>
              <a:rPr sz="3000" spc="-5" dirty="0">
                <a:latin typeface="Arial"/>
                <a:cs typeface="Arial"/>
              </a:rPr>
              <a:t>chin lifted </a:t>
            </a:r>
            <a:r>
              <a:rPr sz="3000" dirty="0">
                <a:latin typeface="Arial"/>
                <a:cs typeface="Arial"/>
              </a:rPr>
              <a:t>&amp; </a:t>
            </a:r>
            <a:r>
              <a:rPr sz="3000" spc="-5" dirty="0">
                <a:latin typeface="Arial"/>
                <a:cs typeface="Arial"/>
              </a:rPr>
              <a:t>head</a:t>
            </a:r>
            <a:r>
              <a:rPr sz="3000" spc="-55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tilted.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811" y="338327"/>
            <a:ext cx="2820924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4602" y="490854"/>
            <a:ext cx="2116455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CONT…</a:t>
            </a:r>
          </a:p>
        </p:txBody>
      </p:sp>
      <p:sp>
        <p:nvSpPr>
          <p:cNvPr id="4" name="object 4"/>
          <p:cNvSpPr/>
          <p:nvPr/>
        </p:nvSpPr>
        <p:spPr>
          <a:xfrm>
            <a:off x="990600" y="2743198"/>
            <a:ext cx="7251192" cy="41147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374394" y="1624329"/>
            <a:ext cx="30289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C32C2D"/>
                </a:solidFill>
                <a:latin typeface="Arial"/>
                <a:cs typeface="Arial"/>
              </a:rPr>
              <a:t>Look, Listen,</a:t>
            </a:r>
            <a:r>
              <a:rPr sz="2800" b="1" spc="-20" dirty="0">
                <a:solidFill>
                  <a:srgbClr val="C32C2D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C32C2D"/>
                </a:solidFill>
                <a:latin typeface="Arial"/>
                <a:cs typeface="Arial"/>
              </a:rPr>
              <a:t>Feel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811" y="338327"/>
            <a:ext cx="2971800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4602" y="490854"/>
            <a:ext cx="226822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CONT….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96897" y="1468882"/>
            <a:ext cx="7100570" cy="35166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910" marR="5080" indent="-283210">
              <a:lnSpc>
                <a:spcPct val="100000"/>
              </a:lnSpc>
              <a:spcBef>
                <a:spcPts val="105"/>
              </a:spcBef>
              <a:buClr>
                <a:srgbClr val="3891A7"/>
              </a:buClr>
              <a:buSzPct val="79687"/>
              <a:buChar char=""/>
              <a:tabLst>
                <a:tab pos="296545" algn="l"/>
              </a:tabLst>
            </a:pPr>
            <a:r>
              <a:rPr sz="3200" dirty="0">
                <a:latin typeface="Arial"/>
                <a:cs typeface="Arial"/>
              </a:rPr>
              <a:t>Give two rescue </a:t>
            </a:r>
            <a:r>
              <a:rPr sz="3200" spc="-5" dirty="0">
                <a:latin typeface="Arial"/>
                <a:cs typeface="Arial"/>
              </a:rPr>
              <a:t>breaths. </a:t>
            </a:r>
            <a:r>
              <a:rPr sz="3200" dirty="0">
                <a:latin typeface="Arial"/>
                <a:cs typeface="Arial"/>
              </a:rPr>
              <a:t>Each </a:t>
            </a:r>
            <a:r>
              <a:rPr sz="3200" spc="-60" dirty="0">
                <a:latin typeface="Arial"/>
                <a:cs typeface="Arial"/>
              </a:rPr>
              <a:t>breath  </a:t>
            </a:r>
            <a:r>
              <a:rPr sz="3200" spc="-5" dirty="0">
                <a:latin typeface="Arial"/>
                <a:cs typeface="Arial"/>
              </a:rPr>
              <a:t>should </a:t>
            </a:r>
            <a:r>
              <a:rPr sz="3200" dirty="0">
                <a:latin typeface="Arial"/>
                <a:cs typeface="Arial"/>
              </a:rPr>
              <a:t>take </a:t>
            </a:r>
            <a:r>
              <a:rPr sz="3200" spc="-5" dirty="0">
                <a:latin typeface="Arial"/>
                <a:cs typeface="Arial"/>
              </a:rPr>
              <a:t>about </a:t>
            </a:r>
            <a:r>
              <a:rPr sz="3200" dirty="0">
                <a:latin typeface="Arial"/>
                <a:cs typeface="Arial"/>
              </a:rPr>
              <a:t>a second &amp; </a:t>
            </a:r>
            <a:r>
              <a:rPr sz="3200" spc="-5" dirty="0">
                <a:latin typeface="Arial"/>
                <a:cs typeface="Arial"/>
              </a:rPr>
              <a:t>make  </a:t>
            </a:r>
            <a:r>
              <a:rPr sz="3200" dirty="0">
                <a:latin typeface="Arial"/>
                <a:cs typeface="Arial"/>
              </a:rPr>
              <a:t>the chest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rise.</a:t>
            </a:r>
            <a:endParaRPr sz="3200">
              <a:latin typeface="Arial"/>
              <a:cs typeface="Arial"/>
            </a:endParaRPr>
          </a:p>
          <a:p>
            <a:pPr marL="295910" marR="51435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687"/>
              <a:buChar char=""/>
              <a:tabLst>
                <a:tab pos="296545" algn="l"/>
              </a:tabLst>
            </a:pPr>
            <a:r>
              <a:rPr sz="3200" spc="-5" dirty="0">
                <a:latin typeface="Arial"/>
                <a:cs typeface="Arial"/>
              </a:rPr>
              <a:t>Continue </a:t>
            </a:r>
            <a:r>
              <a:rPr sz="3200" spc="-70" dirty="0">
                <a:latin typeface="Arial"/>
                <a:cs typeface="Arial"/>
              </a:rPr>
              <a:t>C.P.R. </a:t>
            </a:r>
            <a:r>
              <a:rPr sz="3200" dirty="0">
                <a:latin typeface="Arial"/>
                <a:cs typeface="Arial"/>
              </a:rPr>
              <a:t>(30 chest  compression </a:t>
            </a:r>
            <a:r>
              <a:rPr sz="3200" spc="-5" dirty="0">
                <a:latin typeface="Arial"/>
                <a:cs typeface="Arial"/>
              </a:rPr>
              <a:t>followed </a:t>
            </a:r>
            <a:r>
              <a:rPr sz="3200" spc="-10" dirty="0">
                <a:latin typeface="Arial"/>
                <a:cs typeface="Arial"/>
              </a:rPr>
              <a:t>by </a:t>
            </a:r>
            <a:r>
              <a:rPr sz="3200" dirty="0">
                <a:latin typeface="Arial"/>
                <a:cs typeface="Arial"/>
              </a:rPr>
              <a:t>2 </a:t>
            </a:r>
            <a:r>
              <a:rPr sz="3200" spc="-5" dirty="0">
                <a:latin typeface="Arial"/>
                <a:cs typeface="Arial"/>
              </a:rPr>
              <a:t>breaths  then repeat) until </a:t>
            </a:r>
            <a:r>
              <a:rPr sz="3200" dirty="0">
                <a:latin typeface="Arial"/>
                <a:cs typeface="Arial"/>
              </a:rPr>
              <a:t>the </a:t>
            </a:r>
            <a:r>
              <a:rPr sz="3200" spc="-5" dirty="0">
                <a:latin typeface="Arial"/>
                <a:cs typeface="Arial"/>
              </a:rPr>
              <a:t>person</a:t>
            </a:r>
            <a:r>
              <a:rPr sz="3200" spc="-7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recovers  or </a:t>
            </a:r>
            <a:r>
              <a:rPr sz="3200" spc="-5" dirty="0">
                <a:latin typeface="Arial"/>
                <a:cs typeface="Arial"/>
              </a:rPr>
              <a:t>help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arrives.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811" y="338327"/>
            <a:ext cx="6950964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4602" y="490854"/>
            <a:ext cx="6247765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Mouth to mouth breathing</a:t>
            </a:r>
          </a:p>
        </p:txBody>
      </p:sp>
      <p:sp>
        <p:nvSpPr>
          <p:cNvPr id="4" name="object 4"/>
          <p:cNvSpPr/>
          <p:nvPr/>
        </p:nvSpPr>
        <p:spPr>
          <a:xfrm>
            <a:off x="568451" y="1708404"/>
            <a:ext cx="3657600" cy="45399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9401" y="1689354"/>
            <a:ext cx="3695700" cy="4578350"/>
          </a:xfrm>
          <a:custGeom>
            <a:avLst/>
            <a:gdLst/>
            <a:ahLst/>
            <a:cxnLst/>
            <a:rect l="l" t="t" r="r" b="b"/>
            <a:pathLst>
              <a:path w="3695700" h="4578350">
                <a:moveTo>
                  <a:pt x="0" y="4578096"/>
                </a:moveTo>
                <a:lnTo>
                  <a:pt x="3695700" y="4578096"/>
                </a:lnTo>
                <a:lnTo>
                  <a:pt x="3695700" y="0"/>
                </a:lnTo>
                <a:lnTo>
                  <a:pt x="0" y="0"/>
                </a:lnTo>
                <a:lnTo>
                  <a:pt x="0" y="4578096"/>
                </a:lnTo>
                <a:close/>
              </a:path>
            </a:pathLst>
          </a:custGeom>
          <a:ln w="38100">
            <a:solidFill>
              <a:srgbClr val="8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91000" y="1752600"/>
            <a:ext cx="4674108" cy="4495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811" y="338327"/>
            <a:ext cx="5472684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4602" y="490854"/>
            <a:ext cx="461772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MOUTH </a:t>
            </a:r>
            <a:r>
              <a:rPr spc="-40" dirty="0"/>
              <a:t>TO</a:t>
            </a:r>
            <a:r>
              <a:rPr spc="-135" dirty="0"/>
              <a:t> </a:t>
            </a:r>
            <a:r>
              <a:rPr spc="-5" dirty="0"/>
              <a:t>MASK</a:t>
            </a:r>
          </a:p>
        </p:txBody>
      </p:sp>
      <p:sp>
        <p:nvSpPr>
          <p:cNvPr id="4" name="object 4"/>
          <p:cNvSpPr/>
          <p:nvPr/>
        </p:nvSpPr>
        <p:spPr>
          <a:xfrm>
            <a:off x="1507236" y="1447800"/>
            <a:ext cx="7354823" cy="4800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811" y="338327"/>
            <a:ext cx="5612892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4602" y="490854"/>
            <a:ext cx="4907915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14" dirty="0"/>
              <a:t>PALPATING</a:t>
            </a:r>
            <a:r>
              <a:rPr spc="-40" dirty="0"/>
              <a:t> </a:t>
            </a:r>
            <a:r>
              <a:rPr spc="-5" dirty="0"/>
              <a:t>PULSE</a:t>
            </a:r>
          </a:p>
        </p:txBody>
      </p:sp>
      <p:sp>
        <p:nvSpPr>
          <p:cNvPr id="4" name="object 4"/>
          <p:cNvSpPr/>
          <p:nvPr/>
        </p:nvSpPr>
        <p:spPr>
          <a:xfrm>
            <a:off x="1066800" y="1600200"/>
            <a:ext cx="5791200" cy="4800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811" y="338327"/>
            <a:ext cx="5114544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4602" y="490854"/>
            <a:ext cx="4411345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0" dirty="0"/>
              <a:t>DEFIBRILLATION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96897" y="1436877"/>
            <a:ext cx="7047865" cy="4645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910" marR="232410" indent="-283210">
              <a:lnSpc>
                <a:spcPct val="100000"/>
              </a:lnSpc>
              <a:spcBef>
                <a:spcPts val="105"/>
              </a:spcBef>
              <a:buClr>
                <a:srgbClr val="3891A7"/>
              </a:buClr>
              <a:buSzPct val="79687"/>
              <a:buFont typeface="Arial"/>
              <a:buChar char=""/>
              <a:tabLst>
                <a:tab pos="296545" algn="l"/>
              </a:tabLst>
            </a:pPr>
            <a:r>
              <a:rPr sz="3200" b="1" spc="75" dirty="0">
                <a:solidFill>
                  <a:srgbClr val="601617"/>
                </a:solidFill>
                <a:latin typeface="Arial"/>
                <a:cs typeface="Arial"/>
              </a:rPr>
              <a:t>If </a:t>
            </a:r>
            <a:r>
              <a:rPr sz="3200" b="1" spc="60" dirty="0">
                <a:solidFill>
                  <a:srgbClr val="601617"/>
                </a:solidFill>
                <a:latin typeface="Arial"/>
                <a:cs typeface="Arial"/>
              </a:rPr>
              <a:t>an </a:t>
            </a:r>
            <a:r>
              <a:rPr sz="3200" b="1" spc="-229" dirty="0">
                <a:solidFill>
                  <a:srgbClr val="601617"/>
                </a:solidFill>
                <a:latin typeface="Arial"/>
                <a:cs typeface="Arial"/>
              </a:rPr>
              <a:t>AED </a:t>
            </a:r>
            <a:r>
              <a:rPr sz="3200" b="1" spc="25" dirty="0">
                <a:solidFill>
                  <a:srgbClr val="601617"/>
                </a:solidFill>
                <a:latin typeface="Arial"/>
                <a:cs typeface="Arial"/>
              </a:rPr>
              <a:t>(automated </a:t>
            </a:r>
            <a:r>
              <a:rPr sz="3200" b="1" spc="70" dirty="0">
                <a:solidFill>
                  <a:srgbClr val="601617"/>
                </a:solidFill>
                <a:latin typeface="Arial"/>
                <a:cs typeface="Arial"/>
              </a:rPr>
              <a:t>external  </a:t>
            </a:r>
            <a:r>
              <a:rPr sz="3200" b="1" spc="20" dirty="0">
                <a:solidFill>
                  <a:srgbClr val="601617"/>
                </a:solidFill>
                <a:latin typeface="Arial"/>
                <a:cs typeface="Arial"/>
              </a:rPr>
              <a:t>defibrillator) </a:t>
            </a:r>
            <a:r>
              <a:rPr sz="3200" b="1" spc="45" dirty="0">
                <a:solidFill>
                  <a:srgbClr val="601617"/>
                </a:solidFill>
                <a:latin typeface="Arial"/>
                <a:cs typeface="Arial"/>
              </a:rPr>
              <a:t>for </a:t>
            </a:r>
            <a:r>
              <a:rPr sz="3200" b="1" spc="25" dirty="0">
                <a:solidFill>
                  <a:srgbClr val="601617"/>
                </a:solidFill>
                <a:latin typeface="Arial"/>
                <a:cs typeface="Arial"/>
              </a:rPr>
              <a:t>adult </a:t>
            </a:r>
            <a:r>
              <a:rPr sz="3200" b="1" spc="-185" dirty="0">
                <a:solidFill>
                  <a:srgbClr val="601617"/>
                </a:solidFill>
                <a:latin typeface="Arial"/>
                <a:cs typeface="Arial"/>
              </a:rPr>
              <a:t>is </a:t>
            </a:r>
            <a:r>
              <a:rPr sz="3200" b="1" spc="75" dirty="0">
                <a:solidFill>
                  <a:srgbClr val="601617"/>
                </a:solidFill>
                <a:latin typeface="Arial"/>
                <a:cs typeface="Arial"/>
              </a:rPr>
              <a:t>available  </a:t>
            </a:r>
            <a:r>
              <a:rPr sz="3200" b="1" spc="-114" dirty="0">
                <a:solidFill>
                  <a:srgbClr val="601617"/>
                </a:solidFill>
                <a:latin typeface="Arial"/>
                <a:cs typeface="Arial"/>
              </a:rPr>
              <a:t>use </a:t>
            </a:r>
            <a:r>
              <a:rPr sz="3200" b="1" spc="-20" dirty="0">
                <a:solidFill>
                  <a:srgbClr val="601617"/>
                </a:solidFill>
                <a:latin typeface="Arial"/>
                <a:cs typeface="Arial"/>
              </a:rPr>
              <a:t>it </a:t>
            </a:r>
            <a:r>
              <a:rPr sz="3200" b="1" spc="-70" dirty="0">
                <a:solidFill>
                  <a:srgbClr val="601617"/>
                </a:solidFill>
                <a:latin typeface="Arial"/>
                <a:cs typeface="Arial"/>
              </a:rPr>
              <a:t>as </a:t>
            </a:r>
            <a:r>
              <a:rPr sz="3200" b="1" spc="-95" dirty="0">
                <a:solidFill>
                  <a:srgbClr val="601617"/>
                </a:solidFill>
                <a:latin typeface="Arial"/>
                <a:cs typeface="Arial"/>
              </a:rPr>
              <a:t>soon </a:t>
            </a:r>
            <a:r>
              <a:rPr sz="3200" b="1" spc="-70" dirty="0">
                <a:solidFill>
                  <a:srgbClr val="601617"/>
                </a:solidFill>
                <a:latin typeface="Arial"/>
                <a:cs typeface="Arial"/>
              </a:rPr>
              <a:t>as</a:t>
            </a:r>
            <a:r>
              <a:rPr sz="3200" b="1" spc="240" dirty="0">
                <a:solidFill>
                  <a:srgbClr val="601617"/>
                </a:solidFill>
                <a:latin typeface="Arial"/>
                <a:cs typeface="Arial"/>
              </a:rPr>
              <a:t> </a:t>
            </a:r>
            <a:r>
              <a:rPr sz="3200" b="1" spc="-90" dirty="0">
                <a:solidFill>
                  <a:srgbClr val="601617"/>
                </a:solidFill>
                <a:latin typeface="Arial"/>
                <a:cs typeface="Arial"/>
              </a:rPr>
              <a:t>possible.</a:t>
            </a:r>
            <a:endParaRPr sz="3200">
              <a:latin typeface="Arial"/>
              <a:cs typeface="Arial"/>
            </a:endParaRPr>
          </a:p>
          <a:p>
            <a:pPr marL="295910" marR="5080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687"/>
              <a:buFont typeface="Arial"/>
              <a:buChar char=""/>
              <a:tabLst>
                <a:tab pos="296545" algn="l"/>
              </a:tabLst>
            </a:pPr>
            <a:r>
              <a:rPr sz="3200" b="1" spc="-20" dirty="0">
                <a:solidFill>
                  <a:srgbClr val="601617"/>
                </a:solidFill>
                <a:latin typeface="Arial"/>
                <a:cs typeface="Arial"/>
              </a:rPr>
              <a:t>Most </a:t>
            </a:r>
            <a:r>
              <a:rPr sz="3200" b="1" spc="10" dirty="0">
                <a:solidFill>
                  <a:srgbClr val="601617"/>
                </a:solidFill>
                <a:latin typeface="Arial"/>
                <a:cs typeface="Arial"/>
              </a:rPr>
              <a:t>frequent </a:t>
            </a:r>
            <a:r>
              <a:rPr sz="3200" b="1" spc="5" dirty="0">
                <a:solidFill>
                  <a:srgbClr val="601617"/>
                </a:solidFill>
                <a:latin typeface="Arial"/>
                <a:cs typeface="Arial"/>
              </a:rPr>
              <a:t>arrest </a:t>
            </a:r>
            <a:r>
              <a:rPr sz="3200" b="1" dirty="0">
                <a:solidFill>
                  <a:srgbClr val="601617"/>
                </a:solidFill>
                <a:latin typeface="Arial"/>
                <a:cs typeface="Arial"/>
              </a:rPr>
              <a:t>rhythm  </a:t>
            </a:r>
            <a:r>
              <a:rPr sz="3200" b="1" spc="-10" dirty="0">
                <a:solidFill>
                  <a:srgbClr val="601617"/>
                </a:solidFill>
                <a:latin typeface="Arial"/>
                <a:cs typeface="Arial"/>
              </a:rPr>
              <a:t>Ventricular </a:t>
            </a:r>
            <a:r>
              <a:rPr sz="3200" b="1" spc="-30" dirty="0">
                <a:solidFill>
                  <a:srgbClr val="601617"/>
                </a:solidFill>
                <a:latin typeface="Arial"/>
                <a:cs typeface="Arial"/>
              </a:rPr>
              <a:t>Fibrillation </a:t>
            </a:r>
            <a:r>
              <a:rPr sz="3200" b="1" spc="175" dirty="0">
                <a:solidFill>
                  <a:srgbClr val="601617"/>
                </a:solidFill>
                <a:latin typeface="Arial"/>
                <a:cs typeface="Arial"/>
              </a:rPr>
              <a:t>/</a:t>
            </a:r>
            <a:r>
              <a:rPr sz="3200" b="1" spc="-35" dirty="0">
                <a:solidFill>
                  <a:srgbClr val="601617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601617"/>
                </a:solidFill>
                <a:latin typeface="Arial"/>
                <a:cs typeface="Arial"/>
              </a:rPr>
              <a:t>Ventricular  </a:t>
            </a:r>
            <a:r>
              <a:rPr sz="3200" b="1" spc="-55" dirty="0">
                <a:solidFill>
                  <a:srgbClr val="601617"/>
                </a:solidFill>
                <a:latin typeface="Arial"/>
                <a:cs typeface="Arial"/>
              </a:rPr>
              <a:t>Tachycardia.</a:t>
            </a:r>
            <a:endParaRPr sz="3200">
              <a:latin typeface="Arial"/>
              <a:cs typeface="Arial"/>
            </a:endParaRPr>
          </a:p>
          <a:p>
            <a:pPr marL="295910" indent="-283210">
              <a:lnSpc>
                <a:spcPct val="100000"/>
              </a:lnSpc>
              <a:spcBef>
                <a:spcPts val="605"/>
              </a:spcBef>
              <a:buClr>
                <a:srgbClr val="3891A7"/>
              </a:buClr>
              <a:buSzPct val="79687"/>
              <a:buFont typeface="Arial"/>
              <a:buChar char=""/>
              <a:tabLst>
                <a:tab pos="296545" algn="l"/>
              </a:tabLst>
            </a:pPr>
            <a:r>
              <a:rPr sz="3200" b="1" spc="-25" dirty="0">
                <a:solidFill>
                  <a:srgbClr val="601617"/>
                </a:solidFill>
                <a:latin typeface="Arial"/>
                <a:cs typeface="Arial"/>
              </a:rPr>
              <a:t>Treatment </a:t>
            </a:r>
            <a:r>
              <a:rPr sz="3200" b="1" spc="-185" dirty="0">
                <a:solidFill>
                  <a:srgbClr val="601617"/>
                </a:solidFill>
                <a:latin typeface="Arial"/>
                <a:cs typeface="Arial"/>
              </a:rPr>
              <a:t>is</a:t>
            </a:r>
            <a:r>
              <a:rPr sz="3200" b="1" spc="-25" dirty="0">
                <a:solidFill>
                  <a:srgbClr val="601617"/>
                </a:solidFill>
                <a:latin typeface="Arial"/>
                <a:cs typeface="Arial"/>
              </a:rPr>
              <a:t> </a:t>
            </a:r>
            <a:r>
              <a:rPr sz="3200" b="1" spc="15" dirty="0">
                <a:solidFill>
                  <a:srgbClr val="601617"/>
                </a:solidFill>
                <a:latin typeface="Arial"/>
                <a:cs typeface="Arial"/>
              </a:rPr>
              <a:t>defibrillation</a:t>
            </a:r>
            <a:endParaRPr sz="3200">
              <a:latin typeface="Arial"/>
              <a:cs typeface="Arial"/>
            </a:endParaRPr>
          </a:p>
          <a:p>
            <a:pPr marL="295910" marR="507365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687"/>
              <a:buFont typeface="Arial"/>
              <a:buChar char=""/>
              <a:tabLst>
                <a:tab pos="296545" algn="l"/>
              </a:tabLst>
            </a:pPr>
            <a:r>
              <a:rPr sz="3200" b="1" spc="-185" dirty="0">
                <a:solidFill>
                  <a:srgbClr val="601617"/>
                </a:solidFill>
                <a:latin typeface="Arial"/>
                <a:cs typeface="Arial"/>
              </a:rPr>
              <a:t>Successful </a:t>
            </a:r>
            <a:r>
              <a:rPr sz="3200" b="1" spc="-70" dirty="0">
                <a:solidFill>
                  <a:srgbClr val="601617"/>
                </a:solidFill>
                <a:latin typeface="Arial"/>
                <a:cs typeface="Arial"/>
              </a:rPr>
              <a:t>conversion </a:t>
            </a:r>
            <a:r>
              <a:rPr sz="3200" b="1" spc="-130" dirty="0">
                <a:solidFill>
                  <a:srgbClr val="601617"/>
                </a:solidFill>
                <a:latin typeface="Arial"/>
                <a:cs typeface="Arial"/>
              </a:rPr>
              <a:t>diminishes  </a:t>
            </a:r>
            <a:r>
              <a:rPr sz="3200" b="1" spc="55" dirty="0">
                <a:solidFill>
                  <a:srgbClr val="601617"/>
                </a:solidFill>
                <a:latin typeface="Arial"/>
                <a:cs typeface="Arial"/>
              </a:rPr>
              <a:t>over</a:t>
            </a:r>
            <a:r>
              <a:rPr sz="3200" b="1" spc="-5" dirty="0">
                <a:solidFill>
                  <a:srgbClr val="601617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601617"/>
                </a:solidFill>
                <a:latin typeface="Arial"/>
                <a:cs typeface="Arial"/>
              </a:rPr>
              <a:t>time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811" y="338327"/>
            <a:ext cx="7359396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4602" y="490854"/>
            <a:ext cx="650367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PLACING ELECTRIC</a:t>
            </a:r>
            <a:r>
              <a:rPr spc="-60" dirty="0"/>
              <a:t> </a:t>
            </a:r>
            <a:r>
              <a:rPr spc="-114" dirty="0"/>
              <a:t>PAD</a:t>
            </a:r>
          </a:p>
        </p:txBody>
      </p:sp>
      <p:sp>
        <p:nvSpPr>
          <p:cNvPr id="4" name="object 4"/>
          <p:cNvSpPr/>
          <p:nvPr/>
        </p:nvSpPr>
        <p:spPr>
          <a:xfrm>
            <a:off x="1524000" y="2362200"/>
            <a:ext cx="5638800" cy="42473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6339" y="0"/>
            <a:ext cx="6143244" cy="8991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78168" y="0"/>
            <a:ext cx="2106168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96339" y="385572"/>
            <a:ext cx="1872996" cy="11079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14602" y="0"/>
            <a:ext cx="6830695" cy="1215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900" b="1" spc="-20" dirty="0">
                <a:solidFill>
                  <a:srgbClr val="6C3A00"/>
                </a:solidFill>
                <a:latin typeface="Times New Roman"/>
                <a:cs typeface="Times New Roman"/>
              </a:rPr>
              <a:t>DIFIBRILLATION </a:t>
            </a:r>
            <a:r>
              <a:rPr sz="3900" b="1" dirty="0">
                <a:solidFill>
                  <a:srgbClr val="6C3A00"/>
                </a:solidFill>
                <a:latin typeface="Times New Roman"/>
                <a:cs typeface="Times New Roman"/>
              </a:rPr>
              <a:t>NOT</a:t>
            </a:r>
            <a:r>
              <a:rPr sz="3900" b="1" spc="-185" dirty="0">
                <a:solidFill>
                  <a:srgbClr val="6C3A00"/>
                </a:solidFill>
                <a:latin typeface="Times New Roman"/>
                <a:cs typeface="Times New Roman"/>
              </a:rPr>
              <a:t> </a:t>
            </a:r>
            <a:r>
              <a:rPr sz="3900" b="1" dirty="0">
                <a:solidFill>
                  <a:srgbClr val="6C3A00"/>
                </a:solidFill>
                <a:latin typeface="Times New Roman"/>
                <a:cs typeface="Times New Roman"/>
              </a:rPr>
              <a:t>USED  </a:t>
            </a:r>
            <a:r>
              <a:rPr sz="3900" b="1" spc="-5" dirty="0">
                <a:solidFill>
                  <a:srgbClr val="6C3A00"/>
                </a:solidFill>
                <a:latin typeface="Times New Roman"/>
                <a:cs typeface="Times New Roman"/>
              </a:rPr>
              <a:t>FOR:</a:t>
            </a:r>
            <a:endParaRPr sz="39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96897" y="1391386"/>
            <a:ext cx="2670810" cy="157162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295910" indent="-283210">
              <a:lnSpc>
                <a:spcPct val="100000"/>
              </a:lnSpc>
              <a:spcBef>
                <a:spcPts val="315"/>
              </a:spcBef>
              <a:buClr>
                <a:srgbClr val="3891A7"/>
              </a:buClr>
              <a:buSzPct val="50000"/>
              <a:buFont typeface="Arial"/>
              <a:buChar char=""/>
              <a:tabLst>
                <a:tab pos="295910" algn="l"/>
                <a:tab pos="296545" algn="l"/>
              </a:tabLst>
            </a:pPr>
            <a:r>
              <a:rPr sz="3200" b="1" spc="-5" dirty="0">
                <a:solidFill>
                  <a:srgbClr val="6C3A00"/>
                </a:solidFill>
                <a:latin typeface="Times New Roman"/>
                <a:cs typeface="Times New Roman"/>
              </a:rPr>
              <a:t>Sinus</a:t>
            </a:r>
            <a:r>
              <a:rPr sz="3200" b="1" spc="-65" dirty="0">
                <a:solidFill>
                  <a:srgbClr val="6C3A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6C3A00"/>
                </a:solidFill>
                <a:latin typeface="Times New Roman"/>
                <a:cs typeface="Times New Roman"/>
              </a:rPr>
              <a:t>rhythm</a:t>
            </a:r>
            <a:endParaRPr sz="3200">
              <a:latin typeface="Times New Roman"/>
              <a:cs typeface="Times New Roman"/>
            </a:endParaRPr>
          </a:p>
          <a:p>
            <a:pPr marL="295910" indent="-283210">
              <a:lnSpc>
                <a:spcPct val="100000"/>
              </a:lnSpc>
              <a:spcBef>
                <a:spcPts val="220"/>
              </a:spcBef>
              <a:buClr>
                <a:srgbClr val="3891A7"/>
              </a:buClr>
              <a:buSzPct val="50000"/>
              <a:buFont typeface="Arial"/>
              <a:buChar char=""/>
              <a:tabLst>
                <a:tab pos="295910" algn="l"/>
                <a:tab pos="296545" algn="l"/>
              </a:tabLst>
            </a:pPr>
            <a:r>
              <a:rPr sz="3200" b="1" dirty="0">
                <a:solidFill>
                  <a:srgbClr val="6C3A00"/>
                </a:solidFill>
                <a:latin typeface="Times New Roman"/>
                <a:cs typeface="Times New Roman"/>
              </a:rPr>
              <a:t>Bradycardia</a:t>
            </a:r>
            <a:endParaRPr sz="3200">
              <a:latin typeface="Times New Roman"/>
              <a:cs typeface="Times New Roman"/>
            </a:endParaRPr>
          </a:p>
          <a:p>
            <a:pPr marL="295910" indent="-283210">
              <a:lnSpc>
                <a:spcPct val="100000"/>
              </a:lnSpc>
              <a:spcBef>
                <a:spcPts val="215"/>
              </a:spcBef>
              <a:buClr>
                <a:srgbClr val="3891A7"/>
              </a:buClr>
              <a:buSzPct val="50000"/>
              <a:buFont typeface="Arial"/>
              <a:buChar char=""/>
              <a:tabLst>
                <a:tab pos="295910" algn="l"/>
                <a:tab pos="296545" algn="l"/>
              </a:tabLst>
            </a:pPr>
            <a:r>
              <a:rPr sz="3200" b="1" dirty="0">
                <a:solidFill>
                  <a:srgbClr val="6C3A00"/>
                </a:solidFill>
                <a:latin typeface="Times New Roman"/>
                <a:cs typeface="Times New Roman"/>
              </a:rPr>
              <a:t>Asystole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156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7315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2960" y="2855976"/>
            <a:ext cx="7498080" cy="11460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43000" y="89913"/>
            <a:ext cx="7848600" cy="67680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0600" y="0"/>
            <a:ext cx="8153399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811" y="338327"/>
            <a:ext cx="2516124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4602" y="490854"/>
            <a:ext cx="181483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CON</a:t>
            </a:r>
            <a:r>
              <a:rPr spc="-480" dirty="0"/>
              <a:t>T</a:t>
            </a:r>
            <a:r>
              <a:rPr spc="-5" dirty="0"/>
              <a:t>..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14602" y="1294981"/>
            <a:ext cx="5143500" cy="415417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550" spc="-665" dirty="0">
                <a:solidFill>
                  <a:srgbClr val="3891A7"/>
                </a:solidFill>
                <a:latin typeface="Arial"/>
                <a:cs typeface="Arial"/>
              </a:rPr>
              <a:t> </a:t>
            </a:r>
            <a:r>
              <a:rPr sz="3200" b="1" spc="-20" dirty="0">
                <a:latin typeface="Times New Roman"/>
                <a:cs typeface="Times New Roman"/>
              </a:rPr>
              <a:t>TERMINATION </a:t>
            </a:r>
            <a:r>
              <a:rPr sz="3200" b="1" dirty="0">
                <a:latin typeface="Times New Roman"/>
                <a:cs typeface="Times New Roman"/>
              </a:rPr>
              <a:t>OF</a:t>
            </a:r>
            <a:r>
              <a:rPr sz="3200" b="1" spc="-170" dirty="0">
                <a:latin typeface="Times New Roman"/>
                <a:cs typeface="Times New Roman"/>
              </a:rPr>
              <a:t> </a:t>
            </a:r>
            <a:r>
              <a:rPr sz="3200" b="1" spc="-120" dirty="0">
                <a:latin typeface="Times New Roman"/>
                <a:cs typeface="Times New Roman"/>
              </a:rPr>
              <a:t>C.P.R.</a:t>
            </a:r>
            <a:endParaRPr sz="3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575"/>
              </a:spcBef>
              <a:buClr>
                <a:srgbClr val="3891A7"/>
              </a:buClr>
              <a:buSzPct val="79687"/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3200" b="1" dirty="0">
                <a:latin typeface="Times New Roman"/>
                <a:cs typeface="Times New Roman"/>
              </a:rPr>
              <a:t>Struggling</a:t>
            </a:r>
            <a:r>
              <a:rPr sz="3200" b="1" spc="-3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movements</a:t>
            </a:r>
            <a:endParaRPr sz="3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585"/>
              </a:spcBef>
              <a:buClr>
                <a:srgbClr val="3891A7"/>
              </a:buClr>
              <a:buSzPct val="79687"/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3200" b="1" dirty="0">
                <a:latin typeface="Times New Roman"/>
                <a:cs typeface="Times New Roman"/>
              </a:rPr>
              <a:t>Return of</a:t>
            </a:r>
            <a:r>
              <a:rPr sz="3200" b="1" spc="-3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pulsation</a:t>
            </a:r>
            <a:endParaRPr sz="3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575"/>
              </a:spcBef>
              <a:buClr>
                <a:srgbClr val="3891A7"/>
              </a:buClr>
              <a:buSzPct val="79687"/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3200" b="1" dirty="0">
                <a:latin typeface="Times New Roman"/>
                <a:cs typeface="Times New Roman"/>
              </a:rPr>
              <a:t>Spontaneous</a:t>
            </a:r>
            <a:r>
              <a:rPr sz="3200" b="1" spc="-40" dirty="0">
                <a:latin typeface="Times New Roman"/>
                <a:cs typeface="Times New Roman"/>
              </a:rPr>
              <a:t> </a:t>
            </a:r>
            <a:r>
              <a:rPr sz="3200" b="1" spc="-5" dirty="0">
                <a:latin typeface="Times New Roman"/>
                <a:cs typeface="Times New Roman"/>
              </a:rPr>
              <a:t>respiration</a:t>
            </a:r>
            <a:endParaRPr sz="3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570"/>
              </a:spcBef>
              <a:buClr>
                <a:srgbClr val="3891A7"/>
              </a:buClr>
              <a:buSzPct val="79687"/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3200" b="1" dirty="0">
                <a:latin typeface="Times New Roman"/>
                <a:cs typeface="Times New Roman"/>
              </a:rPr>
              <a:t>Recordable</a:t>
            </a:r>
            <a:r>
              <a:rPr sz="3200" b="1" spc="-30" dirty="0">
                <a:latin typeface="Times New Roman"/>
                <a:cs typeface="Times New Roman"/>
              </a:rPr>
              <a:t> </a:t>
            </a:r>
            <a:r>
              <a:rPr sz="3200" b="1" spc="-5" dirty="0">
                <a:latin typeface="Times New Roman"/>
                <a:cs typeface="Times New Roman"/>
              </a:rPr>
              <a:t>BP</a:t>
            </a:r>
            <a:endParaRPr sz="3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585"/>
              </a:spcBef>
              <a:buClr>
                <a:srgbClr val="3891A7"/>
              </a:buClr>
              <a:buSzPct val="79687"/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3200" b="1" spc="-5" dirty="0">
                <a:latin typeface="Times New Roman"/>
                <a:cs typeface="Times New Roman"/>
              </a:rPr>
              <a:t>Improved</a:t>
            </a:r>
            <a:r>
              <a:rPr sz="3200" b="1" spc="-2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color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811" y="338327"/>
            <a:ext cx="4267200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4602" y="490854"/>
            <a:ext cx="3564254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PRE</a:t>
            </a:r>
            <a:r>
              <a:rPr spc="5" dirty="0"/>
              <a:t>C</a:t>
            </a:r>
            <a:r>
              <a:rPr spc="-5" dirty="0"/>
              <a:t>U</a:t>
            </a:r>
            <a:r>
              <a:rPr spc="-320" dirty="0"/>
              <a:t>A</a:t>
            </a:r>
            <a:r>
              <a:rPr spc="-5" dirty="0"/>
              <a:t>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96897" y="1378965"/>
            <a:ext cx="7091680" cy="4888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 indent="-283210">
              <a:lnSpc>
                <a:spcPts val="3540"/>
              </a:lnSpc>
              <a:spcBef>
                <a:spcPts val="100"/>
              </a:spcBef>
              <a:buClr>
                <a:srgbClr val="3891A7"/>
              </a:buClr>
              <a:buSzPct val="80000"/>
              <a:buChar char=""/>
              <a:tabLst>
                <a:tab pos="296545" algn="l"/>
              </a:tabLst>
            </a:pPr>
            <a:r>
              <a:rPr sz="3000" spc="-5" dirty="0">
                <a:latin typeface="Arial"/>
                <a:cs typeface="Arial"/>
              </a:rPr>
              <a:t>Do </a:t>
            </a:r>
            <a:r>
              <a:rPr sz="3000" dirty="0">
                <a:latin typeface="Arial"/>
                <a:cs typeface="Arial"/>
              </a:rPr>
              <a:t>not </a:t>
            </a:r>
            <a:r>
              <a:rPr sz="3000" spc="-5" dirty="0">
                <a:latin typeface="Arial"/>
                <a:cs typeface="Arial"/>
              </a:rPr>
              <a:t>leave </a:t>
            </a:r>
            <a:r>
              <a:rPr sz="3000" dirty="0">
                <a:latin typeface="Arial"/>
                <a:cs typeface="Arial"/>
              </a:rPr>
              <a:t>the victim</a:t>
            </a:r>
            <a:r>
              <a:rPr sz="3000" spc="-3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alone</a:t>
            </a:r>
            <a:endParaRPr sz="3000">
              <a:latin typeface="Arial"/>
              <a:cs typeface="Arial"/>
            </a:endParaRPr>
          </a:p>
          <a:p>
            <a:pPr marL="295910" marR="652780" indent="-283210">
              <a:lnSpc>
                <a:spcPts val="2880"/>
              </a:lnSpc>
              <a:spcBef>
                <a:spcPts val="635"/>
              </a:spcBef>
              <a:buClr>
                <a:srgbClr val="3891A7"/>
              </a:buClr>
              <a:buSzPct val="80000"/>
              <a:buChar char=""/>
              <a:tabLst>
                <a:tab pos="296545" algn="l"/>
              </a:tabLst>
            </a:pPr>
            <a:r>
              <a:rPr sz="3000" dirty="0">
                <a:latin typeface="Arial"/>
                <a:cs typeface="Arial"/>
              </a:rPr>
              <a:t>Do not give chest compression if </a:t>
            </a:r>
            <a:r>
              <a:rPr sz="3000" spc="-459" dirty="0">
                <a:latin typeface="Arial"/>
                <a:cs typeface="Arial"/>
              </a:rPr>
              <a:t>the  </a:t>
            </a:r>
            <a:r>
              <a:rPr sz="3000" spc="-5" dirty="0">
                <a:latin typeface="Arial"/>
                <a:cs typeface="Arial"/>
              </a:rPr>
              <a:t>victim has a </a:t>
            </a:r>
            <a:r>
              <a:rPr sz="3000" dirty="0">
                <a:latin typeface="Arial"/>
                <a:cs typeface="Arial"/>
              </a:rPr>
              <a:t>pulse.</a:t>
            </a:r>
            <a:endParaRPr sz="3000">
              <a:latin typeface="Arial"/>
              <a:cs typeface="Arial"/>
            </a:endParaRPr>
          </a:p>
          <a:p>
            <a:pPr marL="295910" marR="100965" indent="-283210">
              <a:lnSpc>
                <a:spcPct val="80000"/>
              </a:lnSpc>
              <a:spcBef>
                <a:spcPts val="625"/>
              </a:spcBef>
              <a:buClr>
                <a:srgbClr val="3891A7"/>
              </a:buClr>
              <a:buSzPct val="80000"/>
              <a:buChar char=""/>
              <a:tabLst>
                <a:tab pos="296545" algn="l"/>
              </a:tabLst>
            </a:pPr>
            <a:r>
              <a:rPr sz="3000" spc="-5" dirty="0">
                <a:latin typeface="Arial"/>
                <a:cs typeface="Arial"/>
              </a:rPr>
              <a:t>Do </a:t>
            </a:r>
            <a:r>
              <a:rPr sz="3000" dirty="0">
                <a:latin typeface="Arial"/>
                <a:cs typeface="Arial"/>
              </a:rPr>
              <a:t>not </a:t>
            </a:r>
            <a:r>
              <a:rPr sz="3000" spc="-5" dirty="0">
                <a:latin typeface="Arial"/>
                <a:cs typeface="Arial"/>
              </a:rPr>
              <a:t>give </a:t>
            </a:r>
            <a:r>
              <a:rPr sz="3000" dirty="0">
                <a:latin typeface="Arial"/>
                <a:cs typeface="Arial"/>
              </a:rPr>
              <a:t>the victim </a:t>
            </a:r>
            <a:r>
              <a:rPr sz="3000" spc="-5" dirty="0">
                <a:latin typeface="Arial"/>
                <a:cs typeface="Arial"/>
              </a:rPr>
              <a:t>anything </a:t>
            </a:r>
            <a:r>
              <a:rPr sz="3000" dirty="0">
                <a:latin typeface="Arial"/>
                <a:cs typeface="Arial"/>
              </a:rPr>
              <a:t>to eat </a:t>
            </a:r>
            <a:r>
              <a:rPr sz="3000" spc="-470" dirty="0">
                <a:latin typeface="Arial"/>
                <a:cs typeface="Arial"/>
              </a:rPr>
              <a:t>or  </a:t>
            </a:r>
            <a:r>
              <a:rPr sz="3000" dirty="0">
                <a:latin typeface="Arial"/>
                <a:cs typeface="Arial"/>
              </a:rPr>
              <a:t>to</a:t>
            </a:r>
            <a:r>
              <a:rPr sz="3000" spc="-5" dirty="0">
                <a:latin typeface="Arial"/>
                <a:cs typeface="Arial"/>
              </a:rPr>
              <a:t> drink</a:t>
            </a:r>
            <a:endParaRPr sz="3000">
              <a:latin typeface="Arial"/>
              <a:cs typeface="Arial"/>
            </a:endParaRPr>
          </a:p>
          <a:p>
            <a:pPr marL="295910" marR="5080" indent="-283210">
              <a:lnSpc>
                <a:spcPts val="2880"/>
              </a:lnSpc>
              <a:spcBef>
                <a:spcPts val="580"/>
              </a:spcBef>
              <a:buClr>
                <a:srgbClr val="3891A7"/>
              </a:buClr>
              <a:buSzPct val="80000"/>
              <a:buChar char=""/>
              <a:tabLst>
                <a:tab pos="296545" algn="l"/>
              </a:tabLst>
            </a:pPr>
            <a:r>
              <a:rPr sz="3000" spc="-10" dirty="0">
                <a:latin typeface="Arial"/>
                <a:cs typeface="Arial"/>
              </a:rPr>
              <a:t>Avoid </a:t>
            </a:r>
            <a:r>
              <a:rPr sz="3000" dirty="0">
                <a:latin typeface="Arial"/>
                <a:cs typeface="Arial"/>
              </a:rPr>
              <a:t>moving the victims head or neck </a:t>
            </a:r>
            <a:r>
              <a:rPr sz="3000" spc="-459" dirty="0">
                <a:latin typeface="Arial"/>
                <a:cs typeface="Arial"/>
              </a:rPr>
              <a:t>if  </a:t>
            </a:r>
            <a:r>
              <a:rPr sz="3000" spc="-5" dirty="0">
                <a:latin typeface="Arial"/>
                <a:cs typeface="Arial"/>
              </a:rPr>
              <a:t>spinal </a:t>
            </a:r>
            <a:r>
              <a:rPr sz="3000" dirty="0">
                <a:latin typeface="Arial"/>
                <a:cs typeface="Arial"/>
              </a:rPr>
              <a:t>injury </a:t>
            </a:r>
            <a:r>
              <a:rPr sz="3000" spc="-5" dirty="0">
                <a:latin typeface="Arial"/>
                <a:cs typeface="Arial"/>
              </a:rPr>
              <a:t>is a</a:t>
            </a:r>
            <a:r>
              <a:rPr sz="3000" spc="-50" dirty="0">
                <a:latin typeface="Arial"/>
                <a:cs typeface="Arial"/>
              </a:rPr>
              <a:t> </a:t>
            </a:r>
            <a:r>
              <a:rPr sz="3000" spc="-25" dirty="0">
                <a:latin typeface="Arial"/>
                <a:cs typeface="Arial"/>
              </a:rPr>
              <a:t>possibility.</a:t>
            </a:r>
            <a:endParaRPr sz="3000">
              <a:latin typeface="Arial"/>
              <a:cs typeface="Arial"/>
            </a:endParaRPr>
          </a:p>
          <a:p>
            <a:pPr marL="295910" marR="651510" indent="-283210">
              <a:lnSpc>
                <a:spcPts val="2880"/>
              </a:lnSpc>
              <a:spcBef>
                <a:spcPts val="600"/>
              </a:spcBef>
              <a:buClr>
                <a:srgbClr val="3891A7"/>
              </a:buClr>
              <a:buSzPct val="80000"/>
              <a:buChar char=""/>
              <a:tabLst>
                <a:tab pos="296545" algn="l"/>
              </a:tabLst>
            </a:pPr>
            <a:r>
              <a:rPr sz="3000" spc="-5" dirty="0">
                <a:latin typeface="Arial"/>
                <a:cs typeface="Arial"/>
              </a:rPr>
              <a:t>Do </a:t>
            </a:r>
            <a:r>
              <a:rPr sz="3000" dirty="0">
                <a:latin typeface="Arial"/>
                <a:cs typeface="Arial"/>
              </a:rPr>
              <a:t>not </a:t>
            </a:r>
            <a:r>
              <a:rPr sz="3000" spc="-5" dirty="0">
                <a:latin typeface="Arial"/>
                <a:cs typeface="Arial"/>
              </a:rPr>
              <a:t>slap </a:t>
            </a:r>
            <a:r>
              <a:rPr sz="3000" dirty="0">
                <a:latin typeface="Arial"/>
                <a:cs typeface="Arial"/>
              </a:rPr>
              <a:t>the victims </a:t>
            </a:r>
            <a:r>
              <a:rPr sz="3000" spc="-5" dirty="0">
                <a:latin typeface="Arial"/>
                <a:cs typeface="Arial"/>
              </a:rPr>
              <a:t>face or </a:t>
            </a:r>
            <a:r>
              <a:rPr sz="3000" spc="-80" dirty="0">
                <a:latin typeface="Arial"/>
                <a:cs typeface="Arial"/>
              </a:rPr>
              <a:t>throw  </a:t>
            </a:r>
            <a:r>
              <a:rPr sz="3000" spc="-5" dirty="0">
                <a:latin typeface="Arial"/>
                <a:cs typeface="Arial"/>
              </a:rPr>
              <a:t>water on </a:t>
            </a:r>
            <a:r>
              <a:rPr sz="3000" spc="-10" dirty="0">
                <a:latin typeface="Arial"/>
                <a:cs typeface="Arial"/>
              </a:rPr>
              <a:t>the </a:t>
            </a:r>
            <a:r>
              <a:rPr sz="3000" dirty="0">
                <a:latin typeface="Arial"/>
                <a:cs typeface="Arial"/>
              </a:rPr>
              <a:t>face </a:t>
            </a:r>
            <a:r>
              <a:rPr sz="3000" spc="-10" dirty="0">
                <a:latin typeface="Arial"/>
                <a:cs typeface="Arial"/>
              </a:rPr>
              <a:t>to </a:t>
            </a:r>
            <a:r>
              <a:rPr sz="3000" spc="-5" dirty="0">
                <a:latin typeface="Arial"/>
                <a:cs typeface="Arial"/>
              </a:rPr>
              <a:t>try </a:t>
            </a:r>
            <a:r>
              <a:rPr sz="3000" dirty="0">
                <a:latin typeface="Arial"/>
                <a:cs typeface="Arial"/>
              </a:rPr>
              <a:t>&amp; revive the  </a:t>
            </a:r>
            <a:r>
              <a:rPr sz="3000" spc="-5" dirty="0">
                <a:latin typeface="Arial"/>
                <a:cs typeface="Arial"/>
              </a:rPr>
              <a:t>person.</a:t>
            </a:r>
            <a:endParaRPr sz="3000">
              <a:latin typeface="Arial"/>
              <a:cs typeface="Arial"/>
            </a:endParaRPr>
          </a:p>
          <a:p>
            <a:pPr marL="295910" marR="295910" indent="-283210">
              <a:lnSpc>
                <a:spcPts val="2880"/>
              </a:lnSpc>
              <a:spcBef>
                <a:spcPts val="600"/>
              </a:spcBef>
              <a:buClr>
                <a:srgbClr val="3891A7"/>
              </a:buClr>
              <a:buSzPct val="80000"/>
              <a:buChar char=""/>
              <a:tabLst>
                <a:tab pos="296545" algn="l"/>
              </a:tabLst>
            </a:pPr>
            <a:r>
              <a:rPr sz="3000" spc="-5" dirty="0">
                <a:latin typeface="Arial"/>
                <a:cs typeface="Arial"/>
              </a:rPr>
              <a:t>Do </a:t>
            </a:r>
            <a:r>
              <a:rPr sz="3000" dirty="0">
                <a:latin typeface="Arial"/>
                <a:cs typeface="Arial"/>
              </a:rPr>
              <a:t>not </a:t>
            </a:r>
            <a:r>
              <a:rPr sz="3000" spc="-5" dirty="0">
                <a:latin typeface="Arial"/>
                <a:cs typeface="Arial"/>
              </a:rPr>
              <a:t>place a </a:t>
            </a:r>
            <a:r>
              <a:rPr sz="3000" dirty="0">
                <a:latin typeface="Arial"/>
                <a:cs typeface="Arial"/>
              </a:rPr>
              <a:t>pillow </a:t>
            </a:r>
            <a:r>
              <a:rPr sz="3000" spc="-5" dirty="0">
                <a:latin typeface="Arial"/>
                <a:cs typeface="Arial"/>
              </a:rPr>
              <a:t>under </a:t>
            </a:r>
            <a:r>
              <a:rPr sz="3000" dirty="0">
                <a:latin typeface="Arial"/>
                <a:cs typeface="Arial"/>
              </a:rPr>
              <a:t>the </a:t>
            </a:r>
            <a:r>
              <a:rPr sz="3000" spc="-459" dirty="0">
                <a:latin typeface="Arial"/>
                <a:cs typeface="Arial"/>
              </a:rPr>
              <a:t>victims  </a:t>
            </a:r>
            <a:r>
              <a:rPr sz="3000" spc="-5" dirty="0">
                <a:latin typeface="Arial"/>
                <a:cs typeface="Arial"/>
              </a:rPr>
              <a:t>head.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811" y="338327"/>
            <a:ext cx="5783580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4602" y="490854"/>
            <a:ext cx="507873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5" dirty="0"/>
              <a:t>FACTS </a:t>
            </a:r>
            <a:r>
              <a:rPr spc="-5" dirty="0"/>
              <a:t>ABOUT</a:t>
            </a:r>
            <a:r>
              <a:rPr spc="-320" dirty="0"/>
              <a:t> </a:t>
            </a:r>
            <a:r>
              <a:rPr spc="-5" dirty="0"/>
              <a:t>CPR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96897" y="1468882"/>
            <a:ext cx="7167245" cy="40811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910" marR="433070" indent="-283210">
              <a:lnSpc>
                <a:spcPct val="100000"/>
              </a:lnSpc>
              <a:spcBef>
                <a:spcPts val="105"/>
              </a:spcBef>
              <a:buClr>
                <a:srgbClr val="3891A7"/>
              </a:buClr>
              <a:buSzPct val="79687"/>
              <a:buChar char=""/>
              <a:tabLst>
                <a:tab pos="296545" algn="l"/>
              </a:tabLst>
            </a:pPr>
            <a:r>
              <a:rPr sz="3200" dirty="0">
                <a:latin typeface="Arial"/>
                <a:cs typeface="Arial"/>
              </a:rPr>
              <a:t>CPR </a:t>
            </a:r>
            <a:r>
              <a:rPr sz="3200" spc="-5" dirty="0">
                <a:latin typeface="Arial"/>
                <a:cs typeface="Arial"/>
              </a:rPr>
              <a:t>doubles </a:t>
            </a:r>
            <a:r>
              <a:rPr sz="3200" dirty="0">
                <a:latin typeface="Arial"/>
                <a:cs typeface="Arial"/>
              </a:rPr>
              <a:t>a </a:t>
            </a:r>
            <a:r>
              <a:rPr sz="3200" spc="-5" dirty="0">
                <a:latin typeface="Arial"/>
                <a:cs typeface="Arial"/>
              </a:rPr>
              <a:t>person's </a:t>
            </a:r>
            <a:r>
              <a:rPr sz="3200" dirty="0">
                <a:latin typeface="Arial"/>
                <a:cs typeface="Arial"/>
              </a:rPr>
              <a:t>chance of  survival from sudden </a:t>
            </a:r>
            <a:r>
              <a:rPr sz="3200" spc="-5" dirty="0">
                <a:latin typeface="Arial"/>
                <a:cs typeface="Arial"/>
              </a:rPr>
              <a:t>cardiac</a:t>
            </a:r>
            <a:r>
              <a:rPr sz="3200" spc="-10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arrest.</a:t>
            </a:r>
            <a:endParaRPr sz="3200">
              <a:latin typeface="Arial"/>
              <a:cs typeface="Arial"/>
            </a:endParaRPr>
          </a:p>
          <a:p>
            <a:pPr marL="295910" marR="411480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687"/>
              <a:buChar char=""/>
              <a:tabLst>
                <a:tab pos="296545" algn="l"/>
              </a:tabLst>
            </a:pPr>
            <a:r>
              <a:rPr sz="3200" spc="-5" dirty="0">
                <a:latin typeface="Arial"/>
                <a:cs typeface="Arial"/>
              </a:rPr>
              <a:t>75% </a:t>
            </a:r>
            <a:r>
              <a:rPr sz="3200" spc="-10" dirty="0">
                <a:latin typeface="Arial"/>
                <a:cs typeface="Arial"/>
              </a:rPr>
              <a:t>of </a:t>
            </a:r>
            <a:r>
              <a:rPr sz="3200" spc="-5" dirty="0">
                <a:latin typeface="Arial"/>
                <a:cs typeface="Arial"/>
              </a:rPr>
              <a:t>all </a:t>
            </a:r>
            <a:r>
              <a:rPr sz="3200" dirty="0">
                <a:latin typeface="Arial"/>
                <a:cs typeface="Arial"/>
              </a:rPr>
              <a:t>cardiac arrests </a:t>
            </a:r>
            <a:r>
              <a:rPr sz="3200" spc="-5" dirty="0">
                <a:latin typeface="Arial"/>
                <a:cs typeface="Arial"/>
              </a:rPr>
              <a:t>happen </a:t>
            </a:r>
            <a:r>
              <a:rPr sz="3200" spc="-495" dirty="0">
                <a:latin typeface="Arial"/>
                <a:cs typeface="Arial"/>
              </a:rPr>
              <a:t>in  </a:t>
            </a:r>
            <a:r>
              <a:rPr sz="3200" spc="-5" dirty="0">
                <a:latin typeface="Arial"/>
                <a:cs typeface="Arial"/>
              </a:rPr>
              <a:t>people's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homes.</a:t>
            </a:r>
            <a:endParaRPr sz="3200">
              <a:latin typeface="Arial"/>
              <a:cs typeface="Arial"/>
            </a:endParaRPr>
          </a:p>
          <a:p>
            <a:pPr marL="295910" marR="5080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687"/>
              <a:buChar char=""/>
              <a:tabLst>
                <a:tab pos="296545" algn="l"/>
              </a:tabLst>
            </a:pPr>
            <a:r>
              <a:rPr sz="3200" dirty="0">
                <a:latin typeface="Arial"/>
                <a:cs typeface="Arial"/>
              </a:rPr>
              <a:t>If CPR is started </a:t>
            </a:r>
            <a:r>
              <a:rPr sz="3200" spc="-5" dirty="0">
                <a:latin typeface="Arial"/>
                <a:cs typeface="Arial"/>
              </a:rPr>
              <a:t>within </a:t>
            </a:r>
            <a:r>
              <a:rPr sz="3200" dirty="0">
                <a:latin typeface="Arial"/>
                <a:cs typeface="Arial"/>
              </a:rPr>
              <a:t>4 </a:t>
            </a:r>
            <a:r>
              <a:rPr sz="3200" spc="-5" dirty="0">
                <a:latin typeface="Arial"/>
                <a:cs typeface="Arial"/>
              </a:rPr>
              <a:t>minutes </a:t>
            </a:r>
            <a:r>
              <a:rPr sz="3200" dirty="0">
                <a:latin typeface="Arial"/>
                <a:cs typeface="Arial"/>
              </a:rPr>
              <a:t>of  </a:t>
            </a:r>
            <a:r>
              <a:rPr sz="3200" spc="-5" dirty="0">
                <a:latin typeface="Arial"/>
                <a:cs typeface="Arial"/>
              </a:rPr>
              <a:t>collapse and defibrillation </a:t>
            </a:r>
            <a:r>
              <a:rPr sz="3200" dirty="0">
                <a:latin typeface="Arial"/>
                <a:cs typeface="Arial"/>
              </a:rPr>
              <a:t>provided  </a:t>
            </a:r>
            <a:r>
              <a:rPr sz="3200" spc="-5" dirty="0">
                <a:latin typeface="Arial"/>
                <a:cs typeface="Arial"/>
              </a:rPr>
              <a:t>within </a:t>
            </a:r>
            <a:r>
              <a:rPr sz="3200" spc="-10" dirty="0">
                <a:latin typeface="Arial"/>
                <a:cs typeface="Arial"/>
              </a:rPr>
              <a:t>10 </a:t>
            </a:r>
            <a:r>
              <a:rPr sz="3200" spc="-5" dirty="0">
                <a:latin typeface="Arial"/>
                <a:cs typeface="Arial"/>
              </a:rPr>
              <a:t>minutes </a:t>
            </a:r>
            <a:r>
              <a:rPr sz="3200" dirty="0">
                <a:latin typeface="Arial"/>
                <a:cs typeface="Arial"/>
              </a:rPr>
              <a:t>a </a:t>
            </a:r>
            <a:r>
              <a:rPr sz="3200" spc="-5" dirty="0">
                <a:latin typeface="Arial"/>
                <a:cs typeface="Arial"/>
              </a:rPr>
              <a:t>person has </a:t>
            </a:r>
            <a:r>
              <a:rPr sz="3200" dirty="0">
                <a:latin typeface="Arial"/>
                <a:cs typeface="Arial"/>
              </a:rPr>
              <a:t>a </a:t>
            </a:r>
            <a:r>
              <a:rPr sz="3200" spc="-5" dirty="0">
                <a:latin typeface="Arial"/>
                <a:cs typeface="Arial"/>
              </a:rPr>
              <a:t>40%  </a:t>
            </a:r>
            <a:r>
              <a:rPr sz="3200" dirty="0">
                <a:latin typeface="Arial"/>
                <a:cs typeface="Arial"/>
              </a:rPr>
              <a:t>chance of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survival.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811" y="338327"/>
            <a:ext cx="4853940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4602" y="490854"/>
            <a:ext cx="414909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INJURY </a:t>
            </a:r>
            <a:r>
              <a:rPr spc="-5" dirty="0"/>
              <a:t>BY</a:t>
            </a:r>
            <a:r>
              <a:rPr spc="-245" dirty="0"/>
              <a:t> </a:t>
            </a:r>
            <a:r>
              <a:rPr spc="-5" dirty="0"/>
              <a:t>CPR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96897" y="1392910"/>
            <a:ext cx="5475605" cy="453834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95910" indent="-283210">
              <a:lnSpc>
                <a:spcPct val="100000"/>
              </a:lnSpc>
              <a:spcBef>
                <a:spcPts val="700"/>
              </a:spcBef>
              <a:buClr>
                <a:srgbClr val="3891A7"/>
              </a:buClr>
              <a:buSzPct val="79687"/>
              <a:buChar char=""/>
              <a:tabLst>
                <a:tab pos="296545" algn="l"/>
              </a:tabLst>
            </a:pPr>
            <a:r>
              <a:rPr sz="3200" dirty="0">
                <a:latin typeface="Arial"/>
                <a:cs typeface="Arial"/>
              </a:rPr>
              <a:t>Rib</a:t>
            </a:r>
            <a:r>
              <a:rPr sz="3200" spc="-5" dirty="0">
                <a:latin typeface="Arial"/>
                <a:cs typeface="Arial"/>
              </a:rPr>
              <a:t> fracture</a:t>
            </a:r>
            <a:endParaRPr sz="3200">
              <a:latin typeface="Arial"/>
              <a:cs typeface="Arial"/>
            </a:endParaRPr>
          </a:p>
          <a:p>
            <a:pPr marL="295910" indent="-283210">
              <a:lnSpc>
                <a:spcPct val="100000"/>
              </a:lnSpc>
              <a:spcBef>
                <a:spcPts val="605"/>
              </a:spcBef>
              <a:buClr>
                <a:srgbClr val="3891A7"/>
              </a:buClr>
              <a:buSzPct val="79687"/>
              <a:buChar char=""/>
              <a:tabLst>
                <a:tab pos="296545" algn="l"/>
              </a:tabLst>
            </a:pPr>
            <a:r>
              <a:rPr sz="3200" dirty="0">
                <a:latin typeface="Arial"/>
                <a:cs typeface="Arial"/>
              </a:rPr>
              <a:t>Rib</a:t>
            </a:r>
            <a:r>
              <a:rPr sz="3200" spc="-5" dirty="0">
                <a:latin typeface="Arial"/>
                <a:cs typeface="Arial"/>
              </a:rPr>
              <a:t> separation</a:t>
            </a:r>
            <a:endParaRPr sz="3200">
              <a:latin typeface="Arial"/>
              <a:cs typeface="Arial"/>
            </a:endParaRPr>
          </a:p>
          <a:p>
            <a:pPr marL="295910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687"/>
              <a:buChar char=""/>
              <a:tabLst>
                <a:tab pos="296545" algn="l"/>
              </a:tabLst>
            </a:pPr>
            <a:r>
              <a:rPr sz="3200" spc="-5" dirty="0">
                <a:latin typeface="Arial"/>
                <a:cs typeface="Arial"/>
              </a:rPr>
              <a:t>Laceration </a:t>
            </a:r>
            <a:r>
              <a:rPr sz="3200" dirty="0">
                <a:latin typeface="Arial"/>
                <a:cs typeface="Arial"/>
              </a:rPr>
              <a:t>liver </a:t>
            </a:r>
            <a:r>
              <a:rPr sz="3200" spc="-5" dirty="0">
                <a:latin typeface="Arial"/>
                <a:cs typeface="Arial"/>
              </a:rPr>
              <a:t>,lung,</a:t>
            </a:r>
            <a:r>
              <a:rPr sz="3200" spc="-60" dirty="0">
                <a:latin typeface="Arial"/>
                <a:cs typeface="Arial"/>
              </a:rPr>
              <a:t> spleen</a:t>
            </a:r>
            <a:endParaRPr sz="3200">
              <a:latin typeface="Arial"/>
              <a:cs typeface="Arial"/>
            </a:endParaRPr>
          </a:p>
          <a:p>
            <a:pPr marL="295910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687"/>
              <a:buChar char=""/>
              <a:tabLst>
                <a:tab pos="296545" algn="l"/>
              </a:tabLst>
            </a:pPr>
            <a:r>
              <a:rPr sz="3200" dirty="0">
                <a:latin typeface="Arial"/>
                <a:cs typeface="Arial"/>
              </a:rPr>
              <a:t>Air </a:t>
            </a:r>
            <a:r>
              <a:rPr sz="3200" spc="-10" dirty="0">
                <a:latin typeface="Arial"/>
                <a:cs typeface="Arial"/>
              </a:rPr>
              <a:t>or </a:t>
            </a:r>
            <a:r>
              <a:rPr sz="3200" spc="-5" dirty="0">
                <a:latin typeface="Arial"/>
                <a:cs typeface="Arial"/>
              </a:rPr>
              <a:t>blood </a:t>
            </a:r>
            <a:r>
              <a:rPr sz="3200" dirty="0">
                <a:latin typeface="Arial"/>
                <a:cs typeface="Arial"/>
              </a:rPr>
              <a:t>in chest</a:t>
            </a:r>
            <a:r>
              <a:rPr sz="3200" spc="-75" dirty="0">
                <a:latin typeface="Arial"/>
                <a:cs typeface="Arial"/>
              </a:rPr>
              <a:t> </a:t>
            </a:r>
            <a:r>
              <a:rPr sz="3200" spc="-35" dirty="0">
                <a:latin typeface="Arial"/>
                <a:cs typeface="Arial"/>
              </a:rPr>
              <a:t>cavity.</a:t>
            </a:r>
            <a:endParaRPr sz="3200">
              <a:latin typeface="Arial"/>
              <a:cs typeface="Arial"/>
            </a:endParaRPr>
          </a:p>
          <a:p>
            <a:pPr marL="295910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687"/>
              <a:buChar char=""/>
              <a:tabLst>
                <a:tab pos="296545" algn="l"/>
              </a:tabLst>
            </a:pPr>
            <a:r>
              <a:rPr sz="3200" spc="-30" dirty="0">
                <a:latin typeface="Arial"/>
                <a:cs typeface="Arial"/>
              </a:rPr>
              <a:t>Vomiting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3200" b="1" dirty="0">
                <a:latin typeface="Arial"/>
                <a:cs typeface="Arial"/>
              </a:rPr>
              <a:t>OVERCOMING</a:t>
            </a:r>
            <a:r>
              <a:rPr sz="3200" b="1" spc="-4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BY</a:t>
            </a:r>
            <a:endParaRPr sz="3200">
              <a:latin typeface="Arial"/>
              <a:cs typeface="Arial"/>
            </a:endParaRPr>
          </a:p>
          <a:p>
            <a:pPr marL="12700" marR="422909">
              <a:lnSpc>
                <a:spcPts val="4440"/>
              </a:lnSpc>
              <a:spcBef>
                <a:spcPts val="250"/>
              </a:spcBef>
            </a:pPr>
            <a:r>
              <a:rPr sz="3200" spc="-5" dirty="0">
                <a:latin typeface="Arial"/>
                <a:cs typeface="Arial"/>
              </a:rPr>
              <a:t>Proper hand location.  </a:t>
            </a:r>
            <a:r>
              <a:rPr sz="3200" dirty="0">
                <a:latin typeface="Arial"/>
                <a:cs typeface="Arial"/>
              </a:rPr>
              <a:t>Compression straight</a:t>
            </a:r>
            <a:r>
              <a:rPr sz="3200" spc="-13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down.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811" y="338327"/>
            <a:ext cx="5219700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4602" y="490854"/>
            <a:ext cx="4514215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40" dirty="0"/>
              <a:t>FAILURE </a:t>
            </a:r>
            <a:r>
              <a:rPr spc="-5" dirty="0"/>
              <a:t>OF</a:t>
            </a:r>
            <a:r>
              <a:rPr spc="-20" dirty="0"/>
              <a:t> </a:t>
            </a:r>
            <a:r>
              <a:rPr spc="-5" dirty="0"/>
              <a:t>CPR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96897" y="1392910"/>
            <a:ext cx="6012180" cy="228219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95910" indent="-283210">
              <a:lnSpc>
                <a:spcPct val="100000"/>
              </a:lnSpc>
              <a:spcBef>
                <a:spcPts val="700"/>
              </a:spcBef>
              <a:buClr>
                <a:srgbClr val="3891A7"/>
              </a:buClr>
              <a:buSzPct val="79687"/>
              <a:buChar char=""/>
              <a:tabLst>
                <a:tab pos="296545" algn="l"/>
              </a:tabLst>
            </a:pPr>
            <a:r>
              <a:rPr sz="3200" spc="-5" dirty="0">
                <a:latin typeface="Arial"/>
                <a:cs typeface="Arial"/>
              </a:rPr>
              <a:t>Delay starting</a:t>
            </a:r>
            <a:endParaRPr sz="3200">
              <a:latin typeface="Arial"/>
              <a:cs typeface="Arial"/>
            </a:endParaRPr>
          </a:p>
          <a:p>
            <a:pPr marL="295910" indent="-283210">
              <a:lnSpc>
                <a:spcPct val="100000"/>
              </a:lnSpc>
              <a:spcBef>
                <a:spcPts val="605"/>
              </a:spcBef>
              <a:buClr>
                <a:srgbClr val="3891A7"/>
              </a:buClr>
              <a:buSzPct val="79687"/>
              <a:buChar char=""/>
              <a:tabLst>
                <a:tab pos="296545" algn="l"/>
              </a:tabLst>
            </a:pPr>
            <a:r>
              <a:rPr sz="3200" dirty="0">
                <a:latin typeface="Arial"/>
                <a:cs typeface="Arial"/>
              </a:rPr>
              <a:t>Using </a:t>
            </a:r>
            <a:r>
              <a:rPr sz="3200" spc="-5" dirty="0">
                <a:latin typeface="Arial"/>
                <a:cs typeface="Arial"/>
              </a:rPr>
              <a:t>improper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technique</a:t>
            </a:r>
            <a:endParaRPr sz="3200">
              <a:latin typeface="Arial"/>
              <a:cs typeface="Arial"/>
            </a:endParaRPr>
          </a:p>
          <a:p>
            <a:pPr marL="295910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687"/>
              <a:buChar char=""/>
              <a:tabLst>
                <a:tab pos="296545" algn="l"/>
              </a:tabLst>
            </a:pPr>
            <a:r>
              <a:rPr sz="3200" spc="-10" dirty="0">
                <a:latin typeface="Arial"/>
                <a:cs typeface="Arial"/>
              </a:rPr>
              <a:t>Victim </a:t>
            </a:r>
            <a:r>
              <a:rPr sz="3200" spc="-5" dirty="0">
                <a:latin typeface="Arial"/>
                <a:cs typeface="Arial"/>
              </a:rPr>
              <a:t>has massive heart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spc="-50" dirty="0">
                <a:latin typeface="Arial"/>
                <a:cs typeface="Arial"/>
              </a:rPr>
              <a:t>attack</a:t>
            </a:r>
            <a:endParaRPr sz="3200">
              <a:latin typeface="Arial"/>
              <a:cs typeface="Arial"/>
            </a:endParaRPr>
          </a:p>
          <a:p>
            <a:pPr marL="295910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687"/>
              <a:buChar char=""/>
              <a:tabLst>
                <a:tab pos="296545" algn="l"/>
              </a:tabLst>
            </a:pPr>
            <a:r>
              <a:rPr sz="3200" spc="-5" dirty="0">
                <a:latin typeface="Arial"/>
                <a:cs typeface="Arial"/>
              </a:rPr>
              <a:t>Delay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defibrillation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156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7315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452116" y="3174492"/>
            <a:ext cx="4200144" cy="5212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893</Words>
  <Application>Microsoft Office PowerPoint</Application>
  <PresentationFormat>On-screen Show (4:3)</PresentationFormat>
  <Paragraphs>159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Symbol</vt:lpstr>
      <vt:lpstr>Times New Roman</vt:lpstr>
      <vt:lpstr>Office Theme</vt:lpstr>
      <vt:lpstr>NURSING EDUCATION</vt:lpstr>
      <vt:lpstr>INTRODUCTION</vt:lpstr>
      <vt:lpstr>Cont…</vt:lpstr>
      <vt:lpstr>MEANING OF CPR</vt:lpstr>
      <vt:lpstr>DEFINITION OF CPR</vt:lpstr>
      <vt:lpstr>PURPOSE</vt:lpstr>
      <vt:lpstr>INDICATION FOR CPR</vt:lpstr>
      <vt:lpstr>Physiology</vt:lpstr>
      <vt:lpstr>STEPS FOR CPR  PROCEDURE</vt:lpstr>
      <vt:lpstr>CONT..</vt:lpstr>
      <vt:lpstr>CONT…</vt:lpstr>
      <vt:lpstr>CONT…</vt:lpstr>
      <vt:lpstr>CONT…</vt:lpstr>
      <vt:lpstr>CONT…</vt:lpstr>
      <vt:lpstr>CONT…..</vt:lpstr>
      <vt:lpstr>CONT…</vt:lpstr>
      <vt:lpstr>CONT….</vt:lpstr>
      <vt:lpstr>CONT…</vt:lpstr>
      <vt:lpstr>CONT….</vt:lpstr>
      <vt:lpstr>Mouth to mouth breathing</vt:lpstr>
      <vt:lpstr>MOUTH TO MASK</vt:lpstr>
      <vt:lpstr>PALPATING PULSE</vt:lpstr>
      <vt:lpstr>DEFIBRILLATION</vt:lpstr>
      <vt:lpstr>PLACING ELECTRIC PAD</vt:lpstr>
      <vt:lpstr>DIFIBRILLATION NOT USED  FOR:</vt:lpstr>
      <vt:lpstr>PowerPoint Presentation</vt:lpstr>
      <vt:lpstr>PowerPoint Presentation</vt:lpstr>
      <vt:lpstr>CONT..</vt:lpstr>
      <vt:lpstr>PRECUATION</vt:lpstr>
      <vt:lpstr>FACTS ABOUT CPR</vt:lpstr>
      <vt:lpstr>INJURY BY CPR</vt:lpstr>
      <vt:lpstr>FAILURE OF CPR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NURSING EDUCATION</dc:title>
  <cp:lastModifiedBy>Javid Noyda</cp:lastModifiedBy>
  <cp:revision>2</cp:revision>
  <dcterms:created xsi:type="dcterms:W3CDTF">2019-04-30T05:15:37Z</dcterms:created>
  <dcterms:modified xsi:type="dcterms:W3CDTF">2019-06-19T06:26:41Z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2018-08-09T00:00:00Z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2019-04-30T00:00:00Z</vt:filetime>
  </property>
</Properties>
</file>