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A2106-05E0-4BBA-AF86-6E9EC33A2160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841EF-B76E-4A40-A929-9B13DB1FDC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841EF-B76E-4A40-A929-9B13DB1FDC0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19/01/2019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Jahid Noyda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b="1" dirty="0" smtClean="0"/>
              <a:t>Nutrition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Definition :-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smtClean="0">
                <a:latin typeface="Agency FB" pitchFamily="34" charset="0"/>
              </a:rPr>
              <a:t>It is the sum total of all the interaction that occurs between an organism and the food it consumes.</a:t>
            </a:r>
          </a:p>
          <a:p>
            <a:pPr lvl="2"/>
            <a:r>
              <a:rPr lang="en-US" sz="2400" dirty="0" smtClean="0"/>
              <a:t>Maintenance of good nutrition implies adequate intake of food . </a:t>
            </a:r>
          </a:p>
          <a:p>
            <a:pPr lvl="2"/>
            <a:r>
              <a:rPr lang="en-US" sz="2400" dirty="0" smtClean="0"/>
              <a:t>Sufficient in quantity  and of good quality , which supply the body with all nutrients needed for growth , maintenance and physical digestion.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Nutrition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Nutrition is very important for survival. Its function starts from the time of birth and continue till death.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Nutrition is very important for the growth and development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Nutrition is primary need for every individual. According to Maslow's theory , nutrition is basic need of individual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Nutrition is considered as symbol of hospitality, social status , etc.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Nutrition is very essential for repair and healing of tissues.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 also has ritualistic importance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Nutrition not only fulfils nutritional needs of person but also social and </a:t>
            </a:r>
            <a:r>
              <a:rPr lang="en-US" dirty="0" err="1" smtClean="0"/>
              <a:t>affiliative</a:t>
            </a:r>
            <a:r>
              <a:rPr lang="en-US" dirty="0" smtClean="0"/>
              <a:t> needs .</a:t>
            </a:r>
          </a:p>
          <a:p>
            <a:pPr marL="777240" lvl="1" indent="-457200">
              <a:buNone/>
            </a:pPr>
            <a:r>
              <a:rPr lang="en-US" dirty="0" smtClean="0"/>
              <a:t>	-For example many functions parties are organized according to meal time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1143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Factor Affecting Nutrition :-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95400"/>
            <a:ext cx="77724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sz="3200" b="1" u="sng" dirty="0" smtClean="0"/>
              <a:t>RELIGION :-</a:t>
            </a:r>
          </a:p>
          <a:p>
            <a:pPr lvl="1"/>
            <a:r>
              <a:rPr lang="en-US" sz="3200" dirty="0" smtClean="0"/>
              <a:t>Religion practice affect the intake of food.</a:t>
            </a:r>
          </a:p>
          <a:p>
            <a:pPr lvl="2"/>
            <a:r>
              <a:rPr lang="en-US" sz="3200" dirty="0" smtClean="0"/>
              <a:t>Some religion (Hindus ) only allow to take vegetarian food And not to allow To eat not veg. food.</a:t>
            </a:r>
          </a:p>
          <a:p>
            <a:r>
              <a:rPr lang="en-US" sz="3200" b="1" u="sng" dirty="0" smtClean="0"/>
              <a:t>CULTURE :-</a:t>
            </a:r>
          </a:p>
          <a:p>
            <a:pPr lvl="1"/>
            <a:r>
              <a:rPr lang="en-US" sz="3200" dirty="0" smtClean="0"/>
              <a:t>In Indian scenario, traditional people don’t allow pregnant women to take papaya , and watermelon. Etc ..	</a:t>
            </a:r>
          </a:p>
          <a:p>
            <a:r>
              <a:rPr lang="en-US" sz="3200" b="1" u="sng" dirty="0" smtClean="0"/>
              <a:t>ECONOMIC STATUS :-</a:t>
            </a:r>
          </a:p>
          <a:p>
            <a:pPr lvl="1"/>
            <a:r>
              <a:rPr lang="en-US" sz="3200" dirty="0" smtClean="0"/>
              <a:t>What to meal , how much to eat and how frequently to eat is affected by the economy of individual.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28600"/>
            <a:ext cx="8153400" cy="6629400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u="sng" dirty="0" smtClean="0"/>
              <a:t>AGE:- </a:t>
            </a:r>
          </a:p>
          <a:p>
            <a:pPr lvl="1"/>
            <a:r>
              <a:rPr lang="en-US" sz="2800" dirty="0" smtClean="0"/>
              <a:t>Throughout life cycle, change in activity level , metabolism , and body composition , changes nutrients requirement .</a:t>
            </a:r>
          </a:p>
          <a:p>
            <a:pPr lvl="2"/>
            <a:r>
              <a:rPr lang="en-US" sz="2400" dirty="0" smtClean="0"/>
              <a:t>For example :- Infant and old people to take semisolid .</a:t>
            </a:r>
          </a:p>
          <a:p>
            <a:pPr lvl="2"/>
            <a:r>
              <a:rPr lang="en-US" sz="2400" dirty="0" smtClean="0"/>
              <a:t>                     :- Adolescent prefer to take fast food and snacks.</a:t>
            </a:r>
            <a:endParaRPr lang="en-US" sz="2400" b="1" u="sng" dirty="0" smtClean="0"/>
          </a:p>
          <a:p>
            <a:r>
              <a:rPr lang="en-US" sz="3200" b="1" u="sng" dirty="0" smtClean="0"/>
              <a:t>BIOLOGICAL FACTOR :-</a:t>
            </a:r>
          </a:p>
          <a:p>
            <a:pPr lvl="1"/>
            <a:r>
              <a:rPr lang="en-US" sz="3200" dirty="0" smtClean="0"/>
              <a:t>Illness , chemotherapy ,disease , etc.. </a:t>
            </a:r>
          </a:p>
          <a:p>
            <a:r>
              <a:rPr lang="en-US" sz="3200" b="1" u="sng" dirty="0" smtClean="0"/>
              <a:t>PERSONAL PREFERENCES :- </a:t>
            </a:r>
          </a:p>
          <a:p>
            <a:pPr lvl="1"/>
            <a:r>
              <a:rPr lang="en-US" sz="3200" dirty="0" smtClean="0"/>
              <a:t>Personal Interest , food habit , beauty consciousness </a:t>
            </a:r>
          </a:p>
          <a:p>
            <a:r>
              <a:rPr lang="en-US" sz="3200" b="1" u="sng" dirty="0" smtClean="0"/>
              <a:t>AVAILABILITY OF FOOD :-</a:t>
            </a:r>
          </a:p>
          <a:p>
            <a:pPr lvl="1"/>
            <a:r>
              <a:rPr lang="en-US" sz="3200" b="1" dirty="0" smtClean="0"/>
              <a:t>S</a:t>
            </a:r>
            <a:r>
              <a:rPr lang="en-US" sz="3200" dirty="0" smtClean="0"/>
              <a:t>outh Indian prefers to eat fish , rice , etc. </a:t>
            </a:r>
          </a:p>
          <a:p>
            <a:pPr lvl="1"/>
            <a:r>
              <a:rPr lang="en-US" sz="3200" dirty="0" smtClean="0"/>
              <a:t>North Indian prefers to chapatti and vegetables .</a:t>
            </a:r>
          </a:p>
          <a:p>
            <a:pPr lvl="1"/>
            <a:r>
              <a:rPr lang="en-US" sz="3200" dirty="0" smtClean="0"/>
              <a:t>And seasonal food are eaten more during their availability.</a:t>
            </a:r>
          </a:p>
          <a:p>
            <a:pPr>
              <a:buNone/>
            </a:pPr>
            <a:endParaRPr lang="en-US" b="1" dirty="0" smtClean="0"/>
          </a:p>
          <a:p>
            <a:pPr lvl="1"/>
            <a:endParaRPr lang="en-US" b="1" dirty="0" smtClean="0"/>
          </a:p>
          <a:p>
            <a:pPr lvl="1"/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609600"/>
            <a:ext cx="8153400" cy="5410200"/>
          </a:xfrm>
        </p:spPr>
        <p:txBody>
          <a:bodyPr>
            <a:normAutofit/>
          </a:bodyPr>
          <a:lstStyle/>
          <a:p>
            <a:r>
              <a:rPr lang="en-US" sz="3200" b="1" u="sng" dirty="0" smtClean="0"/>
              <a:t>PSYCHOLOGICAL FACTOR :-</a:t>
            </a:r>
          </a:p>
          <a:p>
            <a:pPr lvl="1"/>
            <a:r>
              <a:rPr lang="en-US" sz="3200" b="1" dirty="0" smtClean="0"/>
              <a:t>Level of stress :-</a:t>
            </a:r>
          </a:p>
          <a:p>
            <a:pPr lvl="2"/>
            <a:r>
              <a:rPr lang="en-US" sz="2800" dirty="0" smtClean="0"/>
              <a:t> Appetite is increased during happiness and decreased with stress.</a:t>
            </a:r>
            <a:endParaRPr lang="en-US" sz="3600" dirty="0" smtClean="0"/>
          </a:p>
          <a:p>
            <a:pPr lvl="1"/>
            <a:r>
              <a:rPr lang="en-US" sz="3200" b="1" dirty="0" smtClean="0"/>
              <a:t>Fasting habits :-</a:t>
            </a:r>
          </a:p>
          <a:p>
            <a:pPr lvl="2"/>
            <a:r>
              <a:rPr lang="en-US" sz="3200" dirty="0" smtClean="0"/>
              <a:t>Girls usually do fasting on special days and are surviving  as their psychology likes it.</a:t>
            </a:r>
          </a:p>
          <a:p>
            <a:r>
              <a:rPr lang="en-US" sz="3200" b="1" u="sng" dirty="0" smtClean="0"/>
              <a:t>ADVERTISEMENT :-</a:t>
            </a:r>
          </a:p>
          <a:p>
            <a:pPr lvl="2"/>
            <a:r>
              <a:rPr lang="en-US" sz="2800" dirty="0" smtClean="0"/>
              <a:t>Great influence on food specially for children 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228600"/>
            <a:ext cx="7772400" cy="54102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ALCOHOL ABUSE :-</a:t>
            </a:r>
          </a:p>
          <a:p>
            <a:pPr lvl="1"/>
            <a:r>
              <a:rPr lang="en-US" sz="3200" dirty="0" smtClean="0"/>
              <a:t>Excessive alcohol may lead to nutritional deficiency in number of ways . It may decrease appetite </a:t>
            </a:r>
          </a:p>
          <a:p>
            <a:r>
              <a:rPr lang="en-US" b="1" u="sng" dirty="0" smtClean="0"/>
              <a:t>ENVIRONMENT FACTOR:- </a:t>
            </a:r>
          </a:p>
          <a:p>
            <a:pPr lvl="1"/>
            <a:r>
              <a:rPr lang="en-US" sz="3200" dirty="0" smtClean="0"/>
              <a:t>During cold, more energy is required so, people refers to take more food</a:t>
            </a:r>
          </a:p>
          <a:p>
            <a:r>
              <a:rPr lang="en-US" sz="2800" b="1" u="sng" dirty="0" smtClean="0"/>
              <a:t>LIFE STYLE :-</a:t>
            </a:r>
          </a:p>
          <a:p>
            <a:pPr lvl="2"/>
            <a:r>
              <a:rPr lang="en-US" sz="3200" dirty="0" smtClean="0"/>
              <a:t>Peer group ,gender , interest have a great influence in food.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Nutritional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447800"/>
            <a:ext cx="8001000" cy="4572000"/>
          </a:xfrm>
        </p:spPr>
        <p:txBody>
          <a:bodyPr/>
          <a:lstStyle/>
          <a:p>
            <a:r>
              <a:rPr lang="en-US" b="1" dirty="0" smtClean="0"/>
              <a:t>A. </a:t>
            </a:r>
            <a:r>
              <a:rPr lang="en-US" b="1" dirty="0" smtClean="0"/>
              <a:t>COLLECT ANTHROPOMETRIC MEASUREMENT </a:t>
            </a:r>
            <a:r>
              <a:rPr lang="en-US" b="1" dirty="0" smtClean="0"/>
              <a:t>:-</a:t>
            </a:r>
          </a:p>
          <a:p>
            <a:pPr lvl="1"/>
            <a:r>
              <a:rPr lang="en-US" dirty="0" smtClean="0"/>
              <a:t>It includes measuring </a:t>
            </a:r>
            <a:r>
              <a:rPr lang="en-US" dirty="0" smtClean="0"/>
              <a:t> height </a:t>
            </a:r>
            <a:r>
              <a:rPr lang="en-US" dirty="0" smtClean="0"/>
              <a:t>, weight , arm and waist circumference </a:t>
            </a:r>
            <a:r>
              <a:rPr lang="en-US" dirty="0" smtClean="0"/>
              <a:t> It helps in assessing client’s calories-energy </a:t>
            </a:r>
            <a:endParaRPr lang="en-US" dirty="0" smtClean="0"/>
          </a:p>
          <a:p>
            <a:pPr lvl="5">
              <a:buNone/>
            </a:pPr>
            <a:endParaRPr lang="en-US" dirty="0" smtClean="0"/>
          </a:p>
          <a:p>
            <a:pPr lvl="1"/>
            <a:r>
              <a:rPr lang="en-US" dirty="0" smtClean="0"/>
              <a:t>BMI (Body Mass Index) </a:t>
            </a:r>
            <a:r>
              <a:rPr lang="en-US" dirty="0" smtClean="0"/>
              <a:t>=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0" y="3276600"/>
            <a:ext cx="2819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53000" y="281940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WEIGHT  IN KG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3429000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(HEIGHT IN METER)2</a:t>
            </a:r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457200"/>
            <a:ext cx="81534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BIOCHEMICAL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</a:p>
          <a:p>
            <a:pPr lvl="1"/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dirty="0" err="1" smtClean="0"/>
              <a:t>b</a:t>
            </a:r>
            <a:r>
              <a:rPr lang="en-US" dirty="0" smtClean="0"/>
              <a:t> level </a:t>
            </a:r>
          </a:p>
          <a:p>
            <a:pPr lvl="1"/>
            <a:r>
              <a:rPr lang="en-US" dirty="0" smtClean="0"/>
              <a:t>Serum Albumin level</a:t>
            </a:r>
          </a:p>
          <a:p>
            <a:pPr lvl="1"/>
            <a:r>
              <a:rPr lang="en-US" dirty="0" smtClean="0"/>
              <a:t>Total Leukocyte Count </a:t>
            </a:r>
          </a:p>
          <a:p>
            <a:pPr lvl="1"/>
            <a:r>
              <a:rPr lang="en-US" dirty="0" err="1" smtClean="0"/>
              <a:t>Creatinine</a:t>
            </a:r>
            <a:r>
              <a:rPr lang="en-US" dirty="0" smtClean="0"/>
              <a:t> level</a:t>
            </a:r>
          </a:p>
          <a:p>
            <a:pPr lvl="1"/>
            <a:r>
              <a:rPr lang="en-US" dirty="0" smtClean="0"/>
              <a:t>Blood urea nitrogen level</a:t>
            </a:r>
          </a:p>
          <a:p>
            <a:pPr lvl="1"/>
            <a:r>
              <a:rPr lang="en-US" dirty="0" smtClean="0"/>
              <a:t>Blood glucose level</a:t>
            </a:r>
          </a:p>
          <a:p>
            <a:pPr lvl="1"/>
            <a:r>
              <a:rPr lang="en-US" dirty="0" smtClean="0"/>
              <a:t>Blood cholesterol </a:t>
            </a:r>
            <a:r>
              <a:rPr lang="en-US" dirty="0" smtClean="0"/>
              <a:t>level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C. CLINICAL DATA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 as Weakness , Fatigue , Loss of appetite , And health assessment .</a:t>
            </a: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DIETARY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</a:t>
            </a:r>
          </a:p>
          <a:p>
            <a:pPr lvl="1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Asking Client in detail about his food preference liking , food habits , restriction , daily food intake , intake of vitamin supplement .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57200"/>
            <a:ext cx="7772400" cy="6019800"/>
          </a:xfrm>
        </p:spPr>
        <p:txBody>
          <a:bodyPr/>
          <a:lstStyle/>
          <a:p>
            <a:r>
              <a:rPr lang="en-US" sz="3600" b="1" u="sng" smtClean="0"/>
              <a:t>Nursing  Diagnosis  </a:t>
            </a:r>
            <a:r>
              <a:rPr lang="en-US" sz="3600" b="1" u="sng" dirty="0" smtClean="0"/>
              <a:t>for </a:t>
            </a:r>
            <a:r>
              <a:rPr lang="en-US" sz="3600" b="1" u="sng" smtClean="0"/>
              <a:t>Nutrition Imbalanced </a:t>
            </a:r>
            <a:r>
              <a:rPr lang="en-US" sz="3600" b="1" u="sng" dirty="0" smtClean="0"/>
              <a:t>:-</a:t>
            </a:r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Activity Intolerance related to  inadequate intake of food </a:t>
            </a:r>
          </a:p>
          <a:p>
            <a:pPr lvl="1"/>
            <a:r>
              <a:rPr lang="en-US" sz="3200" dirty="0" smtClean="0"/>
              <a:t>Imbalanced Nutrition : less </a:t>
            </a:r>
            <a:r>
              <a:rPr lang="en-US" sz="3200" dirty="0" smtClean="0"/>
              <a:t>t</a:t>
            </a:r>
            <a:r>
              <a:rPr lang="en-US" sz="3200" dirty="0" smtClean="0"/>
              <a:t>han the body requirement  r/t  disease condition.</a:t>
            </a:r>
          </a:p>
          <a:p>
            <a:pPr lvl="1"/>
            <a:r>
              <a:rPr lang="en-US" sz="3200" dirty="0" smtClean="0"/>
              <a:t>Imbalanced Nutrition : </a:t>
            </a:r>
            <a:r>
              <a:rPr lang="en-US" sz="3200" dirty="0" smtClean="0"/>
              <a:t>more </a:t>
            </a:r>
            <a:r>
              <a:rPr lang="en-US" sz="3200" dirty="0" smtClean="0"/>
              <a:t>than the body requirement  r/t  disease condition.</a:t>
            </a:r>
          </a:p>
          <a:p>
            <a:pPr lvl="1"/>
            <a:endParaRPr lang="en-US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175</TotalTime>
  <Words>561</Words>
  <Application>Microsoft Office PowerPoint</Application>
  <PresentationFormat>On-screen Show (4:3)</PresentationFormat>
  <Paragraphs>77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Nutrition</vt:lpstr>
      <vt:lpstr>Definition :- </vt:lpstr>
      <vt:lpstr>Importance of Nutrition </vt:lpstr>
      <vt:lpstr> Factor Affecting Nutrition :-</vt:lpstr>
      <vt:lpstr>Slide 5</vt:lpstr>
      <vt:lpstr>Slide 6</vt:lpstr>
      <vt:lpstr>Slide 7</vt:lpstr>
      <vt:lpstr>Assessing Nutritional Status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</dc:title>
  <dc:creator>user</dc:creator>
  <cp:lastModifiedBy>user</cp:lastModifiedBy>
  <cp:revision>12</cp:revision>
  <dcterms:created xsi:type="dcterms:W3CDTF">2006-08-16T00:00:00Z</dcterms:created>
  <dcterms:modified xsi:type="dcterms:W3CDTF">2019-01-19T05:22:37Z</dcterms:modified>
</cp:coreProperties>
</file>