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87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APPENDICITIS</a:t>
            </a:r>
          </a:p>
        </p:txBody>
      </p:sp>
    </p:spTree>
    <p:extLst>
      <p:ext uri="{BB962C8B-B14F-4D97-AF65-F5344CB8AC3E}">
        <p14:creationId xmlns:p14="http://schemas.microsoft.com/office/powerpoint/2010/main" xmlns="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84BD4-7915-3F62-48B2-CCA47587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SURGICAL MANAGEMENT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177FF-B909-1337-6B9F-093DB605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The surgical procedure for the removal of the appendix is called an appendectomy.</a:t>
            </a:r>
          </a:p>
          <a:p>
            <a:r>
              <a:rPr lang="en-IN" sz="3200" dirty="0"/>
              <a:t>Appendectomy can be performed through open or laparoscopic surgery.</a:t>
            </a:r>
          </a:p>
          <a:p>
            <a:r>
              <a:rPr lang="en-IN" sz="3200" dirty="0"/>
              <a:t>Laparoscopic appendectomy has several advantages over open appendectomy as an intervention for appendicitis.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8535BE-3465-F707-235C-F7FBEDF7A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F2476B-9081-7497-DE4E-CD52CE7EC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5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E7BE0-51CD-A1A0-6D1E-91C87763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5400" b="1" dirty="0"/>
              <a:t>PRE – OPERATIVE PREPARATION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A0F88-70FC-D1D2-8B3A-B050D6F5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Once diagnosis is suspected , the patient is admitted to hospital</a:t>
            </a:r>
          </a:p>
          <a:p>
            <a:r>
              <a:rPr lang="en-IN" sz="3200" dirty="0"/>
              <a:t>Give IV fluid ( NS or RL)</a:t>
            </a:r>
          </a:p>
          <a:p>
            <a:r>
              <a:rPr lang="en-IN" sz="3200" dirty="0"/>
              <a:t>Ryle’s tube is not necessary in simple appendicitis.</a:t>
            </a:r>
          </a:p>
          <a:p>
            <a:r>
              <a:rPr lang="en-IN" sz="3200" dirty="0"/>
              <a:t>Second generation cephalosporin along with metronidazole is given.</a:t>
            </a:r>
          </a:p>
          <a:p>
            <a:r>
              <a:rPr lang="en-IN" sz="3200" dirty="0"/>
              <a:t>Informed consent is taken.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2558FC-4688-F9C1-7C38-B86999F6D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F8F3A7-0009-528E-7E5C-0F8C42878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38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8D310-6AF8-39D2-52CD-9C9CE540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APPENDECTOMY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4781D-20BF-28A2-53CB-23A0D05C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/>
              <a:t>It is a surgical procedure to remove the appendix from the abdomen.</a:t>
            </a:r>
          </a:p>
          <a:p>
            <a:r>
              <a:rPr lang="en-IN" sz="3200" dirty="0"/>
              <a:t>It can be performed either with a small incision on the abdomen or laparoscopically ( key hole surgery).</a:t>
            </a:r>
          </a:p>
          <a:p>
            <a:pPr marL="0" indent="0">
              <a:buNone/>
            </a:pPr>
            <a:r>
              <a:rPr lang="en-IN" sz="3200" b="1" dirty="0"/>
              <a:t>   INDICATIONS FOR OPEN APPENDECTOMY :</a:t>
            </a:r>
          </a:p>
          <a:p>
            <a:r>
              <a:rPr lang="en-IN" sz="3200" dirty="0"/>
              <a:t>Severe inflammation or prior surgical procedures.</a:t>
            </a:r>
          </a:p>
          <a:p>
            <a:r>
              <a:rPr lang="en-IN" sz="3200" dirty="0"/>
              <a:t>Perforated or gangrenous appendicitis.</a:t>
            </a:r>
          </a:p>
          <a:p>
            <a:r>
              <a:rPr lang="en-IN" sz="3200" dirty="0"/>
              <a:t>peritonitis.  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38A366-B572-C12D-11AB-9D9DF45B0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320A34-F7B6-DA98-F9A4-4504F8376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97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5E215-B452-5BDD-E08F-B740524A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880"/>
          </a:xfrm>
        </p:spPr>
        <p:txBody>
          <a:bodyPr>
            <a:noAutofit/>
          </a:bodyPr>
          <a:lstStyle/>
          <a:p>
            <a:r>
              <a:rPr lang="en-IN" sz="4800" b="1" dirty="0"/>
              <a:t>LAPAROSCOPIC APPENDECTOMY </a:t>
            </a:r>
            <a:endParaRPr lang="gu-IN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F53A2-2470-3F85-943B-03C88FFFA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Become popular </a:t>
            </a:r>
            <a:r>
              <a:rPr lang="en-IN" sz="3200" dirty="0" err="1"/>
              <a:t>nowdays</a:t>
            </a:r>
            <a:r>
              <a:rPr lang="en-IN" sz="3200" dirty="0"/>
              <a:t>.</a:t>
            </a:r>
          </a:p>
          <a:p>
            <a:r>
              <a:rPr lang="en-IN" sz="3200" dirty="0"/>
              <a:t>Less post operative pain.</a:t>
            </a:r>
          </a:p>
          <a:p>
            <a:r>
              <a:rPr lang="en-IN" sz="3200" dirty="0"/>
              <a:t>Speedy recovery.</a:t>
            </a:r>
          </a:p>
          <a:p>
            <a:r>
              <a:rPr lang="en-IN" sz="3200" dirty="0"/>
              <a:t>If intraoperative complication that cannot be handled with laparoscopy arise during laparoscopic appendectomy, conversion to an open appendectomy.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67283E-A458-E8CD-6016-16C1B11B13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7C95C8-C5C3-DE99-7AFF-CDC0E7782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21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70269-496D-40E0-C33D-EACCA7D1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NURSING MANAGEMENT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B1CB8-87DC-AC65-C9EE-3FA2EE1A4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5400" b="1" dirty="0"/>
              <a:t>       NURSES RESPONSIBILITY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469285-62E2-4CAF-D9B7-752203C76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C6C48A-CFCE-2ECA-F362-094762780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08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76666-D043-9684-0CE3-546C7084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516F6-1D3E-15E7-4072-0BAA2D9A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appendix sits at the junction of the small intestine and large intestine.</a:t>
            </a:r>
          </a:p>
          <a:p>
            <a:r>
              <a:rPr lang="en-US" sz="3600" dirty="0"/>
              <a:t>It’s a thin tube about four inches long. Normally, the appendix sits in the lower right abdomen.</a:t>
            </a:r>
            <a:endParaRPr lang="gu-IN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82D729-9E6D-EBE2-CC9F-1E3D2DEE5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36134A-8801-462D-40F4-9498CFAF4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7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32F90-95C0-BA11-34CF-9D22DBE6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DEFINITION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3CE06E-C918-B845-9E15-87F9379E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Appendicitis is an inflammation of the vermiform appendix that develops most commonly in adolescents and young adults.</a:t>
            </a:r>
          </a:p>
          <a:p>
            <a:pPr marL="0" indent="0">
              <a:buNone/>
            </a:pPr>
            <a:endParaRPr lang="gu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3BAC22-5B88-0CAD-E3B7-8E0D6B2E6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F3D1C9-A2B0-AF0C-31C3-708290499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15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A5602-BAA1-75DA-A23C-ECEBC865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ETIOLOGY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11100-66AF-298A-A27B-493E5626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4921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b="1" dirty="0"/>
              <a:t> OBSTRUCTIVE CAUSES : </a:t>
            </a:r>
          </a:p>
          <a:p>
            <a:r>
              <a:rPr lang="en-IN" sz="3200" dirty="0" err="1"/>
              <a:t>Fecal</a:t>
            </a:r>
            <a:r>
              <a:rPr lang="en-IN" sz="3200" dirty="0"/>
              <a:t> calculus or stone that occlude lumen of the appendix.</a:t>
            </a:r>
          </a:p>
          <a:p>
            <a:r>
              <a:rPr lang="en-IN" sz="3200" dirty="0"/>
              <a:t>Twisting or curling of the appendix.</a:t>
            </a:r>
          </a:p>
          <a:p>
            <a:r>
              <a:rPr lang="en-IN" sz="3200" dirty="0"/>
              <a:t>Swelling of the bowel wall</a:t>
            </a:r>
          </a:p>
          <a:p>
            <a:pPr marL="0" indent="0">
              <a:buNone/>
            </a:pPr>
            <a:r>
              <a:rPr lang="en-IN" sz="3200" dirty="0"/>
              <a:t> </a:t>
            </a:r>
            <a:r>
              <a:rPr lang="en-IN" sz="3200" b="1" dirty="0"/>
              <a:t>NON ONSTRUCTIVE CAUSES :</a:t>
            </a:r>
          </a:p>
          <a:p>
            <a:r>
              <a:rPr lang="en-IN" sz="3200" dirty="0"/>
              <a:t>Spread of infection </a:t>
            </a:r>
          </a:p>
          <a:p>
            <a:r>
              <a:rPr lang="en-IN" sz="3200" dirty="0"/>
              <a:t>Vascular occlusion</a:t>
            </a:r>
          </a:p>
          <a:p>
            <a:r>
              <a:rPr lang="en-IN" sz="3200" dirty="0"/>
              <a:t>Trauma </a:t>
            </a:r>
          </a:p>
          <a:p>
            <a:r>
              <a:rPr lang="en-IN" sz="3200" dirty="0"/>
              <a:t>Diet lacking fibres </a:t>
            </a:r>
          </a:p>
          <a:p>
            <a:endParaRPr lang="gu-IN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E318C1-8A43-7A1D-1745-4A4F67BDF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E973FD-7570-6A2A-1185-E25519C7A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9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EA054-9BF6-6974-B772-D1D211E3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PATHOPHYSIOLOGY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BB0F4-C12B-7002-599F-C5992006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/>
              <a:t>                          Due to etiological factors</a:t>
            </a:r>
          </a:p>
          <a:p>
            <a:pPr marL="0" indent="0">
              <a:buNone/>
            </a:pPr>
            <a:r>
              <a:rPr lang="en-IN" sz="3200" dirty="0"/>
              <a:t>    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Obstruction of appendix due to fecalith </a:t>
            </a:r>
            <a:r>
              <a:rPr lang="en-IN" sz="3200" dirty="0" err="1"/>
              <a:t>tumor</a:t>
            </a:r>
            <a:endParaRPr lang="en-IN" sz="3200" dirty="0"/>
          </a:p>
          <a:p>
            <a:pPr marL="0" indent="0">
              <a:buNone/>
            </a:pPr>
            <a:r>
              <a:rPr lang="en-IN" sz="3200" dirty="0"/>
              <a:t>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         Increased intraluminal pressure  </a:t>
            </a:r>
          </a:p>
          <a:p>
            <a:pPr marL="0" indent="0">
              <a:buNone/>
            </a:pPr>
            <a:r>
              <a:rPr lang="en-IN" sz="3200" dirty="0"/>
              <a:t>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                     Ischemic injury   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AEC980-A2C7-157C-A446-2495E4165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C6C975-7654-D7D3-45DF-B2C8B5166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8CF334FB-8B56-EE5D-3014-6D8383EC7FEA}"/>
              </a:ext>
            </a:extLst>
          </p:cNvPr>
          <p:cNvSpPr/>
          <p:nvPr/>
        </p:nvSpPr>
        <p:spPr>
          <a:xfrm>
            <a:off x="5402317" y="2543503"/>
            <a:ext cx="451945" cy="483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324B3B44-63B7-4198-AD21-BAB34F9F3F0F}"/>
              </a:ext>
            </a:extLst>
          </p:cNvPr>
          <p:cNvSpPr/>
          <p:nvPr/>
        </p:nvSpPr>
        <p:spPr>
          <a:xfrm>
            <a:off x="5402317" y="3589284"/>
            <a:ext cx="562304" cy="483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7A080462-14C3-D543-DFA4-0B5FE80C074F}"/>
              </a:ext>
            </a:extLst>
          </p:cNvPr>
          <p:cNvSpPr/>
          <p:nvPr/>
        </p:nvSpPr>
        <p:spPr>
          <a:xfrm>
            <a:off x="5410199" y="4767561"/>
            <a:ext cx="554422" cy="483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</p:spTree>
    <p:extLst>
      <p:ext uri="{BB962C8B-B14F-4D97-AF65-F5344CB8AC3E}">
        <p14:creationId xmlns:p14="http://schemas.microsoft.com/office/powerpoint/2010/main" xmlns="" val="125328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B3E38-CF44-884F-41A2-D923CD9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CONT…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39C70-BC6F-5E8B-E79B-34246A24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/>
              <a:t>        Bacterial proliferation (Tissue becomes infected by bacterial in the digestive tract)</a:t>
            </a:r>
          </a:p>
          <a:p>
            <a:pPr marL="0" indent="0">
              <a:buNone/>
            </a:pPr>
            <a:r>
              <a:rPr lang="en-IN" sz="3200" dirty="0"/>
              <a:t>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                   Puss accumulation </a:t>
            </a:r>
          </a:p>
          <a:p>
            <a:pPr marL="0" indent="0">
              <a:buNone/>
            </a:pPr>
            <a:r>
              <a:rPr lang="en-IN" sz="3200" dirty="0"/>
              <a:t>   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                        Appendicitis</a:t>
            </a:r>
          </a:p>
          <a:p>
            <a:pPr marL="0" indent="0">
              <a:buNone/>
            </a:pPr>
            <a:r>
              <a:rPr lang="en-IN" sz="3200" dirty="0"/>
              <a:t>                                         </a:t>
            </a:r>
          </a:p>
          <a:p>
            <a:pPr marL="0" indent="0">
              <a:buNone/>
            </a:pPr>
            <a:r>
              <a:rPr lang="en-IN" sz="3200" dirty="0"/>
              <a:t>                             Rupture appendix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75A3EE-B632-C2B5-CAEC-D390122AF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F5CDD7-4503-D22C-495B-AEA9BD0E8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3A74BC43-B61C-A3C1-719B-E822272983F1}"/>
              </a:ext>
            </a:extLst>
          </p:cNvPr>
          <p:cNvSpPr/>
          <p:nvPr/>
        </p:nvSpPr>
        <p:spPr>
          <a:xfrm>
            <a:off x="4950372" y="2837793"/>
            <a:ext cx="451945" cy="472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15AE7BEC-9B09-A1DB-B9C9-F64265BF7758}"/>
              </a:ext>
            </a:extLst>
          </p:cNvPr>
          <p:cNvSpPr/>
          <p:nvPr/>
        </p:nvSpPr>
        <p:spPr>
          <a:xfrm>
            <a:off x="4950372" y="3849961"/>
            <a:ext cx="451945" cy="472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AD8349D1-A48E-48B2-69A4-A0E9CEF209E5}"/>
              </a:ext>
            </a:extLst>
          </p:cNvPr>
          <p:cNvSpPr/>
          <p:nvPr/>
        </p:nvSpPr>
        <p:spPr>
          <a:xfrm>
            <a:off x="4950372" y="4897821"/>
            <a:ext cx="451945" cy="472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u-IN"/>
          </a:p>
        </p:txBody>
      </p:sp>
    </p:spTree>
    <p:extLst>
      <p:ext uri="{BB962C8B-B14F-4D97-AF65-F5344CB8AC3E}">
        <p14:creationId xmlns:p14="http://schemas.microsoft.com/office/powerpoint/2010/main" xmlns="" val="144956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481A0-BBD2-EAB9-7F40-D7CBAC92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SIGN &amp; SYMPTOMS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3144BE-0C9B-1C8C-BEC7-2A747C6C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Lower abdominal pain </a:t>
            </a:r>
          </a:p>
          <a:p>
            <a:r>
              <a:rPr lang="en-IN" sz="3200" dirty="0"/>
              <a:t>Vomiting</a:t>
            </a:r>
          </a:p>
          <a:p>
            <a:r>
              <a:rPr lang="en-IN" sz="3200" dirty="0"/>
              <a:t>Anorexia</a:t>
            </a:r>
          </a:p>
          <a:p>
            <a:r>
              <a:rPr lang="en-IN" sz="3200" dirty="0"/>
              <a:t>Fever</a:t>
            </a:r>
          </a:p>
          <a:p>
            <a:r>
              <a:rPr lang="en-IN" sz="3200" dirty="0"/>
              <a:t>Haematuria (Uncommon)</a:t>
            </a:r>
          </a:p>
          <a:p>
            <a:r>
              <a:rPr lang="en-IN" sz="3200" dirty="0"/>
              <a:t>Constipation </a:t>
            </a:r>
          </a:p>
          <a:p>
            <a:r>
              <a:rPr lang="en-IN" sz="3200" dirty="0"/>
              <a:t>Abdominal rigidity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6B55A1-157D-A9A6-3629-DB17B3016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2BF508-1F9D-A3F6-F2B5-14480CB08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93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5CFBF-4E5C-A583-9936-04119042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DIAGNOSTIC EVALUATION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174F7-D1DD-3E61-F2BC-5304881D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282"/>
            <a:ext cx="10515600" cy="5554717"/>
          </a:xfrm>
        </p:spPr>
        <p:txBody>
          <a:bodyPr>
            <a:noAutofit/>
          </a:bodyPr>
          <a:lstStyle/>
          <a:p>
            <a:r>
              <a:rPr lang="en-IN" sz="3200" dirty="0"/>
              <a:t>History collection</a:t>
            </a:r>
          </a:p>
          <a:p>
            <a:r>
              <a:rPr lang="en-IN" sz="3200" dirty="0"/>
              <a:t>Physical examination </a:t>
            </a:r>
          </a:p>
          <a:p>
            <a:r>
              <a:rPr lang="en-IN" sz="3200" dirty="0"/>
              <a:t>Blood tests </a:t>
            </a:r>
          </a:p>
          <a:p>
            <a:pPr marL="0" indent="0">
              <a:buNone/>
            </a:pPr>
            <a:r>
              <a:rPr lang="en-IN" sz="3200" dirty="0"/>
              <a:t>   - Elevated WBC count </a:t>
            </a:r>
          </a:p>
          <a:p>
            <a:pPr marL="0" indent="0">
              <a:buNone/>
            </a:pPr>
            <a:r>
              <a:rPr lang="en-IN" sz="3200" dirty="0"/>
              <a:t>   - Elevated C reactive protein</a:t>
            </a:r>
          </a:p>
          <a:p>
            <a:r>
              <a:rPr lang="en-IN" sz="3200" dirty="0" err="1"/>
              <a:t>Urinanalysis</a:t>
            </a:r>
            <a:r>
              <a:rPr lang="en-IN" sz="3200" dirty="0"/>
              <a:t> </a:t>
            </a:r>
          </a:p>
          <a:p>
            <a:r>
              <a:rPr lang="en-IN" sz="3200" dirty="0"/>
              <a:t>X- ray </a:t>
            </a:r>
          </a:p>
          <a:p>
            <a:r>
              <a:rPr lang="en-IN" sz="3200" dirty="0"/>
              <a:t>Abdominal USG</a:t>
            </a:r>
          </a:p>
          <a:p>
            <a:r>
              <a:rPr lang="en-IN" sz="3200" dirty="0"/>
              <a:t>CT scan </a:t>
            </a:r>
          </a:p>
          <a:p>
            <a:r>
              <a:rPr lang="en-IN" sz="3200" dirty="0"/>
              <a:t>MRI </a:t>
            </a:r>
          </a:p>
          <a:p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8F79DA-0DAC-7AEA-0D2E-F7AB56DE5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33CB4C-3AAB-FBBC-ED42-130791633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62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B2C3E-90A8-E991-4F73-A03F3173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MEDICAL MANAGEMENT </a:t>
            </a:r>
            <a:endParaRPr lang="gu-IN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8359C-B6CA-F9F2-00F1-ED23BD06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To treat infection </a:t>
            </a:r>
          </a:p>
          <a:p>
            <a:r>
              <a:rPr lang="en-IN" sz="3200" dirty="0"/>
              <a:t>Give antibiotics for bacterial infection </a:t>
            </a:r>
          </a:p>
          <a:p>
            <a:r>
              <a:rPr lang="en-IN" sz="3200" dirty="0"/>
              <a:t>Give analgesics for pain</a:t>
            </a:r>
          </a:p>
          <a:p>
            <a:r>
              <a:rPr lang="en-IN" sz="3200" dirty="0"/>
              <a:t>Give antipyretics for fever</a:t>
            </a:r>
          </a:p>
          <a:p>
            <a:r>
              <a:rPr lang="en-IN" sz="3200" dirty="0"/>
              <a:t>Give antiemetics for vomiting </a:t>
            </a:r>
          </a:p>
          <a:p>
            <a:r>
              <a:rPr lang="en-IN" sz="3200" dirty="0"/>
              <a:t>Give fluid therapy for electrolyte balance </a:t>
            </a:r>
          </a:p>
          <a:p>
            <a:r>
              <a:rPr lang="en-IN" sz="3200" dirty="0"/>
              <a:t>Give supportive drugs for nutritional support</a:t>
            </a:r>
            <a:endParaRPr lang="gu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BED917-80E3-3A8B-FCA3-53C780AF6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942D5-7268-B66C-9458-F6836A0EC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67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{B6E84104-6D6F-453C-8D6D-83CDBFEAEE34}tf56410444_win32</Template>
  <TotalTime>1149</TotalTime>
  <Words>442</Words>
  <Application>Microsoft Office PowerPoint</Application>
  <PresentationFormat>Custom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APPENDICITIS</vt:lpstr>
      <vt:lpstr>INTRODUCTION</vt:lpstr>
      <vt:lpstr>DEFINITION</vt:lpstr>
      <vt:lpstr>ETIOLOGY </vt:lpstr>
      <vt:lpstr>PATHOPHYSIOLOGY </vt:lpstr>
      <vt:lpstr>CONT…</vt:lpstr>
      <vt:lpstr>SIGN &amp; SYMPTOMS </vt:lpstr>
      <vt:lpstr>DIAGNOSTIC EVALUATION </vt:lpstr>
      <vt:lpstr>MEDICAL MANAGEMENT </vt:lpstr>
      <vt:lpstr>SURGICAL MANAGEMENT </vt:lpstr>
      <vt:lpstr>PRE – OPERATIVE PREPARATION </vt:lpstr>
      <vt:lpstr>APPENDECTOMY</vt:lpstr>
      <vt:lpstr>LAPAROSCOPIC APPENDECTOMY </vt:lpstr>
      <vt:lpstr>NURSING MANAGEMENT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APPENDICITIS</dc:title>
  <dc:creator>vaza</dc:creator>
  <cp:lastModifiedBy>pc1</cp:lastModifiedBy>
  <cp:revision>2</cp:revision>
  <dcterms:created xsi:type="dcterms:W3CDTF">2023-05-02T09:39:41Z</dcterms:created>
  <dcterms:modified xsi:type="dcterms:W3CDTF">2023-05-04T08:58:26Z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