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3886199"/>
          </a:xfrm>
        </p:spPr>
        <p:txBody>
          <a:bodyPr>
            <a:normAutofit/>
          </a:bodyPr>
          <a:lstStyle/>
          <a:p>
            <a:r>
              <a:rPr lang="en-US" b="1" i="1" dirty="0" smtClean="0"/>
              <a:t>Psychosocial Issues Among Special Population</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5821363"/>
          </a:xfrm>
        </p:spPr>
        <p:txBody>
          <a:bodyPr>
            <a:normAutofit/>
          </a:bodyPr>
          <a:lstStyle/>
          <a:p>
            <a:pPr algn="just">
              <a:buNone/>
            </a:pPr>
            <a:r>
              <a:rPr lang="en-US" b="1" dirty="0" smtClean="0"/>
              <a:t>ADOLESCENT MENTAL HEALTH NURSING</a:t>
            </a:r>
          </a:p>
          <a:p>
            <a:pPr algn="just">
              <a:buNone/>
            </a:pPr>
            <a:endParaRPr lang="en-US" dirty="0" smtClean="0"/>
          </a:p>
          <a:p>
            <a:pPr algn="just">
              <a:buNone/>
            </a:pPr>
            <a:r>
              <a:rPr lang="en-US" dirty="0" smtClean="0"/>
              <a:t>	According to the World Health Organization (WHO), individuals between 10-19years of age come under the adolescent age group. Adolescence is a period of physical growth an intellectual attainment at its peak, coupled with setting of personality traits, decisions regarding future profession, and extreme emotional instability. This is also a period of identity crisis physical, sexual and spiritual.</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229600" cy="6477000"/>
          </a:xfrm>
        </p:spPr>
        <p:txBody>
          <a:bodyPr>
            <a:normAutofit fontScale="70000" lnSpcReduction="20000"/>
          </a:bodyPr>
          <a:lstStyle/>
          <a:p>
            <a:pPr algn="just">
              <a:buNone/>
            </a:pPr>
            <a:r>
              <a:rPr lang="en-US" b="1" dirty="0" smtClean="0"/>
              <a:t>Mental Health Problems among Adolescents</a:t>
            </a:r>
          </a:p>
          <a:p>
            <a:pPr algn="just">
              <a:buNone/>
            </a:pPr>
            <a:r>
              <a:rPr lang="en-US" dirty="0" smtClean="0"/>
              <a:t>• Rates of depression, Bipolar Affective Disorders (BPAD), attempted suicide, completed suicide, conduct disorders and schizophrenia increase during adolescence.</a:t>
            </a:r>
          </a:p>
          <a:p>
            <a:pPr algn="just">
              <a:buNone/>
            </a:pPr>
            <a:r>
              <a:rPr lang="en-US" dirty="0" smtClean="0"/>
              <a:t>• Antisocial activities increase in frequency.</a:t>
            </a:r>
          </a:p>
          <a:p>
            <a:pPr algn="just">
              <a:buNone/>
            </a:pPr>
            <a:r>
              <a:rPr lang="en-US" dirty="0" smtClean="0"/>
              <a:t>• Agoraphobia and social phobia become more common during adolescence.</a:t>
            </a:r>
          </a:p>
          <a:p>
            <a:pPr algn="just">
              <a:buNone/>
            </a:pPr>
            <a:r>
              <a:rPr lang="en-US" dirty="0" smtClean="0"/>
              <a:t>• The incidence of acting out behavior, and juvenile violent crime in adolescents continues to rise. Violent crimes include homicide, forcible rape, robbery or aggravated assault. Adolescents are especially at an increased risk of sexual abuse. In turn rape and sexual abuse are associated with a greatly increased risk of depression and suicide.</a:t>
            </a:r>
          </a:p>
          <a:p>
            <a:pPr algn="just"/>
            <a:r>
              <a:rPr lang="en-US" dirty="0" smtClean="0"/>
              <a:t>Substance abuse usually starts during adolescent age.</a:t>
            </a:r>
          </a:p>
          <a:p>
            <a:pPr algn="just"/>
            <a:r>
              <a:rPr lang="en-US" dirty="0" smtClean="0"/>
              <a:t>Co-morbidity or co-occurrence of psychiatric disorders e.g. adolescents with substance abuse disorders, are more likely to have co morbid disruptive behavior disorders. Co morbidity in adolescents is associated with impaired role functioning, likelihood of suicidal behavior, academic problems and increased conflict with parents.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0"/>
            <a:ext cx="8229600" cy="7239000"/>
          </a:xfrm>
        </p:spPr>
        <p:txBody>
          <a:bodyPr>
            <a:normAutofit fontScale="77500" lnSpcReduction="20000"/>
          </a:bodyPr>
          <a:lstStyle/>
          <a:p>
            <a:pPr algn="just">
              <a:buNone/>
            </a:pPr>
            <a:r>
              <a:rPr lang="en-US" b="1" dirty="0" smtClean="0"/>
              <a:t>Common Reasons for Mental Health Problems among Adolescents</a:t>
            </a:r>
          </a:p>
          <a:p>
            <a:pPr algn="just">
              <a:buNone/>
            </a:pPr>
            <a:r>
              <a:rPr lang="en-US" dirty="0" smtClean="0"/>
              <a:t>• Emotional difficulties in adolescents often arise from faulty or inconsistent child-rearing practices.</a:t>
            </a:r>
          </a:p>
          <a:p>
            <a:pPr algn="just">
              <a:buNone/>
            </a:pPr>
            <a:r>
              <a:rPr lang="en-US" dirty="0" smtClean="0"/>
              <a:t>• Environmental factors such as poverty, lack of adequate support systems, major cumulative life stresses, and maternal , employment influence coping  abilities among children and adolescents.</a:t>
            </a:r>
          </a:p>
          <a:p>
            <a:pPr algn="just">
              <a:buNone/>
            </a:pPr>
            <a:r>
              <a:rPr lang="en-US" dirty="0" smtClean="0"/>
              <a:t>• Constitutional factors or those characteristics within the adolescent affect the level of individual vulnerability.</a:t>
            </a:r>
          </a:p>
          <a:p>
            <a:pPr algn="just">
              <a:buNone/>
            </a:pPr>
            <a:r>
              <a:rPr lang="en-US" b="1" dirty="0" smtClean="0"/>
              <a:t>Nursing Interventions</a:t>
            </a:r>
          </a:p>
          <a:p>
            <a:pPr algn="just">
              <a:buNone/>
            </a:pPr>
            <a:r>
              <a:rPr lang="en-US" dirty="0" smtClean="0"/>
              <a:t>• Nursing care of adolescents begins with a thorough assessment of their health status. Data collection by the nurse is based on current and previous functioning in all aspects of an adolescent's life. The data collection should include the following information</a:t>
            </a:r>
          </a:p>
          <a:p>
            <a:pPr algn="just">
              <a:buNone/>
            </a:pPr>
            <a:r>
              <a:rPr lang="en-US" dirty="0" smtClean="0"/>
              <a:t>• General appearance</a:t>
            </a:r>
          </a:p>
          <a:p>
            <a:pPr algn="just">
              <a:buNone/>
            </a:pPr>
            <a:r>
              <a:rPr lang="en-US" dirty="0" smtClean="0"/>
              <a:t>• Growth and development</a:t>
            </a:r>
          </a:p>
          <a:p>
            <a:pPr algn="just">
              <a:buNone/>
            </a:pPr>
            <a:r>
              <a:rPr lang="en-US" dirty="0" smtClean="0"/>
              <a:t>• General health status</a:t>
            </a:r>
          </a:p>
          <a:p>
            <a:pPr algn="just">
              <a:buNone/>
            </a:pPr>
            <a:r>
              <a:rPr lang="en-US" dirty="0" smtClean="0"/>
              <a:t>• Mental health status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28600"/>
            <a:ext cx="8229600" cy="6629400"/>
          </a:xfrm>
        </p:spPr>
        <p:txBody>
          <a:bodyPr>
            <a:normAutofit fontScale="70000" lnSpcReduction="20000"/>
          </a:bodyPr>
          <a:lstStyle/>
          <a:p>
            <a:pPr algn="just"/>
            <a:r>
              <a:rPr lang="en-US" dirty="0" smtClean="0"/>
              <a:t>Nurses need to understand normal adolescent development and also the difference between constructive and age-appropriate exploration and engagement in activities that are potentially dangerous to physical and emotional wellbeing.</a:t>
            </a:r>
          </a:p>
          <a:p>
            <a:pPr algn="just">
              <a:buNone/>
            </a:pPr>
            <a:r>
              <a:rPr lang="en-US" dirty="0" smtClean="0"/>
              <a:t>• Nurses who work in schools and community settings can engage in screening and early nursing intervention with high risk teenagers to promote adaptive responses and prevent the development of future problems. Encouraging the adolescent to identify and discuss his /her feelings is extremely important in this regard.</a:t>
            </a:r>
          </a:p>
          <a:p>
            <a:pPr algn="just">
              <a:buNone/>
            </a:pPr>
            <a:r>
              <a:rPr lang="en-US" dirty="0" smtClean="0"/>
              <a:t>• Nursing interventions useful in working with adolescents include health education, family, group and individual therapy and medication management. Emphasis should be laid on lifestyle and compliance issues, such as benefits of exercise, stress management and safer sex practices. Special attention should be given to talking with adolescents and working with their parents.</a:t>
            </a:r>
          </a:p>
          <a:p>
            <a:pPr algn="just">
              <a:buNone/>
            </a:pPr>
            <a:r>
              <a:rPr lang="en-US" dirty="0" smtClean="0"/>
              <a:t>• Building a therapeutic relationship with an adolescent demands confidence and a strong sense of one's own identity or sense of comfort with one's memories of the teenage years.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PROBLEMS OF THE ELDERLY</a:t>
            </a:r>
            <a:br>
              <a:rPr lang="en-US" b="1" dirty="0" smtClean="0"/>
            </a:br>
            <a:r>
              <a:rPr lang="en-US" b="1" dirty="0" smtClean="0"/>
              <a:t>Physical</a:t>
            </a:r>
            <a:endParaRPr lang="en-US" dirty="0"/>
          </a:p>
        </p:txBody>
      </p:sp>
      <p:sp>
        <p:nvSpPr>
          <p:cNvPr id="3" name="Content Placeholder 2"/>
          <p:cNvSpPr>
            <a:spLocks noGrp="1"/>
          </p:cNvSpPr>
          <p:nvPr>
            <p:ph idx="1"/>
          </p:nvPr>
        </p:nvSpPr>
        <p:spPr/>
        <p:txBody>
          <a:bodyPr>
            <a:normAutofit lnSpcReduction="10000"/>
          </a:bodyPr>
          <a:lstStyle/>
          <a:p>
            <a:pPr algn="just">
              <a:buNone/>
            </a:pPr>
            <a:r>
              <a:rPr lang="en-US" dirty="0" smtClean="0"/>
              <a:t>	Ageing </a:t>
            </a:r>
            <a:r>
              <a:rPr lang="en-US" dirty="0" smtClean="0"/>
              <a:t>is a natural progressive decline in body systems. Physical changes include wrinkling of skin, flabbiness of muscles, atrophy of viscera, decreased vision and hearing, and a loss in efficiency of cardiovascular system. Old people suffer from immobility, instability, incontinence and intellectual impairment. These are called as the Giants of Geriatrics. These disabilities do not kill, but they greatly diminish the value of living.</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0"/>
            <a:ext cx="8229600" cy="6858000"/>
          </a:xfrm>
        </p:spPr>
        <p:txBody>
          <a:bodyPr>
            <a:normAutofit fontScale="77500" lnSpcReduction="20000"/>
          </a:bodyPr>
          <a:lstStyle/>
          <a:p>
            <a:pPr algn="just">
              <a:buNone/>
            </a:pPr>
            <a:endParaRPr lang="en-US" dirty="0" smtClean="0"/>
          </a:p>
          <a:p>
            <a:pPr algn="just">
              <a:buNone/>
            </a:pPr>
            <a:r>
              <a:rPr lang="en-US" b="1" dirty="0" smtClean="0"/>
              <a:t>Psychiatric</a:t>
            </a:r>
          </a:p>
          <a:p>
            <a:pPr algn="just">
              <a:buNone/>
            </a:pPr>
            <a:r>
              <a:rPr lang="en-US" dirty="0" smtClean="0"/>
              <a:t>• Delirium, dementia, depression, agitation</a:t>
            </a:r>
          </a:p>
          <a:p>
            <a:pPr algn="just">
              <a:buNone/>
            </a:pPr>
            <a:r>
              <a:rPr lang="en-US" dirty="0" smtClean="0"/>
              <a:t>• Crying spells, irritability, wandering, </a:t>
            </a:r>
            <a:r>
              <a:rPr lang="en-US" dirty="0" err="1" smtClean="0"/>
              <a:t>assaultiveness</a:t>
            </a:r>
            <a:endParaRPr lang="en-US" dirty="0" smtClean="0"/>
          </a:p>
          <a:p>
            <a:pPr algn="just">
              <a:buNone/>
            </a:pPr>
            <a:r>
              <a:rPr lang="en-US" dirty="0" smtClean="0"/>
              <a:t>• Expressions of feeling of worthlessness,  hopelessness, helpless</a:t>
            </a:r>
          </a:p>
          <a:p>
            <a:pPr algn="just"/>
            <a:r>
              <a:rPr lang="en-US" dirty="0" smtClean="0"/>
              <a:t>Diminished memory, orientation and judgment</a:t>
            </a:r>
          </a:p>
          <a:p>
            <a:pPr algn="just">
              <a:buNone/>
            </a:pPr>
            <a:r>
              <a:rPr lang="en-US" dirty="0" smtClean="0"/>
              <a:t>• Apathy, withdrawal, suicidal impulses or attempts, loneliness</a:t>
            </a:r>
          </a:p>
          <a:p>
            <a:pPr algn="just">
              <a:buNone/>
            </a:pPr>
            <a:r>
              <a:rPr lang="en-US" dirty="0" smtClean="0"/>
              <a:t>• Paranoid delusions, demanding behavior, anxiety disorders</a:t>
            </a:r>
          </a:p>
          <a:p>
            <a:pPr algn="just">
              <a:buNone/>
            </a:pPr>
            <a:r>
              <a:rPr lang="en-US" dirty="0" smtClean="0"/>
              <a:t>• Alcohol abuse, impaired concentration, short attention span</a:t>
            </a:r>
          </a:p>
          <a:p>
            <a:pPr algn="just">
              <a:buNone/>
            </a:pPr>
            <a:r>
              <a:rPr lang="en-US" dirty="0" smtClean="0"/>
              <a:t>• Stress incontinence</a:t>
            </a:r>
          </a:p>
          <a:p>
            <a:pPr algn="just">
              <a:buNone/>
            </a:pPr>
            <a:r>
              <a:rPr lang="en-US" b="1" dirty="0" smtClean="0"/>
              <a:t>Personality Changes</a:t>
            </a:r>
          </a:p>
          <a:p>
            <a:pPr algn="just">
              <a:buNone/>
            </a:pPr>
            <a:r>
              <a:rPr lang="en-US" dirty="0" smtClean="0"/>
              <a:t>	These may occur due to psychoses with cerebral arteriosclerosis, senile dementia. Personality breakdown in old may lead to criminal behavior or suicidal tendencies.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6629400"/>
          </a:xfrm>
        </p:spPr>
        <p:txBody>
          <a:bodyPr>
            <a:normAutofit fontScale="62500" lnSpcReduction="20000"/>
          </a:bodyPr>
          <a:lstStyle/>
          <a:p>
            <a:pPr algn="just">
              <a:buNone/>
            </a:pPr>
            <a:r>
              <a:rPr lang="en-US" b="1" dirty="0" smtClean="0"/>
              <a:t>Psychosocial</a:t>
            </a:r>
          </a:p>
          <a:p>
            <a:pPr algn="just">
              <a:buNone/>
            </a:pPr>
            <a:r>
              <a:rPr lang="en-US" dirty="0" smtClean="0"/>
              <a:t>	The </a:t>
            </a:r>
            <a:r>
              <a:rPr lang="en-US" dirty="0" smtClean="0"/>
              <a:t>theme of this age period is loss, and dealing with death is one of the tasks of the elderly. </a:t>
            </a:r>
            <a:r>
              <a:rPr lang="en-US" dirty="0" smtClean="0"/>
              <a:t>Since death </a:t>
            </a:r>
            <a:r>
              <a:rPr lang="en-US" dirty="0" smtClean="0"/>
              <a:t>is the only certainty in life, without adequate emotional support to sustain and bear the </a:t>
            </a:r>
            <a:r>
              <a:rPr lang="en-US" dirty="0" smtClean="0"/>
              <a:t>losses (loss </a:t>
            </a:r>
            <a:r>
              <a:rPr lang="en-US" dirty="0" smtClean="0"/>
              <a:t>of work role, spouse, friends, sensory and motor abilities and intellectual processes), </a:t>
            </a:r>
            <a:r>
              <a:rPr lang="en-US" dirty="0" smtClean="0"/>
              <a:t>the elderly </a:t>
            </a:r>
            <a:r>
              <a:rPr lang="en-US" dirty="0" smtClean="0"/>
              <a:t>individual is vulnerable to depression and despair. Social problems include harassment, </a:t>
            </a:r>
            <a:r>
              <a:rPr lang="en-US" dirty="0" smtClean="0"/>
              <a:t>ill treatment</a:t>
            </a:r>
            <a:r>
              <a:rPr lang="en-US" dirty="0" smtClean="0"/>
              <a:t>, exploitation, desertion, separation from dear ones, living alone and none to help, etc.</a:t>
            </a:r>
          </a:p>
          <a:p>
            <a:pPr algn="just">
              <a:buNone/>
            </a:pPr>
            <a:r>
              <a:rPr lang="en-US" b="1" dirty="0" smtClean="0"/>
              <a:t>Some therapies in the management of</a:t>
            </a:r>
          </a:p>
          <a:p>
            <a:pPr algn="just">
              <a:buNone/>
            </a:pPr>
            <a:r>
              <a:rPr lang="en-US" b="1" dirty="0" smtClean="0"/>
              <a:t>geriatric disorders include:</a:t>
            </a:r>
          </a:p>
          <a:p>
            <a:pPr algn="just">
              <a:buNone/>
            </a:pPr>
            <a:r>
              <a:rPr lang="en-US" i="1" dirty="0" smtClean="0"/>
              <a:t>Somatic Therapies</a:t>
            </a:r>
          </a:p>
          <a:p>
            <a:pPr algn="just">
              <a:buNone/>
            </a:pPr>
            <a:r>
              <a:rPr lang="en-US" dirty="0" smtClean="0"/>
              <a:t>• Electro convulsive therapy</a:t>
            </a:r>
          </a:p>
          <a:p>
            <a:pPr algn="just">
              <a:buNone/>
            </a:pPr>
            <a:r>
              <a:rPr lang="en-US" dirty="0" smtClean="0"/>
              <a:t>• Psychopharmacology</a:t>
            </a:r>
          </a:p>
          <a:p>
            <a:pPr algn="just">
              <a:buNone/>
            </a:pPr>
            <a:r>
              <a:rPr lang="en-US" i="1" dirty="0" smtClean="0"/>
              <a:t>Psychological Therapies</a:t>
            </a:r>
          </a:p>
          <a:p>
            <a:pPr algn="just">
              <a:buNone/>
            </a:pPr>
            <a:r>
              <a:rPr lang="en-US" dirty="0" smtClean="0"/>
              <a:t>• Psychotherapy</a:t>
            </a:r>
          </a:p>
          <a:p>
            <a:pPr algn="just">
              <a:buNone/>
            </a:pPr>
            <a:r>
              <a:rPr lang="en-US" dirty="0" smtClean="0"/>
              <a:t>• Life review therapy</a:t>
            </a:r>
          </a:p>
          <a:p>
            <a:pPr algn="just">
              <a:buNone/>
            </a:pPr>
            <a:r>
              <a:rPr lang="en-US" dirty="0" smtClean="0"/>
              <a:t>• Reality orientation therapy</a:t>
            </a:r>
          </a:p>
          <a:p>
            <a:pPr algn="just">
              <a:buNone/>
            </a:pPr>
            <a:r>
              <a:rPr lang="en-US" dirty="0" smtClean="0"/>
              <a:t>• Validation therapy</a:t>
            </a:r>
          </a:p>
          <a:p>
            <a:pPr algn="just">
              <a:buNone/>
            </a:pPr>
            <a:r>
              <a:rPr lang="en-US" dirty="0" smtClean="0"/>
              <a:t>• Cognitive training</a:t>
            </a:r>
          </a:p>
          <a:p>
            <a:pPr algn="just">
              <a:buNone/>
            </a:pPr>
            <a:r>
              <a:rPr lang="en-US" dirty="0" smtClean="0"/>
              <a:t>• Relaxation therapy</a:t>
            </a:r>
          </a:p>
          <a:p>
            <a:pPr algn="just">
              <a:buNone/>
            </a:pPr>
            <a:r>
              <a:rPr lang="en-US" dirty="0" smtClean="0"/>
              <a:t>• Counseling</a:t>
            </a:r>
          </a:p>
          <a:p>
            <a:pPr algn="just">
              <a:buNone/>
            </a:pPr>
            <a:r>
              <a:rPr lang="en-US" dirty="0" smtClean="0"/>
              <a:t>• Patient and family education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0"/>
            <a:ext cx="8229600" cy="6858000"/>
          </a:xfrm>
        </p:spPr>
        <p:txBody>
          <a:bodyPr>
            <a:normAutofit fontScale="55000" lnSpcReduction="20000"/>
          </a:bodyPr>
          <a:lstStyle/>
          <a:p>
            <a:pPr algn="just">
              <a:buNone/>
            </a:pPr>
            <a:r>
              <a:rPr lang="en-US" b="1" dirty="0" smtClean="0"/>
              <a:t>Nursing Management</a:t>
            </a:r>
          </a:p>
          <a:p>
            <a:pPr algn="just">
              <a:buNone/>
            </a:pPr>
            <a:r>
              <a:rPr lang="en-US" dirty="0" smtClean="0"/>
              <a:t>• The nurse who works with mentally ill elders is challenged to integrate psychiatric nursing skills with knowledge of physiological </a:t>
            </a:r>
            <a:r>
              <a:rPr lang="en-US" dirty="0" smtClean="0"/>
              <a:t>disorders, the </a:t>
            </a:r>
            <a:r>
              <a:rPr lang="en-US" dirty="0" smtClean="0"/>
              <a:t>normal ageing process and </a:t>
            </a:r>
            <a:r>
              <a:rPr lang="en-US" dirty="0" err="1" smtClean="0"/>
              <a:t>sociocultural</a:t>
            </a:r>
            <a:r>
              <a:rPr lang="en-US" dirty="0" smtClean="0"/>
              <a:t> </a:t>
            </a:r>
            <a:r>
              <a:rPr lang="en-US" dirty="0" smtClean="0"/>
              <a:t>influences </a:t>
            </a:r>
            <a:r>
              <a:rPr lang="en-US" dirty="0" smtClean="0"/>
              <a:t>on the elderly and </a:t>
            </a:r>
            <a:r>
              <a:rPr lang="en-US" dirty="0" smtClean="0"/>
              <a:t>their families</a:t>
            </a:r>
            <a:endParaRPr lang="en-US" dirty="0" smtClean="0"/>
          </a:p>
          <a:p>
            <a:pPr algn="just">
              <a:buNone/>
            </a:pPr>
            <a:r>
              <a:rPr lang="en-US" dirty="0" smtClean="0"/>
              <a:t>• The goal of nursing intervention is to </a:t>
            </a:r>
            <a:r>
              <a:rPr lang="en-US" dirty="0" smtClean="0"/>
              <a:t>promote maximum </a:t>
            </a:r>
            <a:r>
              <a:rPr lang="en-US" dirty="0" smtClean="0"/>
              <a:t>independence of the older </a:t>
            </a:r>
            <a:r>
              <a:rPr lang="en-US" dirty="0" smtClean="0"/>
              <a:t>adults, based </a:t>
            </a:r>
            <a:r>
              <a:rPr lang="en-US" dirty="0" smtClean="0"/>
              <a:t>on capacity and functional abilities</a:t>
            </a:r>
          </a:p>
          <a:p>
            <a:pPr algn="just">
              <a:buNone/>
            </a:pPr>
            <a:r>
              <a:rPr lang="en-US" dirty="0" smtClean="0"/>
              <a:t>• The role of </a:t>
            </a:r>
            <a:r>
              <a:rPr lang="en-US" dirty="0" err="1" smtClean="0"/>
              <a:t>geropsychiatric</a:t>
            </a:r>
            <a:r>
              <a:rPr lang="en-US" dirty="0" smtClean="0"/>
              <a:t> nurse </a:t>
            </a:r>
            <a:r>
              <a:rPr lang="en-US" dirty="0" smtClean="0"/>
              <a:t>includes providing </a:t>
            </a:r>
            <a:r>
              <a:rPr lang="en-US" dirty="0" smtClean="0"/>
              <a:t>primary mental health nursing </a:t>
            </a:r>
            <a:r>
              <a:rPr lang="en-US" dirty="0" smtClean="0"/>
              <a:t>care, including </a:t>
            </a:r>
            <a:r>
              <a:rPr lang="en-US" dirty="0" smtClean="0"/>
              <a:t>intervening with </a:t>
            </a:r>
            <a:r>
              <a:rPr lang="en-US" dirty="0" smtClean="0"/>
              <a:t>caregivers, providing case management </a:t>
            </a:r>
            <a:r>
              <a:rPr lang="en-US" dirty="0" smtClean="0"/>
              <a:t>and </a:t>
            </a:r>
            <a:r>
              <a:rPr lang="en-US" dirty="0" smtClean="0"/>
              <a:t>consulting with </a:t>
            </a:r>
            <a:r>
              <a:rPr lang="en-US" dirty="0" smtClean="0"/>
              <a:t>other care providers. Advanced </a:t>
            </a:r>
            <a:r>
              <a:rPr lang="en-US" dirty="0" smtClean="0"/>
              <a:t>practice nurses </a:t>
            </a:r>
            <a:r>
              <a:rPr lang="en-US" dirty="0" smtClean="0"/>
              <a:t>provide individual and </a:t>
            </a:r>
            <a:r>
              <a:rPr lang="en-US" dirty="0" smtClean="0"/>
              <a:t>group psychotherapy</a:t>
            </a:r>
            <a:endParaRPr lang="en-US" dirty="0" smtClean="0"/>
          </a:p>
          <a:p>
            <a:pPr algn="just">
              <a:buNone/>
            </a:pPr>
            <a:r>
              <a:rPr lang="en-US" dirty="0" smtClean="0"/>
              <a:t>• The nurse should be proficient at </a:t>
            </a:r>
            <a:r>
              <a:rPr lang="en-US" dirty="0" smtClean="0"/>
              <a:t>assessing patient's </a:t>
            </a:r>
            <a:r>
              <a:rPr lang="en-US" dirty="0" smtClean="0"/>
              <a:t>cognitive, affective, </a:t>
            </a:r>
            <a:r>
              <a:rPr lang="en-US" dirty="0" smtClean="0"/>
              <a:t>functional, physical </a:t>
            </a:r>
            <a:r>
              <a:rPr lang="en-US" dirty="0" smtClean="0"/>
              <a:t>and behavioral status, as well </a:t>
            </a:r>
            <a:r>
              <a:rPr lang="en-US" dirty="0" smtClean="0"/>
              <a:t>as their </a:t>
            </a:r>
            <a:r>
              <a:rPr lang="en-US" dirty="0" smtClean="0"/>
              <a:t>family dynamics</a:t>
            </a:r>
          </a:p>
          <a:p>
            <a:pPr algn="just">
              <a:buNone/>
            </a:pPr>
            <a:r>
              <a:rPr lang="en-US" dirty="0" smtClean="0"/>
              <a:t>• </a:t>
            </a:r>
            <a:r>
              <a:rPr lang="en-US" dirty="0" err="1" smtClean="0"/>
              <a:t>Geropsychiatric</a:t>
            </a:r>
            <a:r>
              <a:rPr lang="en-US" dirty="0" smtClean="0"/>
              <a:t> nurses should be </a:t>
            </a:r>
            <a:r>
              <a:rPr lang="en-US" dirty="0" smtClean="0"/>
              <a:t>knowledgeable about </a:t>
            </a:r>
            <a:r>
              <a:rPr lang="en-US" dirty="0" smtClean="0"/>
              <a:t>the effects of </a:t>
            </a:r>
            <a:r>
              <a:rPr lang="en-US" dirty="0" smtClean="0"/>
              <a:t>psychotropic medication </a:t>
            </a:r>
            <a:r>
              <a:rPr lang="en-US" dirty="0" smtClean="0"/>
              <a:t>on elderly people. Nurses </a:t>
            </a:r>
            <a:r>
              <a:rPr lang="en-US" dirty="0" smtClean="0"/>
              <a:t>often work </a:t>
            </a:r>
            <a:r>
              <a:rPr lang="en-US" dirty="0" smtClean="0"/>
              <a:t>closely with the physician to </a:t>
            </a:r>
            <a:r>
              <a:rPr lang="en-US" dirty="0" smtClean="0"/>
              <a:t>monitor complex </a:t>
            </a:r>
            <a:r>
              <a:rPr lang="en-US" dirty="0" smtClean="0"/>
              <a:t>medication regimens and assist </a:t>
            </a:r>
            <a:r>
              <a:rPr lang="en-US" dirty="0" smtClean="0"/>
              <a:t>the patients </a:t>
            </a:r>
            <a:r>
              <a:rPr lang="en-US" dirty="0" smtClean="0"/>
              <a:t>and caregivers with </a:t>
            </a:r>
            <a:r>
              <a:rPr lang="en-US" dirty="0" smtClean="0"/>
              <a:t>medication management</a:t>
            </a:r>
            <a:endParaRPr lang="en-US" dirty="0" smtClean="0"/>
          </a:p>
          <a:p>
            <a:pPr algn="just">
              <a:buNone/>
            </a:pPr>
            <a:r>
              <a:rPr lang="en-US" dirty="0" smtClean="0"/>
              <a:t>• The key concepts of </a:t>
            </a:r>
            <a:r>
              <a:rPr lang="en-US" dirty="0" err="1" smtClean="0"/>
              <a:t>geropsychiatric</a:t>
            </a:r>
            <a:r>
              <a:rPr lang="en-US" dirty="0" smtClean="0"/>
              <a:t> </a:t>
            </a:r>
            <a:r>
              <a:rPr lang="en-US" dirty="0" smtClean="0"/>
              <a:t>nursing assessment </a:t>
            </a:r>
            <a:r>
              <a:rPr lang="en-US" dirty="0" smtClean="0"/>
              <a:t>include</a:t>
            </a:r>
          </a:p>
          <a:p>
            <a:pPr algn="just">
              <a:buNone/>
            </a:pPr>
            <a:r>
              <a:rPr lang="en-US" dirty="0" smtClean="0"/>
              <a:t>• Mental health status examination (</a:t>
            </a:r>
            <a:r>
              <a:rPr lang="en-US" dirty="0" smtClean="0"/>
              <a:t>it includes </a:t>
            </a:r>
            <a:r>
              <a:rPr lang="en-US" dirty="0" smtClean="0"/>
              <a:t>mini-mental status </a:t>
            </a:r>
            <a:r>
              <a:rPr lang="en-US" dirty="0" smtClean="0"/>
              <a:t>examination, mental </a:t>
            </a:r>
            <a:r>
              <a:rPr lang="en-US" dirty="0" smtClean="0"/>
              <a:t>status examination, </a:t>
            </a:r>
            <a:r>
              <a:rPr lang="en-US" dirty="0" smtClean="0"/>
              <a:t>depression, anxiety </a:t>
            </a:r>
            <a:r>
              <a:rPr lang="en-US" dirty="0" smtClean="0"/>
              <a:t>and psychosis)</a:t>
            </a:r>
          </a:p>
          <a:p>
            <a:pPr algn="just">
              <a:buNone/>
            </a:pPr>
            <a:r>
              <a:rPr lang="en-US" dirty="0" smtClean="0"/>
              <a:t>• Frequently observed problem behavior</a:t>
            </a:r>
          </a:p>
          <a:p>
            <a:pPr algn="just">
              <a:buNone/>
            </a:pPr>
            <a:r>
              <a:rPr lang="en-US" dirty="0" smtClean="0"/>
              <a:t>• Functional abilities</a:t>
            </a:r>
          </a:p>
          <a:p>
            <a:pPr algn="just">
              <a:buNone/>
            </a:pPr>
            <a:r>
              <a:rPr lang="en-US" dirty="0" smtClean="0"/>
              <a:t>• General health and</a:t>
            </a:r>
          </a:p>
          <a:p>
            <a:pPr algn="just">
              <a:buNone/>
            </a:pPr>
            <a:r>
              <a:rPr lang="en-US" dirty="0" smtClean="0"/>
              <a:t>• </a:t>
            </a:r>
            <a:r>
              <a:rPr lang="en-US" dirty="0" smtClean="0"/>
              <a:t>Social support </a:t>
            </a:r>
            <a:r>
              <a:rPr lang="en-US" dirty="0" smtClean="0"/>
              <a:t>system</a:t>
            </a:r>
          </a:p>
          <a:p>
            <a:pPr algn="just">
              <a:buNone/>
            </a:pPr>
            <a:r>
              <a:rPr lang="en-US" dirty="0" smtClean="0"/>
              <a:t>• Nursing interventions with </a:t>
            </a:r>
            <a:r>
              <a:rPr lang="en-US" dirty="0" err="1" smtClean="0"/>
              <a:t>geropsychiatric</a:t>
            </a:r>
            <a:r>
              <a:rPr lang="en-US" dirty="0" smtClean="0"/>
              <a:t> </a:t>
            </a:r>
            <a:r>
              <a:rPr lang="en-US" dirty="0" smtClean="0"/>
              <a:t>patients </a:t>
            </a:r>
            <a:r>
              <a:rPr lang="en-US" dirty="0" smtClean="0"/>
              <a:t>include creation of a </a:t>
            </a:r>
            <a:r>
              <a:rPr lang="en-US" dirty="0" smtClean="0"/>
              <a:t>therapeutic milieu</a:t>
            </a:r>
            <a:r>
              <a:rPr lang="en-US" dirty="0" smtClean="0"/>
              <a:t>, involvement in somatic therapies, </a:t>
            </a:r>
            <a:r>
              <a:rPr lang="en-US" dirty="0" smtClean="0"/>
              <a:t>and interpersonal </a:t>
            </a:r>
            <a:r>
              <a:rPr lang="en-US" dirty="0" smtClean="0"/>
              <a:t>interventions. The </a:t>
            </a:r>
            <a:r>
              <a:rPr lang="en-US" dirty="0" smtClean="0"/>
              <a:t>basic characteristics </a:t>
            </a:r>
            <a:r>
              <a:rPr lang="en-US" dirty="0" smtClean="0"/>
              <a:t>of a therapeutic milieu </a:t>
            </a:r>
            <a:r>
              <a:rPr lang="en-US" dirty="0" smtClean="0"/>
              <a:t>are: cognitive </a:t>
            </a:r>
            <a:r>
              <a:rPr lang="en-US" dirty="0" smtClean="0"/>
              <a:t>stimulation, promotion of a sense </a:t>
            </a:r>
            <a:r>
              <a:rPr lang="en-US" dirty="0" smtClean="0"/>
              <a:t>of calm </a:t>
            </a:r>
            <a:r>
              <a:rPr lang="en-US" dirty="0" smtClean="0"/>
              <a:t>and quietness, </a:t>
            </a:r>
            <a:r>
              <a:rPr lang="en-US" dirty="0" smtClean="0"/>
              <a:t>consistent physical </a:t>
            </a:r>
            <a:r>
              <a:rPr lang="en-US" dirty="0" smtClean="0"/>
              <a:t>layout,</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800</Words>
  <Application>Microsoft Office PowerPoint</Application>
  <PresentationFormat>On-screen Show (4:3)</PresentationFormat>
  <Paragraphs>68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Psychosocial Issues Among Special Population</vt:lpstr>
      <vt:lpstr>Slide 2</vt:lpstr>
      <vt:lpstr>Slide 3</vt:lpstr>
      <vt:lpstr>Slide 4</vt:lpstr>
      <vt:lpstr>Slide 5</vt:lpstr>
      <vt:lpstr>PROBLEMS OF THE ELDERLY Physical</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Psychosocial Issues Among Special Population</dc:title>
  <dc:creator>Admin</dc:creator>
  <cp:lastModifiedBy>Admin</cp:lastModifiedBy>
  <cp:revision>9</cp:revision>
  <dcterms:created xsi:type="dcterms:W3CDTF">2006-08-16T00:00:00Z</dcterms:created>
  <dcterms:modified xsi:type="dcterms:W3CDTF">2019-04-17T05:43:56Z</dcterms:modified>
</cp:coreProperties>
</file>