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3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1519" y="0"/>
            <a:ext cx="788415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3259" y="2831414"/>
            <a:ext cx="4237481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634" y="1620977"/>
            <a:ext cx="8380730" cy="158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940" y="1165858"/>
            <a:ext cx="8166676" cy="5692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3351" y="518668"/>
            <a:ext cx="5646674" cy="487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5407"/>
            <a:ext cx="80721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260" dirty="0">
                <a:latin typeface="Georgia"/>
                <a:cs typeface="Georgia"/>
              </a:rPr>
              <a:t>Sex: </a:t>
            </a:r>
            <a:r>
              <a:rPr sz="3000" spc="-75" dirty="0">
                <a:latin typeface="Georgia"/>
                <a:cs typeface="Georgia"/>
              </a:rPr>
              <a:t>Females </a:t>
            </a:r>
            <a:r>
              <a:rPr sz="3000" spc="-60" dirty="0">
                <a:latin typeface="Georgia"/>
                <a:cs typeface="Georgia"/>
              </a:rPr>
              <a:t>have </a:t>
            </a:r>
            <a:r>
              <a:rPr sz="3000" dirty="0">
                <a:latin typeface="Georgia"/>
                <a:cs typeface="Georgia"/>
              </a:rPr>
              <a:t>lower </a:t>
            </a:r>
            <a:r>
              <a:rPr sz="3000" spc="-45" dirty="0">
                <a:latin typeface="Georgia"/>
                <a:cs typeface="Georgia"/>
              </a:rPr>
              <a:t>blood </a:t>
            </a:r>
            <a:r>
              <a:rPr sz="3000" spc="-25" dirty="0">
                <a:latin typeface="Georgia"/>
                <a:cs typeface="Georgia"/>
              </a:rPr>
              <a:t>pressures</a:t>
            </a:r>
            <a:r>
              <a:rPr sz="3000" spc="565" dirty="0">
                <a:latin typeface="Georgia"/>
                <a:cs typeface="Georgia"/>
              </a:rPr>
              <a:t> </a:t>
            </a:r>
            <a:r>
              <a:rPr sz="3000" spc="-70" dirty="0">
                <a:latin typeface="Georgia"/>
                <a:cs typeface="Georgia"/>
              </a:rPr>
              <a:t>than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601726"/>
            <a:ext cx="45224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6195" algn="l"/>
                <a:tab pos="2252980" algn="l"/>
                <a:tab pos="2919095" algn="l"/>
              </a:tabLst>
            </a:pPr>
            <a:r>
              <a:rPr sz="3000" spc="-50" dirty="0">
                <a:latin typeface="Georgia"/>
                <a:cs typeface="Georgia"/>
              </a:rPr>
              <a:t>males	</a:t>
            </a:r>
            <a:r>
              <a:rPr sz="3000" spc="-40" dirty="0">
                <a:latin typeface="Georgia"/>
                <a:cs typeface="Georgia"/>
              </a:rPr>
              <a:t>due	</a:t>
            </a:r>
            <a:r>
              <a:rPr sz="3000" spc="-35" dirty="0">
                <a:latin typeface="Georgia"/>
                <a:cs typeface="Georgia"/>
              </a:rPr>
              <a:t>to	</a:t>
            </a:r>
            <a:r>
              <a:rPr sz="3000" spc="-65" dirty="0">
                <a:latin typeface="Georgia"/>
                <a:cs typeface="Georgia"/>
              </a:rPr>
              <a:t>hormonal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967485"/>
            <a:ext cx="4848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6175" algn="l"/>
                <a:tab pos="4076065" algn="l"/>
              </a:tabLst>
            </a:pPr>
            <a:r>
              <a:rPr sz="3000" spc="-90" dirty="0">
                <a:latin typeface="Georgia"/>
                <a:cs typeface="Georgia"/>
              </a:rPr>
              <a:t>me</a:t>
            </a:r>
            <a:r>
              <a:rPr sz="3000" spc="-65" dirty="0">
                <a:latin typeface="Georgia"/>
                <a:cs typeface="Georgia"/>
              </a:rPr>
              <a:t>n</a:t>
            </a:r>
            <a:r>
              <a:rPr sz="3000" spc="-55" dirty="0">
                <a:latin typeface="Georgia"/>
                <a:cs typeface="Georgia"/>
              </a:rPr>
              <a:t>opause,</a:t>
            </a:r>
            <a:r>
              <a:rPr sz="3000" dirty="0">
                <a:latin typeface="Georgia"/>
                <a:cs typeface="Georgia"/>
              </a:rPr>
              <a:t>	</a:t>
            </a:r>
            <a:r>
              <a:rPr sz="3000" spc="75" dirty="0">
                <a:latin typeface="Georgia"/>
                <a:cs typeface="Georgia"/>
              </a:rPr>
              <a:t>w</a:t>
            </a:r>
            <a:r>
              <a:rPr sz="3000" spc="-35" dirty="0">
                <a:latin typeface="Georgia"/>
                <a:cs typeface="Georgia"/>
              </a:rPr>
              <a:t>o</a:t>
            </a:r>
            <a:r>
              <a:rPr sz="3000" spc="-90" dirty="0">
                <a:latin typeface="Georgia"/>
                <a:cs typeface="Georgia"/>
              </a:rPr>
              <a:t>me</a:t>
            </a:r>
            <a:r>
              <a:rPr sz="3000" spc="-70" dirty="0">
                <a:latin typeface="Georgia"/>
                <a:cs typeface="Georgia"/>
              </a:rPr>
              <a:t>n</a:t>
            </a:r>
            <a:r>
              <a:rPr sz="3000" dirty="0">
                <a:latin typeface="Georgia"/>
                <a:cs typeface="Georgia"/>
              </a:rPr>
              <a:t>	</a:t>
            </a:r>
            <a:r>
              <a:rPr sz="3000" spc="-75" dirty="0">
                <a:latin typeface="Georgia"/>
                <a:cs typeface="Georgia"/>
              </a:rPr>
              <a:t>h</a:t>
            </a:r>
            <a:r>
              <a:rPr sz="3000" spc="-135" dirty="0">
                <a:latin typeface="Georgia"/>
                <a:cs typeface="Georgia"/>
              </a:rPr>
              <a:t>a</a:t>
            </a:r>
            <a:r>
              <a:rPr sz="3000" spc="-40" dirty="0">
                <a:latin typeface="Georgia"/>
                <a:cs typeface="Georgia"/>
              </a:rPr>
              <a:t>v</a:t>
            </a:r>
            <a:r>
              <a:rPr sz="3000" spc="10" dirty="0">
                <a:latin typeface="Georgia"/>
                <a:cs typeface="Georgia"/>
              </a:rPr>
              <a:t>e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3857" y="601726"/>
            <a:ext cx="1736725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449580" marR="5080" indent="-437515">
              <a:lnSpc>
                <a:spcPct val="80000"/>
              </a:lnSpc>
              <a:spcBef>
                <a:spcPts val="820"/>
              </a:spcBef>
            </a:pPr>
            <a:r>
              <a:rPr sz="3000" spc="-40" dirty="0">
                <a:latin typeface="Georgia"/>
                <a:cs typeface="Georgia"/>
              </a:rPr>
              <a:t>var</a:t>
            </a:r>
            <a:r>
              <a:rPr sz="3000" spc="-35" dirty="0">
                <a:latin typeface="Georgia"/>
                <a:cs typeface="Georgia"/>
              </a:rPr>
              <a:t>i</a:t>
            </a:r>
            <a:r>
              <a:rPr sz="3000" spc="-50" dirty="0">
                <a:latin typeface="Georgia"/>
                <a:cs typeface="Georgia"/>
              </a:rPr>
              <a:t>ation</a:t>
            </a:r>
            <a:r>
              <a:rPr sz="3000" spc="-30" dirty="0">
                <a:latin typeface="Georgia"/>
                <a:cs typeface="Georgia"/>
              </a:rPr>
              <a:t>s</a:t>
            </a:r>
            <a:r>
              <a:rPr sz="3000" spc="-180" dirty="0">
                <a:latin typeface="Georgia"/>
                <a:cs typeface="Georgia"/>
              </a:rPr>
              <a:t>.  </a:t>
            </a:r>
            <a:r>
              <a:rPr sz="3000" spc="-50" dirty="0">
                <a:latin typeface="Georgia"/>
                <a:cs typeface="Georgia"/>
              </a:rPr>
              <a:t>higher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7338" y="601726"/>
            <a:ext cx="953135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indent="104775">
              <a:lnSpc>
                <a:spcPct val="80000"/>
              </a:lnSpc>
              <a:spcBef>
                <a:spcPts val="820"/>
              </a:spcBef>
            </a:pPr>
            <a:r>
              <a:rPr sz="3000" spc="-95" dirty="0">
                <a:latin typeface="Georgia"/>
                <a:cs typeface="Georgia"/>
              </a:rPr>
              <a:t>Af</a:t>
            </a:r>
            <a:r>
              <a:rPr sz="3000" spc="-85" dirty="0">
                <a:latin typeface="Georgia"/>
                <a:cs typeface="Georgia"/>
              </a:rPr>
              <a:t>t</a:t>
            </a:r>
            <a:r>
              <a:rPr sz="3000" spc="5" dirty="0">
                <a:latin typeface="Georgia"/>
                <a:cs typeface="Georgia"/>
              </a:rPr>
              <a:t>er  </a:t>
            </a:r>
            <a:r>
              <a:rPr sz="3000" spc="-40" dirty="0">
                <a:latin typeface="Georgia"/>
                <a:cs typeface="Georgia"/>
              </a:rPr>
              <a:t>blo</a:t>
            </a:r>
            <a:r>
              <a:rPr sz="3000" spc="-55" dirty="0">
                <a:latin typeface="Georgia"/>
                <a:cs typeface="Georgia"/>
              </a:rPr>
              <a:t>o</a:t>
            </a:r>
            <a:r>
              <a:rPr sz="3000" spc="-60" dirty="0">
                <a:latin typeface="Georgia"/>
                <a:cs typeface="Georgia"/>
              </a:rPr>
              <a:t>d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333246"/>
            <a:ext cx="8074659" cy="487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3000" spc="-45" dirty="0">
                <a:latin typeface="Georgia"/>
                <a:cs typeface="Georgia"/>
              </a:rPr>
              <a:t>pressures.</a:t>
            </a:r>
            <a:endParaRPr sz="3000">
              <a:latin typeface="Georgia"/>
              <a:cs typeface="Georgia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10" dirty="0">
                <a:latin typeface="Georgia"/>
                <a:cs typeface="Georgia"/>
              </a:rPr>
              <a:t>Medications: </a:t>
            </a:r>
            <a:r>
              <a:rPr sz="3000" spc="-130" dirty="0">
                <a:latin typeface="Georgia"/>
                <a:cs typeface="Georgia"/>
              </a:rPr>
              <a:t>Many </a:t>
            </a:r>
            <a:r>
              <a:rPr sz="3000" spc="-65" dirty="0">
                <a:latin typeface="Georgia"/>
                <a:cs typeface="Georgia"/>
              </a:rPr>
              <a:t>medications, </a:t>
            </a:r>
            <a:r>
              <a:rPr sz="3000" spc="-60" dirty="0">
                <a:latin typeface="Georgia"/>
                <a:cs typeface="Georgia"/>
              </a:rPr>
              <a:t>including  </a:t>
            </a:r>
            <a:r>
              <a:rPr sz="3000" spc="-65" dirty="0">
                <a:latin typeface="Georgia"/>
                <a:cs typeface="Georgia"/>
              </a:rPr>
              <a:t>caffeine, </a:t>
            </a:r>
            <a:r>
              <a:rPr sz="3000" spc="-80" dirty="0">
                <a:latin typeface="Georgia"/>
                <a:cs typeface="Georgia"/>
              </a:rPr>
              <a:t>may </a:t>
            </a:r>
            <a:r>
              <a:rPr sz="3000" spc="-30" dirty="0">
                <a:latin typeface="Georgia"/>
                <a:cs typeface="Georgia"/>
              </a:rPr>
              <a:t>increase </a:t>
            </a:r>
            <a:r>
              <a:rPr sz="3000" spc="-10" dirty="0">
                <a:latin typeface="Georgia"/>
                <a:cs typeface="Georgia"/>
              </a:rPr>
              <a:t>or </a:t>
            </a:r>
            <a:r>
              <a:rPr sz="3000" spc="-20" dirty="0">
                <a:latin typeface="Georgia"/>
                <a:cs typeface="Georgia"/>
              </a:rPr>
              <a:t>decrease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45" dirty="0">
                <a:latin typeface="Georgia"/>
                <a:cs typeface="Georgia"/>
              </a:rPr>
              <a:t>blood  pressure.</a:t>
            </a:r>
            <a:endParaRPr sz="3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75" dirty="0">
                <a:latin typeface="Georgia"/>
                <a:cs typeface="Georgia"/>
              </a:rPr>
              <a:t>Obesity: </a:t>
            </a:r>
            <a:r>
              <a:rPr sz="3000" spc="-35" dirty="0">
                <a:latin typeface="Georgia"/>
                <a:cs typeface="Georgia"/>
              </a:rPr>
              <a:t>Predispose to</a:t>
            </a:r>
            <a:r>
              <a:rPr sz="3000" spc="-80" dirty="0">
                <a:latin typeface="Georgia"/>
                <a:cs typeface="Georgia"/>
              </a:rPr>
              <a:t> </a:t>
            </a:r>
            <a:r>
              <a:rPr sz="3000" spc="-50" dirty="0">
                <a:latin typeface="Georgia"/>
                <a:cs typeface="Georgia"/>
              </a:rPr>
              <a:t>hypertension.</a:t>
            </a:r>
            <a:endParaRPr sz="3000">
              <a:latin typeface="Georgia"/>
              <a:cs typeface="Georgia"/>
            </a:endParaRPr>
          </a:p>
          <a:p>
            <a:pPr marL="355600" marR="6985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195" dirty="0">
                <a:latin typeface="Georgia"/>
                <a:cs typeface="Georgia"/>
              </a:rPr>
              <a:t>Positions: </a:t>
            </a:r>
            <a:r>
              <a:rPr sz="3000" spc="-90" dirty="0">
                <a:latin typeface="Georgia"/>
                <a:cs typeface="Georgia"/>
              </a:rPr>
              <a:t>Sitting,</a:t>
            </a:r>
            <a:r>
              <a:rPr sz="3000" spc="540" dirty="0">
                <a:latin typeface="Georgia"/>
                <a:cs typeface="Georgia"/>
              </a:rPr>
              <a:t> </a:t>
            </a:r>
            <a:r>
              <a:rPr sz="3000" spc="-55" dirty="0">
                <a:latin typeface="Georgia"/>
                <a:cs typeface="Georgia"/>
              </a:rPr>
              <a:t>standing </a:t>
            </a:r>
            <a:r>
              <a:rPr sz="3000" spc="-10" dirty="0">
                <a:latin typeface="Georgia"/>
                <a:cs typeface="Georgia"/>
              </a:rPr>
              <a:t>or </a:t>
            </a:r>
            <a:r>
              <a:rPr sz="3000" spc="-55" dirty="0">
                <a:latin typeface="Georgia"/>
                <a:cs typeface="Georgia"/>
              </a:rPr>
              <a:t>lying </a:t>
            </a:r>
            <a:r>
              <a:rPr sz="3000" spc="-25" dirty="0">
                <a:latin typeface="Georgia"/>
                <a:cs typeface="Georgia"/>
              </a:rPr>
              <a:t>down  </a:t>
            </a:r>
            <a:r>
              <a:rPr sz="3000" spc="-45" dirty="0">
                <a:latin typeface="Georgia"/>
                <a:cs typeface="Georgia"/>
              </a:rPr>
              <a:t>position </a:t>
            </a:r>
            <a:r>
              <a:rPr sz="3000" spc="-35" dirty="0">
                <a:latin typeface="Georgia"/>
                <a:cs typeface="Georgia"/>
              </a:rPr>
              <a:t>cause </a:t>
            </a:r>
            <a:r>
              <a:rPr sz="3000" spc="-50" dirty="0">
                <a:latin typeface="Georgia"/>
                <a:cs typeface="Georgia"/>
              </a:rPr>
              <a:t>slight </a:t>
            </a:r>
            <a:r>
              <a:rPr sz="3000" spc="-45" dirty="0">
                <a:latin typeface="Georgia"/>
                <a:cs typeface="Georgia"/>
              </a:rPr>
              <a:t>variation </a:t>
            </a:r>
            <a:r>
              <a:rPr sz="3000" spc="-80" dirty="0">
                <a:latin typeface="Georgia"/>
                <a:cs typeface="Georgia"/>
              </a:rPr>
              <a:t>in</a:t>
            </a:r>
            <a:r>
              <a:rPr sz="3000" spc="-114" dirty="0">
                <a:latin typeface="Georgia"/>
                <a:cs typeface="Georgia"/>
              </a:rPr>
              <a:t> </a:t>
            </a:r>
            <a:r>
              <a:rPr sz="3000" spc="-280" dirty="0">
                <a:latin typeface="Georgia"/>
                <a:cs typeface="Georgia"/>
              </a:rPr>
              <a:t>BP.</a:t>
            </a:r>
            <a:endParaRPr sz="30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10" dirty="0">
                <a:latin typeface="Georgia"/>
                <a:cs typeface="Georgia"/>
              </a:rPr>
              <a:t>Diurnal </a:t>
            </a:r>
            <a:r>
              <a:rPr sz="3000" b="1" spc="-175" dirty="0">
                <a:latin typeface="Georgia"/>
                <a:cs typeface="Georgia"/>
              </a:rPr>
              <a:t>variations </a:t>
            </a:r>
            <a:r>
              <a:rPr sz="3000" b="1" spc="-70" dirty="0">
                <a:latin typeface="Georgia"/>
                <a:cs typeface="Georgia"/>
              </a:rPr>
              <a:t>(</a:t>
            </a:r>
            <a:r>
              <a:rPr sz="3000" spc="-70" dirty="0">
                <a:latin typeface="Georgia"/>
                <a:cs typeface="Georgia"/>
              </a:rPr>
              <a:t>time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105" dirty="0">
                <a:latin typeface="Georgia"/>
                <a:cs typeface="Georgia"/>
              </a:rPr>
              <a:t>day</a:t>
            </a:r>
            <a:r>
              <a:rPr sz="3000" b="1" spc="-105" dirty="0">
                <a:latin typeface="Georgia"/>
                <a:cs typeface="Georgia"/>
              </a:rPr>
              <a:t>): </a:t>
            </a:r>
            <a:r>
              <a:rPr sz="3000" spc="-35" dirty="0">
                <a:latin typeface="Georgia"/>
                <a:cs typeface="Georgia"/>
              </a:rPr>
              <a:t>Pressure </a:t>
            </a:r>
            <a:r>
              <a:rPr sz="3000" spc="-40" dirty="0">
                <a:latin typeface="Georgia"/>
                <a:cs typeface="Georgia"/>
              </a:rPr>
              <a:t>is  </a:t>
            </a:r>
            <a:r>
              <a:rPr sz="3000" spc="-5" dirty="0">
                <a:latin typeface="Georgia"/>
                <a:cs typeface="Georgia"/>
              </a:rPr>
              <a:t>lowest </a:t>
            </a:r>
            <a:r>
              <a:rPr sz="3000" spc="-25" dirty="0">
                <a:latin typeface="Georgia"/>
                <a:cs typeface="Georgia"/>
              </a:rPr>
              <a:t>early </a:t>
            </a:r>
            <a:r>
              <a:rPr sz="3000" spc="-80" dirty="0">
                <a:latin typeface="Georgia"/>
                <a:cs typeface="Georgia"/>
              </a:rPr>
              <a:t>in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80" dirty="0">
                <a:latin typeface="Georgia"/>
                <a:cs typeface="Georgia"/>
              </a:rPr>
              <a:t>morning, </a:t>
            </a:r>
            <a:r>
              <a:rPr sz="3000" spc="-25" dirty="0">
                <a:latin typeface="Georgia"/>
                <a:cs typeface="Georgia"/>
              </a:rPr>
              <a:t>when </a:t>
            </a:r>
            <a:r>
              <a:rPr sz="3000" spc="-40" dirty="0">
                <a:latin typeface="Georgia"/>
                <a:cs typeface="Georgia"/>
              </a:rPr>
              <a:t>the  </a:t>
            </a:r>
            <a:r>
              <a:rPr sz="3000" spc="-50" dirty="0">
                <a:latin typeface="Georgia"/>
                <a:cs typeface="Georgia"/>
              </a:rPr>
              <a:t>metabolic </a:t>
            </a:r>
            <a:r>
              <a:rPr sz="3000" spc="-35" dirty="0">
                <a:latin typeface="Georgia"/>
                <a:cs typeface="Georgia"/>
              </a:rPr>
              <a:t>rate is </a:t>
            </a:r>
            <a:r>
              <a:rPr sz="3000" spc="-25" dirty="0">
                <a:latin typeface="Georgia"/>
                <a:cs typeface="Georgia"/>
              </a:rPr>
              <a:t>lowest, </a:t>
            </a:r>
            <a:r>
              <a:rPr sz="3000" spc="-55" dirty="0">
                <a:latin typeface="Georgia"/>
                <a:cs typeface="Georgia"/>
              </a:rPr>
              <a:t>then </a:t>
            </a:r>
            <a:r>
              <a:rPr sz="3000" spc="-10" dirty="0">
                <a:latin typeface="Georgia"/>
                <a:cs typeface="Georgia"/>
              </a:rPr>
              <a:t>rises </a:t>
            </a:r>
            <a:r>
              <a:rPr sz="3000" spc="-55" dirty="0">
                <a:latin typeface="Georgia"/>
                <a:cs typeface="Georgia"/>
              </a:rPr>
              <a:t>throughout  </a:t>
            </a:r>
            <a:r>
              <a:rPr sz="3000" spc="-35" dirty="0">
                <a:latin typeface="Georgia"/>
                <a:cs typeface="Georgia"/>
              </a:rPr>
              <a:t>the </a:t>
            </a:r>
            <a:r>
              <a:rPr sz="3000" spc="-45" dirty="0">
                <a:latin typeface="Georgia"/>
                <a:cs typeface="Georgia"/>
              </a:rPr>
              <a:t>day </a:t>
            </a:r>
            <a:r>
              <a:rPr sz="3000" spc="-75" dirty="0">
                <a:latin typeface="Georgia"/>
                <a:cs typeface="Georgia"/>
              </a:rPr>
              <a:t>and </a:t>
            </a:r>
            <a:r>
              <a:rPr sz="3000" spc="-35" dirty="0">
                <a:latin typeface="Georgia"/>
                <a:cs typeface="Georgia"/>
              </a:rPr>
              <a:t>peaks </a:t>
            </a:r>
            <a:r>
              <a:rPr sz="3000" spc="-80" dirty="0">
                <a:latin typeface="Georgia"/>
                <a:cs typeface="Georgia"/>
              </a:rPr>
              <a:t>in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35" dirty="0">
                <a:latin typeface="Georgia"/>
                <a:cs typeface="Georgia"/>
              </a:rPr>
              <a:t>late </a:t>
            </a:r>
            <a:r>
              <a:rPr sz="3000" spc="-50" dirty="0">
                <a:latin typeface="Georgia"/>
                <a:cs typeface="Georgia"/>
              </a:rPr>
              <a:t>afternoon </a:t>
            </a:r>
            <a:r>
              <a:rPr sz="3000" spc="-10" dirty="0">
                <a:latin typeface="Georgia"/>
                <a:cs typeface="Georgia"/>
              </a:rPr>
              <a:t>or  </a:t>
            </a:r>
            <a:r>
              <a:rPr sz="3000" spc="-65" dirty="0">
                <a:latin typeface="Georgia"/>
                <a:cs typeface="Georgia"/>
              </a:rPr>
              <a:t>evening.</a:t>
            </a:r>
            <a:endParaRPr sz="3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501"/>
            <a:ext cx="8074659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15" dirty="0">
                <a:latin typeface="Georgia"/>
                <a:cs typeface="Georgia"/>
              </a:rPr>
              <a:t>Medical</a:t>
            </a:r>
            <a:r>
              <a:rPr sz="3000" b="1" spc="330" dirty="0">
                <a:latin typeface="Georgia"/>
                <a:cs typeface="Georgia"/>
              </a:rPr>
              <a:t> </a:t>
            </a:r>
            <a:r>
              <a:rPr sz="3000" b="1" spc="-195" dirty="0">
                <a:latin typeface="Georgia"/>
                <a:cs typeface="Georgia"/>
              </a:rPr>
              <a:t>conditions: </a:t>
            </a:r>
            <a:r>
              <a:rPr sz="3000" spc="-90" dirty="0">
                <a:latin typeface="Georgia"/>
                <a:cs typeface="Georgia"/>
              </a:rPr>
              <a:t>Any </a:t>
            </a:r>
            <a:r>
              <a:rPr sz="3000" spc="-50" dirty="0">
                <a:latin typeface="Georgia"/>
                <a:cs typeface="Georgia"/>
              </a:rPr>
              <a:t>condition </a:t>
            </a:r>
            <a:r>
              <a:rPr sz="3000" spc="-60" dirty="0">
                <a:latin typeface="Georgia"/>
                <a:cs typeface="Georgia"/>
              </a:rPr>
              <a:t>affecting  </a:t>
            </a:r>
            <a:r>
              <a:rPr sz="3000" spc="-35" dirty="0">
                <a:latin typeface="Georgia"/>
                <a:cs typeface="Georgia"/>
              </a:rPr>
              <a:t>the </a:t>
            </a:r>
            <a:r>
              <a:rPr sz="3000" spc="-50" dirty="0">
                <a:latin typeface="Georgia"/>
                <a:cs typeface="Georgia"/>
              </a:rPr>
              <a:t>cardiac </a:t>
            </a:r>
            <a:r>
              <a:rPr sz="3000" spc="-60" dirty="0">
                <a:latin typeface="Georgia"/>
                <a:cs typeface="Georgia"/>
              </a:rPr>
              <a:t>output, </a:t>
            </a:r>
            <a:r>
              <a:rPr sz="3000" spc="-45" dirty="0">
                <a:latin typeface="Georgia"/>
                <a:cs typeface="Georgia"/>
              </a:rPr>
              <a:t>blood </a:t>
            </a:r>
            <a:r>
              <a:rPr sz="3000" spc="-75" dirty="0">
                <a:latin typeface="Georgia"/>
                <a:cs typeface="Georgia"/>
              </a:rPr>
              <a:t>volume, </a:t>
            </a:r>
            <a:r>
              <a:rPr sz="3000" spc="-45" dirty="0">
                <a:latin typeface="Georgia"/>
                <a:cs typeface="Georgia"/>
              </a:rPr>
              <a:t>blood  </a:t>
            </a:r>
            <a:r>
              <a:rPr sz="3000" spc="-60" dirty="0">
                <a:latin typeface="Georgia"/>
                <a:cs typeface="Georgia"/>
              </a:rPr>
              <a:t>viscosity, </a:t>
            </a:r>
            <a:r>
              <a:rPr sz="3000" spc="-30" dirty="0">
                <a:latin typeface="Georgia"/>
                <a:cs typeface="Georgia"/>
              </a:rPr>
              <a:t>and/or </a:t>
            </a:r>
            <a:r>
              <a:rPr sz="3000" spc="-55" dirty="0">
                <a:latin typeface="Georgia"/>
                <a:cs typeface="Georgia"/>
              </a:rPr>
              <a:t>compliance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15" dirty="0">
                <a:latin typeface="Georgia"/>
                <a:cs typeface="Georgia"/>
              </a:rPr>
              <a:t>arteries </a:t>
            </a:r>
            <a:r>
              <a:rPr sz="3000" spc="-50" dirty="0">
                <a:latin typeface="Georgia"/>
                <a:cs typeface="Georgia"/>
              </a:rPr>
              <a:t>has  a </a:t>
            </a:r>
            <a:r>
              <a:rPr sz="3000" spc="-35" dirty="0">
                <a:latin typeface="Georgia"/>
                <a:cs typeface="Georgia"/>
              </a:rPr>
              <a:t>direct effect </a:t>
            </a:r>
            <a:r>
              <a:rPr sz="3000" spc="-65" dirty="0">
                <a:latin typeface="Georgia"/>
                <a:cs typeface="Georgia"/>
              </a:rPr>
              <a:t>on </a:t>
            </a:r>
            <a:r>
              <a:rPr sz="3000" spc="-40" dirty="0">
                <a:latin typeface="Georgia"/>
                <a:cs typeface="Georgia"/>
              </a:rPr>
              <a:t>the blood</a:t>
            </a:r>
            <a:r>
              <a:rPr sz="3000" spc="-200" dirty="0">
                <a:latin typeface="Georgia"/>
                <a:cs typeface="Georgia"/>
              </a:rPr>
              <a:t> </a:t>
            </a:r>
            <a:r>
              <a:rPr sz="3000" spc="-45" dirty="0">
                <a:latin typeface="Georgia"/>
                <a:cs typeface="Georgia"/>
              </a:rPr>
              <a:t>pressure.</a:t>
            </a:r>
            <a:endParaRPr sz="30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20" dirty="0">
                <a:latin typeface="Georgia"/>
                <a:cs typeface="Georgia"/>
              </a:rPr>
              <a:t>Temperature: </a:t>
            </a:r>
            <a:r>
              <a:rPr sz="3000" spc="-45" dirty="0">
                <a:latin typeface="Georgia"/>
                <a:cs typeface="Georgia"/>
              </a:rPr>
              <a:t>Because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35" dirty="0">
                <a:latin typeface="Georgia"/>
                <a:cs typeface="Georgia"/>
              </a:rPr>
              <a:t>increased </a:t>
            </a:r>
            <a:r>
              <a:rPr sz="3000" spc="-50" dirty="0">
                <a:latin typeface="Georgia"/>
                <a:cs typeface="Georgia"/>
              </a:rPr>
              <a:t>metabolic  </a:t>
            </a:r>
            <a:r>
              <a:rPr sz="3000" spc="-65" dirty="0">
                <a:latin typeface="Georgia"/>
                <a:cs typeface="Georgia"/>
              </a:rPr>
              <a:t>rate, </a:t>
            </a:r>
            <a:r>
              <a:rPr sz="3000" spc="-30" dirty="0">
                <a:latin typeface="Georgia"/>
                <a:cs typeface="Georgia"/>
              </a:rPr>
              <a:t>fever </a:t>
            </a:r>
            <a:r>
              <a:rPr sz="3000" spc="-65" dirty="0">
                <a:latin typeface="Georgia"/>
                <a:cs typeface="Georgia"/>
              </a:rPr>
              <a:t>can </a:t>
            </a:r>
            <a:r>
              <a:rPr sz="3000" spc="-35" dirty="0">
                <a:latin typeface="Georgia"/>
                <a:cs typeface="Georgia"/>
              </a:rPr>
              <a:t>increase </a:t>
            </a:r>
            <a:r>
              <a:rPr sz="3000" spc="-45" dirty="0">
                <a:latin typeface="Georgia"/>
                <a:cs typeface="Georgia"/>
              </a:rPr>
              <a:t>blood pressure.  </a:t>
            </a:r>
            <a:r>
              <a:rPr sz="3000" spc="-110" dirty="0">
                <a:latin typeface="Georgia"/>
                <a:cs typeface="Georgia"/>
              </a:rPr>
              <a:t>However, </a:t>
            </a:r>
            <a:r>
              <a:rPr sz="3000" spc="-40" dirty="0">
                <a:latin typeface="Georgia"/>
                <a:cs typeface="Georgia"/>
              </a:rPr>
              <a:t>external heat </a:t>
            </a:r>
            <a:r>
              <a:rPr sz="3000" spc="-30" dirty="0">
                <a:latin typeface="Georgia"/>
                <a:cs typeface="Georgia"/>
              </a:rPr>
              <a:t>causes </a:t>
            </a:r>
            <a:r>
              <a:rPr sz="3000" spc="-50" dirty="0">
                <a:latin typeface="Georgia"/>
                <a:cs typeface="Georgia"/>
              </a:rPr>
              <a:t>vasodilation </a:t>
            </a:r>
            <a:r>
              <a:rPr sz="3000" spc="-75" dirty="0">
                <a:latin typeface="Georgia"/>
                <a:cs typeface="Georgia"/>
              </a:rPr>
              <a:t>and  </a:t>
            </a:r>
            <a:r>
              <a:rPr sz="3000" spc="-25" dirty="0">
                <a:latin typeface="Georgia"/>
                <a:cs typeface="Georgia"/>
              </a:rPr>
              <a:t>decreased </a:t>
            </a:r>
            <a:r>
              <a:rPr sz="3000" spc="-45" dirty="0">
                <a:latin typeface="Georgia"/>
                <a:cs typeface="Georgia"/>
              </a:rPr>
              <a:t>blood pressure. </a:t>
            </a:r>
            <a:r>
              <a:rPr sz="3000" spc="-95" dirty="0">
                <a:latin typeface="Georgia"/>
                <a:cs typeface="Georgia"/>
              </a:rPr>
              <a:t>Cold </a:t>
            </a:r>
            <a:r>
              <a:rPr sz="3000" spc="-25" dirty="0">
                <a:latin typeface="Georgia"/>
                <a:cs typeface="Georgia"/>
              </a:rPr>
              <a:t>causes  </a:t>
            </a:r>
            <a:r>
              <a:rPr sz="3000" spc="-40" dirty="0">
                <a:latin typeface="Georgia"/>
                <a:cs typeface="Georgia"/>
              </a:rPr>
              <a:t>vasoconstriction </a:t>
            </a:r>
            <a:r>
              <a:rPr sz="3000" spc="-75" dirty="0">
                <a:latin typeface="Georgia"/>
                <a:cs typeface="Georgia"/>
              </a:rPr>
              <a:t>and </a:t>
            </a:r>
            <a:r>
              <a:rPr sz="3000" spc="-25" dirty="0">
                <a:latin typeface="Georgia"/>
                <a:cs typeface="Georgia"/>
              </a:rPr>
              <a:t>elevates </a:t>
            </a:r>
            <a:r>
              <a:rPr sz="3000" spc="-40" dirty="0">
                <a:latin typeface="Georgia"/>
                <a:cs typeface="Georgia"/>
              </a:rPr>
              <a:t>blood</a:t>
            </a:r>
            <a:r>
              <a:rPr sz="3000" spc="-204" dirty="0">
                <a:latin typeface="Georgia"/>
                <a:cs typeface="Georgia"/>
              </a:rPr>
              <a:t> </a:t>
            </a:r>
            <a:r>
              <a:rPr sz="3000" spc="-45" dirty="0">
                <a:latin typeface="Georgia"/>
                <a:cs typeface="Georgia"/>
              </a:rPr>
              <a:t>pressure.</a:t>
            </a:r>
            <a:endParaRPr sz="3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418" y="483234"/>
            <a:ext cx="7428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90" dirty="0">
                <a:solidFill>
                  <a:srgbClr val="000000"/>
                </a:solidFill>
              </a:rPr>
              <a:t>Regulation </a:t>
            </a:r>
            <a:r>
              <a:rPr sz="4400" spc="-295" dirty="0">
                <a:solidFill>
                  <a:srgbClr val="000000"/>
                </a:solidFill>
              </a:rPr>
              <a:t>of </a:t>
            </a:r>
            <a:r>
              <a:rPr sz="4400" spc="-260" dirty="0">
                <a:solidFill>
                  <a:srgbClr val="000000"/>
                </a:solidFill>
              </a:rPr>
              <a:t>blood</a:t>
            </a:r>
            <a:r>
              <a:rPr sz="4400" spc="85" dirty="0">
                <a:solidFill>
                  <a:srgbClr val="000000"/>
                </a:solidFill>
              </a:rPr>
              <a:t> </a:t>
            </a:r>
            <a:r>
              <a:rPr sz="4400" spc="-265" dirty="0">
                <a:solidFill>
                  <a:srgbClr val="000000"/>
                </a:solidFill>
              </a:rPr>
              <a:t>pressure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3658"/>
            <a:ext cx="6840855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75" dirty="0">
                <a:latin typeface="Georgia"/>
                <a:cs typeface="Georgia"/>
              </a:rPr>
              <a:t>Regulation </a:t>
            </a:r>
            <a:r>
              <a:rPr sz="3200" spc="-25" dirty="0">
                <a:latin typeface="Georgia"/>
                <a:cs typeface="Georgia"/>
              </a:rPr>
              <a:t>by </a:t>
            </a:r>
            <a:r>
              <a:rPr sz="3200" spc="-45" dirty="0">
                <a:latin typeface="Georgia"/>
                <a:cs typeface="Georgia"/>
              </a:rPr>
              <a:t>cardio vascular</a:t>
            </a:r>
            <a:r>
              <a:rPr sz="3200" spc="-190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center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85" dirty="0">
                <a:latin typeface="Georgia"/>
                <a:cs typeface="Georgia"/>
              </a:rPr>
              <a:t>Neural</a:t>
            </a:r>
            <a:r>
              <a:rPr sz="3200" spc="-75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regulation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5" dirty="0">
                <a:latin typeface="Georgia"/>
                <a:cs typeface="Georgia"/>
              </a:rPr>
              <a:t>Hormonal</a:t>
            </a:r>
            <a:r>
              <a:rPr sz="3200" spc="-75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regulation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95" dirty="0">
                <a:latin typeface="Georgia"/>
                <a:cs typeface="Georgia"/>
              </a:rPr>
              <a:t>Auto</a:t>
            </a:r>
            <a:r>
              <a:rPr sz="3200" spc="-70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regulation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606" y="577722"/>
            <a:ext cx="7470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3200" spc="5" dirty="0">
                <a:solidFill>
                  <a:srgbClr val="000000"/>
                </a:solidFill>
              </a:rPr>
              <a:t>1.	</a:t>
            </a:r>
            <a:r>
              <a:rPr sz="3200" spc="-210" dirty="0">
                <a:solidFill>
                  <a:srgbClr val="000000"/>
                </a:solidFill>
              </a:rPr>
              <a:t>Regulation </a:t>
            </a:r>
            <a:r>
              <a:rPr sz="3200" spc="-175" dirty="0">
                <a:solidFill>
                  <a:srgbClr val="000000"/>
                </a:solidFill>
              </a:rPr>
              <a:t>by </a:t>
            </a:r>
            <a:r>
              <a:rPr sz="3200" spc="-200" dirty="0">
                <a:solidFill>
                  <a:srgbClr val="000000"/>
                </a:solidFill>
              </a:rPr>
              <a:t>cardiovascular</a:t>
            </a:r>
            <a:r>
              <a:rPr sz="3200" spc="30" dirty="0">
                <a:solidFill>
                  <a:srgbClr val="000000"/>
                </a:solidFill>
              </a:rPr>
              <a:t> </a:t>
            </a:r>
            <a:r>
              <a:rPr sz="3200" spc="-185" dirty="0">
                <a:solidFill>
                  <a:srgbClr val="000000"/>
                </a:solidFill>
              </a:rPr>
              <a:t>center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244854"/>
            <a:ext cx="8072755" cy="42170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indent="914400" algn="just">
              <a:lnSpc>
                <a:spcPts val="2400"/>
              </a:lnSpc>
              <a:spcBef>
                <a:spcPts val="675"/>
              </a:spcBef>
            </a:pPr>
            <a:r>
              <a:rPr sz="2500" spc="-45" dirty="0">
                <a:latin typeface="Georgia"/>
                <a:cs typeface="Georgia"/>
              </a:rPr>
              <a:t>The </a:t>
            </a:r>
            <a:r>
              <a:rPr sz="2500" b="1" spc="-160" dirty="0">
                <a:latin typeface="Georgia"/>
                <a:cs typeface="Georgia"/>
              </a:rPr>
              <a:t>cardiovascular </a:t>
            </a:r>
            <a:r>
              <a:rPr sz="2500" b="1" spc="-225" dirty="0">
                <a:latin typeface="Georgia"/>
                <a:cs typeface="Georgia"/>
              </a:rPr>
              <a:t>(CV) </a:t>
            </a:r>
            <a:r>
              <a:rPr sz="2500" b="1" spc="-145" dirty="0">
                <a:latin typeface="Georgia"/>
                <a:cs typeface="Georgia"/>
              </a:rPr>
              <a:t>center </a:t>
            </a:r>
            <a:r>
              <a:rPr sz="2500" spc="-65" dirty="0">
                <a:latin typeface="Georgia"/>
                <a:cs typeface="Georgia"/>
              </a:rPr>
              <a:t>in</a:t>
            </a:r>
            <a:r>
              <a:rPr sz="2500" spc="470" dirty="0">
                <a:latin typeface="Georgia"/>
                <a:cs typeface="Georgia"/>
              </a:rPr>
              <a:t> </a:t>
            </a:r>
            <a:r>
              <a:rPr sz="2500" spc="-30" dirty="0">
                <a:latin typeface="Georgia"/>
                <a:cs typeface="Georgia"/>
              </a:rPr>
              <a:t>the </a:t>
            </a:r>
            <a:r>
              <a:rPr sz="2500" spc="-55" dirty="0">
                <a:latin typeface="Georgia"/>
                <a:cs typeface="Georgia"/>
              </a:rPr>
              <a:t>medulla  </a:t>
            </a:r>
            <a:r>
              <a:rPr sz="2500" spc="-45" dirty="0">
                <a:latin typeface="Georgia"/>
                <a:cs typeface="Georgia"/>
              </a:rPr>
              <a:t>oblongata </a:t>
            </a:r>
            <a:r>
              <a:rPr sz="2500" spc="-35" dirty="0">
                <a:latin typeface="Georgia"/>
                <a:cs typeface="Georgia"/>
              </a:rPr>
              <a:t>controls </a:t>
            </a:r>
            <a:r>
              <a:rPr sz="2500" spc="-60" dirty="0">
                <a:latin typeface="Georgia"/>
                <a:cs typeface="Georgia"/>
              </a:rPr>
              <a:t>neural, </a:t>
            </a:r>
            <a:r>
              <a:rPr sz="2500" spc="-70" dirty="0">
                <a:latin typeface="Georgia"/>
                <a:cs typeface="Georgia"/>
              </a:rPr>
              <a:t>hormonal, </a:t>
            </a:r>
            <a:r>
              <a:rPr sz="2500" spc="-55" dirty="0">
                <a:latin typeface="Georgia"/>
                <a:cs typeface="Georgia"/>
              </a:rPr>
              <a:t>and </a:t>
            </a:r>
            <a:r>
              <a:rPr sz="2500" spc="-40" dirty="0">
                <a:latin typeface="Georgia"/>
                <a:cs typeface="Georgia"/>
              </a:rPr>
              <a:t>local </a:t>
            </a:r>
            <a:r>
              <a:rPr sz="2500" spc="-35" dirty="0">
                <a:latin typeface="Georgia"/>
                <a:cs typeface="Georgia"/>
              </a:rPr>
              <a:t>negative  feedback systems </a:t>
            </a:r>
            <a:r>
              <a:rPr sz="2500" spc="-45" dirty="0">
                <a:latin typeface="Georgia"/>
                <a:cs typeface="Georgia"/>
              </a:rPr>
              <a:t>that </a:t>
            </a:r>
            <a:r>
              <a:rPr sz="2500" spc="-35" dirty="0">
                <a:latin typeface="Georgia"/>
                <a:cs typeface="Georgia"/>
              </a:rPr>
              <a:t>regulate </a:t>
            </a:r>
            <a:r>
              <a:rPr sz="2500" spc="-40" dirty="0">
                <a:latin typeface="Georgia"/>
                <a:cs typeface="Georgia"/>
              </a:rPr>
              <a:t>blood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spc="-40" dirty="0">
                <a:latin typeface="Georgia"/>
                <a:cs typeface="Georgia"/>
              </a:rPr>
              <a:t>pressure.</a:t>
            </a:r>
            <a:endParaRPr sz="2500">
              <a:latin typeface="Georgia"/>
              <a:cs typeface="Georgia"/>
            </a:endParaRPr>
          </a:p>
          <a:p>
            <a:pPr marL="12700" marR="5080" indent="914400" algn="just">
              <a:lnSpc>
                <a:spcPct val="80000"/>
              </a:lnSpc>
              <a:spcBef>
                <a:spcPts val="620"/>
              </a:spcBef>
            </a:pPr>
            <a:r>
              <a:rPr sz="2500" spc="-80" dirty="0">
                <a:latin typeface="Georgia"/>
                <a:cs typeface="Georgia"/>
              </a:rPr>
              <a:t>Groups </a:t>
            </a:r>
            <a:r>
              <a:rPr sz="2500" spc="-45" dirty="0">
                <a:latin typeface="Georgia"/>
                <a:cs typeface="Georgia"/>
              </a:rPr>
              <a:t>of </a:t>
            </a:r>
            <a:r>
              <a:rPr sz="2500" spc="-40" dirty="0">
                <a:latin typeface="Georgia"/>
                <a:cs typeface="Georgia"/>
              </a:rPr>
              <a:t>neurons </a:t>
            </a:r>
            <a:r>
              <a:rPr sz="2500" spc="-30" dirty="0">
                <a:latin typeface="Georgia"/>
                <a:cs typeface="Georgia"/>
              </a:rPr>
              <a:t>within the </a:t>
            </a:r>
            <a:r>
              <a:rPr sz="2500" spc="-185" dirty="0">
                <a:latin typeface="Georgia"/>
                <a:cs typeface="Georgia"/>
              </a:rPr>
              <a:t>CV </a:t>
            </a:r>
            <a:r>
              <a:rPr sz="2500" spc="-25" dirty="0">
                <a:latin typeface="Georgia"/>
                <a:cs typeface="Georgia"/>
              </a:rPr>
              <a:t>center </a:t>
            </a:r>
            <a:r>
              <a:rPr sz="2500" spc="-30" dirty="0">
                <a:latin typeface="Georgia"/>
                <a:cs typeface="Georgia"/>
              </a:rPr>
              <a:t>regulate  </a:t>
            </a:r>
            <a:r>
              <a:rPr sz="2500" spc="-25" dirty="0">
                <a:latin typeface="Georgia"/>
                <a:cs typeface="Georgia"/>
              </a:rPr>
              <a:t>heart </a:t>
            </a:r>
            <a:r>
              <a:rPr sz="2500" spc="-55" dirty="0">
                <a:latin typeface="Georgia"/>
                <a:cs typeface="Georgia"/>
              </a:rPr>
              <a:t>rate, </a:t>
            </a:r>
            <a:r>
              <a:rPr sz="2500" spc="-35" dirty="0">
                <a:latin typeface="Georgia"/>
                <a:cs typeface="Georgia"/>
              </a:rPr>
              <a:t>contractility </a:t>
            </a:r>
            <a:r>
              <a:rPr sz="2500" spc="-25" dirty="0">
                <a:latin typeface="Georgia"/>
                <a:cs typeface="Georgia"/>
              </a:rPr>
              <a:t>(force </a:t>
            </a:r>
            <a:r>
              <a:rPr sz="2500" spc="-45" dirty="0">
                <a:latin typeface="Georgia"/>
                <a:cs typeface="Georgia"/>
              </a:rPr>
              <a:t>of </a:t>
            </a:r>
            <a:r>
              <a:rPr sz="2500" spc="-40" dirty="0">
                <a:latin typeface="Georgia"/>
                <a:cs typeface="Georgia"/>
              </a:rPr>
              <a:t>contraction)  of</a:t>
            </a:r>
            <a:r>
              <a:rPr sz="2500" spc="520" dirty="0">
                <a:latin typeface="Georgia"/>
                <a:cs typeface="Georgia"/>
              </a:rPr>
              <a:t> </a:t>
            </a:r>
            <a:r>
              <a:rPr sz="2500" spc="-35" dirty="0">
                <a:latin typeface="Georgia"/>
                <a:cs typeface="Georgia"/>
              </a:rPr>
              <a:t>the  </a:t>
            </a:r>
            <a:r>
              <a:rPr sz="2500" spc="-40" dirty="0">
                <a:latin typeface="Georgia"/>
                <a:cs typeface="Georgia"/>
              </a:rPr>
              <a:t>ventricles,</a:t>
            </a:r>
            <a:r>
              <a:rPr sz="2500" spc="520" dirty="0">
                <a:latin typeface="Georgia"/>
                <a:cs typeface="Georgia"/>
              </a:rPr>
              <a:t> </a:t>
            </a:r>
            <a:r>
              <a:rPr sz="2500" spc="-65" dirty="0">
                <a:latin typeface="Georgia"/>
                <a:cs typeface="Georgia"/>
              </a:rPr>
              <a:t>and  </a:t>
            </a:r>
            <a:r>
              <a:rPr sz="2500" spc="-35" dirty="0">
                <a:latin typeface="Georgia"/>
                <a:cs typeface="Georgia"/>
              </a:rPr>
              <a:t>blood </a:t>
            </a:r>
            <a:r>
              <a:rPr sz="2500" spc="-10" dirty="0">
                <a:latin typeface="Georgia"/>
                <a:cs typeface="Georgia"/>
              </a:rPr>
              <a:t>vessel </a:t>
            </a:r>
            <a:r>
              <a:rPr sz="2500" spc="-75" dirty="0">
                <a:latin typeface="Georgia"/>
                <a:cs typeface="Georgia"/>
              </a:rPr>
              <a:t>diameter. </a:t>
            </a:r>
            <a:r>
              <a:rPr sz="2500" spc="-85" dirty="0">
                <a:latin typeface="Georgia"/>
                <a:cs typeface="Georgia"/>
              </a:rPr>
              <a:t>Some </a:t>
            </a:r>
            <a:r>
              <a:rPr sz="2500" spc="-40" dirty="0">
                <a:latin typeface="Georgia"/>
                <a:cs typeface="Georgia"/>
              </a:rPr>
              <a:t>neurons  stimulate</a:t>
            </a:r>
            <a:r>
              <a:rPr sz="2500" spc="520" dirty="0">
                <a:latin typeface="Georgia"/>
                <a:cs typeface="Georgia"/>
              </a:rPr>
              <a:t> </a:t>
            </a:r>
            <a:r>
              <a:rPr sz="2500" spc="-35" dirty="0">
                <a:latin typeface="Georgia"/>
                <a:cs typeface="Georgia"/>
              </a:rPr>
              <a:t>the </a:t>
            </a:r>
            <a:r>
              <a:rPr sz="2500" spc="-25" dirty="0">
                <a:latin typeface="Georgia"/>
                <a:cs typeface="Georgia"/>
              </a:rPr>
              <a:t>heart </a:t>
            </a:r>
            <a:r>
              <a:rPr sz="2500" spc="-35" dirty="0">
                <a:latin typeface="Georgia"/>
                <a:cs typeface="Georgia"/>
              </a:rPr>
              <a:t>(cardiostimulatory </a:t>
            </a:r>
            <a:r>
              <a:rPr sz="2500" spc="-30" dirty="0">
                <a:latin typeface="Georgia"/>
                <a:cs typeface="Georgia"/>
              </a:rPr>
              <a:t>center); </a:t>
            </a:r>
            <a:r>
              <a:rPr sz="2500" spc="-20" dirty="0">
                <a:latin typeface="Georgia"/>
                <a:cs typeface="Georgia"/>
              </a:rPr>
              <a:t>others  </a:t>
            </a:r>
            <a:r>
              <a:rPr sz="2500" spc="-50" dirty="0">
                <a:latin typeface="Georgia"/>
                <a:cs typeface="Georgia"/>
              </a:rPr>
              <a:t>inhibit </a:t>
            </a:r>
            <a:r>
              <a:rPr sz="2500" spc="-35" dirty="0">
                <a:latin typeface="Georgia"/>
                <a:cs typeface="Georgia"/>
              </a:rPr>
              <a:t>the </a:t>
            </a:r>
            <a:r>
              <a:rPr sz="2500" spc="-25" dirty="0">
                <a:latin typeface="Georgia"/>
                <a:cs typeface="Georgia"/>
              </a:rPr>
              <a:t>heart </a:t>
            </a:r>
            <a:r>
              <a:rPr sz="2500" spc="-35" dirty="0">
                <a:latin typeface="Georgia"/>
                <a:cs typeface="Georgia"/>
              </a:rPr>
              <a:t>(cardioinhibitory</a:t>
            </a:r>
            <a:r>
              <a:rPr sz="2500" spc="-40" dirty="0">
                <a:latin typeface="Georgia"/>
                <a:cs typeface="Georgia"/>
              </a:rPr>
              <a:t> center).</a:t>
            </a:r>
            <a:endParaRPr sz="2500">
              <a:latin typeface="Georgia"/>
              <a:cs typeface="Georgia"/>
            </a:endParaRPr>
          </a:p>
          <a:p>
            <a:pPr marL="12700" marR="5715" indent="914400" algn="just">
              <a:lnSpc>
                <a:spcPts val="2400"/>
              </a:lnSpc>
              <a:spcBef>
                <a:spcPts val="585"/>
              </a:spcBef>
              <a:tabLst>
                <a:tab pos="1841500" algn="l"/>
              </a:tabLst>
            </a:pPr>
            <a:r>
              <a:rPr sz="2500" spc="-80" dirty="0">
                <a:latin typeface="Georgia"/>
                <a:cs typeface="Georgia"/>
              </a:rPr>
              <a:t>Some </a:t>
            </a:r>
            <a:r>
              <a:rPr sz="2500" spc="-45" dirty="0">
                <a:latin typeface="Georgia"/>
                <a:cs typeface="Georgia"/>
              </a:rPr>
              <a:t>neurons </a:t>
            </a:r>
            <a:r>
              <a:rPr sz="2500" spc="-40" dirty="0">
                <a:latin typeface="Georgia"/>
                <a:cs typeface="Georgia"/>
              </a:rPr>
              <a:t>control blood </a:t>
            </a:r>
            <a:r>
              <a:rPr sz="2500" spc="-10" dirty="0">
                <a:latin typeface="Georgia"/>
                <a:cs typeface="Georgia"/>
              </a:rPr>
              <a:t>vessel </a:t>
            </a:r>
            <a:r>
              <a:rPr sz="2500" spc="-35" dirty="0">
                <a:latin typeface="Georgia"/>
                <a:cs typeface="Georgia"/>
              </a:rPr>
              <a:t>diameter </a:t>
            </a:r>
            <a:r>
              <a:rPr sz="2500" spc="-40" dirty="0">
                <a:latin typeface="Georgia"/>
                <a:cs typeface="Georgia"/>
              </a:rPr>
              <a:t>by  </a:t>
            </a:r>
            <a:r>
              <a:rPr sz="2500" spc="-50" dirty="0">
                <a:latin typeface="Georgia"/>
                <a:cs typeface="Georgia"/>
              </a:rPr>
              <a:t>causing </a:t>
            </a:r>
            <a:r>
              <a:rPr sz="2500" spc="-35" dirty="0">
                <a:latin typeface="Georgia"/>
                <a:cs typeface="Georgia"/>
              </a:rPr>
              <a:t>constriction </a:t>
            </a:r>
            <a:r>
              <a:rPr sz="2500" spc="-30" dirty="0">
                <a:latin typeface="Georgia"/>
                <a:cs typeface="Georgia"/>
              </a:rPr>
              <a:t>(vasoconstrictor </a:t>
            </a:r>
            <a:r>
              <a:rPr sz="2500" spc="-15" dirty="0">
                <a:latin typeface="Georgia"/>
                <a:cs typeface="Georgia"/>
              </a:rPr>
              <a:t>center) </a:t>
            </a:r>
            <a:r>
              <a:rPr sz="2500" spc="-5" dirty="0">
                <a:latin typeface="Georgia"/>
                <a:cs typeface="Georgia"/>
              </a:rPr>
              <a:t>or </a:t>
            </a:r>
            <a:r>
              <a:rPr sz="2500" spc="-45" dirty="0">
                <a:latin typeface="Georgia"/>
                <a:cs typeface="Georgia"/>
              </a:rPr>
              <a:t>dilation  </a:t>
            </a:r>
            <a:r>
              <a:rPr sz="2500" spc="-30" dirty="0">
                <a:latin typeface="Georgia"/>
                <a:cs typeface="Georgia"/>
              </a:rPr>
              <a:t>(vasodilator </a:t>
            </a:r>
            <a:r>
              <a:rPr sz="2500" spc="-20" dirty="0">
                <a:latin typeface="Georgia"/>
                <a:cs typeface="Georgia"/>
              </a:rPr>
              <a:t>center) </a:t>
            </a:r>
            <a:r>
              <a:rPr sz="2500" spc="-35" dirty="0">
                <a:latin typeface="Georgia"/>
                <a:cs typeface="Georgia"/>
              </a:rPr>
              <a:t>which </a:t>
            </a:r>
            <a:r>
              <a:rPr sz="2500" spc="-25" dirty="0">
                <a:latin typeface="Georgia"/>
                <a:cs typeface="Georgia"/>
              </a:rPr>
              <a:t>is </a:t>
            </a:r>
            <a:r>
              <a:rPr sz="2500" spc="-20" dirty="0">
                <a:latin typeface="Georgia"/>
                <a:cs typeface="Georgia"/>
              </a:rPr>
              <a:t>referred </a:t>
            </a:r>
            <a:r>
              <a:rPr sz="2500" spc="-25" dirty="0">
                <a:latin typeface="Georgia"/>
                <a:cs typeface="Georgia"/>
              </a:rPr>
              <a:t>as </a:t>
            </a:r>
            <a:r>
              <a:rPr sz="2500" spc="-35" dirty="0">
                <a:latin typeface="Georgia"/>
                <a:cs typeface="Georgia"/>
              </a:rPr>
              <a:t>the vasomotor  </a:t>
            </a:r>
            <a:r>
              <a:rPr sz="2500" spc="-80" dirty="0">
                <a:latin typeface="Georgia"/>
                <a:cs typeface="Georgia"/>
              </a:rPr>
              <a:t>center.	</a:t>
            </a:r>
            <a:r>
              <a:rPr sz="2500" spc="-70" dirty="0">
                <a:latin typeface="Georgia"/>
                <a:cs typeface="Georgia"/>
              </a:rPr>
              <a:t>All </a:t>
            </a:r>
            <a:r>
              <a:rPr sz="2500" spc="-40" dirty="0">
                <a:latin typeface="Georgia"/>
                <a:cs typeface="Georgia"/>
              </a:rPr>
              <a:t>group of neurons </a:t>
            </a:r>
            <a:r>
              <a:rPr sz="2500" spc="-60" dirty="0">
                <a:latin typeface="Georgia"/>
                <a:cs typeface="Georgia"/>
              </a:rPr>
              <a:t>in </a:t>
            </a:r>
            <a:r>
              <a:rPr sz="2500" spc="-35" dirty="0">
                <a:latin typeface="Georgia"/>
                <a:cs typeface="Georgia"/>
              </a:rPr>
              <a:t>the </a:t>
            </a:r>
            <a:r>
              <a:rPr sz="2500" spc="-185" dirty="0">
                <a:latin typeface="Georgia"/>
                <a:cs typeface="Georgia"/>
              </a:rPr>
              <a:t>CV </a:t>
            </a:r>
            <a:r>
              <a:rPr sz="2500" spc="-20" dirty="0">
                <a:latin typeface="Georgia"/>
                <a:cs typeface="Georgia"/>
              </a:rPr>
              <a:t>center </a:t>
            </a:r>
            <a:r>
              <a:rPr sz="2500" spc="-40" dirty="0">
                <a:latin typeface="Georgia"/>
                <a:cs typeface="Georgia"/>
              </a:rPr>
              <a:t>neurons  </a:t>
            </a:r>
            <a:r>
              <a:rPr sz="2500" spc="-60" dirty="0">
                <a:latin typeface="Georgia"/>
                <a:cs typeface="Georgia"/>
              </a:rPr>
              <a:t>communicate </a:t>
            </a:r>
            <a:r>
              <a:rPr sz="2500" spc="-35" dirty="0">
                <a:latin typeface="Georgia"/>
                <a:cs typeface="Georgia"/>
              </a:rPr>
              <a:t>one another </a:t>
            </a:r>
            <a:r>
              <a:rPr sz="2500" spc="-65" dirty="0">
                <a:latin typeface="Georgia"/>
                <a:cs typeface="Georgia"/>
              </a:rPr>
              <a:t>and </a:t>
            </a:r>
            <a:r>
              <a:rPr sz="2500" spc="-55" dirty="0">
                <a:latin typeface="Georgia"/>
                <a:cs typeface="Georgia"/>
              </a:rPr>
              <a:t>function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spc="-70" dirty="0">
                <a:latin typeface="Georgia"/>
                <a:cs typeface="Georgia"/>
              </a:rPr>
              <a:t>together.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8304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2082"/>
            <a:ext cx="8074025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Georgia"/>
                <a:cs typeface="Georgia"/>
              </a:rPr>
              <a:t>The </a:t>
            </a:r>
            <a:r>
              <a:rPr sz="3200" spc="-50" dirty="0">
                <a:latin typeface="Georgia"/>
                <a:cs typeface="Georgia"/>
              </a:rPr>
              <a:t>cardiovascular </a:t>
            </a:r>
            <a:r>
              <a:rPr sz="3200" spc="-25" dirty="0">
                <a:latin typeface="Georgia"/>
                <a:cs typeface="Georgia"/>
              </a:rPr>
              <a:t>center receives </a:t>
            </a:r>
            <a:r>
              <a:rPr sz="3200" spc="-70" dirty="0">
                <a:latin typeface="Georgia"/>
                <a:cs typeface="Georgia"/>
              </a:rPr>
              <a:t>input  </a:t>
            </a:r>
            <a:r>
              <a:rPr sz="3200" spc="-50" dirty="0">
                <a:latin typeface="Georgia"/>
                <a:cs typeface="Georgia"/>
              </a:rPr>
              <a:t>both </a:t>
            </a:r>
            <a:r>
              <a:rPr sz="3200" spc="-75" dirty="0">
                <a:latin typeface="Georgia"/>
                <a:cs typeface="Georgia"/>
              </a:rPr>
              <a:t>from </a:t>
            </a:r>
            <a:r>
              <a:rPr sz="3200" spc="-50" dirty="0">
                <a:latin typeface="Georgia"/>
                <a:cs typeface="Georgia"/>
              </a:rPr>
              <a:t>higher </a:t>
            </a:r>
            <a:r>
              <a:rPr sz="3200" spc="-65" dirty="0">
                <a:latin typeface="Georgia"/>
                <a:cs typeface="Georgia"/>
              </a:rPr>
              <a:t>brain </a:t>
            </a:r>
            <a:r>
              <a:rPr sz="3200" spc="-40" dirty="0">
                <a:latin typeface="Georgia"/>
                <a:cs typeface="Georgia"/>
              </a:rPr>
              <a:t>regions </a:t>
            </a:r>
            <a:r>
              <a:rPr sz="3200" spc="-75" dirty="0">
                <a:latin typeface="Georgia"/>
                <a:cs typeface="Georgia"/>
              </a:rPr>
              <a:t>and from  </a:t>
            </a:r>
            <a:r>
              <a:rPr sz="3200" spc="-10" dirty="0">
                <a:latin typeface="Georgia"/>
                <a:cs typeface="Georgia"/>
              </a:rPr>
              <a:t>sensory </a:t>
            </a:r>
            <a:r>
              <a:rPr sz="3200" spc="-20" dirty="0">
                <a:latin typeface="Georgia"/>
                <a:cs typeface="Georgia"/>
              </a:rPr>
              <a:t>receptors </a:t>
            </a:r>
            <a:r>
              <a:rPr sz="3200" spc="-40" dirty="0">
                <a:latin typeface="Georgia"/>
                <a:cs typeface="Georgia"/>
              </a:rPr>
              <a:t>(proprioceptors,  baroreceptors, </a:t>
            </a:r>
            <a:r>
              <a:rPr sz="3200" spc="-75" dirty="0">
                <a:latin typeface="Georgia"/>
                <a:cs typeface="Georgia"/>
              </a:rPr>
              <a:t>and</a:t>
            </a:r>
            <a:r>
              <a:rPr sz="3200" spc="-110" dirty="0">
                <a:latin typeface="Georgia"/>
                <a:cs typeface="Georgia"/>
              </a:rPr>
              <a:t> </a:t>
            </a:r>
            <a:r>
              <a:rPr sz="3200" spc="-45" dirty="0">
                <a:latin typeface="Georgia"/>
                <a:cs typeface="Georgia"/>
              </a:rPr>
              <a:t>chemoreceptors).</a:t>
            </a:r>
            <a:endParaRPr sz="3200">
              <a:latin typeface="Georgia"/>
              <a:cs typeface="Georgi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95" dirty="0">
                <a:latin typeface="Georgia"/>
                <a:cs typeface="Georgia"/>
              </a:rPr>
              <a:t>Output </a:t>
            </a:r>
            <a:r>
              <a:rPr sz="3200" spc="-75" dirty="0">
                <a:latin typeface="Georgia"/>
                <a:cs typeface="Georgia"/>
              </a:rPr>
              <a:t>from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50" dirty="0">
                <a:latin typeface="Georgia"/>
                <a:cs typeface="Georgia"/>
              </a:rPr>
              <a:t>cardiovascular </a:t>
            </a:r>
            <a:r>
              <a:rPr sz="3200" spc="-25" dirty="0">
                <a:latin typeface="Georgia"/>
                <a:cs typeface="Georgia"/>
              </a:rPr>
              <a:t>center </a:t>
            </a:r>
            <a:r>
              <a:rPr sz="3200" spc="-15" dirty="0">
                <a:latin typeface="Georgia"/>
                <a:cs typeface="Georgia"/>
              </a:rPr>
              <a:t>flows  </a:t>
            </a:r>
            <a:r>
              <a:rPr sz="3200" spc="-60" dirty="0">
                <a:latin typeface="Georgia"/>
                <a:cs typeface="Georgia"/>
              </a:rPr>
              <a:t>along </a:t>
            </a:r>
            <a:r>
              <a:rPr sz="3200" spc="-45" dirty="0">
                <a:latin typeface="Georgia"/>
                <a:cs typeface="Georgia"/>
              </a:rPr>
              <a:t>sympathetic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45" dirty="0">
                <a:latin typeface="Georgia"/>
                <a:cs typeface="Georgia"/>
              </a:rPr>
              <a:t>parasympathetic  </a:t>
            </a:r>
            <a:r>
              <a:rPr sz="3200" spc="-50" dirty="0">
                <a:latin typeface="Georgia"/>
                <a:cs typeface="Georgia"/>
              </a:rPr>
              <a:t>neurons of </a:t>
            </a:r>
            <a:r>
              <a:rPr sz="3200" spc="-40" dirty="0">
                <a:latin typeface="Georgia"/>
                <a:cs typeface="Georgia"/>
              </a:rPr>
              <a:t>the</a:t>
            </a:r>
            <a:r>
              <a:rPr sz="3200" spc="-130" dirty="0">
                <a:latin typeface="Georgia"/>
                <a:cs typeface="Georgia"/>
              </a:rPr>
              <a:t> </a:t>
            </a:r>
            <a:r>
              <a:rPr sz="3200" spc="-215" dirty="0">
                <a:latin typeface="Georgia"/>
                <a:cs typeface="Georgia"/>
              </a:rPr>
              <a:t>ANS.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947" y="4297679"/>
            <a:ext cx="1112520" cy="142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9117" y="4624197"/>
            <a:ext cx="784860" cy="6985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689"/>
              </a:lnSpc>
              <a:spcBef>
                <a:spcPts val="340"/>
              </a:spcBef>
            </a:pPr>
            <a:r>
              <a:rPr sz="1600" spc="-150" dirty="0">
                <a:latin typeface="Georgia"/>
                <a:cs typeface="Georgia"/>
              </a:rPr>
              <a:t>S</a:t>
            </a:r>
            <a:r>
              <a:rPr sz="1600" spc="-30" dirty="0">
                <a:latin typeface="Georgia"/>
                <a:cs typeface="Georgia"/>
              </a:rPr>
              <a:t>ympath  </a:t>
            </a:r>
            <a:r>
              <a:rPr sz="1600" spc="-15" dirty="0">
                <a:latin typeface="Georgia"/>
                <a:cs typeface="Georgia"/>
              </a:rPr>
              <a:t>etic  </a:t>
            </a:r>
            <a:r>
              <a:rPr sz="1600" spc="-35" dirty="0">
                <a:latin typeface="Georgia"/>
                <a:cs typeface="Georgia"/>
              </a:rPr>
              <a:t>impulse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3708" y="4841747"/>
            <a:ext cx="303276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6380" y="4864608"/>
            <a:ext cx="217931" cy="252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72411" y="4297679"/>
            <a:ext cx="1321308" cy="14264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23033" y="4582414"/>
            <a:ext cx="995044" cy="7810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5080" algn="ctr">
              <a:lnSpc>
                <a:spcPts val="1689"/>
              </a:lnSpc>
              <a:spcBef>
                <a:spcPts val="340"/>
              </a:spcBef>
            </a:pPr>
            <a:r>
              <a:rPr sz="1600" spc="-15" dirty="0">
                <a:latin typeface="Georgia"/>
                <a:cs typeface="Georgia"/>
              </a:rPr>
              <a:t>via </a:t>
            </a:r>
            <a:r>
              <a:rPr sz="1600" spc="-30" dirty="0">
                <a:latin typeface="Georgia"/>
                <a:cs typeface="Georgia"/>
              </a:rPr>
              <a:t>cardiac  </a:t>
            </a:r>
            <a:r>
              <a:rPr sz="1600" spc="-35" dirty="0">
                <a:latin typeface="Georgia"/>
                <a:cs typeface="Georgia"/>
              </a:rPr>
              <a:t>a</a:t>
            </a:r>
            <a:r>
              <a:rPr sz="1600" spc="-25" dirty="0">
                <a:latin typeface="Georgia"/>
                <a:cs typeface="Georgia"/>
              </a:rPr>
              <a:t>c</a:t>
            </a:r>
            <a:r>
              <a:rPr sz="1600" spc="-10" dirty="0">
                <a:latin typeface="Georgia"/>
                <a:cs typeface="Georgia"/>
              </a:rPr>
              <a:t>cele</a:t>
            </a:r>
            <a:r>
              <a:rPr sz="1600" spc="-35" dirty="0">
                <a:latin typeface="Georgia"/>
                <a:cs typeface="Georgia"/>
              </a:rPr>
              <a:t>r</a:t>
            </a:r>
            <a:r>
              <a:rPr sz="1600" spc="-30" dirty="0">
                <a:latin typeface="Georgia"/>
                <a:cs typeface="Georgia"/>
              </a:rPr>
              <a:t>at</a:t>
            </a:r>
            <a:r>
              <a:rPr sz="1600" spc="-10" dirty="0">
                <a:latin typeface="Georgia"/>
                <a:cs typeface="Georgia"/>
              </a:rPr>
              <a:t>or</a:t>
            </a:r>
            <a:endParaRPr sz="16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600" spc="-20" dirty="0">
                <a:latin typeface="Georgia"/>
                <a:cs typeface="Georgia"/>
              </a:rPr>
              <a:t>nerves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76955" y="4841747"/>
            <a:ext cx="303276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19627" y="4864608"/>
            <a:ext cx="217932" cy="2529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3279" y="4297679"/>
            <a:ext cx="1114044" cy="1426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66490" y="4731511"/>
            <a:ext cx="548640" cy="4838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3180" marR="5080" indent="-30480">
              <a:lnSpc>
                <a:spcPts val="1689"/>
              </a:lnSpc>
              <a:spcBef>
                <a:spcPts val="340"/>
              </a:spcBef>
            </a:pPr>
            <a:r>
              <a:rPr sz="1600" spc="-155" dirty="0">
                <a:latin typeface="Georgia"/>
                <a:cs typeface="Georgia"/>
              </a:rPr>
              <a:t>R</a:t>
            </a:r>
            <a:r>
              <a:rPr sz="1600" spc="-20" dirty="0">
                <a:latin typeface="Georgia"/>
                <a:cs typeface="Georgia"/>
              </a:rPr>
              <a:t>ea</a:t>
            </a:r>
            <a:r>
              <a:rPr sz="1600" spc="-10" dirty="0">
                <a:latin typeface="Georgia"/>
                <a:cs typeface="Georgia"/>
              </a:rPr>
              <a:t>c</a:t>
            </a:r>
            <a:r>
              <a:rPr sz="1600" spc="-35" dirty="0">
                <a:latin typeface="Georgia"/>
                <a:cs typeface="Georgia"/>
              </a:rPr>
              <a:t>h  </a:t>
            </a:r>
            <a:r>
              <a:rPr sz="1600" spc="-20" dirty="0">
                <a:latin typeface="Georgia"/>
                <a:cs typeface="Georgia"/>
              </a:rPr>
              <a:t>heart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12564" y="4841747"/>
            <a:ext cx="301751" cy="338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55235" y="4864608"/>
            <a:ext cx="216408" cy="2529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8888" y="4297679"/>
            <a:ext cx="1338072" cy="1426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79923" y="4624197"/>
            <a:ext cx="1018540" cy="6985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-1270" algn="ctr">
              <a:lnSpc>
                <a:spcPts val="1689"/>
              </a:lnSpc>
              <a:spcBef>
                <a:spcPts val="340"/>
              </a:spcBef>
            </a:pPr>
            <a:r>
              <a:rPr sz="1600" spc="-150" dirty="0">
                <a:latin typeface="Georgia"/>
                <a:cs typeface="Georgia"/>
              </a:rPr>
              <a:t>S</a:t>
            </a:r>
            <a:r>
              <a:rPr sz="1600" spc="-30" dirty="0">
                <a:latin typeface="Georgia"/>
                <a:cs typeface="Georgia"/>
              </a:rPr>
              <a:t>ympa</a:t>
            </a:r>
            <a:r>
              <a:rPr sz="1600" spc="-25" dirty="0">
                <a:latin typeface="Georgia"/>
                <a:cs typeface="Georgia"/>
              </a:rPr>
              <a:t>theti  c         </a:t>
            </a:r>
            <a:r>
              <a:rPr sz="1600" spc="-30" dirty="0">
                <a:latin typeface="Georgia"/>
                <a:cs typeface="Georgia"/>
              </a:rPr>
              <a:t>stimulation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73723" y="4841747"/>
            <a:ext cx="301751" cy="338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16396" y="4864608"/>
            <a:ext cx="216407" cy="2529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7188" y="4297679"/>
            <a:ext cx="1197864" cy="14554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608826" y="4367910"/>
            <a:ext cx="854075" cy="1210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>
              <a:lnSpc>
                <a:spcPts val="1805"/>
              </a:lnSpc>
              <a:spcBef>
                <a:spcPts val="95"/>
              </a:spcBef>
            </a:pPr>
            <a:r>
              <a:rPr sz="1600" spc="-30" dirty="0">
                <a:latin typeface="Georgia"/>
                <a:cs typeface="Georgia"/>
              </a:rPr>
              <a:t>Increases</a:t>
            </a:r>
            <a:endParaRPr sz="1600">
              <a:latin typeface="Georgia"/>
              <a:cs typeface="Georgia"/>
            </a:endParaRPr>
          </a:p>
          <a:p>
            <a:pPr marL="196850">
              <a:lnSpc>
                <a:spcPts val="1805"/>
              </a:lnSpc>
            </a:pPr>
            <a:r>
              <a:rPr sz="1600" spc="-20" dirty="0">
                <a:latin typeface="Georgia"/>
                <a:cs typeface="Georgia"/>
              </a:rPr>
              <a:t>heart</a:t>
            </a:r>
            <a:endParaRPr sz="1600">
              <a:latin typeface="Georgia"/>
              <a:cs typeface="Georgia"/>
            </a:endParaRPr>
          </a:p>
          <a:p>
            <a:pPr marL="12065" marR="5080" indent="1905" algn="ctr">
              <a:lnSpc>
                <a:spcPts val="1689"/>
              </a:lnSpc>
              <a:spcBef>
                <a:spcPts val="670"/>
              </a:spcBef>
            </a:pPr>
            <a:r>
              <a:rPr sz="1600" spc="-20" dirty="0">
                <a:latin typeface="Georgia"/>
                <a:cs typeface="Georgia"/>
              </a:rPr>
              <a:t>rate </a:t>
            </a:r>
            <a:r>
              <a:rPr sz="1600" spc="-45" dirty="0">
                <a:latin typeface="Georgia"/>
                <a:cs typeface="Georgia"/>
              </a:rPr>
              <a:t>and  </a:t>
            </a:r>
            <a:r>
              <a:rPr sz="1600" spc="-20" dirty="0">
                <a:latin typeface="Georgia"/>
                <a:cs typeface="Georgia"/>
              </a:rPr>
              <a:t>co</a:t>
            </a:r>
            <a:r>
              <a:rPr sz="1600" spc="-30" dirty="0">
                <a:latin typeface="Georgia"/>
                <a:cs typeface="Georgia"/>
              </a:rPr>
              <a:t>nt</a:t>
            </a:r>
            <a:r>
              <a:rPr sz="1600" spc="-50" dirty="0">
                <a:latin typeface="Georgia"/>
                <a:cs typeface="Georgia"/>
              </a:rPr>
              <a:t>r</a:t>
            </a:r>
            <a:r>
              <a:rPr sz="1600" spc="-35" dirty="0">
                <a:latin typeface="Georgia"/>
                <a:cs typeface="Georgia"/>
              </a:rPr>
              <a:t>a</a:t>
            </a:r>
            <a:r>
              <a:rPr sz="1600" spc="-25" dirty="0">
                <a:latin typeface="Georgia"/>
                <a:cs typeface="Georgia"/>
              </a:rPr>
              <a:t>ctil  </a:t>
            </a:r>
            <a:r>
              <a:rPr sz="1600" spc="-10" dirty="0">
                <a:latin typeface="Georgia"/>
                <a:cs typeface="Georgia"/>
              </a:rPr>
              <a:t>ity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07807" y="4841747"/>
            <a:ext cx="303275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50480" y="4864608"/>
            <a:ext cx="217931" cy="2529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97368" y="4297679"/>
            <a:ext cx="1191768" cy="14264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048370" y="4731511"/>
            <a:ext cx="845819" cy="4838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03530" marR="5080" indent="-291465">
              <a:lnSpc>
                <a:spcPts val="1689"/>
              </a:lnSpc>
              <a:spcBef>
                <a:spcPts val="340"/>
              </a:spcBef>
            </a:pPr>
            <a:r>
              <a:rPr sz="1600" spc="-55" dirty="0">
                <a:latin typeface="Georgia"/>
                <a:cs typeface="Georgia"/>
              </a:rPr>
              <a:t>Inc</a:t>
            </a:r>
            <a:r>
              <a:rPr sz="1600" spc="-65" dirty="0">
                <a:latin typeface="Georgia"/>
                <a:cs typeface="Georgia"/>
              </a:rPr>
              <a:t>r</a:t>
            </a:r>
            <a:r>
              <a:rPr sz="1600" spc="-5" dirty="0">
                <a:latin typeface="Georgia"/>
                <a:cs typeface="Georgia"/>
              </a:rPr>
              <a:t>eases  </a:t>
            </a:r>
            <a:r>
              <a:rPr sz="1600" spc="-75" dirty="0">
                <a:latin typeface="Georgia"/>
                <a:cs typeface="Georgia"/>
              </a:rPr>
              <a:t>BP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86711"/>
            <a:ext cx="807212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Georgia"/>
                <a:cs typeface="Georgia"/>
              </a:rPr>
              <a:t>The </a:t>
            </a:r>
            <a:r>
              <a:rPr sz="3200" spc="-50" dirty="0">
                <a:latin typeface="Georgia"/>
                <a:cs typeface="Georgia"/>
              </a:rPr>
              <a:t>cardiovascular </a:t>
            </a:r>
            <a:r>
              <a:rPr sz="3200" spc="-25" dirty="0">
                <a:latin typeface="Georgia"/>
                <a:cs typeface="Georgia"/>
              </a:rPr>
              <a:t>center </a:t>
            </a:r>
            <a:r>
              <a:rPr sz="3200" spc="-35" dirty="0">
                <a:latin typeface="Georgia"/>
                <a:cs typeface="Georgia"/>
              </a:rPr>
              <a:t>also sends  </a:t>
            </a:r>
            <a:r>
              <a:rPr sz="3200" spc="-45" dirty="0">
                <a:latin typeface="Georgia"/>
                <a:cs typeface="Georgia"/>
              </a:rPr>
              <a:t>impulses </a:t>
            </a:r>
            <a:r>
              <a:rPr sz="3200" spc="-40" dirty="0">
                <a:latin typeface="Georgia"/>
                <a:cs typeface="Georgia"/>
              </a:rPr>
              <a:t>to </a:t>
            </a:r>
            <a:r>
              <a:rPr sz="3200" spc="-55" dirty="0">
                <a:latin typeface="Georgia"/>
                <a:cs typeface="Georgia"/>
              </a:rPr>
              <a:t>smooth </a:t>
            </a:r>
            <a:r>
              <a:rPr sz="3200" spc="-60" dirty="0">
                <a:latin typeface="Georgia"/>
                <a:cs typeface="Georgia"/>
              </a:rPr>
              <a:t>muscle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15" dirty="0">
                <a:latin typeface="Georgia"/>
                <a:cs typeface="Georgia"/>
              </a:rPr>
              <a:t>vessel  </a:t>
            </a:r>
            <a:r>
              <a:rPr sz="3200" spc="-25" dirty="0">
                <a:latin typeface="Georgia"/>
                <a:cs typeface="Georgia"/>
              </a:rPr>
              <a:t>walls via </a:t>
            </a:r>
            <a:r>
              <a:rPr sz="3200" spc="-45" dirty="0">
                <a:latin typeface="Georgia"/>
                <a:cs typeface="Georgia"/>
              </a:rPr>
              <a:t>vasomotor nerves. </a:t>
            </a:r>
            <a:r>
              <a:rPr sz="3200" spc="-65" dirty="0">
                <a:latin typeface="Georgia"/>
                <a:cs typeface="Georgia"/>
              </a:rPr>
              <a:t>This </a:t>
            </a:r>
            <a:r>
              <a:rPr sz="3200" spc="-45" dirty="0">
                <a:latin typeface="Georgia"/>
                <a:cs typeface="Georgia"/>
              </a:rPr>
              <a:t>produce  sympathetic </a:t>
            </a:r>
            <a:r>
              <a:rPr sz="3200" spc="-60" dirty="0">
                <a:latin typeface="Georgia"/>
                <a:cs typeface="Georgia"/>
              </a:rPr>
              <a:t>stimulation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30" dirty="0">
                <a:latin typeface="Georgia"/>
                <a:cs typeface="Georgia"/>
              </a:rPr>
              <a:t>results </a:t>
            </a:r>
            <a:r>
              <a:rPr sz="3200" spc="-80" dirty="0">
                <a:latin typeface="Georgia"/>
                <a:cs typeface="Georgia"/>
              </a:rPr>
              <a:t>in  </a:t>
            </a:r>
            <a:r>
              <a:rPr sz="3200" spc="-50" dirty="0">
                <a:latin typeface="Georgia"/>
                <a:cs typeface="Georgia"/>
              </a:rPr>
              <a:t>vasoconstriction. </a:t>
            </a:r>
            <a:r>
              <a:rPr sz="3200" spc="-70" dirty="0">
                <a:latin typeface="Georgia"/>
                <a:cs typeface="Georgia"/>
              </a:rPr>
              <a:t>Thus </a:t>
            </a:r>
            <a:r>
              <a:rPr sz="3200" spc="-30" dirty="0">
                <a:latin typeface="Georgia"/>
                <a:cs typeface="Georgia"/>
              </a:rPr>
              <a:t>increases</a:t>
            </a:r>
            <a:r>
              <a:rPr sz="3200" spc="-125" dirty="0">
                <a:latin typeface="Georgia"/>
                <a:cs typeface="Georgia"/>
              </a:rPr>
              <a:t> </a:t>
            </a:r>
            <a:r>
              <a:rPr sz="3200" spc="-295" dirty="0">
                <a:latin typeface="Georgia"/>
                <a:cs typeface="Georgia"/>
              </a:rPr>
              <a:t>BP.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7858" y="584454"/>
            <a:ext cx="1209040" cy="1271270"/>
          </a:xfrm>
          <a:custGeom>
            <a:avLst/>
            <a:gdLst/>
            <a:ahLst/>
            <a:cxnLst/>
            <a:rect l="l" t="t" r="r" b="b"/>
            <a:pathLst>
              <a:path w="1209040" h="1271270">
                <a:moveTo>
                  <a:pt x="1087628" y="0"/>
                </a:moveTo>
                <a:lnTo>
                  <a:pt x="120853" y="0"/>
                </a:lnTo>
                <a:lnTo>
                  <a:pt x="73809" y="9497"/>
                </a:lnTo>
                <a:lnTo>
                  <a:pt x="35394" y="35401"/>
                </a:lnTo>
                <a:lnTo>
                  <a:pt x="9496" y="73830"/>
                </a:lnTo>
                <a:lnTo>
                  <a:pt x="0" y="120904"/>
                </a:lnTo>
                <a:lnTo>
                  <a:pt x="0" y="1150112"/>
                </a:lnTo>
                <a:lnTo>
                  <a:pt x="9496" y="1197185"/>
                </a:lnTo>
                <a:lnTo>
                  <a:pt x="35394" y="1235614"/>
                </a:lnTo>
                <a:lnTo>
                  <a:pt x="73809" y="1261518"/>
                </a:lnTo>
                <a:lnTo>
                  <a:pt x="120853" y="1271016"/>
                </a:lnTo>
                <a:lnTo>
                  <a:pt x="1087628" y="1271016"/>
                </a:lnTo>
                <a:lnTo>
                  <a:pt x="1134701" y="1261518"/>
                </a:lnTo>
                <a:lnTo>
                  <a:pt x="1173130" y="1235614"/>
                </a:lnTo>
                <a:lnTo>
                  <a:pt x="1199034" y="1197185"/>
                </a:lnTo>
                <a:lnTo>
                  <a:pt x="1208532" y="1150112"/>
                </a:lnTo>
                <a:lnTo>
                  <a:pt x="1208532" y="120904"/>
                </a:lnTo>
                <a:lnTo>
                  <a:pt x="1199034" y="73830"/>
                </a:lnTo>
                <a:lnTo>
                  <a:pt x="1173130" y="35401"/>
                </a:lnTo>
                <a:lnTo>
                  <a:pt x="1134701" y="9497"/>
                </a:lnTo>
                <a:lnTo>
                  <a:pt x="108762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7858" y="584454"/>
            <a:ext cx="1209040" cy="1271270"/>
          </a:xfrm>
          <a:custGeom>
            <a:avLst/>
            <a:gdLst/>
            <a:ahLst/>
            <a:cxnLst/>
            <a:rect l="l" t="t" r="r" b="b"/>
            <a:pathLst>
              <a:path w="1209040" h="1271270">
                <a:moveTo>
                  <a:pt x="0" y="120904"/>
                </a:moveTo>
                <a:lnTo>
                  <a:pt x="9496" y="73830"/>
                </a:lnTo>
                <a:lnTo>
                  <a:pt x="35394" y="35401"/>
                </a:lnTo>
                <a:lnTo>
                  <a:pt x="73809" y="9497"/>
                </a:lnTo>
                <a:lnTo>
                  <a:pt x="120853" y="0"/>
                </a:lnTo>
                <a:lnTo>
                  <a:pt x="1087628" y="0"/>
                </a:lnTo>
                <a:lnTo>
                  <a:pt x="1134701" y="9497"/>
                </a:lnTo>
                <a:lnTo>
                  <a:pt x="1173130" y="35401"/>
                </a:lnTo>
                <a:lnTo>
                  <a:pt x="1199034" y="73830"/>
                </a:lnTo>
                <a:lnTo>
                  <a:pt x="1208532" y="120904"/>
                </a:lnTo>
                <a:lnTo>
                  <a:pt x="1208532" y="1150112"/>
                </a:lnTo>
                <a:lnTo>
                  <a:pt x="1199034" y="1197185"/>
                </a:lnTo>
                <a:lnTo>
                  <a:pt x="1173130" y="1235614"/>
                </a:lnTo>
                <a:lnTo>
                  <a:pt x="1134701" y="1261518"/>
                </a:lnTo>
                <a:lnTo>
                  <a:pt x="1087628" y="1271016"/>
                </a:lnTo>
                <a:lnTo>
                  <a:pt x="120853" y="1271016"/>
                </a:lnTo>
                <a:lnTo>
                  <a:pt x="73809" y="1261518"/>
                </a:lnTo>
                <a:lnTo>
                  <a:pt x="35394" y="1235614"/>
                </a:lnTo>
                <a:lnTo>
                  <a:pt x="9496" y="1197185"/>
                </a:lnTo>
                <a:lnTo>
                  <a:pt x="0" y="1150112"/>
                </a:lnTo>
                <a:lnTo>
                  <a:pt x="0" y="120904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0583" y="578358"/>
            <a:ext cx="981075" cy="117792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indent="259079">
              <a:lnSpc>
                <a:spcPct val="100000"/>
              </a:lnSpc>
              <a:spcBef>
                <a:spcPts val="580"/>
              </a:spcBef>
            </a:pPr>
            <a:r>
              <a:rPr sz="1800" spc="-55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endParaRPr sz="1800">
              <a:latin typeface="Georgia"/>
              <a:cs typeface="Georgia"/>
            </a:endParaRPr>
          </a:p>
          <a:p>
            <a:pPr marL="12065" marR="5080" algn="ctr">
              <a:lnSpc>
                <a:spcPts val="1900"/>
              </a:lnSpc>
              <a:spcBef>
                <a:spcPts val="760"/>
              </a:spcBef>
            </a:pP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sy</a:t>
            </a:r>
            <a:r>
              <a:rPr sz="1800" spc="-4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800" spc="-35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800" spc="-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800" spc="-45" dirty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e  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tic    </a:t>
            </a:r>
            <a:r>
              <a:rPr sz="1800" spc="-35" dirty="0">
                <a:solidFill>
                  <a:srgbClr val="FFFFFF"/>
                </a:solidFill>
                <a:latin typeface="Georgia"/>
                <a:cs typeface="Georgia"/>
              </a:rPr>
              <a:t>impulse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90116" y="1103375"/>
            <a:ext cx="198119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1294" y="584454"/>
            <a:ext cx="939165" cy="1271270"/>
          </a:xfrm>
          <a:custGeom>
            <a:avLst/>
            <a:gdLst/>
            <a:ahLst/>
            <a:cxnLst/>
            <a:rect l="l" t="t" r="r" b="b"/>
            <a:pathLst>
              <a:path w="939164" h="1271270">
                <a:moveTo>
                  <a:pt x="844931" y="0"/>
                </a:moveTo>
                <a:lnTo>
                  <a:pt x="93853" y="0"/>
                </a:lnTo>
                <a:lnTo>
                  <a:pt x="57328" y="7377"/>
                </a:lnTo>
                <a:lnTo>
                  <a:pt x="27495" y="27495"/>
                </a:lnTo>
                <a:lnTo>
                  <a:pt x="7377" y="57328"/>
                </a:lnTo>
                <a:lnTo>
                  <a:pt x="0" y="93853"/>
                </a:lnTo>
                <a:lnTo>
                  <a:pt x="0" y="1177163"/>
                </a:lnTo>
                <a:lnTo>
                  <a:pt x="7377" y="1213687"/>
                </a:lnTo>
                <a:lnTo>
                  <a:pt x="27495" y="1243520"/>
                </a:lnTo>
                <a:lnTo>
                  <a:pt x="57328" y="1263638"/>
                </a:lnTo>
                <a:lnTo>
                  <a:pt x="93853" y="1271016"/>
                </a:lnTo>
                <a:lnTo>
                  <a:pt x="844931" y="1271016"/>
                </a:lnTo>
                <a:lnTo>
                  <a:pt x="881455" y="1263638"/>
                </a:lnTo>
                <a:lnTo>
                  <a:pt x="911288" y="1243520"/>
                </a:lnTo>
                <a:lnTo>
                  <a:pt x="931406" y="1213687"/>
                </a:lnTo>
                <a:lnTo>
                  <a:pt x="938783" y="1177163"/>
                </a:lnTo>
                <a:lnTo>
                  <a:pt x="938783" y="93853"/>
                </a:lnTo>
                <a:lnTo>
                  <a:pt x="931406" y="57328"/>
                </a:lnTo>
                <a:lnTo>
                  <a:pt x="911288" y="27495"/>
                </a:lnTo>
                <a:lnTo>
                  <a:pt x="881455" y="7377"/>
                </a:lnTo>
                <a:lnTo>
                  <a:pt x="8449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71294" y="584454"/>
            <a:ext cx="939165" cy="1271270"/>
          </a:xfrm>
          <a:custGeom>
            <a:avLst/>
            <a:gdLst/>
            <a:ahLst/>
            <a:cxnLst/>
            <a:rect l="l" t="t" r="r" b="b"/>
            <a:pathLst>
              <a:path w="939164" h="1271270">
                <a:moveTo>
                  <a:pt x="0" y="93853"/>
                </a:moveTo>
                <a:lnTo>
                  <a:pt x="7377" y="57328"/>
                </a:lnTo>
                <a:lnTo>
                  <a:pt x="27495" y="27495"/>
                </a:lnTo>
                <a:lnTo>
                  <a:pt x="57328" y="7377"/>
                </a:lnTo>
                <a:lnTo>
                  <a:pt x="93853" y="0"/>
                </a:lnTo>
                <a:lnTo>
                  <a:pt x="844931" y="0"/>
                </a:lnTo>
                <a:lnTo>
                  <a:pt x="881455" y="7377"/>
                </a:lnTo>
                <a:lnTo>
                  <a:pt x="911288" y="27495"/>
                </a:lnTo>
                <a:lnTo>
                  <a:pt x="931406" y="57328"/>
                </a:lnTo>
                <a:lnTo>
                  <a:pt x="938783" y="93853"/>
                </a:lnTo>
                <a:lnTo>
                  <a:pt x="938783" y="1177163"/>
                </a:lnTo>
                <a:lnTo>
                  <a:pt x="931406" y="1213687"/>
                </a:lnTo>
                <a:lnTo>
                  <a:pt x="911288" y="1243520"/>
                </a:lnTo>
                <a:lnTo>
                  <a:pt x="881455" y="1263638"/>
                </a:lnTo>
                <a:lnTo>
                  <a:pt x="844931" y="1271016"/>
                </a:lnTo>
                <a:lnTo>
                  <a:pt x="93853" y="1271016"/>
                </a:lnTo>
                <a:lnTo>
                  <a:pt x="57328" y="1263638"/>
                </a:lnTo>
                <a:lnTo>
                  <a:pt x="27495" y="1243520"/>
                </a:lnTo>
                <a:lnTo>
                  <a:pt x="7377" y="1213687"/>
                </a:lnTo>
                <a:lnTo>
                  <a:pt x="0" y="1177163"/>
                </a:lnTo>
                <a:lnTo>
                  <a:pt x="0" y="9385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47697" y="806958"/>
            <a:ext cx="586105" cy="78295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indent="123189">
              <a:lnSpc>
                <a:spcPct val="88100"/>
              </a:lnSpc>
              <a:spcBef>
                <a:spcPts val="355"/>
              </a:spcBef>
            </a:pPr>
            <a:r>
              <a:rPr sz="1800" spc="-55" dirty="0">
                <a:solidFill>
                  <a:srgbClr val="FFFFFF"/>
                </a:solidFill>
                <a:latin typeface="Georgia"/>
                <a:cs typeface="Georgia"/>
              </a:rPr>
              <a:t>Via  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800" spc="-30" dirty="0">
                <a:solidFill>
                  <a:srgbClr val="FFFFFF"/>
                </a:solidFill>
                <a:latin typeface="Georgia"/>
                <a:cs typeface="Georgia"/>
              </a:rPr>
              <a:t>agus  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ner</a:t>
            </a:r>
            <a:r>
              <a:rPr sz="1800" spc="-4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03804" y="1103375"/>
            <a:ext cx="199644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86505" y="584454"/>
            <a:ext cx="939165" cy="1271270"/>
          </a:xfrm>
          <a:custGeom>
            <a:avLst/>
            <a:gdLst/>
            <a:ahLst/>
            <a:cxnLst/>
            <a:rect l="l" t="t" r="r" b="b"/>
            <a:pathLst>
              <a:path w="939164" h="1271270">
                <a:moveTo>
                  <a:pt x="844931" y="0"/>
                </a:moveTo>
                <a:lnTo>
                  <a:pt x="93853" y="0"/>
                </a:lnTo>
                <a:lnTo>
                  <a:pt x="57328" y="7377"/>
                </a:lnTo>
                <a:lnTo>
                  <a:pt x="27495" y="27495"/>
                </a:lnTo>
                <a:lnTo>
                  <a:pt x="7377" y="57328"/>
                </a:lnTo>
                <a:lnTo>
                  <a:pt x="0" y="93853"/>
                </a:lnTo>
                <a:lnTo>
                  <a:pt x="0" y="1177163"/>
                </a:lnTo>
                <a:lnTo>
                  <a:pt x="7377" y="1213687"/>
                </a:lnTo>
                <a:lnTo>
                  <a:pt x="27495" y="1243520"/>
                </a:lnTo>
                <a:lnTo>
                  <a:pt x="57328" y="1263638"/>
                </a:lnTo>
                <a:lnTo>
                  <a:pt x="93853" y="1271016"/>
                </a:lnTo>
                <a:lnTo>
                  <a:pt x="844931" y="1271016"/>
                </a:lnTo>
                <a:lnTo>
                  <a:pt x="881455" y="1263638"/>
                </a:lnTo>
                <a:lnTo>
                  <a:pt x="911288" y="1243520"/>
                </a:lnTo>
                <a:lnTo>
                  <a:pt x="931406" y="1213687"/>
                </a:lnTo>
                <a:lnTo>
                  <a:pt x="938784" y="1177163"/>
                </a:lnTo>
                <a:lnTo>
                  <a:pt x="938784" y="93853"/>
                </a:lnTo>
                <a:lnTo>
                  <a:pt x="931406" y="57328"/>
                </a:lnTo>
                <a:lnTo>
                  <a:pt x="911288" y="27495"/>
                </a:lnTo>
                <a:lnTo>
                  <a:pt x="881455" y="7377"/>
                </a:lnTo>
                <a:lnTo>
                  <a:pt x="8449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86505" y="584454"/>
            <a:ext cx="939165" cy="1271270"/>
          </a:xfrm>
          <a:custGeom>
            <a:avLst/>
            <a:gdLst/>
            <a:ahLst/>
            <a:cxnLst/>
            <a:rect l="l" t="t" r="r" b="b"/>
            <a:pathLst>
              <a:path w="939164" h="1271270">
                <a:moveTo>
                  <a:pt x="0" y="93853"/>
                </a:moveTo>
                <a:lnTo>
                  <a:pt x="7377" y="57328"/>
                </a:lnTo>
                <a:lnTo>
                  <a:pt x="27495" y="27495"/>
                </a:lnTo>
                <a:lnTo>
                  <a:pt x="57328" y="7377"/>
                </a:lnTo>
                <a:lnTo>
                  <a:pt x="93853" y="0"/>
                </a:lnTo>
                <a:lnTo>
                  <a:pt x="844931" y="0"/>
                </a:lnTo>
                <a:lnTo>
                  <a:pt x="881455" y="7377"/>
                </a:lnTo>
                <a:lnTo>
                  <a:pt x="911288" y="27495"/>
                </a:lnTo>
                <a:lnTo>
                  <a:pt x="931406" y="57328"/>
                </a:lnTo>
                <a:lnTo>
                  <a:pt x="938784" y="93853"/>
                </a:lnTo>
                <a:lnTo>
                  <a:pt x="938784" y="1177163"/>
                </a:lnTo>
                <a:lnTo>
                  <a:pt x="931406" y="1213687"/>
                </a:lnTo>
                <a:lnTo>
                  <a:pt x="911288" y="1243520"/>
                </a:lnTo>
                <a:lnTo>
                  <a:pt x="881455" y="1263638"/>
                </a:lnTo>
                <a:lnTo>
                  <a:pt x="844931" y="1271016"/>
                </a:lnTo>
                <a:lnTo>
                  <a:pt x="93853" y="1271016"/>
                </a:lnTo>
                <a:lnTo>
                  <a:pt x="57328" y="1263638"/>
                </a:lnTo>
                <a:lnTo>
                  <a:pt x="27495" y="1243520"/>
                </a:lnTo>
                <a:lnTo>
                  <a:pt x="7377" y="1213687"/>
                </a:lnTo>
                <a:lnTo>
                  <a:pt x="0" y="1177163"/>
                </a:lnTo>
                <a:lnTo>
                  <a:pt x="0" y="9385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48558" y="927353"/>
            <a:ext cx="612140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sz="1800" spc="-18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ea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800" spc="-55" dirty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endParaRPr sz="1800">
              <a:latin typeface="Georgia"/>
              <a:cs typeface="Georgia"/>
            </a:endParaRPr>
          </a:p>
          <a:p>
            <a:pPr marL="45720">
              <a:lnSpc>
                <a:spcPts val="2030"/>
              </a:lnSpc>
            </a:pP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heart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17491" y="1103375"/>
            <a:ext cx="199644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00194" y="584454"/>
            <a:ext cx="1351915" cy="1271270"/>
          </a:xfrm>
          <a:custGeom>
            <a:avLst/>
            <a:gdLst/>
            <a:ahLst/>
            <a:cxnLst/>
            <a:rect l="l" t="t" r="r" b="b"/>
            <a:pathLst>
              <a:path w="1351914" h="1271270">
                <a:moveTo>
                  <a:pt x="1224660" y="0"/>
                </a:moveTo>
                <a:lnTo>
                  <a:pt x="127126" y="0"/>
                </a:lnTo>
                <a:lnTo>
                  <a:pt x="77634" y="9987"/>
                </a:lnTo>
                <a:lnTo>
                  <a:pt x="37226" y="37226"/>
                </a:lnTo>
                <a:lnTo>
                  <a:pt x="9987" y="77634"/>
                </a:lnTo>
                <a:lnTo>
                  <a:pt x="0" y="127126"/>
                </a:lnTo>
                <a:lnTo>
                  <a:pt x="0" y="1143889"/>
                </a:lnTo>
                <a:lnTo>
                  <a:pt x="9987" y="1193381"/>
                </a:lnTo>
                <a:lnTo>
                  <a:pt x="37226" y="1233789"/>
                </a:lnTo>
                <a:lnTo>
                  <a:pt x="77634" y="1261028"/>
                </a:lnTo>
                <a:lnTo>
                  <a:pt x="127126" y="1271016"/>
                </a:lnTo>
                <a:lnTo>
                  <a:pt x="1224660" y="1271016"/>
                </a:lnTo>
                <a:lnTo>
                  <a:pt x="1274153" y="1261028"/>
                </a:lnTo>
                <a:lnTo>
                  <a:pt x="1314561" y="1233789"/>
                </a:lnTo>
                <a:lnTo>
                  <a:pt x="1341800" y="1193381"/>
                </a:lnTo>
                <a:lnTo>
                  <a:pt x="1351788" y="1143889"/>
                </a:lnTo>
                <a:lnTo>
                  <a:pt x="1351788" y="127126"/>
                </a:lnTo>
                <a:lnTo>
                  <a:pt x="1341800" y="77634"/>
                </a:lnTo>
                <a:lnTo>
                  <a:pt x="1314561" y="37226"/>
                </a:lnTo>
                <a:lnTo>
                  <a:pt x="1274153" y="9987"/>
                </a:lnTo>
                <a:lnTo>
                  <a:pt x="12246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00194" y="584454"/>
            <a:ext cx="1351915" cy="1271270"/>
          </a:xfrm>
          <a:custGeom>
            <a:avLst/>
            <a:gdLst/>
            <a:ahLst/>
            <a:cxnLst/>
            <a:rect l="l" t="t" r="r" b="b"/>
            <a:pathLst>
              <a:path w="1351914" h="1271270">
                <a:moveTo>
                  <a:pt x="0" y="127126"/>
                </a:moveTo>
                <a:lnTo>
                  <a:pt x="9987" y="77634"/>
                </a:lnTo>
                <a:lnTo>
                  <a:pt x="37226" y="37226"/>
                </a:lnTo>
                <a:lnTo>
                  <a:pt x="77634" y="9987"/>
                </a:lnTo>
                <a:lnTo>
                  <a:pt x="127126" y="0"/>
                </a:lnTo>
                <a:lnTo>
                  <a:pt x="1224660" y="0"/>
                </a:lnTo>
                <a:lnTo>
                  <a:pt x="1274153" y="9987"/>
                </a:lnTo>
                <a:lnTo>
                  <a:pt x="1314561" y="37226"/>
                </a:lnTo>
                <a:lnTo>
                  <a:pt x="1341800" y="77634"/>
                </a:lnTo>
                <a:lnTo>
                  <a:pt x="1351788" y="127126"/>
                </a:lnTo>
                <a:lnTo>
                  <a:pt x="1351788" y="1143889"/>
                </a:lnTo>
                <a:lnTo>
                  <a:pt x="1341800" y="1193381"/>
                </a:lnTo>
                <a:lnTo>
                  <a:pt x="1314561" y="1233789"/>
                </a:lnTo>
                <a:lnTo>
                  <a:pt x="1274153" y="1261028"/>
                </a:lnTo>
                <a:lnTo>
                  <a:pt x="1224660" y="1271016"/>
                </a:lnTo>
                <a:lnTo>
                  <a:pt x="127126" y="1271016"/>
                </a:lnTo>
                <a:lnTo>
                  <a:pt x="77634" y="1261028"/>
                </a:lnTo>
                <a:lnTo>
                  <a:pt x="37226" y="1233789"/>
                </a:lnTo>
                <a:lnTo>
                  <a:pt x="9987" y="1193381"/>
                </a:lnTo>
                <a:lnTo>
                  <a:pt x="0" y="1143889"/>
                </a:lnTo>
                <a:lnTo>
                  <a:pt x="0" y="12712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68088" y="927353"/>
            <a:ext cx="1014730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30"/>
              </a:lnSpc>
              <a:spcBef>
                <a:spcPts val="100"/>
              </a:spcBef>
            </a:pPr>
            <a:r>
              <a:rPr sz="1800" spc="-80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800" spc="-10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800" spc="-45" dirty="0">
                <a:solidFill>
                  <a:srgbClr val="FFFFFF"/>
                </a:solidFill>
                <a:latin typeface="Georgia"/>
                <a:cs typeface="Georgia"/>
              </a:rPr>
              <a:t>hi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bitory</a:t>
            </a:r>
            <a:endParaRPr sz="1800">
              <a:latin typeface="Georgia"/>
              <a:cs typeface="Georgia"/>
            </a:endParaRPr>
          </a:p>
          <a:p>
            <a:pPr marL="635" algn="ctr">
              <a:lnSpc>
                <a:spcPts val="2030"/>
              </a:lnSpc>
            </a:pPr>
            <a:r>
              <a:rPr sz="1800" spc="-30" dirty="0">
                <a:solidFill>
                  <a:srgbClr val="FFFFFF"/>
                </a:solidFill>
                <a:latin typeface="Georgia"/>
                <a:cs typeface="Georgia"/>
              </a:rPr>
              <a:t>action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44184" y="1103375"/>
            <a:ext cx="199643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26885" y="584454"/>
            <a:ext cx="1102360" cy="1271270"/>
          </a:xfrm>
          <a:custGeom>
            <a:avLst/>
            <a:gdLst/>
            <a:ahLst/>
            <a:cxnLst/>
            <a:rect l="l" t="t" r="r" b="b"/>
            <a:pathLst>
              <a:path w="1102359" h="1271270">
                <a:moveTo>
                  <a:pt x="991615" y="0"/>
                </a:moveTo>
                <a:lnTo>
                  <a:pt x="110236" y="0"/>
                </a:lnTo>
                <a:lnTo>
                  <a:pt x="67294" y="8651"/>
                </a:lnTo>
                <a:lnTo>
                  <a:pt x="32257" y="32257"/>
                </a:lnTo>
                <a:lnTo>
                  <a:pt x="8651" y="67294"/>
                </a:lnTo>
                <a:lnTo>
                  <a:pt x="0" y="110236"/>
                </a:lnTo>
                <a:lnTo>
                  <a:pt x="0" y="1160780"/>
                </a:lnTo>
                <a:lnTo>
                  <a:pt x="8651" y="1203721"/>
                </a:lnTo>
                <a:lnTo>
                  <a:pt x="32257" y="1238758"/>
                </a:lnTo>
                <a:lnTo>
                  <a:pt x="67294" y="1262364"/>
                </a:lnTo>
                <a:lnTo>
                  <a:pt x="110236" y="1271016"/>
                </a:lnTo>
                <a:lnTo>
                  <a:pt x="991615" y="1271016"/>
                </a:lnTo>
                <a:lnTo>
                  <a:pt x="1034557" y="1262364"/>
                </a:lnTo>
                <a:lnTo>
                  <a:pt x="1069594" y="1238758"/>
                </a:lnTo>
                <a:lnTo>
                  <a:pt x="1093200" y="1203721"/>
                </a:lnTo>
                <a:lnTo>
                  <a:pt x="1101852" y="1160780"/>
                </a:lnTo>
                <a:lnTo>
                  <a:pt x="1101852" y="110236"/>
                </a:lnTo>
                <a:lnTo>
                  <a:pt x="1093200" y="67294"/>
                </a:lnTo>
                <a:lnTo>
                  <a:pt x="1069594" y="32257"/>
                </a:lnTo>
                <a:lnTo>
                  <a:pt x="1034557" y="8651"/>
                </a:lnTo>
                <a:lnTo>
                  <a:pt x="99161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26885" y="584454"/>
            <a:ext cx="1102360" cy="1271270"/>
          </a:xfrm>
          <a:custGeom>
            <a:avLst/>
            <a:gdLst/>
            <a:ahLst/>
            <a:cxnLst/>
            <a:rect l="l" t="t" r="r" b="b"/>
            <a:pathLst>
              <a:path w="1102359" h="1271270">
                <a:moveTo>
                  <a:pt x="0" y="110236"/>
                </a:moveTo>
                <a:lnTo>
                  <a:pt x="8651" y="67294"/>
                </a:lnTo>
                <a:lnTo>
                  <a:pt x="32257" y="32257"/>
                </a:lnTo>
                <a:lnTo>
                  <a:pt x="67294" y="8651"/>
                </a:lnTo>
                <a:lnTo>
                  <a:pt x="110236" y="0"/>
                </a:lnTo>
                <a:lnTo>
                  <a:pt x="991615" y="0"/>
                </a:lnTo>
                <a:lnTo>
                  <a:pt x="1034557" y="8651"/>
                </a:lnTo>
                <a:lnTo>
                  <a:pt x="1069594" y="32257"/>
                </a:lnTo>
                <a:lnTo>
                  <a:pt x="1093200" y="67294"/>
                </a:lnTo>
                <a:lnTo>
                  <a:pt x="1101852" y="110236"/>
                </a:lnTo>
                <a:lnTo>
                  <a:pt x="1101852" y="1160780"/>
                </a:lnTo>
                <a:lnTo>
                  <a:pt x="1093200" y="1203721"/>
                </a:lnTo>
                <a:lnTo>
                  <a:pt x="1069594" y="1238758"/>
                </a:lnTo>
                <a:lnTo>
                  <a:pt x="1034557" y="1262364"/>
                </a:lnTo>
                <a:lnTo>
                  <a:pt x="991615" y="1271016"/>
                </a:lnTo>
                <a:lnTo>
                  <a:pt x="110236" y="1271016"/>
                </a:lnTo>
                <a:lnTo>
                  <a:pt x="67294" y="1262364"/>
                </a:lnTo>
                <a:lnTo>
                  <a:pt x="32257" y="1238758"/>
                </a:lnTo>
                <a:lnTo>
                  <a:pt x="8651" y="1203721"/>
                </a:lnTo>
                <a:lnTo>
                  <a:pt x="0" y="1160780"/>
                </a:lnTo>
                <a:lnTo>
                  <a:pt x="0" y="1102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21373" y="806958"/>
            <a:ext cx="911225" cy="78295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065" marR="5080" algn="ctr">
              <a:lnSpc>
                <a:spcPct val="88100"/>
              </a:lnSpc>
              <a:spcBef>
                <a:spcPts val="355"/>
              </a:spcBef>
            </a:pPr>
            <a:r>
              <a:rPr sz="1800" spc="-9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800" spc="-6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800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ea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e  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heart  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rate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20940" y="1103375"/>
            <a:ext cx="199643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03642" y="584454"/>
            <a:ext cx="1183005" cy="1271270"/>
          </a:xfrm>
          <a:custGeom>
            <a:avLst/>
            <a:gdLst/>
            <a:ahLst/>
            <a:cxnLst/>
            <a:rect l="l" t="t" r="r" b="b"/>
            <a:pathLst>
              <a:path w="1183004" h="1271270">
                <a:moveTo>
                  <a:pt x="1064386" y="0"/>
                </a:moveTo>
                <a:lnTo>
                  <a:pt x="118236" y="0"/>
                </a:lnTo>
                <a:lnTo>
                  <a:pt x="72223" y="9294"/>
                </a:lnTo>
                <a:lnTo>
                  <a:pt x="34639" y="34639"/>
                </a:lnTo>
                <a:lnTo>
                  <a:pt x="9294" y="72223"/>
                </a:lnTo>
                <a:lnTo>
                  <a:pt x="0" y="118237"/>
                </a:lnTo>
                <a:lnTo>
                  <a:pt x="0" y="1152779"/>
                </a:lnTo>
                <a:lnTo>
                  <a:pt x="9294" y="1198792"/>
                </a:lnTo>
                <a:lnTo>
                  <a:pt x="34639" y="1236376"/>
                </a:lnTo>
                <a:lnTo>
                  <a:pt x="72223" y="1261721"/>
                </a:lnTo>
                <a:lnTo>
                  <a:pt x="118236" y="1271016"/>
                </a:lnTo>
                <a:lnTo>
                  <a:pt x="1064386" y="1271016"/>
                </a:lnTo>
                <a:lnTo>
                  <a:pt x="1110400" y="1261721"/>
                </a:lnTo>
                <a:lnTo>
                  <a:pt x="1147984" y="1236376"/>
                </a:lnTo>
                <a:lnTo>
                  <a:pt x="1173329" y="1198792"/>
                </a:lnTo>
                <a:lnTo>
                  <a:pt x="1182624" y="1152779"/>
                </a:lnTo>
                <a:lnTo>
                  <a:pt x="1182624" y="118237"/>
                </a:lnTo>
                <a:lnTo>
                  <a:pt x="1173329" y="72223"/>
                </a:lnTo>
                <a:lnTo>
                  <a:pt x="1147984" y="34639"/>
                </a:lnTo>
                <a:lnTo>
                  <a:pt x="1110400" y="9294"/>
                </a:lnTo>
                <a:lnTo>
                  <a:pt x="106438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03642" y="584454"/>
            <a:ext cx="1183005" cy="1271270"/>
          </a:xfrm>
          <a:custGeom>
            <a:avLst/>
            <a:gdLst/>
            <a:ahLst/>
            <a:cxnLst/>
            <a:rect l="l" t="t" r="r" b="b"/>
            <a:pathLst>
              <a:path w="1183004" h="1271270">
                <a:moveTo>
                  <a:pt x="0" y="118237"/>
                </a:moveTo>
                <a:lnTo>
                  <a:pt x="9294" y="72223"/>
                </a:lnTo>
                <a:lnTo>
                  <a:pt x="34639" y="34639"/>
                </a:lnTo>
                <a:lnTo>
                  <a:pt x="72223" y="9294"/>
                </a:lnTo>
                <a:lnTo>
                  <a:pt x="118236" y="0"/>
                </a:lnTo>
                <a:lnTo>
                  <a:pt x="1064386" y="0"/>
                </a:lnTo>
                <a:lnTo>
                  <a:pt x="1110400" y="9294"/>
                </a:lnTo>
                <a:lnTo>
                  <a:pt x="1147984" y="34639"/>
                </a:lnTo>
                <a:lnTo>
                  <a:pt x="1173329" y="72223"/>
                </a:lnTo>
                <a:lnTo>
                  <a:pt x="1182624" y="118237"/>
                </a:lnTo>
                <a:lnTo>
                  <a:pt x="1182624" y="1152779"/>
                </a:lnTo>
                <a:lnTo>
                  <a:pt x="1173329" y="1198792"/>
                </a:lnTo>
                <a:lnTo>
                  <a:pt x="1147984" y="1236376"/>
                </a:lnTo>
                <a:lnTo>
                  <a:pt x="1110400" y="1261721"/>
                </a:lnTo>
                <a:lnTo>
                  <a:pt x="1064386" y="1271016"/>
                </a:lnTo>
                <a:lnTo>
                  <a:pt x="118236" y="1271016"/>
                </a:lnTo>
                <a:lnTo>
                  <a:pt x="72223" y="1261721"/>
                </a:lnTo>
                <a:lnTo>
                  <a:pt x="34639" y="1236376"/>
                </a:lnTo>
                <a:lnTo>
                  <a:pt x="9294" y="1198792"/>
                </a:lnTo>
                <a:lnTo>
                  <a:pt x="0" y="1152779"/>
                </a:lnTo>
                <a:lnTo>
                  <a:pt x="0" y="118237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940420" y="927353"/>
            <a:ext cx="911225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30"/>
              </a:lnSpc>
              <a:spcBef>
                <a:spcPts val="100"/>
              </a:spcBef>
            </a:pPr>
            <a:r>
              <a:rPr sz="1800" spc="-9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800" spc="-6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800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ea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ts val="2030"/>
              </a:lnSpc>
            </a:pPr>
            <a:r>
              <a:rPr sz="1800" spc="-75" dirty="0">
                <a:solidFill>
                  <a:srgbClr val="FFFFFF"/>
                </a:solidFill>
                <a:latin typeface="Georgia"/>
                <a:cs typeface="Georgia"/>
              </a:rPr>
              <a:t>BP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2145" y="483234"/>
            <a:ext cx="530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4400" spc="-290" dirty="0">
                <a:solidFill>
                  <a:srgbClr val="000000"/>
                </a:solidFill>
              </a:rPr>
              <a:t>2.	</a:t>
            </a:r>
            <a:r>
              <a:rPr sz="4400" spc="-335" dirty="0">
                <a:solidFill>
                  <a:srgbClr val="000000"/>
                </a:solidFill>
              </a:rPr>
              <a:t>Neural</a:t>
            </a:r>
            <a:r>
              <a:rPr sz="4400" spc="-245" dirty="0">
                <a:solidFill>
                  <a:srgbClr val="000000"/>
                </a:solidFill>
              </a:rPr>
              <a:t> </a:t>
            </a:r>
            <a:r>
              <a:rPr sz="4400" spc="-250" dirty="0">
                <a:solidFill>
                  <a:srgbClr val="000000"/>
                </a:solidFill>
              </a:rPr>
              <a:t>regulation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83182"/>
            <a:ext cx="8074025" cy="43884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350" indent="-342900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50" dirty="0">
                <a:latin typeface="Georgia"/>
                <a:cs typeface="Georgia"/>
              </a:rPr>
              <a:t>The </a:t>
            </a:r>
            <a:r>
              <a:rPr sz="2700" spc="-35" dirty="0">
                <a:latin typeface="Georgia"/>
                <a:cs typeface="Georgia"/>
              </a:rPr>
              <a:t>nervous system </a:t>
            </a:r>
            <a:r>
              <a:rPr sz="2700" spc="-40" dirty="0">
                <a:latin typeface="Georgia"/>
                <a:cs typeface="Georgia"/>
              </a:rPr>
              <a:t>regulation </a:t>
            </a:r>
            <a:r>
              <a:rPr sz="2700" spc="-50" dirty="0">
                <a:latin typeface="Georgia"/>
                <a:cs typeface="Georgia"/>
              </a:rPr>
              <a:t>of </a:t>
            </a:r>
            <a:r>
              <a:rPr sz="2700" spc="-114" dirty="0">
                <a:latin typeface="Georgia"/>
                <a:cs typeface="Georgia"/>
              </a:rPr>
              <a:t>BP </a:t>
            </a:r>
            <a:r>
              <a:rPr sz="2700" spc="-30" dirty="0">
                <a:latin typeface="Georgia"/>
                <a:cs typeface="Georgia"/>
              </a:rPr>
              <a:t>is </a:t>
            </a:r>
            <a:r>
              <a:rPr sz="2700" spc="-45" dirty="0">
                <a:latin typeface="Georgia"/>
                <a:cs typeface="Georgia"/>
              </a:rPr>
              <a:t>a negative  </a:t>
            </a:r>
            <a:r>
              <a:rPr sz="2700" spc="-35" dirty="0">
                <a:latin typeface="Georgia"/>
                <a:cs typeface="Georgia"/>
              </a:rPr>
              <a:t>feed </a:t>
            </a:r>
            <a:r>
              <a:rPr sz="2700" spc="-45" dirty="0">
                <a:latin typeface="Georgia"/>
                <a:cs typeface="Georgia"/>
              </a:rPr>
              <a:t>back </a:t>
            </a:r>
            <a:r>
              <a:rPr sz="2700" spc="-70" dirty="0">
                <a:latin typeface="Georgia"/>
                <a:cs typeface="Georgia"/>
              </a:rPr>
              <a:t>mechanism </a:t>
            </a:r>
            <a:r>
              <a:rPr sz="2700" spc="-25" dirty="0">
                <a:latin typeface="Georgia"/>
                <a:cs typeface="Georgia"/>
              </a:rPr>
              <a:t>via baroreceptor </a:t>
            </a:r>
            <a:r>
              <a:rPr sz="2700" spc="-35" dirty="0">
                <a:latin typeface="Georgia"/>
                <a:cs typeface="Georgia"/>
              </a:rPr>
              <a:t>reflexes </a:t>
            </a:r>
            <a:r>
              <a:rPr sz="2700" spc="-70" dirty="0">
                <a:latin typeface="Georgia"/>
                <a:cs typeface="Georgia"/>
              </a:rPr>
              <a:t>and  </a:t>
            </a:r>
            <a:r>
              <a:rPr sz="2700" spc="-35" dirty="0">
                <a:latin typeface="Georgia"/>
                <a:cs typeface="Georgia"/>
              </a:rPr>
              <a:t>chemoreceptor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reflexes.</a:t>
            </a: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584200" algn="l"/>
              </a:tabLst>
            </a:pPr>
            <a:r>
              <a:rPr sz="2700" b="1" spc="-185" dirty="0">
                <a:latin typeface="Georgia"/>
                <a:cs typeface="Georgia"/>
              </a:rPr>
              <a:t>i.	</a:t>
            </a:r>
            <a:r>
              <a:rPr sz="2700" b="1" spc="-175" dirty="0">
                <a:latin typeface="Georgia"/>
                <a:cs typeface="Georgia"/>
              </a:rPr>
              <a:t>Baroreceptor</a:t>
            </a:r>
            <a:r>
              <a:rPr sz="2700" b="1" spc="-55" dirty="0">
                <a:latin typeface="Georgia"/>
                <a:cs typeface="Georgia"/>
              </a:rPr>
              <a:t> </a:t>
            </a:r>
            <a:r>
              <a:rPr sz="2700" b="1" spc="-160" dirty="0">
                <a:latin typeface="Georgia"/>
                <a:cs typeface="Georgia"/>
              </a:rPr>
              <a:t>reflexes</a:t>
            </a:r>
            <a:endParaRPr sz="2700">
              <a:latin typeface="Georgia"/>
              <a:cs typeface="Georgia"/>
            </a:endParaRPr>
          </a:p>
          <a:p>
            <a:pPr marL="12700" marR="5080" indent="914400" algn="just">
              <a:lnSpc>
                <a:spcPct val="90000"/>
              </a:lnSpc>
              <a:spcBef>
                <a:spcPts val="650"/>
              </a:spcBef>
            </a:pPr>
            <a:r>
              <a:rPr sz="2700" spc="-35" dirty="0">
                <a:latin typeface="Georgia"/>
                <a:cs typeface="Georgia"/>
              </a:rPr>
              <a:t>Baroreceptors </a:t>
            </a:r>
            <a:r>
              <a:rPr sz="2700" spc="-25" dirty="0">
                <a:latin typeface="Georgia"/>
                <a:cs typeface="Georgia"/>
              </a:rPr>
              <a:t>are </a:t>
            </a:r>
            <a:r>
              <a:rPr sz="2700" spc="-35" dirty="0">
                <a:latin typeface="Georgia"/>
                <a:cs typeface="Georgia"/>
              </a:rPr>
              <a:t>pressure-sensitive </a:t>
            </a:r>
            <a:r>
              <a:rPr sz="2700" spc="-15" dirty="0">
                <a:latin typeface="Georgia"/>
                <a:cs typeface="Georgia"/>
              </a:rPr>
              <a:t>sensory  </a:t>
            </a:r>
            <a:r>
              <a:rPr sz="2700" spc="-35" dirty="0">
                <a:latin typeface="Georgia"/>
                <a:cs typeface="Georgia"/>
              </a:rPr>
              <a:t>receptors, </a:t>
            </a:r>
            <a:r>
              <a:rPr sz="2700" spc="-40" dirty="0">
                <a:latin typeface="Georgia"/>
                <a:cs typeface="Georgia"/>
              </a:rPr>
              <a:t>located </a:t>
            </a:r>
            <a:r>
              <a:rPr sz="2700" spc="-65" dirty="0">
                <a:latin typeface="Georgia"/>
                <a:cs typeface="Georgia"/>
              </a:rPr>
              <a:t>in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55" dirty="0">
                <a:latin typeface="Georgia"/>
                <a:cs typeface="Georgia"/>
              </a:rPr>
              <a:t>aorta, </a:t>
            </a:r>
            <a:r>
              <a:rPr sz="2700" spc="-40" dirty="0">
                <a:latin typeface="Georgia"/>
                <a:cs typeface="Georgia"/>
              </a:rPr>
              <a:t>internal </a:t>
            </a:r>
            <a:r>
              <a:rPr sz="2700" spc="-35" dirty="0">
                <a:latin typeface="Georgia"/>
                <a:cs typeface="Georgia"/>
              </a:rPr>
              <a:t>carotid </a:t>
            </a:r>
            <a:r>
              <a:rPr sz="2700" spc="-20" dirty="0">
                <a:latin typeface="Georgia"/>
                <a:cs typeface="Georgia"/>
              </a:rPr>
              <a:t>arteries  </a:t>
            </a:r>
            <a:r>
              <a:rPr sz="2700" spc="-65" dirty="0">
                <a:latin typeface="Georgia"/>
                <a:cs typeface="Georgia"/>
              </a:rPr>
              <a:t>and </a:t>
            </a:r>
            <a:r>
              <a:rPr sz="2700" spc="-25" dirty="0">
                <a:latin typeface="Georgia"/>
                <a:cs typeface="Georgia"/>
              </a:rPr>
              <a:t>other </a:t>
            </a:r>
            <a:r>
              <a:rPr sz="2700" spc="-30" dirty="0">
                <a:latin typeface="Georgia"/>
                <a:cs typeface="Georgia"/>
              </a:rPr>
              <a:t>large </a:t>
            </a:r>
            <a:r>
              <a:rPr sz="2700" spc="-15" dirty="0">
                <a:latin typeface="Georgia"/>
                <a:cs typeface="Georgia"/>
              </a:rPr>
              <a:t>arteries </a:t>
            </a:r>
            <a:r>
              <a:rPr sz="2700" spc="-65" dirty="0">
                <a:latin typeface="Georgia"/>
                <a:cs typeface="Georgia"/>
              </a:rPr>
              <a:t>in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0" dirty="0">
                <a:latin typeface="Georgia"/>
                <a:cs typeface="Georgia"/>
              </a:rPr>
              <a:t>neck </a:t>
            </a:r>
            <a:r>
              <a:rPr sz="2700" spc="-70" dirty="0">
                <a:latin typeface="Georgia"/>
                <a:cs typeface="Georgia"/>
              </a:rPr>
              <a:t>and </a:t>
            </a:r>
            <a:r>
              <a:rPr sz="2700" spc="-45" dirty="0">
                <a:latin typeface="Georgia"/>
                <a:cs typeface="Georgia"/>
              </a:rPr>
              <a:t>chest. </a:t>
            </a:r>
            <a:r>
              <a:rPr sz="2700" spc="-35" dirty="0">
                <a:latin typeface="Georgia"/>
                <a:cs typeface="Georgia"/>
              </a:rPr>
              <a:t>They  send </a:t>
            </a:r>
            <a:r>
              <a:rPr sz="2700" spc="-40" dirty="0">
                <a:latin typeface="Georgia"/>
                <a:cs typeface="Georgia"/>
              </a:rPr>
              <a:t>impulses to </a:t>
            </a:r>
            <a:r>
              <a:rPr sz="2700" spc="-30" dirty="0">
                <a:latin typeface="Georgia"/>
                <a:cs typeface="Georgia"/>
              </a:rPr>
              <a:t>the </a:t>
            </a:r>
            <a:r>
              <a:rPr sz="2700" spc="-45" dirty="0">
                <a:latin typeface="Georgia"/>
                <a:cs typeface="Georgia"/>
              </a:rPr>
              <a:t>cardiovascular </a:t>
            </a:r>
            <a:r>
              <a:rPr sz="2700" spc="-25" dirty="0">
                <a:latin typeface="Georgia"/>
                <a:cs typeface="Georgia"/>
              </a:rPr>
              <a:t>center </a:t>
            </a:r>
            <a:r>
              <a:rPr sz="2700" spc="-40" dirty="0">
                <a:latin typeface="Georgia"/>
                <a:cs typeface="Georgia"/>
              </a:rPr>
              <a:t>to help </a:t>
            </a:r>
            <a:r>
              <a:rPr sz="2700" spc="570" dirty="0">
                <a:latin typeface="Georgia"/>
                <a:cs typeface="Georgia"/>
              </a:rPr>
              <a:t> </a:t>
            </a:r>
            <a:r>
              <a:rPr sz="2700" spc="-30" dirty="0">
                <a:latin typeface="Georgia"/>
                <a:cs typeface="Georgia"/>
              </a:rPr>
              <a:t>regulate </a:t>
            </a:r>
            <a:r>
              <a:rPr sz="2700" spc="-45" dirty="0">
                <a:latin typeface="Georgia"/>
                <a:cs typeface="Georgia"/>
              </a:rPr>
              <a:t>blood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40" dirty="0">
                <a:latin typeface="Georgia"/>
                <a:cs typeface="Georgia"/>
              </a:rPr>
              <a:t>pressure.</a:t>
            </a:r>
            <a:endParaRPr sz="2700">
              <a:latin typeface="Georgia"/>
              <a:cs typeface="Georgia"/>
            </a:endParaRPr>
          </a:p>
          <a:p>
            <a:pPr marL="927100">
              <a:lnSpc>
                <a:spcPts val="3080"/>
              </a:lnSpc>
              <a:spcBef>
                <a:spcPts val="325"/>
              </a:spcBef>
            </a:pPr>
            <a:r>
              <a:rPr sz="2700" spc="-50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two </a:t>
            </a:r>
            <a:r>
              <a:rPr sz="2700" spc="-50" dirty="0">
                <a:latin typeface="Georgia"/>
                <a:cs typeface="Georgia"/>
              </a:rPr>
              <a:t>most </a:t>
            </a:r>
            <a:r>
              <a:rPr sz="2700" spc="-45" dirty="0">
                <a:latin typeface="Georgia"/>
                <a:cs typeface="Georgia"/>
              </a:rPr>
              <a:t>important </a:t>
            </a:r>
            <a:r>
              <a:rPr sz="2700" b="1" spc="-165" dirty="0">
                <a:latin typeface="Georgia"/>
                <a:cs typeface="Georgia"/>
              </a:rPr>
              <a:t>baroreceptor</a:t>
            </a:r>
            <a:r>
              <a:rPr sz="2700" b="1" spc="-10" dirty="0">
                <a:latin typeface="Georgia"/>
                <a:cs typeface="Georgia"/>
              </a:rPr>
              <a:t> </a:t>
            </a:r>
            <a:r>
              <a:rPr sz="2700" b="1" spc="-160" dirty="0">
                <a:latin typeface="Georgia"/>
                <a:cs typeface="Georgia"/>
              </a:rPr>
              <a:t>reflexes</a:t>
            </a:r>
            <a:endParaRPr sz="2700">
              <a:latin typeface="Georgia"/>
              <a:cs typeface="Georgia"/>
            </a:endParaRPr>
          </a:p>
          <a:p>
            <a:pPr marL="12700">
              <a:lnSpc>
                <a:spcPts val="3080"/>
              </a:lnSpc>
            </a:pPr>
            <a:r>
              <a:rPr sz="2700" spc="-25" dirty="0">
                <a:latin typeface="Georgia"/>
                <a:cs typeface="Georgia"/>
              </a:rPr>
              <a:t>are </a:t>
            </a:r>
            <a:r>
              <a:rPr sz="2700" spc="-35" dirty="0">
                <a:latin typeface="Georgia"/>
                <a:cs typeface="Georgia"/>
              </a:rPr>
              <a:t>the carotid </a:t>
            </a:r>
            <a:r>
              <a:rPr sz="2700" spc="-45" dirty="0">
                <a:latin typeface="Georgia"/>
                <a:cs typeface="Georgia"/>
              </a:rPr>
              <a:t>sinus </a:t>
            </a:r>
            <a:r>
              <a:rPr sz="2700" spc="-35" dirty="0">
                <a:latin typeface="Georgia"/>
                <a:cs typeface="Georgia"/>
              </a:rPr>
              <a:t>reflex </a:t>
            </a:r>
            <a:r>
              <a:rPr sz="2700" spc="-65" dirty="0">
                <a:latin typeface="Georgia"/>
                <a:cs typeface="Georgia"/>
              </a:rPr>
              <a:t>and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30" dirty="0">
                <a:latin typeface="Georgia"/>
                <a:cs typeface="Georgia"/>
              </a:rPr>
              <a:t>aortic</a:t>
            </a:r>
            <a:r>
              <a:rPr sz="2700" spc="-220" dirty="0">
                <a:latin typeface="Georgia"/>
                <a:cs typeface="Georgia"/>
              </a:rPr>
              <a:t> </a:t>
            </a:r>
            <a:r>
              <a:rPr sz="2700" spc="-55" dirty="0">
                <a:latin typeface="Georgia"/>
                <a:cs typeface="Georgia"/>
              </a:rPr>
              <a:t>reflex.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5882"/>
            <a:ext cx="8075295" cy="548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Georgia"/>
                <a:cs typeface="Georgia"/>
              </a:rPr>
              <a:t>Baroreceptors </a:t>
            </a:r>
            <a:r>
              <a:rPr sz="3200" spc="-85" dirty="0">
                <a:latin typeface="Georgia"/>
                <a:cs typeface="Georgia"/>
              </a:rPr>
              <a:t>in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wall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carotid  </a:t>
            </a:r>
            <a:r>
              <a:rPr sz="3200" spc="-35" dirty="0">
                <a:latin typeface="Georgia"/>
                <a:cs typeface="Georgia"/>
              </a:rPr>
              <a:t>sinuses </a:t>
            </a:r>
            <a:r>
              <a:rPr sz="3200" spc="-50" dirty="0">
                <a:latin typeface="Georgia"/>
                <a:cs typeface="Georgia"/>
              </a:rPr>
              <a:t>initiate </a:t>
            </a:r>
            <a:r>
              <a:rPr sz="3200" spc="-40" dirty="0">
                <a:latin typeface="Georgia"/>
                <a:cs typeface="Georgia"/>
              </a:rPr>
              <a:t>the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b="1" spc="-185" dirty="0">
                <a:latin typeface="Georgia"/>
                <a:cs typeface="Georgia"/>
              </a:rPr>
              <a:t>carotid </a:t>
            </a:r>
            <a:r>
              <a:rPr sz="3200" b="1" spc="-200" dirty="0">
                <a:latin typeface="Georgia"/>
                <a:cs typeface="Georgia"/>
              </a:rPr>
              <a:t>sinus </a:t>
            </a:r>
            <a:r>
              <a:rPr sz="3200" b="1" spc="-180" dirty="0">
                <a:latin typeface="Georgia"/>
                <a:cs typeface="Georgia"/>
              </a:rPr>
              <a:t>reflex  </a:t>
            </a:r>
            <a:r>
              <a:rPr sz="3200" spc="-40" dirty="0">
                <a:latin typeface="Georgia"/>
                <a:cs typeface="Georgia"/>
              </a:rPr>
              <a:t>helps to </a:t>
            </a:r>
            <a:r>
              <a:rPr sz="3200" spc="-35" dirty="0">
                <a:latin typeface="Georgia"/>
                <a:cs typeface="Georgia"/>
              </a:rPr>
              <a:t>regulate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30" dirty="0">
                <a:latin typeface="Georgia"/>
                <a:cs typeface="Georgia"/>
              </a:rPr>
              <a:t>pressure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90" dirty="0">
                <a:latin typeface="Georgia"/>
                <a:cs typeface="Georgia"/>
              </a:rPr>
              <a:t>brain. </a:t>
            </a:r>
            <a:r>
              <a:rPr sz="3200" spc="-55" dirty="0">
                <a:latin typeface="Georgia"/>
                <a:cs typeface="Georgia"/>
              </a:rPr>
              <a:t>Nerve impulses </a:t>
            </a:r>
            <a:r>
              <a:rPr sz="3200" spc="-75" dirty="0">
                <a:latin typeface="Georgia"/>
                <a:cs typeface="Georgia"/>
              </a:rPr>
              <a:t>from </a:t>
            </a:r>
            <a:r>
              <a:rPr sz="3200" spc="-40" dirty="0">
                <a:latin typeface="Georgia"/>
                <a:cs typeface="Georgia"/>
              </a:rPr>
              <a:t>the carotid </a:t>
            </a:r>
            <a:r>
              <a:rPr sz="3200" spc="-50" dirty="0">
                <a:latin typeface="Georgia"/>
                <a:cs typeface="Georgia"/>
              </a:rPr>
              <a:t>sinus  </a:t>
            </a:r>
            <a:r>
              <a:rPr sz="3200" spc="-45" dirty="0">
                <a:latin typeface="Georgia"/>
                <a:cs typeface="Georgia"/>
              </a:rPr>
              <a:t>reach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50" dirty="0">
                <a:latin typeface="Georgia"/>
                <a:cs typeface="Georgia"/>
              </a:rPr>
              <a:t>cardiovascular </a:t>
            </a:r>
            <a:r>
              <a:rPr sz="3200" spc="-25" dirty="0">
                <a:latin typeface="Georgia"/>
                <a:cs typeface="Georgia"/>
              </a:rPr>
              <a:t>center via  </a:t>
            </a:r>
            <a:r>
              <a:rPr sz="3200" spc="-35" dirty="0">
                <a:latin typeface="Georgia"/>
                <a:cs typeface="Georgia"/>
              </a:rPr>
              <a:t>glossopharyngeal</a:t>
            </a:r>
            <a:r>
              <a:rPr sz="3200" spc="-95" dirty="0">
                <a:latin typeface="Georgia"/>
                <a:cs typeface="Georgia"/>
              </a:rPr>
              <a:t> </a:t>
            </a:r>
            <a:r>
              <a:rPr sz="3200" spc="-60" dirty="0">
                <a:latin typeface="Georgia"/>
                <a:cs typeface="Georgia"/>
              </a:rPr>
              <a:t>nerves</a:t>
            </a:r>
            <a:r>
              <a:rPr sz="3200" b="1" spc="-60" dirty="0">
                <a:latin typeface="Georgia"/>
                <a:cs typeface="Georgia"/>
              </a:rPr>
              <a:t>.</a:t>
            </a:r>
            <a:endParaRPr sz="3200">
              <a:latin typeface="Georgia"/>
              <a:cs typeface="Georgi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Georgia"/>
                <a:cs typeface="Georgia"/>
              </a:rPr>
              <a:t>Baroreceptors </a:t>
            </a:r>
            <a:r>
              <a:rPr sz="3200" spc="-85" dirty="0">
                <a:latin typeface="Georgia"/>
                <a:cs typeface="Georgia"/>
              </a:rPr>
              <a:t>in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25" dirty="0">
                <a:latin typeface="Georgia"/>
                <a:cs typeface="Georgia"/>
              </a:rPr>
              <a:t>wall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30" dirty="0">
                <a:latin typeface="Georgia"/>
                <a:cs typeface="Georgia"/>
              </a:rPr>
              <a:t>aorta  </a:t>
            </a:r>
            <a:r>
              <a:rPr sz="3200" spc="-45" dirty="0">
                <a:latin typeface="Georgia"/>
                <a:cs typeface="Georgia"/>
              </a:rPr>
              <a:t>initiate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b="1" spc="-175" dirty="0">
                <a:latin typeface="Georgia"/>
                <a:cs typeface="Georgia"/>
              </a:rPr>
              <a:t>aortic </a:t>
            </a:r>
            <a:r>
              <a:rPr sz="3200" b="1" spc="-200" dirty="0">
                <a:latin typeface="Georgia"/>
                <a:cs typeface="Georgia"/>
              </a:rPr>
              <a:t>reflex, </a:t>
            </a:r>
            <a:r>
              <a:rPr sz="3200" spc="-45" dirty="0">
                <a:latin typeface="Georgia"/>
                <a:cs typeface="Georgia"/>
              </a:rPr>
              <a:t>which </a:t>
            </a:r>
            <a:r>
              <a:rPr sz="3200" spc="-35" dirty="0">
                <a:latin typeface="Georgia"/>
                <a:cs typeface="Georgia"/>
              </a:rPr>
              <a:t>regulates  </a:t>
            </a:r>
            <a:r>
              <a:rPr sz="3200" spc="-40" dirty="0">
                <a:latin typeface="Georgia"/>
                <a:cs typeface="Georgia"/>
              </a:rPr>
              <a:t>systemic </a:t>
            </a:r>
            <a:r>
              <a:rPr sz="3200" spc="-45" dirty="0">
                <a:latin typeface="Georgia"/>
                <a:cs typeface="Georgia"/>
              </a:rPr>
              <a:t>blood pressure. </a:t>
            </a:r>
            <a:r>
              <a:rPr sz="3200" spc="-60" dirty="0">
                <a:latin typeface="Georgia"/>
                <a:cs typeface="Georgia"/>
              </a:rPr>
              <a:t>Nerve </a:t>
            </a:r>
            <a:r>
              <a:rPr sz="3200" spc="-55" dirty="0">
                <a:latin typeface="Georgia"/>
                <a:cs typeface="Georgia"/>
              </a:rPr>
              <a:t>impulses  </a:t>
            </a:r>
            <a:r>
              <a:rPr sz="3200" spc="-75" dirty="0">
                <a:latin typeface="Georgia"/>
                <a:cs typeface="Georgia"/>
              </a:rPr>
              <a:t>from </a:t>
            </a:r>
            <a:r>
              <a:rPr sz="3200" spc="-35" dirty="0">
                <a:latin typeface="Georgia"/>
                <a:cs typeface="Georgia"/>
              </a:rPr>
              <a:t>aortic </a:t>
            </a:r>
            <a:r>
              <a:rPr sz="3200" spc="-25" dirty="0">
                <a:latin typeface="Georgia"/>
                <a:cs typeface="Georgia"/>
              </a:rPr>
              <a:t>baroreceptors </a:t>
            </a:r>
            <a:r>
              <a:rPr sz="3200" spc="-45" dirty="0">
                <a:latin typeface="Georgia"/>
                <a:cs typeface="Georgia"/>
              </a:rPr>
              <a:t>reach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45" dirty="0">
                <a:latin typeface="Georgia"/>
                <a:cs typeface="Georgia"/>
              </a:rPr>
              <a:t>cardiovascular </a:t>
            </a:r>
            <a:r>
              <a:rPr sz="3200" spc="-25" dirty="0">
                <a:latin typeface="Georgia"/>
                <a:cs typeface="Georgia"/>
              </a:rPr>
              <a:t>center via </a:t>
            </a:r>
            <a:r>
              <a:rPr sz="3200" spc="-50" dirty="0">
                <a:latin typeface="Georgia"/>
                <a:cs typeface="Georgia"/>
              </a:rPr>
              <a:t>vagus </a:t>
            </a:r>
            <a:r>
              <a:rPr sz="3200" spc="-135" dirty="0">
                <a:latin typeface="Georgia"/>
                <a:cs typeface="Georgia"/>
              </a:rPr>
              <a:t>(X)</a:t>
            </a:r>
            <a:r>
              <a:rPr sz="3200" spc="-280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nerves.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94" y="93675"/>
            <a:ext cx="183578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40" dirty="0">
                <a:solidFill>
                  <a:srgbClr val="000000"/>
                </a:solidFill>
                <a:latin typeface="Georgia"/>
                <a:cs typeface="Georgia"/>
              </a:rPr>
              <a:t>Decrease</a:t>
            </a:r>
            <a:r>
              <a:rPr sz="2700" b="0" spc="-15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700" b="0" spc="-120" dirty="0">
                <a:solidFill>
                  <a:srgbClr val="000000"/>
                </a:solidFill>
                <a:latin typeface="Georgia"/>
                <a:cs typeface="Georgia"/>
              </a:rPr>
              <a:t>BP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917194"/>
            <a:ext cx="7679055" cy="44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2700" spc="-40" dirty="0">
                <a:latin typeface="Georgia"/>
                <a:cs typeface="Georgia"/>
              </a:rPr>
              <a:t>impulses </a:t>
            </a:r>
            <a:r>
              <a:rPr sz="2700" spc="-60" dirty="0">
                <a:latin typeface="Georgia"/>
                <a:cs typeface="Georgia"/>
              </a:rPr>
              <a:t>from </a:t>
            </a:r>
            <a:r>
              <a:rPr sz="2700" spc="-25" dirty="0">
                <a:latin typeface="Georgia"/>
                <a:cs typeface="Georgia"/>
              </a:rPr>
              <a:t>baroreceptors </a:t>
            </a:r>
            <a:r>
              <a:rPr sz="2700" spc="-40" dirty="0">
                <a:latin typeface="Georgia"/>
                <a:cs typeface="Georgia"/>
              </a:rPr>
              <a:t>to </a:t>
            </a:r>
            <a:r>
              <a:rPr sz="2700" spc="-195" dirty="0">
                <a:latin typeface="Georgia"/>
                <a:cs typeface="Georgia"/>
              </a:rPr>
              <a:t>CV</a:t>
            </a:r>
            <a:r>
              <a:rPr sz="2700" spc="-14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center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393700" marR="3141980" indent="-76200">
              <a:lnSpc>
                <a:spcPct val="100000"/>
              </a:lnSpc>
            </a:pPr>
            <a:r>
              <a:rPr sz="2700" spc="-45" dirty="0">
                <a:latin typeface="Georgia"/>
                <a:cs typeface="Georgia"/>
              </a:rPr>
              <a:t>parasympathetic </a:t>
            </a:r>
            <a:r>
              <a:rPr sz="2700" spc="-50" dirty="0">
                <a:latin typeface="Georgia"/>
                <a:cs typeface="Georgia"/>
              </a:rPr>
              <a:t>stimulation  </a:t>
            </a:r>
            <a:r>
              <a:rPr sz="2700" spc="-40" dirty="0">
                <a:latin typeface="Georgia"/>
                <a:cs typeface="Georgia"/>
              </a:rPr>
              <a:t>sympathetic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stimulation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 marR="774700" indent="304800">
              <a:lnSpc>
                <a:spcPct val="80000"/>
              </a:lnSpc>
              <a:spcBef>
                <a:spcPts val="5"/>
              </a:spcBef>
            </a:pPr>
            <a:r>
              <a:rPr sz="2700" spc="-25" dirty="0">
                <a:latin typeface="Georgia"/>
                <a:cs typeface="Georgia"/>
              </a:rPr>
              <a:t>secretion </a:t>
            </a:r>
            <a:r>
              <a:rPr sz="2700" spc="-45" dirty="0">
                <a:latin typeface="Georgia"/>
                <a:cs typeface="Georgia"/>
              </a:rPr>
              <a:t>of </a:t>
            </a:r>
            <a:r>
              <a:rPr sz="2700" spc="-35" dirty="0">
                <a:latin typeface="Georgia"/>
                <a:cs typeface="Georgia"/>
              </a:rPr>
              <a:t>epinephrine </a:t>
            </a:r>
            <a:r>
              <a:rPr sz="2700" spc="-65" dirty="0">
                <a:latin typeface="Georgia"/>
                <a:cs typeface="Georgia"/>
              </a:rPr>
              <a:t>and</a:t>
            </a:r>
            <a:r>
              <a:rPr sz="2700" spc="-180" dirty="0">
                <a:latin typeface="Georgia"/>
                <a:cs typeface="Georgia"/>
              </a:rPr>
              <a:t> </a:t>
            </a:r>
            <a:r>
              <a:rPr sz="2700" spc="-40" dirty="0">
                <a:latin typeface="Georgia"/>
                <a:cs typeface="Georgia"/>
              </a:rPr>
              <a:t>norepinephrine  </a:t>
            </a:r>
            <a:r>
              <a:rPr sz="2700" spc="-25" dirty="0">
                <a:latin typeface="Georgia"/>
                <a:cs typeface="Georgia"/>
              </a:rPr>
              <a:t>by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5" dirty="0">
                <a:latin typeface="Georgia"/>
                <a:cs typeface="Georgia"/>
              </a:rPr>
              <a:t>adrenal</a:t>
            </a:r>
            <a:r>
              <a:rPr sz="2700" spc="-130" dirty="0">
                <a:latin typeface="Georgia"/>
                <a:cs typeface="Georgia"/>
              </a:rPr>
              <a:t> </a:t>
            </a:r>
            <a:r>
              <a:rPr sz="2700" spc="-55" dirty="0">
                <a:latin typeface="Georgia"/>
                <a:cs typeface="Georgia"/>
              </a:rPr>
              <a:t>medulla</a:t>
            </a:r>
            <a:endParaRPr sz="2700">
              <a:latin typeface="Georgia"/>
              <a:cs typeface="Georgia"/>
            </a:endParaRPr>
          </a:p>
          <a:p>
            <a:pPr marL="12700" marR="5080">
              <a:lnSpc>
                <a:spcPct val="200000"/>
              </a:lnSpc>
              <a:tabLst>
                <a:tab pos="3528695" algn="l"/>
                <a:tab pos="3943350" algn="l"/>
              </a:tabLst>
            </a:pPr>
            <a:r>
              <a:rPr sz="2700" spc="-50" dirty="0">
                <a:latin typeface="Georgia"/>
                <a:cs typeface="Georgia"/>
              </a:rPr>
              <a:t>Increased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heart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35" dirty="0">
                <a:latin typeface="Georgia"/>
                <a:cs typeface="Georgia"/>
              </a:rPr>
              <a:t>rate		</a:t>
            </a:r>
            <a:r>
              <a:rPr sz="2700" spc="-40" dirty="0">
                <a:latin typeface="Georgia"/>
                <a:cs typeface="Georgia"/>
              </a:rPr>
              <a:t>vasoconstriction  </a:t>
            </a:r>
            <a:r>
              <a:rPr sz="2700" spc="-50" dirty="0">
                <a:latin typeface="Georgia"/>
                <a:cs typeface="Georgia"/>
              </a:rPr>
              <a:t>Increased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235" dirty="0">
                <a:latin typeface="Georgia"/>
                <a:cs typeface="Georgia"/>
              </a:rPr>
              <a:t>CO	</a:t>
            </a:r>
            <a:r>
              <a:rPr sz="2700" spc="-35" dirty="0">
                <a:latin typeface="Georgia"/>
                <a:cs typeface="Georgia"/>
              </a:rPr>
              <a:t>systemic </a:t>
            </a:r>
            <a:r>
              <a:rPr sz="2700" spc="-40" dirty="0">
                <a:latin typeface="Georgia"/>
                <a:cs typeface="Georgia"/>
              </a:rPr>
              <a:t>vascular</a:t>
            </a:r>
            <a:r>
              <a:rPr sz="2700" spc="-100" dirty="0">
                <a:latin typeface="Georgia"/>
                <a:cs typeface="Georgia"/>
              </a:rPr>
              <a:t> </a:t>
            </a:r>
            <a:r>
              <a:rPr sz="2700" spc="-30" dirty="0">
                <a:latin typeface="Georgia"/>
                <a:cs typeface="Georgia"/>
              </a:rPr>
              <a:t>resistance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5394" y="5773623"/>
            <a:ext cx="17430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0" dirty="0">
                <a:latin typeface="Georgia"/>
                <a:cs typeface="Georgia"/>
              </a:rPr>
              <a:t>Increase</a:t>
            </a:r>
            <a:r>
              <a:rPr sz="2700" spc="-140" dirty="0">
                <a:latin typeface="Georgia"/>
                <a:cs typeface="Georgia"/>
              </a:rPr>
              <a:t> </a:t>
            </a:r>
            <a:r>
              <a:rPr sz="2700" spc="-120" dirty="0">
                <a:latin typeface="Georgia"/>
                <a:cs typeface="Georgia"/>
              </a:rPr>
              <a:t>BP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0101" y="5913831"/>
            <a:ext cx="1616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30" dirty="0">
                <a:latin typeface="Georgia"/>
                <a:cs typeface="Georgia"/>
              </a:rPr>
              <a:t>negative </a:t>
            </a:r>
            <a:r>
              <a:rPr sz="1600" spc="-25" dirty="0">
                <a:latin typeface="Georgia"/>
                <a:cs typeface="Georgia"/>
              </a:rPr>
              <a:t>feed</a:t>
            </a:r>
            <a:r>
              <a:rPr sz="1600" spc="-105" dirty="0">
                <a:latin typeface="Georgia"/>
                <a:cs typeface="Georgia"/>
              </a:rPr>
              <a:t> </a:t>
            </a:r>
            <a:r>
              <a:rPr sz="1600" spc="-25" dirty="0">
                <a:latin typeface="Georgia"/>
                <a:cs typeface="Georgia"/>
              </a:rPr>
              <a:t>back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7828" y="969263"/>
            <a:ext cx="315468" cy="504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427" y="991361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14452" y="186689"/>
                </a:moveTo>
                <a:lnTo>
                  <a:pt x="2095" y="193801"/>
                </a:lnTo>
                <a:lnTo>
                  <a:pt x="0" y="201802"/>
                </a:lnTo>
                <a:lnTo>
                  <a:pt x="3606" y="207899"/>
                </a:lnTo>
                <a:lnTo>
                  <a:pt x="60134" y="304800"/>
                </a:lnTo>
                <a:lnTo>
                  <a:pt x="75099" y="279146"/>
                </a:lnTo>
                <a:lnTo>
                  <a:pt x="47180" y="279146"/>
                </a:lnTo>
                <a:lnTo>
                  <a:pt x="47180" y="231281"/>
                </a:lnTo>
                <a:lnTo>
                  <a:pt x="25984" y="194945"/>
                </a:lnTo>
                <a:lnTo>
                  <a:pt x="22377" y="188722"/>
                </a:lnTo>
                <a:lnTo>
                  <a:pt x="14452" y="186689"/>
                </a:lnTo>
                <a:close/>
              </a:path>
              <a:path w="120650" h="304800">
                <a:moveTo>
                  <a:pt x="47180" y="231281"/>
                </a:moveTo>
                <a:lnTo>
                  <a:pt x="47180" y="279146"/>
                </a:lnTo>
                <a:lnTo>
                  <a:pt x="73088" y="279146"/>
                </a:lnTo>
                <a:lnTo>
                  <a:pt x="73088" y="272668"/>
                </a:lnTo>
                <a:lnTo>
                  <a:pt x="48945" y="272668"/>
                </a:lnTo>
                <a:lnTo>
                  <a:pt x="60134" y="253488"/>
                </a:lnTo>
                <a:lnTo>
                  <a:pt x="47180" y="231281"/>
                </a:lnTo>
                <a:close/>
              </a:path>
              <a:path w="120650" h="304800">
                <a:moveTo>
                  <a:pt x="105816" y="186689"/>
                </a:moveTo>
                <a:lnTo>
                  <a:pt x="97891" y="188722"/>
                </a:lnTo>
                <a:lnTo>
                  <a:pt x="94284" y="194945"/>
                </a:lnTo>
                <a:lnTo>
                  <a:pt x="73088" y="231281"/>
                </a:lnTo>
                <a:lnTo>
                  <a:pt x="73088" y="279146"/>
                </a:lnTo>
                <a:lnTo>
                  <a:pt x="75099" y="279146"/>
                </a:lnTo>
                <a:lnTo>
                  <a:pt x="116662" y="207899"/>
                </a:lnTo>
                <a:lnTo>
                  <a:pt x="120269" y="201802"/>
                </a:lnTo>
                <a:lnTo>
                  <a:pt x="118186" y="193801"/>
                </a:lnTo>
                <a:lnTo>
                  <a:pt x="105816" y="186689"/>
                </a:lnTo>
                <a:close/>
              </a:path>
              <a:path w="120650" h="304800">
                <a:moveTo>
                  <a:pt x="60134" y="253488"/>
                </a:moveTo>
                <a:lnTo>
                  <a:pt x="48945" y="272668"/>
                </a:lnTo>
                <a:lnTo>
                  <a:pt x="71323" y="272668"/>
                </a:lnTo>
                <a:lnTo>
                  <a:pt x="60134" y="253488"/>
                </a:lnTo>
                <a:close/>
              </a:path>
              <a:path w="120650" h="304800">
                <a:moveTo>
                  <a:pt x="73088" y="231281"/>
                </a:moveTo>
                <a:lnTo>
                  <a:pt x="60134" y="253488"/>
                </a:lnTo>
                <a:lnTo>
                  <a:pt x="71323" y="272668"/>
                </a:lnTo>
                <a:lnTo>
                  <a:pt x="73088" y="272668"/>
                </a:lnTo>
                <a:lnTo>
                  <a:pt x="73088" y="231281"/>
                </a:lnTo>
                <a:close/>
              </a:path>
              <a:path w="120650" h="304800">
                <a:moveTo>
                  <a:pt x="73088" y="0"/>
                </a:moveTo>
                <a:lnTo>
                  <a:pt x="47180" y="0"/>
                </a:lnTo>
                <a:lnTo>
                  <a:pt x="47180" y="231281"/>
                </a:lnTo>
                <a:lnTo>
                  <a:pt x="60134" y="253488"/>
                </a:lnTo>
                <a:lnTo>
                  <a:pt x="73088" y="231281"/>
                </a:lnTo>
                <a:lnTo>
                  <a:pt x="73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28" y="2148839"/>
            <a:ext cx="315468" cy="505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427" y="2286761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60134" y="51311"/>
                </a:moveTo>
                <a:lnTo>
                  <a:pt x="47180" y="73518"/>
                </a:lnTo>
                <a:lnTo>
                  <a:pt x="47180" y="304800"/>
                </a:lnTo>
                <a:lnTo>
                  <a:pt x="73088" y="304800"/>
                </a:lnTo>
                <a:lnTo>
                  <a:pt x="73088" y="73518"/>
                </a:lnTo>
                <a:lnTo>
                  <a:pt x="60134" y="51311"/>
                </a:lnTo>
                <a:close/>
              </a:path>
              <a:path w="120650" h="304800">
                <a:moveTo>
                  <a:pt x="60134" y="0"/>
                </a:moveTo>
                <a:lnTo>
                  <a:pt x="3606" y="96900"/>
                </a:lnTo>
                <a:lnTo>
                  <a:pt x="0" y="102997"/>
                </a:lnTo>
                <a:lnTo>
                  <a:pt x="2082" y="110998"/>
                </a:lnTo>
                <a:lnTo>
                  <a:pt x="14452" y="118110"/>
                </a:lnTo>
                <a:lnTo>
                  <a:pt x="22377" y="116077"/>
                </a:lnTo>
                <a:lnTo>
                  <a:pt x="25984" y="109854"/>
                </a:lnTo>
                <a:lnTo>
                  <a:pt x="47180" y="73518"/>
                </a:lnTo>
                <a:lnTo>
                  <a:pt x="47180" y="25653"/>
                </a:lnTo>
                <a:lnTo>
                  <a:pt x="75099" y="25653"/>
                </a:lnTo>
                <a:lnTo>
                  <a:pt x="60134" y="0"/>
                </a:lnTo>
                <a:close/>
              </a:path>
              <a:path w="120650" h="304800">
                <a:moveTo>
                  <a:pt x="75099" y="25653"/>
                </a:moveTo>
                <a:lnTo>
                  <a:pt x="73088" y="25653"/>
                </a:lnTo>
                <a:lnTo>
                  <a:pt x="73088" y="73518"/>
                </a:lnTo>
                <a:lnTo>
                  <a:pt x="94284" y="109854"/>
                </a:lnTo>
                <a:lnTo>
                  <a:pt x="97891" y="116077"/>
                </a:lnTo>
                <a:lnTo>
                  <a:pt x="105816" y="118110"/>
                </a:lnTo>
                <a:lnTo>
                  <a:pt x="118186" y="110998"/>
                </a:lnTo>
                <a:lnTo>
                  <a:pt x="120269" y="102997"/>
                </a:lnTo>
                <a:lnTo>
                  <a:pt x="116662" y="96900"/>
                </a:lnTo>
                <a:lnTo>
                  <a:pt x="75099" y="25653"/>
                </a:lnTo>
                <a:close/>
              </a:path>
              <a:path w="120650" h="304800">
                <a:moveTo>
                  <a:pt x="73088" y="25653"/>
                </a:moveTo>
                <a:lnTo>
                  <a:pt x="47180" y="25653"/>
                </a:lnTo>
                <a:lnTo>
                  <a:pt x="47180" y="73518"/>
                </a:lnTo>
                <a:lnTo>
                  <a:pt x="60134" y="51311"/>
                </a:lnTo>
                <a:lnTo>
                  <a:pt x="48945" y="32130"/>
                </a:lnTo>
                <a:lnTo>
                  <a:pt x="73088" y="32130"/>
                </a:lnTo>
                <a:lnTo>
                  <a:pt x="73088" y="25653"/>
                </a:lnTo>
                <a:close/>
              </a:path>
              <a:path w="120650" h="304800">
                <a:moveTo>
                  <a:pt x="73088" y="32130"/>
                </a:moveTo>
                <a:lnTo>
                  <a:pt x="71323" y="32130"/>
                </a:lnTo>
                <a:lnTo>
                  <a:pt x="60134" y="51311"/>
                </a:lnTo>
                <a:lnTo>
                  <a:pt x="73088" y="73518"/>
                </a:lnTo>
                <a:lnTo>
                  <a:pt x="73088" y="32130"/>
                </a:lnTo>
                <a:close/>
              </a:path>
              <a:path w="120650" h="304800">
                <a:moveTo>
                  <a:pt x="71323" y="32130"/>
                </a:moveTo>
                <a:lnTo>
                  <a:pt x="48945" y="32130"/>
                </a:lnTo>
                <a:lnTo>
                  <a:pt x="60134" y="51311"/>
                </a:lnTo>
                <a:lnTo>
                  <a:pt x="71323" y="32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828" y="1876044"/>
            <a:ext cx="315468" cy="504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5427" y="1898142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14452" y="186690"/>
                </a:moveTo>
                <a:lnTo>
                  <a:pt x="2095" y="193802"/>
                </a:lnTo>
                <a:lnTo>
                  <a:pt x="0" y="201803"/>
                </a:lnTo>
                <a:lnTo>
                  <a:pt x="3606" y="207899"/>
                </a:lnTo>
                <a:lnTo>
                  <a:pt x="60134" y="304800"/>
                </a:lnTo>
                <a:lnTo>
                  <a:pt x="75099" y="279146"/>
                </a:lnTo>
                <a:lnTo>
                  <a:pt x="47180" y="279146"/>
                </a:lnTo>
                <a:lnTo>
                  <a:pt x="47180" y="231281"/>
                </a:lnTo>
                <a:lnTo>
                  <a:pt x="25984" y="194945"/>
                </a:lnTo>
                <a:lnTo>
                  <a:pt x="22377" y="188722"/>
                </a:lnTo>
                <a:lnTo>
                  <a:pt x="14452" y="186690"/>
                </a:lnTo>
                <a:close/>
              </a:path>
              <a:path w="120650" h="304800">
                <a:moveTo>
                  <a:pt x="47180" y="231281"/>
                </a:moveTo>
                <a:lnTo>
                  <a:pt x="47180" y="279146"/>
                </a:lnTo>
                <a:lnTo>
                  <a:pt x="73088" y="279146"/>
                </a:lnTo>
                <a:lnTo>
                  <a:pt x="73088" y="272669"/>
                </a:lnTo>
                <a:lnTo>
                  <a:pt x="48945" y="272669"/>
                </a:lnTo>
                <a:lnTo>
                  <a:pt x="60134" y="253488"/>
                </a:lnTo>
                <a:lnTo>
                  <a:pt x="47180" y="231281"/>
                </a:lnTo>
                <a:close/>
              </a:path>
              <a:path w="120650" h="304800">
                <a:moveTo>
                  <a:pt x="105816" y="186690"/>
                </a:moveTo>
                <a:lnTo>
                  <a:pt x="97891" y="188722"/>
                </a:lnTo>
                <a:lnTo>
                  <a:pt x="94284" y="194945"/>
                </a:lnTo>
                <a:lnTo>
                  <a:pt x="73088" y="231281"/>
                </a:lnTo>
                <a:lnTo>
                  <a:pt x="73088" y="279146"/>
                </a:lnTo>
                <a:lnTo>
                  <a:pt x="75099" y="279146"/>
                </a:lnTo>
                <a:lnTo>
                  <a:pt x="116662" y="207899"/>
                </a:lnTo>
                <a:lnTo>
                  <a:pt x="120269" y="201803"/>
                </a:lnTo>
                <a:lnTo>
                  <a:pt x="118186" y="193802"/>
                </a:lnTo>
                <a:lnTo>
                  <a:pt x="105816" y="186690"/>
                </a:lnTo>
                <a:close/>
              </a:path>
              <a:path w="120650" h="304800">
                <a:moveTo>
                  <a:pt x="60134" y="253488"/>
                </a:moveTo>
                <a:lnTo>
                  <a:pt x="48945" y="272669"/>
                </a:lnTo>
                <a:lnTo>
                  <a:pt x="71323" y="272669"/>
                </a:lnTo>
                <a:lnTo>
                  <a:pt x="60134" y="253488"/>
                </a:lnTo>
                <a:close/>
              </a:path>
              <a:path w="120650" h="304800">
                <a:moveTo>
                  <a:pt x="73088" y="231281"/>
                </a:moveTo>
                <a:lnTo>
                  <a:pt x="60134" y="253488"/>
                </a:lnTo>
                <a:lnTo>
                  <a:pt x="71323" y="272669"/>
                </a:lnTo>
                <a:lnTo>
                  <a:pt x="73088" y="272669"/>
                </a:lnTo>
                <a:lnTo>
                  <a:pt x="73088" y="231281"/>
                </a:lnTo>
                <a:close/>
              </a:path>
              <a:path w="120650" h="304800">
                <a:moveTo>
                  <a:pt x="73088" y="0"/>
                </a:moveTo>
                <a:lnTo>
                  <a:pt x="47180" y="0"/>
                </a:lnTo>
                <a:lnTo>
                  <a:pt x="47180" y="231281"/>
                </a:lnTo>
                <a:lnTo>
                  <a:pt x="60134" y="253488"/>
                </a:lnTo>
                <a:lnTo>
                  <a:pt x="73088" y="231281"/>
                </a:lnTo>
                <a:lnTo>
                  <a:pt x="73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5447" y="2910839"/>
            <a:ext cx="315467" cy="505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047" y="3048761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60134" y="51311"/>
                </a:moveTo>
                <a:lnTo>
                  <a:pt x="47180" y="73518"/>
                </a:lnTo>
                <a:lnTo>
                  <a:pt x="47180" y="304800"/>
                </a:lnTo>
                <a:lnTo>
                  <a:pt x="73088" y="304800"/>
                </a:lnTo>
                <a:lnTo>
                  <a:pt x="73088" y="73518"/>
                </a:lnTo>
                <a:lnTo>
                  <a:pt x="60134" y="51311"/>
                </a:lnTo>
                <a:close/>
              </a:path>
              <a:path w="120650" h="304800">
                <a:moveTo>
                  <a:pt x="60134" y="0"/>
                </a:moveTo>
                <a:lnTo>
                  <a:pt x="3606" y="96900"/>
                </a:lnTo>
                <a:lnTo>
                  <a:pt x="0" y="102997"/>
                </a:lnTo>
                <a:lnTo>
                  <a:pt x="2095" y="110998"/>
                </a:lnTo>
                <a:lnTo>
                  <a:pt x="14452" y="118110"/>
                </a:lnTo>
                <a:lnTo>
                  <a:pt x="22377" y="116077"/>
                </a:lnTo>
                <a:lnTo>
                  <a:pt x="25984" y="109854"/>
                </a:lnTo>
                <a:lnTo>
                  <a:pt x="47180" y="73518"/>
                </a:lnTo>
                <a:lnTo>
                  <a:pt x="47180" y="25653"/>
                </a:lnTo>
                <a:lnTo>
                  <a:pt x="75099" y="25653"/>
                </a:lnTo>
                <a:lnTo>
                  <a:pt x="60134" y="0"/>
                </a:lnTo>
                <a:close/>
              </a:path>
              <a:path w="120650" h="304800">
                <a:moveTo>
                  <a:pt x="75099" y="25653"/>
                </a:moveTo>
                <a:lnTo>
                  <a:pt x="73088" y="25653"/>
                </a:lnTo>
                <a:lnTo>
                  <a:pt x="73088" y="73518"/>
                </a:lnTo>
                <a:lnTo>
                  <a:pt x="94284" y="109854"/>
                </a:lnTo>
                <a:lnTo>
                  <a:pt x="97891" y="116077"/>
                </a:lnTo>
                <a:lnTo>
                  <a:pt x="105816" y="118110"/>
                </a:lnTo>
                <a:lnTo>
                  <a:pt x="118186" y="110998"/>
                </a:lnTo>
                <a:lnTo>
                  <a:pt x="120268" y="102997"/>
                </a:lnTo>
                <a:lnTo>
                  <a:pt x="116662" y="96900"/>
                </a:lnTo>
                <a:lnTo>
                  <a:pt x="75099" y="25653"/>
                </a:lnTo>
                <a:close/>
              </a:path>
              <a:path w="120650" h="304800">
                <a:moveTo>
                  <a:pt x="73088" y="25653"/>
                </a:moveTo>
                <a:lnTo>
                  <a:pt x="47180" y="25653"/>
                </a:lnTo>
                <a:lnTo>
                  <a:pt x="47180" y="73518"/>
                </a:lnTo>
                <a:lnTo>
                  <a:pt x="60134" y="51311"/>
                </a:lnTo>
                <a:lnTo>
                  <a:pt x="48945" y="32130"/>
                </a:lnTo>
                <a:lnTo>
                  <a:pt x="73088" y="32130"/>
                </a:lnTo>
                <a:lnTo>
                  <a:pt x="73088" y="25653"/>
                </a:lnTo>
                <a:close/>
              </a:path>
              <a:path w="120650" h="304800">
                <a:moveTo>
                  <a:pt x="73088" y="32130"/>
                </a:moveTo>
                <a:lnTo>
                  <a:pt x="71323" y="32130"/>
                </a:lnTo>
                <a:lnTo>
                  <a:pt x="60134" y="51311"/>
                </a:lnTo>
                <a:lnTo>
                  <a:pt x="73088" y="73518"/>
                </a:lnTo>
                <a:lnTo>
                  <a:pt x="73088" y="32130"/>
                </a:lnTo>
                <a:close/>
              </a:path>
              <a:path w="120650" h="304800">
                <a:moveTo>
                  <a:pt x="71323" y="32130"/>
                </a:moveTo>
                <a:lnTo>
                  <a:pt x="48945" y="32130"/>
                </a:lnTo>
                <a:lnTo>
                  <a:pt x="60134" y="51311"/>
                </a:lnTo>
                <a:lnTo>
                  <a:pt x="71323" y="32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97607" y="512063"/>
            <a:ext cx="315468" cy="656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95270" y="534162"/>
            <a:ext cx="120650" cy="457200"/>
          </a:xfrm>
          <a:custGeom>
            <a:avLst/>
            <a:gdLst/>
            <a:ahLst/>
            <a:cxnLst/>
            <a:rect l="l" t="t" r="r" b="b"/>
            <a:pathLst>
              <a:path w="120650" h="457200">
                <a:moveTo>
                  <a:pt x="14351" y="339089"/>
                </a:moveTo>
                <a:lnTo>
                  <a:pt x="8255" y="342646"/>
                </a:lnTo>
                <a:lnTo>
                  <a:pt x="2031" y="346201"/>
                </a:lnTo>
                <a:lnTo>
                  <a:pt x="0" y="354202"/>
                </a:lnTo>
                <a:lnTo>
                  <a:pt x="60071" y="457200"/>
                </a:lnTo>
                <a:lnTo>
                  <a:pt x="75033" y="431546"/>
                </a:lnTo>
                <a:lnTo>
                  <a:pt x="47117" y="431546"/>
                </a:lnTo>
                <a:lnTo>
                  <a:pt x="47117" y="383703"/>
                </a:lnTo>
                <a:lnTo>
                  <a:pt x="25908" y="347345"/>
                </a:lnTo>
                <a:lnTo>
                  <a:pt x="22352" y="341122"/>
                </a:lnTo>
                <a:lnTo>
                  <a:pt x="14351" y="339089"/>
                </a:lnTo>
                <a:close/>
              </a:path>
              <a:path w="120650" h="457200">
                <a:moveTo>
                  <a:pt x="47117" y="383703"/>
                </a:moveTo>
                <a:lnTo>
                  <a:pt x="47117" y="431546"/>
                </a:lnTo>
                <a:lnTo>
                  <a:pt x="73025" y="431546"/>
                </a:lnTo>
                <a:lnTo>
                  <a:pt x="73025" y="425068"/>
                </a:lnTo>
                <a:lnTo>
                  <a:pt x="48895" y="425068"/>
                </a:lnTo>
                <a:lnTo>
                  <a:pt x="60071" y="405910"/>
                </a:lnTo>
                <a:lnTo>
                  <a:pt x="47117" y="383703"/>
                </a:lnTo>
                <a:close/>
              </a:path>
              <a:path w="120650" h="457200">
                <a:moveTo>
                  <a:pt x="105791" y="339089"/>
                </a:moveTo>
                <a:lnTo>
                  <a:pt x="97790" y="341122"/>
                </a:lnTo>
                <a:lnTo>
                  <a:pt x="94234" y="347345"/>
                </a:lnTo>
                <a:lnTo>
                  <a:pt x="73025" y="383703"/>
                </a:lnTo>
                <a:lnTo>
                  <a:pt x="73025" y="431546"/>
                </a:lnTo>
                <a:lnTo>
                  <a:pt x="75033" y="431546"/>
                </a:lnTo>
                <a:lnTo>
                  <a:pt x="120142" y="354202"/>
                </a:lnTo>
                <a:lnTo>
                  <a:pt x="118110" y="346201"/>
                </a:lnTo>
                <a:lnTo>
                  <a:pt x="111887" y="342646"/>
                </a:lnTo>
                <a:lnTo>
                  <a:pt x="105791" y="339089"/>
                </a:lnTo>
                <a:close/>
              </a:path>
              <a:path w="120650" h="457200">
                <a:moveTo>
                  <a:pt x="60071" y="405910"/>
                </a:moveTo>
                <a:lnTo>
                  <a:pt x="48895" y="425068"/>
                </a:lnTo>
                <a:lnTo>
                  <a:pt x="71247" y="425068"/>
                </a:lnTo>
                <a:lnTo>
                  <a:pt x="60071" y="405910"/>
                </a:lnTo>
                <a:close/>
              </a:path>
              <a:path w="120650" h="457200">
                <a:moveTo>
                  <a:pt x="73025" y="383703"/>
                </a:moveTo>
                <a:lnTo>
                  <a:pt x="60071" y="405910"/>
                </a:lnTo>
                <a:lnTo>
                  <a:pt x="71247" y="425068"/>
                </a:lnTo>
                <a:lnTo>
                  <a:pt x="73025" y="425068"/>
                </a:lnTo>
                <a:lnTo>
                  <a:pt x="73025" y="383703"/>
                </a:lnTo>
                <a:close/>
              </a:path>
              <a:path w="120650" h="457200">
                <a:moveTo>
                  <a:pt x="73025" y="0"/>
                </a:moveTo>
                <a:lnTo>
                  <a:pt x="47117" y="0"/>
                </a:lnTo>
                <a:lnTo>
                  <a:pt x="47117" y="383703"/>
                </a:lnTo>
                <a:lnTo>
                  <a:pt x="60071" y="405910"/>
                </a:lnTo>
                <a:lnTo>
                  <a:pt x="73025" y="383703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24628" y="4495800"/>
            <a:ext cx="315467" cy="656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22290" y="4517897"/>
            <a:ext cx="120650" cy="457200"/>
          </a:xfrm>
          <a:custGeom>
            <a:avLst/>
            <a:gdLst/>
            <a:ahLst/>
            <a:cxnLst/>
            <a:rect l="l" t="t" r="r" b="b"/>
            <a:pathLst>
              <a:path w="120650" h="457200">
                <a:moveTo>
                  <a:pt x="14350" y="339089"/>
                </a:moveTo>
                <a:lnTo>
                  <a:pt x="8255" y="342645"/>
                </a:lnTo>
                <a:lnTo>
                  <a:pt x="2032" y="346201"/>
                </a:lnTo>
                <a:lnTo>
                  <a:pt x="0" y="354202"/>
                </a:lnTo>
                <a:lnTo>
                  <a:pt x="60071" y="457200"/>
                </a:lnTo>
                <a:lnTo>
                  <a:pt x="75033" y="431545"/>
                </a:lnTo>
                <a:lnTo>
                  <a:pt x="47117" y="431545"/>
                </a:lnTo>
                <a:lnTo>
                  <a:pt x="47117" y="383703"/>
                </a:lnTo>
                <a:lnTo>
                  <a:pt x="25908" y="347344"/>
                </a:lnTo>
                <a:lnTo>
                  <a:pt x="22351" y="341121"/>
                </a:lnTo>
                <a:lnTo>
                  <a:pt x="14350" y="339089"/>
                </a:lnTo>
                <a:close/>
              </a:path>
              <a:path w="120650" h="457200">
                <a:moveTo>
                  <a:pt x="47117" y="383703"/>
                </a:moveTo>
                <a:lnTo>
                  <a:pt x="47117" y="431545"/>
                </a:lnTo>
                <a:lnTo>
                  <a:pt x="73025" y="431545"/>
                </a:lnTo>
                <a:lnTo>
                  <a:pt x="73025" y="425069"/>
                </a:lnTo>
                <a:lnTo>
                  <a:pt x="48895" y="425069"/>
                </a:lnTo>
                <a:lnTo>
                  <a:pt x="60071" y="405910"/>
                </a:lnTo>
                <a:lnTo>
                  <a:pt x="47117" y="383703"/>
                </a:lnTo>
                <a:close/>
              </a:path>
              <a:path w="120650" h="457200">
                <a:moveTo>
                  <a:pt x="105791" y="339089"/>
                </a:moveTo>
                <a:lnTo>
                  <a:pt x="97789" y="341121"/>
                </a:lnTo>
                <a:lnTo>
                  <a:pt x="94234" y="347344"/>
                </a:lnTo>
                <a:lnTo>
                  <a:pt x="73025" y="383703"/>
                </a:lnTo>
                <a:lnTo>
                  <a:pt x="73025" y="431545"/>
                </a:lnTo>
                <a:lnTo>
                  <a:pt x="75033" y="431545"/>
                </a:lnTo>
                <a:lnTo>
                  <a:pt x="120142" y="354202"/>
                </a:lnTo>
                <a:lnTo>
                  <a:pt x="118110" y="346201"/>
                </a:lnTo>
                <a:lnTo>
                  <a:pt x="111887" y="342645"/>
                </a:lnTo>
                <a:lnTo>
                  <a:pt x="105791" y="339089"/>
                </a:lnTo>
                <a:close/>
              </a:path>
              <a:path w="120650" h="457200">
                <a:moveTo>
                  <a:pt x="60071" y="405910"/>
                </a:moveTo>
                <a:lnTo>
                  <a:pt x="48895" y="425069"/>
                </a:lnTo>
                <a:lnTo>
                  <a:pt x="71247" y="425069"/>
                </a:lnTo>
                <a:lnTo>
                  <a:pt x="60071" y="405910"/>
                </a:lnTo>
                <a:close/>
              </a:path>
              <a:path w="120650" h="457200">
                <a:moveTo>
                  <a:pt x="73025" y="383703"/>
                </a:moveTo>
                <a:lnTo>
                  <a:pt x="60071" y="405910"/>
                </a:lnTo>
                <a:lnTo>
                  <a:pt x="71247" y="425069"/>
                </a:lnTo>
                <a:lnTo>
                  <a:pt x="73025" y="425069"/>
                </a:lnTo>
                <a:lnTo>
                  <a:pt x="73025" y="383703"/>
                </a:lnTo>
                <a:close/>
              </a:path>
              <a:path w="120650" h="457200">
                <a:moveTo>
                  <a:pt x="73025" y="0"/>
                </a:moveTo>
                <a:lnTo>
                  <a:pt x="47117" y="0"/>
                </a:lnTo>
                <a:lnTo>
                  <a:pt x="47117" y="383703"/>
                </a:lnTo>
                <a:lnTo>
                  <a:pt x="60071" y="405910"/>
                </a:lnTo>
                <a:lnTo>
                  <a:pt x="73025" y="383703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38427" y="4495800"/>
            <a:ext cx="315468" cy="656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6027" y="4517897"/>
            <a:ext cx="120650" cy="457200"/>
          </a:xfrm>
          <a:custGeom>
            <a:avLst/>
            <a:gdLst/>
            <a:ahLst/>
            <a:cxnLst/>
            <a:rect l="l" t="t" r="r" b="b"/>
            <a:pathLst>
              <a:path w="120650" h="457200">
                <a:moveTo>
                  <a:pt x="14452" y="339089"/>
                </a:moveTo>
                <a:lnTo>
                  <a:pt x="2082" y="346201"/>
                </a:lnTo>
                <a:lnTo>
                  <a:pt x="0" y="354202"/>
                </a:lnTo>
                <a:lnTo>
                  <a:pt x="3606" y="360299"/>
                </a:lnTo>
                <a:lnTo>
                  <a:pt x="60134" y="457200"/>
                </a:lnTo>
                <a:lnTo>
                  <a:pt x="75096" y="431545"/>
                </a:lnTo>
                <a:lnTo>
                  <a:pt x="47180" y="431545"/>
                </a:lnTo>
                <a:lnTo>
                  <a:pt x="47180" y="383691"/>
                </a:lnTo>
                <a:lnTo>
                  <a:pt x="25984" y="347344"/>
                </a:lnTo>
                <a:lnTo>
                  <a:pt x="22377" y="341121"/>
                </a:lnTo>
                <a:lnTo>
                  <a:pt x="14452" y="339089"/>
                </a:lnTo>
                <a:close/>
              </a:path>
              <a:path w="120650" h="457200">
                <a:moveTo>
                  <a:pt x="47180" y="383691"/>
                </a:moveTo>
                <a:lnTo>
                  <a:pt x="47180" y="431545"/>
                </a:lnTo>
                <a:lnTo>
                  <a:pt x="73088" y="431545"/>
                </a:lnTo>
                <a:lnTo>
                  <a:pt x="73088" y="425069"/>
                </a:lnTo>
                <a:lnTo>
                  <a:pt x="48958" y="425069"/>
                </a:lnTo>
                <a:lnTo>
                  <a:pt x="60136" y="405907"/>
                </a:lnTo>
                <a:lnTo>
                  <a:pt x="47180" y="383691"/>
                </a:lnTo>
                <a:close/>
              </a:path>
              <a:path w="120650" h="457200">
                <a:moveTo>
                  <a:pt x="105854" y="339089"/>
                </a:moveTo>
                <a:lnTo>
                  <a:pt x="97853" y="341121"/>
                </a:lnTo>
                <a:lnTo>
                  <a:pt x="94297" y="347344"/>
                </a:lnTo>
                <a:lnTo>
                  <a:pt x="73095" y="383691"/>
                </a:lnTo>
                <a:lnTo>
                  <a:pt x="73088" y="431545"/>
                </a:lnTo>
                <a:lnTo>
                  <a:pt x="75096" y="431545"/>
                </a:lnTo>
                <a:lnTo>
                  <a:pt x="120205" y="354202"/>
                </a:lnTo>
                <a:lnTo>
                  <a:pt x="118173" y="346201"/>
                </a:lnTo>
                <a:lnTo>
                  <a:pt x="111950" y="342645"/>
                </a:lnTo>
                <a:lnTo>
                  <a:pt x="105854" y="339089"/>
                </a:lnTo>
                <a:close/>
              </a:path>
              <a:path w="120650" h="457200">
                <a:moveTo>
                  <a:pt x="60136" y="405907"/>
                </a:moveTo>
                <a:lnTo>
                  <a:pt x="48958" y="425069"/>
                </a:lnTo>
                <a:lnTo>
                  <a:pt x="71310" y="425069"/>
                </a:lnTo>
                <a:lnTo>
                  <a:pt x="60136" y="405907"/>
                </a:lnTo>
                <a:close/>
              </a:path>
              <a:path w="120650" h="457200">
                <a:moveTo>
                  <a:pt x="73088" y="383703"/>
                </a:moveTo>
                <a:lnTo>
                  <a:pt x="60136" y="405907"/>
                </a:lnTo>
                <a:lnTo>
                  <a:pt x="71310" y="425069"/>
                </a:lnTo>
                <a:lnTo>
                  <a:pt x="73088" y="425069"/>
                </a:lnTo>
                <a:lnTo>
                  <a:pt x="73088" y="383703"/>
                </a:lnTo>
                <a:close/>
              </a:path>
              <a:path w="120650" h="457200">
                <a:moveTo>
                  <a:pt x="73088" y="0"/>
                </a:moveTo>
                <a:lnTo>
                  <a:pt x="47180" y="0"/>
                </a:lnTo>
                <a:lnTo>
                  <a:pt x="47187" y="383703"/>
                </a:lnTo>
                <a:lnTo>
                  <a:pt x="60136" y="405907"/>
                </a:lnTo>
                <a:lnTo>
                  <a:pt x="73088" y="383703"/>
                </a:lnTo>
                <a:lnTo>
                  <a:pt x="73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97607" y="3636264"/>
            <a:ext cx="315468" cy="656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95270" y="3658361"/>
            <a:ext cx="120650" cy="457200"/>
          </a:xfrm>
          <a:custGeom>
            <a:avLst/>
            <a:gdLst/>
            <a:ahLst/>
            <a:cxnLst/>
            <a:rect l="l" t="t" r="r" b="b"/>
            <a:pathLst>
              <a:path w="120650" h="457200">
                <a:moveTo>
                  <a:pt x="14351" y="339089"/>
                </a:moveTo>
                <a:lnTo>
                  <a:pt x="8255" y="342645"/>
                </a:lnTo>
                <a:lnTo>
                  <a:pt x="2031" y="346201"/>
                </a:lnTo>
                <a:lnTo>
                  <a:pt x="0" y="354202"/>
                </a:lnTo>
                <a:lnTo>
                  <a:pt x="60071" y="457200"/>
                </a:lnTo>
                <a:lnTo>
                  <a:pt x="75033" y="431545"/>
                </a:lnTo>
                <a:lnTo>
                  <a:pt x="47117" y="431545"/>
                </a:lnTo>
                <a:lnTo>
                  <a:pt x="47117" y="383703"/>
                </a:lnTo>
                <a:lnTo>
                  <a:pt x="25908" y="347344"/>
                </a:lnTo>
                <a:lnTo>
                  <a:pt x="22352" y="341121"/>
                </a:lnTo>
                <a:lnTo>
                  <a:pt x="14351" y="339089"/>
                </a:lnTo>
                <a:close/>
              </a:path>
              <a:path w="120650" h="457200">
                <a:moveTo>
                  <a:pt x="47117" y="383703"/>
                </a:moveTo>
                <a:lnTo>
                  <a:pt x="47117" y="431545"/>
                </a:lnTo>
                <a:lnTo>
                  <a:pt x="73025" y="431545"/>
                </a:lnTo>
                <a:lnTo>
                  <a:pt x="73025" y="425069"/>
                </a:lnTo>
                <a:lnTo>
                  <a:pt x="48895" y="425069"/>
                </a:lnTo>
                <a:lnTo>
                  <a:pt x="60071" y="405910"/>
                </a:lnTo>
                <a:lnTo>
                  <a:pt x="47117" y="383703"/>
                </a:lnTo>
                <a:close/>
              </a:path>
              <a:path w="120650" h="457200">
                <a:moveTo>
                  <a:pt x="105791" y="339089"/>
                </a:moveTo>
                <a:lnTo>
                  <a:pt x="97790" y="341121"/>
                </a:lnTo>
                <a:lnTo>
                  <a:pt x="94234" y="347344"/>
                </a:lnTo>
                <a:lnTo>
                  <a:pt x="73025" y="383703"/>
                </a:lnTo>
                <a:lnTo>
                  <a:pt x="73025" y="431545"/>
                </a:lnTo>
                <a:lnTo>
                  <a:pt x="75033" y="431545"/>
                </a:lnTo>
                <a:lnTo>
                  <a:pt x="120142" y="354202"/>
                </a:lnTo>
                <a:lnTo>
                  <a:pt x="118110" y="346201"/>
                </a:lnTo>
                <a:lnTo>
                  <a:pt x="111887" y="342645"/>
                </a:lnTo>
                <a:lnTo>
                  <a:pt x="105791" y="339089"/>
                </a:lnTo>
                <a:close/>
              </a:path>
              <a:path w="120650" h="457200">
                <a:moveTo>
                  <a:pt x="60071" y="405910"/>
                </a:moveTo>
                <a:lnTo>
                  <a:pt x="48895" y="425069"/>
                </a:lnTo>
                <a:lnTo>
                  <a:pt x="71247" y="425069"/>
                </a:lnTo>
                <a:lnTo>
                  <a:pt x="60071" y="405910"/>
                </a:lnTo>
                <a:close/>
              </a:path>
              <a:path w="120650" h="457200">
                <a:moveTo>
                  <a:pt x="73025" y="383703"/>
                </a:moveTo>
                <a:lnTo>
                  <a:pt x="60071" y="405910"/>
                </a:lnTo>
                <a:lnTo>
                  <a:pt x="71247" y="425069"/>
                </a:lnTo>
                <a:lnTo>
                  <a:pt x="73025" y="425069"/>
                </a:lnTo>
                <a:lnTo>
                  <a:pt x="73025" y="383703"/>
                </a:lnTo>
                <a:close/>
              </a:path>
              <a:path w="120650" h="457200">
                <a:moveTo>
                  <a:pt x="73025" y="0"/>
                </a:moveTo>
                <a:lnTo>
                  <a:pt x="47117" y="0"/>
                </a:lnTo>
                <a:lnTo>
                  <a:pt x="47117" y="383703"/>
                </a:lnTo>
                <a:lnTo>
                  <a:pt x="60071" y="405910"/>
                </a:lnTo>
                <a:lnTo>
                  <a:pt x="73025" y="383703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97607" y="2569464"/>
            <a:ext cx="315468" cy="656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95270" y="2591561"/>
            <a:ext cx="120650" cy="457200"/>
          </a:xfrm>
          <a:custGeom>
            <a:avLst/>
            <a:gdLst/>
            <a:ahLst/>
            <a:cxnLst/>
            <a:rect l="l" t="t" r="r" b="b"/>
            <a:pathLst>
              <a:path w="120650" h="457200">
                <a:moveTo>
                  <a:pt x="14351" y="339089"/>
                </a:moveTo>
                <a:lnTo>
                  <a:pt x="8255" y="342646"/>
                </a:lnTo>
                <a:lnTo>
                  <a:pt x="2031" y="346201"/>
                </a:lnTo>
                <a:lnTo>
                  <a:pt x="0" y="354202"/>
                </a:lnTo>
                <a:lnTo>
                  <a:pt x="60071" y="457200"/>
                </a:lnTo>
                <a:lnTo>
                  <a:pt x="75033" y="431546"/>
                </a:lnTo>
                <a:lnTo>
                  <a:pt x="47117" y="431546"/>
                </a:lnTo>
                <a:lnTo>
                  <a:pt x="47117" y="383703"/>
                </a:lnTo>
                <a:lnTo>
                  <a:pt x="25908" y="347345"/>
                </a:lnTo>
                <a:lnTo>
                  <a:pt x="22352" y="341122"/>
                </a:lnTo>
                <a:lnTo>
                  <a:pt x="14351" y="339089"/>
                </a:lnTo>
                <a:close/>
              </a:path>
              <a:path w="120650" h="457200">
                <a:moveTo>
                  <a:pt x="47117" y="383703"/>
                </a:moveTo>
                <a:lnTo>
                  <a:pt x="47117" y="431546"/>
                </a:lnTo>
                <a:lnTo>
                  <a:pt x="73025" y="431546"/>
                </a:lnTo>
                <a:lnTo>
                  <a:pt x="73025" y="425068"/>
                </a:lnTo>
                <a:lnTo>
                  <a:pt x="48895" y="425068"/>
                </a:lnTo>
                <a:lnTo>
                  <a:pt x="60071" y="405910"/>
                </a:lnTo>
                <a:lnTo>
                  <a:pt x="47117" y="383703"/>
                </a:lnTo>
                <a:close/>
              </a:path>
              <a:path w="120650" h="457200">
                <a:moveTo>
                  <a:pt x="105791" y="339089"/>
                </a:moveTo>
                <a:lnTo>
                  <a:pt x="97790" y="341122"/>
                </a:lnTo>
                <a:lnTo>
                  <a:pt x="94234" y="347345"/>
                </a:lnTo>
                <a:lnTo>
                  <a:pt x="73025" y="383703"/>
                </a:lnTo>
                <a:lnTo>
                  <a:pt x="73025" y="431546"/>
                </a:lnTo>
                <a:lnTo>
                  <a:pt x="75033" y="431546"/>
                </a:lnTo>
                <a:lnTo>
                  <a:pt x="120142" y="354202"/>
                </a:lnTo>
                <a:lnTo>
                  <a:pt x="118110" y="346201"/>
                </a:lnTo>
                <a:lnTo>
                  <a:pt x="111887" y="342646"/>
                </a:lnTo>
                <a:lnTo>
                  <a:pt x="105791" y="339089"/>
                </a:lnTo>
                <a:close/>
              </a:path>
              <a:path w="120650" h="457200">
                <a:moveTo>
                  <a:pt x="60071" y="405910"/>
                </a:moveTo>
                <a:lnTo>
                  <a:pt x="48895" y="425068"/>
                </a:lnTo>
                <a:lnTo>
                  <a:pt x="71247" y="425068"/>
                </a:lnTo>
                <a:lnTo>
                  <a:pt x="60071" y="405910"/>
                </a:lnTo>
                <a:close/>
              </a:path>
              <a:path w="120650" h="457200">
                <a:moveTo>
                  <a:pt x="73025" y="383703"/>
                </a:moveTo>
                <a:lnTo>
                  <a:pt x="60071" y="405910"/>
                </a:lnTo>
                <a:lnTo>
                  <a:pt x="71247" y="425068"/>
                </a:lnTo>
                <a:lnTo>
                  <a:pt x="73025" y="425068"/>
                </a:lnTo>
                <a:lnTo>
                  <a:pt x="73025" y="383703"/>
                </a:lnTo>
                <a:close/>
              </a:path>
              <a:path w="120650" h="457200">
                <a:moveTo>
                  <a:pt x="73025" y="0"/>
                </a:moveTo>
                <a:lnTo>
                  <a:pt x="47117" y="0"/>
                </a:lnTo>
                <a:lnTo>
                  <a:pt x="47117" y="383703"/>
                </a:lnTo>
                <a:lnTo>
                  <a:pt x="60071" y="405910"/>
                </a:lnTo>
                <a:lnTo>
                  <a:pt x="73025" y="383703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97607" y="1374647"/>
            <a:ext cx="315468" cy="6644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95270" y="1396746"/>
            <a:ext cx="120650" cy="464184"/>
          </a:xfrm>
          <a:custGeom>
            <a:avLst/>
            <a:gdLst/>
            <a:ahLst/>
            <a:cxnLst/>
            <a:rect l="l" t="t" r="r" b="b"/>
            <a:pathLst>
              <a:path w="120650" h="464185">
                <a:moveTo>
                  <a:pt x="14351" y="345948"/>
                </a:moveTo>
                <a:lnTo>
                  <a:pt x="2031" y="353187"/>
                </a:lnTo>
                <a:lnTo>
                  <a:pt x="0" y="361061"/>
                </a:lnTo>
                <a:lnTo>
                  <a:pt x="3556" y="367283"/>
                </a:lnTo>
                <a:lnTo>
                  <a:pt x="60071" y="464184"/>
                </a:lnTo>
                <a:lnTo>
                  <a:pt x="75033" y="438530"/>
                </a:lnTo>
                <a:lnTo>
                  <a:pt x="47117" y="438530"/>
                </a:lnTo>
                <a:lnTo>
                  <a:pt x="47117" y="390561"/>
                </a:lnTo>
                <a:lnTo>
                  <a:pt x="22352" y="348106"/>
                </a:lnTo>
                <a:lnTo>
                  <a:pt x="14351" y="345948"/>
                </a:lnTo>
                <a:close/>
              </a:path>
              <a:path w="120650" h="464185">
                <a:moveTo>
                  <a:pt x="47117" y="390561"/>
                </a:moveTo>
                <a:lnTo>
                  <a:pt x="47117" y="438530"/>
                </a:lnTo>
                <a:lnTo>
                  <a:pt x="73025" y="438530"/>
                </a:lnTo>
                <a:lnTo>
                  <a:pt x="73025" y="431926"/>
                </a:lnTo>
                <a:lnTo>
                  <a:pt x="48895" y="431926"/>
                </a:lnTo>
                <a:lnTo>
                  <a:pt x="60071" y="412768"/>
                </a:lnTo>
                <a:lnTo>
                  <a:pt x="47117" y="390561"/>
                </a:lnTo>
                <a:close/>
              </a:path>
              <a:path w="120650" h="464185">
                <a:moveTo>
                  <a:pt x="105791" y="345948"/>
                </a:moveTo>
                <a:lnTo>
                  <a:pt x="97790" y="348106"/>
                </a:lnTo>
                <a:lnTo>
                  <a:pt x="73025" y="390561"/>
                </a:lnTo>
                <a:lnTo>
                  <a:pt x="73025" y="438530"/>
                </a:lnTo>
                <a:lnTo>
                  <a:pt x="75033" y="438530"/>
                </a:lnTo>
                <a:lnTo>
                  <a:pt x="116586" y="367283"/>
                </a:lnTo>
                <a:lnTo>
                  <a:pt x="120142" y="361061"/>
                </a:lnTo>
                <a:lnTo>
                  <a:pt x="118110" y="353187"/>
                </a:lnTo>
                <a:lnTo>
                  <a:pt x="105791" y="345948"/>
                </a:lnTo>
                <a:close/>
              </a:path>
              <a:path w="120650" h="464185">
                <a:moveTo>
                  <a:pt x="60071" y="412768"/>
                </a:moveTo>
                <a:lnTo>
                  <a:pt x="48895" y="431926"/>
                </a:lnTo>
                <a:lnTo>
                  <a:pt x="71247" y="431926"/>
                </a:lnTo>
                <a:lnTo>
                  <a:pt x="60071" y="412768"/>
                </a:lnTo>
                <a:close/>
              </a:path>
              <a:path w="120650" h="464185">
                <a:moveTo>
                  <a:pt x="73025" y="390561"/>
                </a:moveTo>
                <a:lnTo>
                  <a:pt x="60071" y="412768"/>
                </a:lnTo>
                <a:lnTo>
                  <a:pt x="71247" y="431926"/>
                </a:lnTo>
                <a:lnTo>
                  <a:pt x="73025" y="431926"/>
                </a:lnTo>
                <a:lnTo>
                  <a:pt x="73025" y="390561"/>
                </a:lnTo>
                <a:close/>
              </a:path>
              <a:path w="120650" h="464185">
                <a:moveTo>
                  <a:pt x="73025" y="0"/>
                </a:moveTo>
                <a:lnTo>
                  <a:pt x="47117" y="0"/>
                </a:lnTo>
                <a:lnTo>
                  <a:pt x="47117" y="390561"/>
                </a:lnTo>
                <a:lnTo>
                  <a:pt x="60071" y="412768"/>
                </a:lnTo>
                <a:lnTo>
                  <a:pt x="73025" y="390561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24428" y="4892040"/>
            <a:ext cx="315467" cy="505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22090" y="5029961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60071" y="51289"/>
                </a:moveTo>
                <a:lnTo>
                  <a:pt x="47117" y="73496"/>
                </a:lnTo>
                <a:lnTo>
                  <a:pt x="47117" y="304800"/>
                </a:lnTo>
                <a:lnTo>
                  <a:pt x="73025" y="304800"/>
                </a:lnTo>
                <a:lnTo>
                  <a:pt x="73025" y="73496"/>
                </a:lnTo>
                <a:lnTo>
                  <a:pt x="60071" y="51289"/>
                </a:lnTo>
                <a:close/>
              </a:path>
              <a:path w="120650" h="304800">
                <a:moveTo>
                  <a:pt x="60071" y="0"/>
                </a:moveTo>
                <a:lnTo>
                  <a:pt x="0" y="102996"/>
                </a:lnTo>
                <a:lnTo>
                  <a:pt x="2032" y="110998"/>
                </a:lnTo>
                <a:lnTo>
                  <a:pt x="8255" y="114554"/>
                </a:lnTo>
                <a:lnTo>
                  <a:pt x="14350" y="118110"/>
                </a:lnTo>
                <a:lnTo>
                  <a:pt x="22351" y="116077"/>
                </a:lnTo>
                <a:lnTo>
                  <a:pt x="25908" y="109855"/>
                </a:lnTo>
                <a:lnTo>
                  <a:pt x="47117" y="73496"/>
                </a:lnTo>
                <a:lnTo>
                  <a:pt x="47117" y="25654"/>
                </a:lnTo>
                <a:lnTo>
                  <a:pt x="75033" y="25654"/>
                </a:lnTo>
                <a:lnTo>
                  <a:pt x="60071" y="0"/>
                </a:lnTo>
                <a:close/>
              </a:path>
              <a:path w="120650" h="304800">
                <a:moveTo>
                  <a:pt x="75033" y="25654"/>
                </a:moveTo>
                <a:lnTo>
                  <a:pt x="73025" y="25654"/>
                </a:lnTo>
                <a:lnTo>
                  <a:pt x="73025" y="73496"/>
                </a:lnTo>
                <a:lnTo>
                  <a:pt x="94234" y="109855"/>
                </a:lnTo>
                <a:lnTo>
                  <a:pt x="97789" y="116077"/>
                </a:lnTo>
                <a:lnTo>
                  <a:pt x="105791" y="118110"/>
                </a:lnTo>
                <a:lnTo>
                  <a:pt x="111887" y="114554"/>
                </a:lnTo>
                <a:lnTo>
                  <a:pt x="118110" y="110998"/>
                </a:lnTo>
                <a:lnTo>
                  <a:pt x="120142" y="102996"/>
                </a:lnTo>
                <a:lnTo>
                  <a:pt x="75033" y="25654"/>
                </a:lnTo>
                <a:close/>
              </a:path>
              <a:path w="120650" h="304800">
                <a:moveTo>
                  <a:pt x="73025" y="25654"/>
                </a:moveTo>
                <a:lnTo>
                  <a:pt x="47117" y="25654"/>
                </a:lnTo>
                <a:lnTo>
                  <a:pt x="47117" y="73496"/>
                </a:lnTo>
                <a:lnTo>
                  <a:pt x="60071" y="51289"/>
                </a:lnTo>
                <a:lnTo>
                  <a:pt x="48895" y="32131"/>
                </a:lnTo>
                <a:lnTo>
                  <a:pt x="73025" y="32131"/>
                </a:lnTo>
                <a:lnTo>
                  <a:pt x="73025" y="25654"/>
                </a:lnTo>
                <a:close/>
              </a:path>
              <a:path w="120650" h="304800">
                <a:moveTo>
                  <a:pt x="73025" y="32131"/>
                </a:moveTo>
                <a:lnTo>
                  <a:pt x="71247" y="32131"/>
                </a:lnTo>
                <a:lnTo>
                  <a:pt x="60071" y="51289"/>
                </a:lnTo>
                <a:lnTo>
                  <a:pt x="73025" y="73496"/>
                </a:lnTo>
                <a:lnTo>
                  <a:pt x="73025" y="32131"/>
                </a:lnTo>
                <a:close/>
              </a:path>
              <a:path w="120650" h="304800">
                <a:moveTo>
                  <a:pt x="71247" y="32131"/>
                </a:moveTo>
                <a:lnTo>
                  <a:pt x="48895" y="32131"/>
                </a:lnTo>
                <a:lnTo>
                  <a:pt x="60071" y="51289"/>
                </a:lnTo>
                <a:lnTo>
                  <a:pt x="71247" y="32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10383" y="3622547"/>
            <a:ext cx="3057144" cy="822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52675" y="3645661"/>
            <a:ext cx="2856865" cy="659765"/>
          </a:xfrm>
          <a:custGeom>
            <a:avLst/>
            <a:gdLst/>
            <a:ahLst/>
            <a:cxnLst/>
            <a:rect l="l" t="t" r="r" b="b"/>
            <a:pathLst>
              <a:path w="2856865" h="659764">
                <a:moveTo>
                  <a:pt x="2781916" y="619624"/>
                </a:moveTo>
                <a:lnTo>
                  <a:pt x="2742057" y="632713"/>
                </a:lnTo>
                <a:lnTo>
                  <a:pt x="2735326" y="635000"/>
                </a:lnTo>
                <a:lnTo>
                  <a:pt x="2731642" y="642238"/>
                </a:lnTo>
                <a:lnTo>
                  <a:pt x="2733802" y="649096"/>
                </a:lnTo>
                <a:lnTo>
                  <a:pt x="2736088" y="655827"/>
                </a:lnTo>
                <a:lnTo>
                  <a:pt x="2743327" y="659638"/>
                </a:lnTo>
                <a:lnTo>
                  <a:pt x="2834346" y="629665"/>
                </a:lnTo>
                <a:lnTo>
                  <a:pt x="2828925" y="629665"/>
                </a:lnTo>
                <a:lnTo>
                  <a:pt x="2781916" y="619624"/>
                </a:lnTo>
                <a:close/>
              </a:path>
              <a:path w="2856865" h="659764">
                <a:moveTo>
                  <a:pt x="2806533" y="611541"/>
                </a:moveTo>
                <a:lnTo>
                  <a:pt x="2781916" y="619624"/>
                </a:lnTo>
                <a:lnTo>
                  <a:pt x="2828925" y="629665"/>
                </a:lnTo>
                <a:lnTo>
                  <a:pt x="2829607" y="626490"/>
                </a:lnTo>
                <a:lnTo>
                  <a:pt x="2822955" y="626490"/>
                </a:lnTo>
                <a:lnTo>
                  <a:pt x="2806533" y="611541"/>
                </a:lnTo>
                <a:close/>
              </a:path>
              <a:path w="2856865" h="659764">
                <a:moveTo>
                  <a:pt x="2768473" y="541908"/>
                </a:moveTo>
                <a:lnTo>
                  <a:pt x="2760345" y="542417"/>
                </a:lnTo>
                <a:lnTo>
                  <a:pt x="2755519" y="547624"/>
                </a:lnTo>
                <a:lnTo>
                  <a:pt x="2750692" y="552957"/>
                </a:lnTo>
                <a:lnTo>
                  <a:pt x="2751074" y="561086"/>
                </a:lnTo>
                <a:lnTo>
                  <a:pt x="2787552" y="594262"/>
                </a:lnTo>
                <a:lnTo>
                  <a:pt x="2834386" y="604265"/>
                </a:lnTo>
                <a:lnTo>
                  <a:pt x="2828925" y="629665"/>
                </a:lnTo>
                <a:lnTo>
                  <a:pt x="2834346" y="629665"/>
                </a:lnTo>
                <a:lnTo>
                  <a:pt x="2856738" y="622300"/>
                </a:lnTo>
                <a:lnTo>
                  <a:pt x="2768473" y="541908"/>
                </a:lnTo>
                <a:close/>
              </a:path>
              <a:path w="2856865" h="659764">
                <a:moveTo>
                  <a:pt x="2827528" y="604646"/>
                </a:moveTo>
                <a:lnTo>
                  <a:pt x="2806533" y="611541"/>
                </a:lnTo>
                <a:lnTo>
                  <a:pt x="2822955" y="626490"/>
                </a:lnTo>
                <a:lnTo>
                  <a:pt x="2827528" y="604646"/>
                </a:lnTo>
                <a:close/>
              </a:path>
              <a:path w="2856865" h="659764">
                <a:moveTo>
                  <a:pt x="2834304" y="604646"/>
                </a:moveTo>
                <a:lnTo>
                  <a:pt x="2827528" y="604646"/>
                </a:lnTo>
                <a:lnTo>
                  <a:pt x="2822955" y="626490"/>
                </a:lnTo>
                <a:lnTo>
                  <a:pt x="2829607" y="626490"/>
                </a:lnTo>
                <a:lnTo>
                  <a:pt x="2834304" y="604646"/>
                </a:lnTo>
                <a:close/>
              </a:path>
              <a:path w="2856865" h="659764">
                <a:moveTo>
                  <a:pt x="5333" y="0"/>
                </a:moveTo>
                <a:lnTo>
                  <a:pt x="0" y="25400"/>
                </a:lnTo>
                <a:lnTo>
                  <a:pt x="2781916" y="619624"/>
                </a:lnTo>
                <a:lnTo>
                  <a:pt x="2806533" y="611541"/>
                </a:lnTo>
                <a:lnTo>
                  <a:pt x="2787552" y="594262"/>
                </a:lnTo>
                <a:lnTo>
                  <a:pt x="5333" y="0"/>
                </a:lnTo>
                <a:close/>
              </a:path>
              <a:path w="2856865" h="659764">
                <a:moveTo>
                  <a:pt x="2787552" y="594262"/>
                </a:moveTo>
                <a:lnTo>
                  <a:pt x="2806533" y="611541"/>
                </a:lnTo>
                <a:lnTo>
                  <a:pt x="2827528" y="604646"/>
                </a:lnTo>
                <a:lnTo>
                  <a:pt x="2834304" y="604646"/>
                </a:lnTo>
                <a:lnTo>
                  <a:pt x="2834386" y="604265"/>
                </a:lnTo>
                <a:lnTo>
                  <a:pt x="2787552" y="5942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97607" y="5298947"/>
            <a:ext cx="3057144" cy="822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55342" y="5322061"/>
            <a:ext cx="2856865" cy="659765"/>
          </a:xfrm>
          <a:custGeom>
            <a:avLst/>
            <a:gdLst/>
            <a:ahLst/>
            <a:cxnLst/>
            <a:rect l="l" t="t" r="r" b="b"/>
            <a:pathLst>
              <a:path w="2856865" h="659764">
                <a:moveTo>
                  <a:pt x="88137" y="541972"/>
                </a:moveTo>
                <a:lnTo>
                  <a:pt x="82931" y="546785"/>
                </a:lnTo>
                <a:lnTo>
                  <a:pt x="0" y="622312"/>
                </a:lnTo>
                <a:lnTo>
                  <a:pt x="113283" y="659587"/>
                </a:lnTo>
                <a:lnTo>
                  <a:pt x="120650" y="655891"/>
                </a:lnTo>
                <a:lnTo>
                  <a:pt x="122808" y="649084"/>
                </a:lnTo>
                <a:lnTo>
                  <a:pt x="125094" y="642289"/>
                </a:lnTo>
                <a:lnTo>
                  <a:pt x="121412" y="634974"/>
                </a:lnTo>
                <a:lnTo>
                  <a:pt x="105052" y="629615"/>
                </a:lnTo>
                <a:lnTo>
                  <a:pt x="27812" y="629615"/>
                </a:lnTo>
                <a:lnTo>
                  <a:pt x="22351" y="604278"/>
                </a:lnTo>
                <a:lnTo>
                  <a:pt x="69214" y="594268"/>
                </a:lnTo>
                <a:lnTo>
                  <a:pt x="105663" y="561124"/>
                </a:lnTo>
                <a:lnTo>
                  <a:pt x="106044" y="552932"/>
                </a:lnTo>
                <a:lnTo>
                  <a:pt x="96393" y="542353"/>
                </a:lnTo>
                <a:lnTo>
                  <a:pt x="88137" y="541972"/>
                </a:lnTo>
                <a:close/>
              </a:path>
              <a:path w="2856865" h="659764">
                <a:moveTo>
                  <a:pt x="69214" y="594268"/>
                </a:moveTo>
                <a:lnTo>
                  <a:pt x="22351" y="604278"/>
                </a:lnTo>
                <a:lnTo>
                  <a:pt x="27812" y="629615"/>
                </a:lnTo>
                <a:lnTo>
                  <a:pt x="42321" y="626516"/>
                </a:lnTo>
                <a:lnTo>
                  <a:pt x="33781" y="626516"/>
                </a:lnTo>
                <a:lnTo>
                  <a:pt x="29082" y="604634"/>
                </a:lnTo>
                <a:lnTo>
                  <a:pt x="57825" y="604634"/>
                </a:lnTo>
                <a:lnTo>
                  <a:pt x="69214" y="594268"/>
                </a:lnTo>
                <a:close/>
              </a:path>
              <a:path w="2856865" h="659764">
                <a:moveTo>
                  <a:pt x="74638" y="619614"/>
                </a:moveTo>
                <a:lnTo>
                  <a:pt x="27812" y="629615"/>
                </a:lnTo>
                <a:lnTo>
                  <a:pt x="105052" y="629615"/>
                </a:lnTo>
                <a:lnTo>
                  <a:pt x="74638" y="619614"/>
                </a:lnTo>
                <a:close/>
              </a:path>
              <a:path w="2856865" h="659764">
                <a:moveTo>
                  <a:pt x="29082" y="604634"/>
                </a:moveTo>
                <a:lnTo>
                  <a:pt x="33781" y="626516"/>
                </a:lnTo>
                <a:lnTo>
                  <a:pt x="50196" y="611577"/>
                </a:lnTo>
                <a:lnTo>
                  <a:pt x="29082" y="604634"/>
                </a:lnTo>
                <a:close/>
              </a:path>
              <a:path w="2856865" h="659764">
                <a:moveTo>
                  <a:pt x="50196" y="611577"/>
                </a:moveTo>
                <a:lnTo>
                  <a:pt x="33781" y="626516"/>
                </a:lnTo>
                <a:lnTo>
                  <a:pt x="42321" y="626516"/>
                </a:lnTo>
                <a:lnTo>
                  <a:pt x="74638" y="619614"/>
                </a:lnTo>
                <a:lnTo>
                  <a:pt x="50196" y="611577"/>
                </a:lnTo>
                <a:close/>
              </a:path>
              <a:path w="2856865" h="659764">
                <a:moveTo>
                  <a:pt x="2851277" y="0"/>
                </a:moveTo>
                <a:lnTo>
                  <a:pt x="69214" y="594268"/>
                </a:lnTo>
                <a:lnTo>
                  <a:pt x="50196" y="611577"/>
                </a:lnTo>
                <a:lnTo>
                  <a:pt x="74638" y="619614"/>
                </a:lnTo>
                <a:lnTo>
                  <a:pt x="2856737" y="25400"/>
                </a:lnTo>
                <a:lnTo>
                  <a:pt x="2851277" y="0"/>
                </a:lnTo>
                <a:close/>
              </a:path>
              <a:path w="2856865" h="659764">
                <a:moveTo>
                  <a:pt x="57825" y="604634"/>
                </a:moveTo>
                <a:lnTo>
                  <a:pt x="29082" y="604634"/>
                </a:lnTo>
                <a:lnTo>
                  <a:pt x="50196" y="611577"/>
                </a:lnTo>
                <a:lnTo>
                  <a:pt x="57825" y="604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19200" y="5300471"/>
            <a:ext cx="1295400" cy="8214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62392" y="5323459"/>
            <a:ext cx="1094105" cy="623570"/>
          </a:xfrm>
          <a:custGeom>
            <a:avLst/>
            <a:gdLst/>
            <a:ahLst/>
            <a:cxnLst/>
            <a:rect l="l" t="t" r="r" b="b"/>
            <a:pathLst>
              <a:path w="1094105" h="623570">
                <a:moveTo>
                  <a:pt x="1023469" y="596234"/>
                </a:moveTo>
                <a:lnTo>
                  <a:pt x="974204" y="597077"/>
                </a:lnTo>
                <a:lnTo>
                  <a:pt x="968489" y="602983"/>
                </a:lnTo>
                <a:lnTo>
                  <a:pt x="968743" y="617283"/>
                </a:lnTo>
                <a:lnTo>
                  <a:pt x="974585" y="622985"/>
                </a:lnTo>
                <a:lnTo>
                  <a:pt x="1093965" y="620928"/>
                </a:lnTo>
                <a:lnTo>
                  <a:pt x="1093217" y="619658"/>
                </a:lnTo>
                <a:lnTo>
                  <a:pt x="1065263" y="619658"/>
                </a:lnTo>
                <a:lnTo>
                  <a:pt x="1023469" y="596234"/>
                </a:lnTo>
                <a:close/>
              </a:path>
              <a:path w="1094105" h="623570">
                <a:moveTo>
                  <a:pt x="1049154" y="595794"/>
                </a:moveTo>
                <a:lnTo>
                  <a:pt x="1023469" y="596234"/>
                </a:lnTo>
                <a:lnTo>
                  <a:pt x="1065263" y="619658"/>
                </a:lnTo>
                <a:lnTo>
                  <a:pt x="1067892" y="614933"/>
                </a:lnTo>
                <a:lnTo>
                  <a:pt x="1060437" y="614933"/>
                </a:lnTo>
                <a:lnTo>
                  <a:pt x="1049154" y="595794"/>
                </a:lnTo>
                <a:close/>
              </a:path>
              <a:path w="1094105" h="623570">
                <a:moveTo>
                  <a:pt x="1025512" y="516013"/>
                </a:moveTo>
                <a:lnTo>
                  <a:pt x="1019289" y="519645"/>
                </a:lnTo>
                <a:lnTo>
                  <a:pt x="1013193" y="523265"/>
                </a:lnTo>
                <a:lnTo>
                  <a:pt x="1011161" y="531215"/>
                </a:lnTo>
                <a:lnTo>
                  <a:pt x="1014717" y="537375"/>
                </a:lnTo>
                <a:lnTo>
                  <a:pt x="1036118" y="573680"/>
                </a:lnTo>
                <a:lnTo>
                  <a:pt x="1077836" y="597065"/>
                </a:lnTo>
                <a:lnTo>
                  <a:pt x="1065263" y="619658"/>
                </a:lnTo>
                <a:lnTo>
                  <a:pt x="1093217" y="619658"/>
                </a:lnTo>
                <a:lnTo>
                  <a:pt x="1037069" y="524243"/>
                </a:lnTo>
                <a:lnTo>
                  <a:pt x="1033386" y="518071"/>
                </a:lnTo>
                <a:lnTo>
                  <a:pt x="1025512" y="516013"/>
                </a:lnTo>
                <a:close/>
              </a:path>
              <a:path w="1094105" h="623570">
                <a:moveTo>
                  <a:pt x="1071359" y="595414"/>
                </a:moveTo>
                <a:lnTo>
                  <a:pt x="1049154" y="595794"/>
                </a:lnTo>
                <a:lnTo>
                  <a:pt x="1060437" y="614933"/>
                </a:lnTo>
                <a:lnTo>
                  <a:pt x="1071359" y="595414"/>
                </a:lnTo>
                <a:close/>
              </a:path>
              <a:path w="1094105" h="623570">
                <a:moveTo>
                  <a:pt x="1074890" y="595414"/>
                </a:moveTo>
                <a:lnTo>
                  <a:pt x="1071359" y="595414"/>
                </a:lnTo>
                <a:lnTo>
                  <a:pt x="1060437" y="614933"/>
                </a:lnTo>
                <a:lnTo>
                  <a:pt x="1067892" y="614933"/>
                </a:lnTo>
                <a:lnTo>
                  <a:pt x="1077836" y="597065"/>
                </a:lnTo>
                <a:lnTo>
                  <a:pt x="1074890" y="595414"/>
                </a:lnTo>
                <a:close/>
              </a:path>
              <a:path w="1094105" h="623570">
                <a:moveTo>
                  <a:pt x="12687" y="0"/>
                </a:moveTo>
                <a:lnTo>
                  <a:pt x="0" y="22605"/>
                </a:lnTo>
                <a:lnTo>
                  <a:pt x="1023469" y="596234"/>
                </a:lnTo>
                <a:lnTo>
                  <a:pt x="1049154" y="595794"/>
                </a:lnTo>
                <a:lnTo>
                  <a:pt x="1036118" y="573680"/>
                </a:lnTo>
                <a:lnTo>
                  <a:pt x="12687" y="0"/>
                </a:lnTo>
                <a:close/>
              </a:path>
              <a:path w="1094105" h="623570">
                <a:moveTo>
                  <a:pt x="1036118" y="573680"/>
                </a:moveTo>
                <a:lnTo>
                  <a:pt x="1049154" y="595794"/>
                </a:lnTo>
                <a:lnTo>
                  <a:pt x="1071359" y="595414"/>
                </a:lnTo>
                <a:lnTo>
                  <a:pt x="1074890" y="595414"/>
                </a:lnTo>
                <a:lnTo>
                  <a:pt x="1036118" y="573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81400" y="5943600"/>
            <a:ext cx="4876800" cy="0"/>
          </a:xfrm>
          <a:custGeom>
            <a:avLst/>
            <a:gdLst/>
            <a:ahLst/>
            <a:cxnLst/>
            <a:rect l="l" t="t" r="r" b="b"/>
            <a:pathLst>
              <a:path w="4876800">
                <a:moveTo>
                  <a:pt x="0" y="0"/>
                </a:moveTo>
                <a:lnTo>
                  <a:pt x="4876800" y="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458200" y="304800"/>
            <a:ext cx="0" cy="5638800"/>
          </a:xfrm>
          <a:custGeom>
            <a:avLst/>
            <a:gdLst/>
            <a:ahLst/>
            <a:cxnLst/>
            <a:rect l="l" t="t" r="r" b="b"/>
            <a:pathLst>
              <a:path h="5638800">
                <a:moveTo>
                  <a:pt x="0" y="0"/>
                </a:moveTo>
                <a:lnTo>
                  <a:pt x="0" y="5638800"/>
                </a:lnTo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29000" y="253111"/>
            <a:ext cx="5029200" cy="103505"/>
          </a:xfrm>
          <a:custGeom>
            <a:avLst/>
            <a:gdLst/>
            <a:ahLst/>
            <a:cxnLst/>
            <a:rect l="l" t="t" r="r" b="b"/>
            <a:pathLst>
              <a:path w="5029200" h="103504">
                <a:moveTo>
                  <a:pt x="5029200" y="45339"/>
                </a:moveTo>
                <a:lnTo>
                  <a:pt x="4927600" y="45339"/>
                </a:lnTo>
                <a:lnTo>
                  <a:pt x="4927600" y="58039"/>
                </a:lnTo>
                <a:lnTo>
                  <a:pt x="5029200" y="58039"/>
                </a:lnTo>
                <a:lnTo>
                  <a:pt x="5029200" y="45339"/>
                </a:lnTo>
                <a:close/>
              </a:path>
              <a:path w="5029200" h="103504">
                <a:moveTo>
                  <a:pt x="4889500" y="45339"/>
                </a:moveTo>
                <a:lnTo>
                  <a:pt x="4787900" y="45339"/>
                </a:lnTo>
                <a:lnTo>
                  <a:pt x="4787900" y="58039"/>
                </a:lnTo>
                <a:lnTo>
                  <a:pt x="4889500" y="58039"/>
                </a:lnTo>
                <a:lnTo>
                  <a:pt x="4889500" y="45339"/>
                </a:lnTo>
                <a:close/>
              </a:path>
              <a:path w="5029200" h="103504">
                <a:moveTo>
                  <a:pt x="4749800" y="45339"/>
                </a:moveTo>
                <a:lnTo>
                  <a:pt x="4648200" y="45339"/>
                </a:lnTo>
                <a:lnTo>
                  <a:pt x="4648200" y="58039"/>
                </a:lnTo>
                <a:lnTo>
                  <a:pt x="4749800" y="58039"/>
                </a:lnTo>
                <a:lnTo>
                  <a:pt x="4749800" y="45339"/>
                </a:lnTo>
                <a:close/>
              </a:path>
              <a:path w="5029200" h="103504">
                <a:moveTo>
                  <a:pt x="4610100" y="45339"/>
                </a:moveTo>
                <a:lnTo>
                  <a:pt x="4508500" y="45339"/>
                </a:lnTo>
                <a:lnTo>
                  <a:pt x="4508500" y="58039"/>
                </a:lnTo>
                <a:lnTo>
                  <a:pt x="4610100" y="58039"/>
                </a:lnTo>
                <a:lnTo>
                  <a:pt x="4610100" y="45339"/>
                </a:lnTo>
                <a:close/>
              </a:path>
              <a:path w="5029200" h="103504">
                <a:moveTo>
                  <a:pt x="4470400" y="45339"/>
                </a:moveTo>
                <a:lnTo>
                  <a:pt x="4368800" y="45339"/>
                </a:lnTo>
                <a:lnTo>
                  <a:pt x="4368800" y="58039"/>
                </a:lnTo>
                <a:lnTo>
                  <a:pt x="4470400" y="58039"/>
                </a:lnTo>
                <a:lnTo>
                  <a:pt x="4470400" y="45339"/>
                </a:lnTo>
                <a:close/>
              </a:path>
              <a:path w="5029200" h="103504">
                <a:moveTo>
                  <a:pt x="4330700" y="45339"/>
                </a:moveTo>
                <a:lnTo>
                  <a:pt x="4229100" y="45339"/>
                </a:lnTo>
                <a:lnTo>
                  <a:pt x="4229100" y="58039"/>
                </a:lnTo>
                <a:lnTo>
                  <a:pt x="4330700" y="58039"/>
                </a:lnTo>
                <a:lnTo>
                  <a:pt x="4330700" y="45339"/>
                </a:lnTo>
                <a:close/>
              </a:path>
              <a:path w="5029200" h="103504">
                <a:moveTo>
                  <a:pt x="4191000" y="45339"/>
                </a:moveTo>
                <a:lnTo>
                  <a:pt x="4089400" y="45339"/>
                </a:lnTo>
                <a:lnTo>
                  <a:pt x="4089400" y="58039"/>
                </a:lnTo>
                <a:lnTo>
                  <a:pt x="4191000" y="58039"/>
                </a:lnTo>
                <a:lnTo>
                  <a:pt x="4191000" y="45339"/>
                </a:lnTo>
                <a:close/>
              </a:path>
              <a:path w="5029200" h="103504">
                <a:moveTo>
                  <a:pt x="4051300" y="45339"/>
                </a:moveTo>
                <a:lnTo>
                  <a:pt x="3949700" y="45339"/>
                </a:lnTo>
                <a:lnTo>
                  <a:pt x="3949700" y="58039"/>
                </a:lnTo>
                <a:lnTo>
                  <a:pt x="4051300" y="58039"/>
                </a:lnTo>
                <a:lnTo>
                  <a:pt x="4051300" y="45339"/>
                </a:lnTo>
                <a:close/>
              </a:path>
              <a:path w="5029200" h="103504">
                <a:moveTo>
                  <a:pt x="3911600" y="45339"/>
                </a:moveTo>
                <a:lnTo>
                  <a:pt x="3810000" y="45339"/>
                </a:lnTo>
                <a:lnTo>
                  <a:pt x="3810000" y="58039"/>
                </a:lnTo>
                <a:lnTo>
                  <a:pt x="3911600" y="58039"/>
                </a:lnTo>
                <a:lnTo>
                  <a:pt x="3911600" y="45339"/>
                </a:lnTo>
                <a:close/>
              </a:path>
              <a:path w="5029200" h="103504">
                <a:moveTo>
                  <a:pt x="3771900" y="45339"/>
                </a:moveTo>
                <a:lnTo>
                  <a:pt x="3670300" y="45339"/>
                </a:lnTo>
                <a:lnTo>
                  <a:pt x="3670300" y="58039"/>
                </a:lnTo>
                <a:lnTo>
                  <a:pt x="3771900" y="58039"/>
                </a:lnTo>
                <a:lnTo>
                  <a:pt x="3771900" y="45339"/>
                </a:lnTo>
                <a:close/>
              </a:path>
              <a:path w="5029200" h="103504">
                <a:moveTo>
                  <a:pt x="3632200" y="45339"/>
                </a:moveTo>
                <a:lnTo>
                  <a:pt x="3530600" y="45339"/>
                </a:lnTo>
                <a:lnTo>
                  <a:pt x="3530600" y="58039"/>
                </a:lnTo>
                <a:lnTo>
                  <a:pt x="3632200" y="58039"/>
                </a:lnTo>
                <a:lnTo>
                  <a:pt x="3632200" y="45339"/>
                </a:lnTo>
                <a:close/>
              </a:path>
              <a:path w="5029200" h="103504">
                <a:moveTo>
                  <a:pt x="3492500" y="45339"/>
                </a:moveTo>
                <a:lnTo>
                  <a:pt x="3390900" y="45339"/>
                </a:lnTo>
                <a:lnTo>
                  <a:pt x="3390900" y="58039"/>
                </a:lnTo>
                <a:lnTo>
                  <a:pt x="3492500" y="58039"/>
                </a:lnTo>
                <a:lnTo>
                  <a:pt x="3492500" y="45339"/>
                </a:lnTo>
                <a:close/>
              </a:path>
              <a:path w="5029200" h="103504">
                <a:moveTo>
                  <a:pt x="3352800" y="45339"/>
                </a:moveTo>
                <a:lnTo>
                  <a:pt x="3251200" y="45339"/>
                </a:lnTo>
                <a:lnTo>
                  <a:pt x="3251200" y="58039"/>
                </a:lnTo>
                <a:lnTo>
                  <a:pt x="3352800" y="58039"/>
                </a:lnTo>
                <a:lnTo>
                  <a:pt x="3352800" y="45339"/>
                </a:lnTo>
                <a:close/>
              </a:path>
              <a:path w="5029200" h="103504">
                <a:moveTo>
                  <a:pt x="3213100" y="45339"/>
                </a:moveTo>
                <a:lnTo>
                  <a:pt x="3111500" y="45339"/>
                </a:lnTo>
                <a:lnTo>
                  <a:pt x="3111500" y="58039"/>
                </a:lnTo>
                <a:lnTo>
                  <a:pt x="3213100" y="58039"/>
                </a:lnTo>
                <a:lnTo>
                  <a:pt x="3213100" y="45339"/>
                </a:lnTo>
                <a:close/>
              </a:path>
              <a:path w="5029200" h="103504">
                <a:moveTo>
                  <a:pt x="3073400" y="45339"/>
                </a:moveTo>
                <a:lnTo>
                  <a:pt x="2971800" y="45339"/>
                </a:lnTo>
                <a:lnTo>
                  <a:pt x="2971800" y="58039"/>
                </a:lnTo>
                <a:lnTo>
                  <a:pt x="3073400" y="58039"/>
                </a:lnTo>
                <a:lnTo>
                  <a:pt x="3073400" y="45339"/>
                </a:lnTo>
                <a:close/>
              </a:path>
              <a:path w="5029200" h="103504">
                <a:moveTo>
                  <a:pt x="2933700" y="45339"/>
                </a:moveTo>
                <a:lnTo>
                  <a:pt x="2832100" y="45339"/>
                </a:lnTo>
                <a:lnTo>
                  <a:pt x="2832100" y="58039"/>
                </a:lnTo>
                <a:lnTo>
                  <a:pt x="2933700" y="58039"/>
                </a:lnTo>
                <a:lnTo>
                  <a:pt x="2933700" y="45339"/>
                </a:lnTo>
                <a:close/>
              </a:path>
              <a:path w="5029200" h="103504">
                <a:moveTo>
                  <a:pt x="2794000" y="45339"/>
                </a:moveTo>
                <a:lnTo>
                  <a:pt x="2692400" y="45339"/>
                </a:lnTo>
                <a:lnTo>
                  <a:pt x="2692400" y="58039"/>
                </a:lnTo>
                <a:lnTo>
                  <a:pt x="2794000" y="58039"/>
                </a:lnTo>
                <a:lnTo>
                  <a:pt x="2794000" y="45339"/>
                </a:lnTo>
                <a:close/>
              </a:path>
              <a:path w="5029200" h="103504">
                <a:moveTo>
                  <a:pt x="2654300" y="45339"/>
                </a:moveTo>
                <a:lnTo>
                  <a:pt x="2552700" y="45339"/>
                </a:lnTo>
                <a:lnTo>
                  <a:pt x="2552700" y="58039"/>
                </a:lnTo>
                <a:lnTo>
                  <a:pt x="2654300" y="58039"/>
                </a:lnTo>
                <a:lnTo>
                  <a:pt x="2654300" y="45339"/>
                </a:lnTo>
                <a:close/>
              </a:path>
              <a:path w="5029200" h="103504">
                <a:moveTo>
                  <a:pt x="2514600" y="45339"/>
                </a:moveTo>
                <a:lnTo>
                  <a:pt x="2413000" y="45339"/>
                </a:lnTo>
                <a:lnTo>
                  <a:pt x="2413000" y="58039"/>
                </a:lnTo>
                <a:lnTo>
                  <a:pt x="2514600" y="58039"/>
                </a:lnTo>
                <a:lnTo>
                  <a:pt x="2514600" y="45339"/>
                </a:lnTo>
                <a:close/>
              </a:path>
              <a:path w="5029200" h="103504">
                <a:moveTo>
                  <a:pt x="2374900" y="45339"/>
                </a:moveTo>
                <a:lnTo>
                  <a:pt x="2273300" y="45339"/>
                </a:lnTo>
                <a:lnTo>
                  <a:pt x="2273300" y="58039"/>
                </a:lnTo>
                <a:lnTo>
                  <a:pt x="2374900" y="58039"/>
                </a:lnTo>
                <a:lnTo>
                  <a:pt x="2374900" y="45339"/>
                </a:lnTo>
                <a:close/>
              </a:path>
              <a:path w="5029200" h="103504">
                <a:moveTo>
                  <a:pt x="2235200" y="45339"/>
                </a:moveTo>
                <a:lnTo>
                  <a:pt x="2133600" y="45339"/>
                </a:lnTo>
                <a:lnTo>
                  <a:pt x="2133600" y="58039"/>
                </a:lnTo>
                <a:lnTo>
                  <a:pt x="2235200" y="58039"/>
                </a:lnTo>
                <a:lnTo>
                  <a:pt x="2235200" y="45339"/>
                </a:lnTo>
                <a:close/>
              </a:path>
              <a:path w="5029200" h="103504">
                <a:moveTo>
                  <a:pt x="2095500" y="45339"/>
                </a:moveTo>
                <a:lnTo>
                  <a:pt x="1993900" y="45339"/>
                </a:lnTo>
                <a:lnTo>
                  <a:pt x="1993900" y="58039"/>
                </a:lnTo>
                <a:lnTo>
                  <a:pt x="2095500" y="58039"/>
                </a:lnTo>
                <a:lnTo>
                  <a:pt x="2095500" y="45339"/>
                </a:lnTo>
                <a:close/>
              </a:path>
              <a:path w="5029200" h="103504">
                <a:moveTo>
                  <a:pt x="1955800" y="45339"/>
                </a:moveTo>
                <a:lnTo>
                  <a:pt x="1854200" y="45339"/>
                </a:lnTo>
                <a:lnTo>
                  <a:pt x="1854200" y="58039"/>
                </a:lnTo>
                <a:lnTo>
                  <a:pt x="1955800" y="58039"/>
                </a:lnTo>
                <a:lnTo>
                  <a:pt x="1955800" y="45339"/>
                </a:lnTo>
                <a:close/>
              </a:path>
              <a:path w="5029200" h="103504">
                <a:moveTo>
                  <a:pt x="1816100" y="45339"/>
                </a:moveTo>
                <a:lnTo>
                  <a:pt x="1714500" y="45339"/>
                </a:lnTo>
                <a:lnTo>
                  <a:pt x="1714500" y="58039"/>
                </a:lnTo>
                <a:lnTo>
                  <a:pt x="1816100" y="58039"/>
                </a:lnTo>
                <a:lnTo>
                  <a:pt x="1816100" y="45339"/>
                </a:lnTo>
                <a:close/>
              </a:path>
              <a:path w="5029200" h="103504">
                <a:moveTo>
                  <a:pt x="1676400" y="45339"/>
                </a:moveTo>
                <a:lnTo>
                  <a:pt x="1574800" y="45339"/>
                </a:lnTo>
                <a:lnTo>
                  <a:pt x="1574800" y="58039"/>
                </a:lnTo>
                <a:lnTo>
                  <a:pt x="1676400" y="58039"/>
                </a:lnTo>
                <a:lnTo>
                  <a:pt x="1676400" y="45339"/>
                </a:lnTo>
                <a:close/>
              </a:path>
              <a:path w="5029200" h="103504">
                <a:moveTo>
                  <a:pt x="1536700" y="45339"/>
                </a:moveTo>
                <a:lnTo>
                  <a:pt x="1435100" y="45339"/>
                </a:lnTo>
                <a:lnTo>
                  <a:pt x="1435100" y="58039"/>
                </a:lnTo>
                <a:lnTo>
                  <a:pt x="1536700" y="58039"/>
                </a:lnTo>
                <a:lnTo>
                  <a:pt x="1536700" y="45339"/>
                </a:lnTo>
                <a:close/>
              </a:path>
              <a:path w="5029200" h="103504">
                <a:moveTo>
                  <a:pt x="1397000" y="45339"/>
                </a:moveTo>
                <a:lnTo>
                  <a:pt x="1295400" y="45339"/>
                </a:lnTo>
                <a:lnTo>
                  <a:pt x="1295400" y="58039"/>
                </a:lnTo>
                <a:lnTo>
                  <a:pt x="1397000" y="58039"/>
                </a:lnTo>
                <a:lnTo>
                  <a:pt x="1397000" y="45339"/>
                </a:lnTo>
                <a:close/>
              </a:path>
              <a:path w="5029200" h="103504">
                <a:moveTo>
                  <a:pt x="1257300" y="45339"/>
                </a:moveTo>
                <a:lnTo>
                  <a:pt x="1155700" y="45339"/>
                </a:lnTo>
                <a:lnTo>
                  <a:pt x="1155700" y="58039"/>
                </a:lnTo>
                <a:lnTo>
                  <a:pt x="1257300" y="58039"/>
                </a:lnTo>
                <a:lnTo>
                  <a:pt x="1257300" y="45339"/>
                </a:lnTo>
                <a:close/>
              </a:path>
              <a:path w="5029200" h="103504">
                <a:moveTo>
                  <a:pt x="1117600" y="45339"/>
                </a:moveTo>
                <a:lnTo>
                  <a:pt x="1016000" y="45339"/>
                </a:lnTo>
                <a:lnTo>
                  <a:pt x="1016000" y="58039"/>
                </a:lnTo>
                <a:lnTo>
                  <a:pt x="1117600" y="58039"/>
                </a:lnTo>
                <a:lnTo>
                  <a:pt x="1117600" y="45339"/>
                </a:lnTo>
                <a:close/>
              </a:path>
              <a:path w="5029200" h="103504">
                <a:moveTo>
                  <a:pt x="977900" y="45339"/>
                </a:moveTo>
                <a:lnTo>
                  <a:pt x="876300" y="45339"/>
                </a:lnTo>
                <a:lnTo>
                  <a:pt x="876300" y="58039"/>
                </a:lnTo>
                <a:lnTo>
                  <a:pt x="977900" y="58039"/>
                </a:lnTo>
                <a:lnTo>
                  <a:pt x="977900" y="45339"/>
                </a:lnTo>
                <a:close/>
              </a:path>
              <a:path w="5029200" h="103504">
                <a:moveTo>
                  <a:pt x="838200" y="45339"/>
                </a:moveTo>
                <a:lnTo>
                  <a:pt x="736600" y="45339"/>
                </a:lnTo>
                <a:lnTo>
                  <a:pt x="736600" y="58039"/>
                </a:lnTo>
                <a:lnTo>
                  <a:pt x="838200" y="58039"/>
                </a:lnTo>
                <a:lnTo>
                  <a:pt x="838200" y="45339"/>
                </a:lnTo>
                <a:close/>
              </a:path>
              <a:path w="5029200" h="103504">
                <a:moveTo>
                  <a:pt x="698500" y="45339"/>
                </a:moveTo>
                <a:lnTo>
                  <a:pt x="596900" y="45339"/>
                </a:lnTo>
                <a:lnTo>
                  <a:pt x="596900" y="58039"/>
                </a:lnTo>
                <a:lnTo>
                  <a:pt x="698500" y="58039"/>
                </a:lnTo>
                <a:lnTo>
                  <a:pt x="698500" y="45339"/>
                </a:lnTo>
                <a:close/>
              </a:path>
              <a:path w="5029200" h="103504">
                <a:moveTo>
                  <a:pt x="558800" y="45339"/>
                </a:moveTo>
                <a:lnTo>
                  <a:pt x="457200" y="45339"/>
                </a:lnTo>
                <a:lnTo>
                  <a:pt x="457200" y="58039"/>
                </a:lnTo>
                <a:lnTo>
                  <a:pt x="558800" y="58039"/>
                </a:lnTo>
                <a:lnTo>
                  <a:pt x="558800" y="45339"/>
                </a:lnTo>
                <a:close/>
              </a:path>
              <a:path w="5029200" h="103504">
                <a:moveTo>
                  <a:pt x="419100" y="45339"/>
                </a:moveTo>
                <a:lnTo>
                  <a:pt x="317500" y="45339"/>
                </a:lnTo>
                <a:lnTo>
                  <a:pt x="317500" y="58039"/>
                </a:lnTo>
                <a:lnTo>
                  <a:pt x="419100" y="58039"/>
                </a:lnTo>
                <a:lnTo>
                  <a:pt x="419100" y="45339"/>
                </a:lnTo>
                <a:close/>
              </a:path>
              <a:path w="5029200" h="103504">
                <a:moveTo>
                  <a:pt x="279400" y="45339"/>
                </a:moveTo>
                <a:lnTo>
                  <a:pt x="177800" y="45339"/>
                </a:lnTo>
                <a:lnTo>
                  <a:pt x="177800" y="58039"/>
                </a:lnTo>
                <a:lnTo>
                  <a:pt x="279400" y="58039"/>
                </a:lnTo>
                <a:lnTo>
                  <a:pt x="279400" y="45339"/>
                </a:lnTo>
                <a:close/>
              </a:path>
              <a:path w="5029200" h="103504">
                <a:moveTo>
                  <a:pt x="88646" y="0"/>
                </a:moveTo>
                <a:lnTo>
                  <a:pt x="0" y="51689"/>
                </a:lnTo>
                <a:lnTo>
                  <a:pt x="88646" y="103378"/>
                </a:lnTo>
                <a:lnTo>
                  <a:pt x="92455" y="102362"/>
                </a:lnTo>
                <a:lnTo>
                  <a:pt x="96012" y="96266"/>
                </a:lnTo>
                <a:lnTo>
                  <a:pt x="94996" y="92456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8"/>
                </a:lnTo>
                <a:lnTo>
                  <a:pt x="34471" y="46228"/>
                </a:lnTo>
                <a:lnTo>
                  <a:pt x="94996" y="10922"/>
                </a:lnTo>
                <a:lnTo>
                  <a:pt x="96012" y="7112"/>
                </a:lnTo>
                <a:lnTo>
                  <a:pt x="92455" y="1016"/>
                </a:lnTo>
                <a:lnTo>
                  <a:pt x="88646" y="0"/>
                </a:lnTo>
                <a:close/>
              </a:path>
              <a:path w="5029200" h="103504">
                <a:moveTo>
                  <a:pt x="139700" y="45339"/>
                </a:moveTo>
                <a:lnTo>
                  <a:pt x="38100" y="45339"/>
                </a:lnTo>
                <a:lnTo>
                  <a:pt x="38100" y="58039"/>
                </a:lnTo>
                <a:lnTo>
                  <a:pt x="139700" y="58039"/>
                </a:lnTo>
                <a:lnTo>
                  <a:pt x="139700" y="45339"/>
                </a:lnTo>
                <a:close/>
              </a:path>
              <a:path w="5029200" h="103504">
                <a:moveTo>
                  <a:pt x="15748" y="46228"/>
                </a:moveTo>
                <a:lnTo>
                  <a:pt x="15748" y="57150"/>
                </a:lnTo>
                <a:lnTo>
                  <a:pt x="25109" y="51689"/>
                </a:lnTo>
                <a:lnTo>
                  <a:pt x="15748" y="46228"/>
                </a:lnTo>
                <a:close/>
              </a:path>
              <a:path w="5029200" h="103504">
                <a:moveTo>
                  <a:pt x="25109" y="51689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9"/>
                </a:lnTo>
                <a:close/>
              </a:path>
              <a:path w="5029200" h="103504">
                <a:moveTo>
                  <a:pt x="34471" y="46228"/>
                </a:moveTo>
                <a:lnTo>
                  <a:pt x="15748" y="46228"/>
                </a:lnTo>
                <a:lnTo>
                  <a:pt x="25109" y="51689"/>
                </a:lnTo>
                <a:lnTo>
                  <a:pt x="34471" y="4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2923"/>
            <a:ext cx="807402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force </a:t>
            </a:r>
            <a:r>
              <a:rPr sz="3200" spc="-5" dirty="0">
                <a:latin typeface="Georgia"/>
                <a:cs typeface="Georgia"/>
              </a:rPr>
              <a:t>or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50" dirty="0">
                <a:latin typeface="Georgia"/>
                <a:cs typeface="Georgia"/>
              </a:rPr>
              <a:t>of 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60" dirty="0">
                <a:latin typeface="Georgia"/>
                <a:cs typeface="Georgia"/>
              </a:rPr>
              <a:t>against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walls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blood  </a:t>
            </a:r>
            <a:r>
              <a:rPr sz="3200" spc="-35" dirty="0">
                <a:latin typeface="Georgia"/>
                <a:cs typeface="Georgia"/>
              </a:rPr>
              <a:t>vessels.</a:t>
            </a:r>
            <a:endParaRPr sz="3200">
              <a:latin typeface="Georgia"/>
              <a:cs typeface="Georgi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0" dirty="0">
                <a:latin typeface="Georgia"/>
                <a:cs typeface="Georgia"/>
              </a:rPr>
              <a:t>Arterial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50" dirty="0">
                <a:latin typeface="Georgia"/>
                <a:cs typeface="Georgia"/>
              </a:rPr>
              <a:t>a measure of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5" dirty="0">
                <a:latin typeface="Georgia"/>
                <a:cs typeface="Georgia"/>
              </a:rPr>
              <a:t>exerted by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30" dirty="0">
                <a:latin typeface="Georgia"/>
                <a:cs typeface="Georgia"/>
              </a:rPr>
              <a:t>as </a:t>
            </a:r>
            <a:r>
              <a:rPr sz="3200" spc="-40" dirty="0">
                <a:latin typeface="Georgia"/>
                <a:cs typeface="Georgia"/>
              </a:rPr>
              <a:t>it </a:t>
            </a:r>
            <a:r>
              <a:rPr sz="3200" spc="-20" dirty="0">
                <a:latin typeface="Georgia"/>
                <a:cs typeface="Georgia"/>
              </a:rPr>
              <a:t>flows  </a:t>
            </a:r>
            <a:r>
              <a:rPr sz="3200" spc="-65" dirty="0">
                <a:latin typeface="Georgia"/>
                <a:cs typeface="Georgia"/>
              </a:rPr>
              <a:t>through </a:t>
            </a:r>
            <a:r>
              <a:rPr sz="3200" spc="-40" dirty="0">
                <a:latin typeface="Georgia"/>
                <a:cs typeface="Georgia"/>
              </a:rPr>
              <a:t>the arteries. </a:t>
            </a:r>
            <a:r>
              <a:rPr sz="3200" spc="-114" dirty="0">
                <a:latin typeface="Georgia"/>
                <a:cs typeface="Georgia"/>
              </a:rPr>
              <a:t>It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0" dirty="0">
                <a:latin typeface="Georgia"/>
                <a:cs typeface="Georgia"/>
              </a:rPr>
              <a:t>result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35" dirty="0">
                <a:latin typeface="Georgia"/>
                <a:cs typeface="Georgia"/>
              </a:rPr>
              <a:t>ejection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75" dirty="0">
                <a:latin typeface="Georgia"/>
                <a:cs typeface="Georgia"/>
              </a:rPr>
              <a:t>from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left </a:t>
            </a:r>
            <a:r>
              <a:rPr sz="3200" spc="-30" dirty="0">
                <a:latin typeface="Georgia"/>
                <a:cs typeface="Georgia"/>
              </a:rPr>
              <a:t>ventricle </a:t>
            </a:r>
            <a:r>
              <a:rPr sz="3200" spc="-60" dirty="0">
                <a:latin typeface="Georgia"/>
                <a:cs typeface="Georgia"/>
              </a:rPr>
              <a:t>into  </a:t>
            </a:r>
            <a:r>
              <a:rPr sz="3200" spc="-40" dirty="0">
                <a:latin typeface="Georgia"/>
                <a:cs typeface="Georgia"/>
              </a:rPr>
              <a:t>the</a:t>
            </a:r>
            <a:r>
              <a:rPr sz="3200" spc="-80" dirty="0">
                <a:latin typeface="Georgia"/>
                <a:cs typeface="Georgia"/>
              </a:rPr>
              <a:t> </a:t>
            </a:r>
            <a:r>
              <a:rPr sz="3200" spc="-65" dirty="0">
                <a:latin typeface="Georgia"/>
                <a:cs typeface="Georgia"/>
              </a:rPr>
              <a:t>aorta.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200" y="3733798"/>
            <a:ext cx="4876799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190999"/>
            <a:ext cx="4267200" cy="2666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207"/>
            <a:ext cx="7959090" cy="551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4200" algn="l"/>
              </a:tabLst>
            </a:pPr>
            <a:r>
              <a:rPr sz="3000" b="1" spc="-180" dirty="0">
                <a:latin typeface="Georgia"/>
                <a:cs typeface="Georgia"/>
              </a:rPr>
              <a:t>ii.	</a:t>
            </a:r>
            <a:r>
              <a:rPr sz="3000" b="1" spc="-215" dirty="0">
                <a:latin typeface="Georgia"/>
                <a:cs typeface="Georgia"/>
              </a:rPr>
              <a:t>Chemoreceptor</a:t>
            </a:r>
            <a:r>
              <a:rPr sz="3000" b="1" spc="-80" dirty="0">
                <a:latin typeface="Georgia"/>
                <a:cs typeface="Georgia"/>
              </a:rPr>
              <a:t> </a:t>
            </a:r>
            <a:r>
              <a:rPr sz="3000" b="1" spc="-204" dirty="0">
                <a:latin typeface="Georgia"/>
                <a:cs typeface="Georgia"/>
              </a:rPr>
              <a:t>Reflexes</a:t>
            </a:r>
            <a:endParaRPr sz="3000">
              <a:latin typeface="Georgia"/>
              <a:cs typeface="Georgia"/>
            </a:endParaRPr>
          </a:p>
          <a:p>
            <a:pPr marL="12700" marR="5080" indent="914400">
              <a:lnSpc>
                <a:spcPct val="80000"/>
              </a:lnSpc>
              <a:spcBef>
                <a:spcPts val="725"/>
              </a:spcBef>
            </a:pPr>
            <a:r>
              <a:rPr sz="3000" spc="-50" dirty="0">
                <a:latin typeface="Georgia"/>
                <a:cs typeface="Georgia"/>
              </a:rPr>
              <a:t>Chemoreceptors </a:t>
            </a:r>
            <a:r>
              <a:rPr sz="3000" spc="-30" dirty="0">
                <a:latin typeface="Georgia"/>
                <a:cs typeface="Georgia"/>
              </a:rPr>
              <a:t>are </a:t>
            </a:r>
            <a:r>
              <a:rPr sz="3000" spc="-15" dirty="0">
                <a:latin typeface="Georgia"/>
                <a:cs typeface="Georgia"/>
              </a:rPr>
              <a:t>sensory </a:t>
            </a:r>
            <a:r>
              <a:rPr sz="3000" spc="-20" dirty="0">
                <a:latin typeface="Georgia"/>
                <a:cs typeface="Georgia"/>
              </a:rPr>
              <a:t>receptors</a:t>
            </a:r>
            <a:r>
              <a:rPr sz="3000" spc="-235" dirty="0">
                <a:latin typeface="Georgia"/>
                <a:cs typeface="Georgia"/>
              </a:rPr>
              <a:t> </a:t>
            </a:r>
            <a:r>
              <a:rPr sz="3000" spc="-50" dirty="0">
                <a:latin typeface="Georgia"/>
                <a:cs typeface="Georgia"/>
              </a:rPr>
              <a:t>that  </a:t>
            </a:r>
            <a:r>
              <a:rPr sz="3000" spc="-55" dirty="0">
                <a:latin typeface="Georgia"/>
                <a:cs typeface="Georgia"/>
              </a:rPr>
              <a:t>monitor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60" dirty="0">
                <a:latin typeface="Georgia"/>
                <a:cs typeface="Georgia"/>
              </a:rPr>
              <a:t>chemical </a:t>
            </a:r>
            <a:r>
              <a:rPr sz="3000" spc="-50" dirty="0">
                <a:latin typeface="Georgia"/>
                <a:cs typeface="Georgia"/>
              </a:rPr>
              <a:t>composition of </a:t>
            </a:r>
            <a:r>
              <a:rPr sz="3000" spc="-40" dirty="0">
                <a:latin typeface="Georgia"/>
                <a:cs typeface="Georgia"/>
              </a:rPr>
              <a:t>blood  located </a:t>
            </a:r>
            <a:r>
              <a:rPr sz="3000" spc="-25" dirty="0">
                <a:latin typeface="Georgia"/>
                <a:cs typeface="Georgia"/>
              </a:rPr>
              <a:t>close </a:t>
            </a:r>
            <a:r>
              <a:rPr sz="3000" spc="-40" dirty="0">
                <a:latin typeface="Georgia"/>
                <a:cs typeface="Georgia"/>
              </a:rPr>
              <a:t>to the </a:t>
            </a:r>
            <a:r>
              <a:rPr sz="3000" spc="-30" dirty="0">
                <a:latin typeface="Georgia"/>
                <a:cs typeface="Georgia"/>
              </a:rPr>
              <a:t>baroreceptors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45" dirty="0">
                <a:latin typeface="Georgia"/>
                <a:cs typeface="Georgia"/>
              </a:rPr>
              <a:t>carotid  </a:t>
            </a:r>
            <a:r>
              <a:rPr sz="3000" spc="-50" dirty="0">
                <a:latin typeface="Georgia"/>
                <a:cs typeface="Georgia"/>
              </a:rPr>
              <a:t>sinus </a:t>
            </a:r>
            <a:r>
              <a:rPr sz="3000" spc="-70" dirty="0">
                <a:latin typeface="Georgia"/>
                <a:cs typeface="Georgia"/>
              </a:rPr>
              <a:t>and </a:t>
            </a:r>
            <a:r>
              <a:rPr sz="3000" spc="-60" dirty="0">
                <a:latin typeface="Georgia"/>
                <a:cs typeface="Georgia"/>
              </a:rPr>
              <a:t>arch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35" dirty="0">
                <a:latin typeface="Georgia"/>
                <a:cs typeface="Georgia"/>
              </a:rPr>
              <a:t>the </a:t>
            </a:r>
            <a:r>
              <a:rPr sz="3000" spc="-60" dirty="0">
                <a:latin typeface="Georgia"/>
                <a:cs typeface="Georgia"/>
              </a:rPr>
              <a:t>aorta. </a:t>
            </a:r>
            <a:r>
              <a:rPr sz="3000" spc="-50" dirty="0">
                <a:latin typeface="Georgia"/>
                <a:cs typeface="Georgia"/>
              </a:rPr>
              <a:t>Chemoreceptors  </a:t>
            </a:r>
            <a:r>
              <a:rPr sz="3000" spc="-25" dirty="0">
                <a:latin typeface="Georgia"/>
                <a:cs typeface="Georgia"/>
              </a:rPr>
              <a:t>detect </a:t>
            </a:r>
            <a:r>
              <a:rPr sz="3000" spc="-45" dirty="0">
                <a:latin typeface="Georgia"/>
                <a:cs typeface="Georgia"/>
              </a:rPr>
              <a:t>changes </a:t>
            </a:r>
            <a:r>
              <a:rPr sz="3000" spc="-80" dirty="0">
                <a:latin typeface="Georgia"/>
                <a:cs typeface="Georgia"/>
              </a:rPr>
              <a:t>in </a:t>
            </a:r>
            <a:r>
              <a:rPr sz="3000" spc="-45" dirty="0">
                <a:latin typeface="Georgia"/>
                <a:cs typeface="Georgia"/>
              </a:rPr>
              <a:t>blood </a:t>
            </a:r>
            <a:r>
              <a:rPr sz="3000" spc="-30" dirty="0">
                <a:latin typeface="Georgia"/>
                <a:cs typeface="Georgia"/>
              </a:rPr>
              <a:t>level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165" dirty="0">
                <a:latin typeface="Georgia"/>
                <a:cs typeface="Georgia"/>
              </a:rPr>
              <a:t>O</a:t>
            </a:r>
            <a:r>
              <a:rPr sz="3000" spc="-247" baseline="-20833" dirty="0">
                <a:latin typeface="Georgia"/>
                <a:cs typeface="Georgia"/>
              </a:rPr>
              <a:t>2</a:t>
            </a:r>
            <a:r>
              <a:rPr sz="3000" spc="-165" dirty="0">
                <a:latin typeface="Georgia"/>
                <a:cs typeface="Georgia"/>
              </a:rPr>
              <a:t>, </a:t>
            </a:r>
            <a:r>
              <a:rPr sz="3000" spc="-185" dirty="0">
                <a:latin typeface="Georgia"/>
                <a:cs typeface="Georgia"/>
              </a:rPr>
              <a:t>CO</a:t>
            </a:r>
            <a:r>
              <a:rPr sz="3000" spc="-277" baseline="-20833" dirty="0">
                <a:latin typeface="Georgia"/>
                <a:cs typeface="Georgia"/>
              </a:rPr>
              <a:t>2</a:t>
            </a:r>
            <a:r>
              <a:rPr sz="3000" spc="-185" dirty="0">
                <a:latin typeface="Georgia"/>
                <a:cs typeface="Georgia"/>
              </a:rPr>
              <a:t>, </a:t>
            </a:r>
            <a:r>
              <a:rPr sz="3000" spc="-70" dirty="0">
                <a:latin typeface="Georgia"/>
                <a:cs typeface="Georgia"/>
              </a:rPr>
              <a:t>and</a:t>
            </a:r>
            <a:r>
              <a:rPr sz="3000" spc="10" dirty="0">
                <a:latin typeface="Georgia"/>
                <a:cs typeface="Georgia"/>
              </a:rPr>
              <a:t> </a:t>
            </a:r>
            <a:r>
              <a:rPr sz="3000" spc="-254" dirty="0">
                <a:latin typeface="Georgia"/>
                <a:cs typeface="Georgia"/>
              </a:rPr>
              <a:t>H</a:t>
            </a:r>
            <a:r>
              <a:rPr sz="3000" spc="-382" baseline="25000" dirty="0">
                <a:latin typeface="Georgia"/>
                <a:cs typeface="Georgia"/>
              </a:rPr>
              <a:t>+</a:t>
            </a:r>
            <a:r>
              <a:rPr sz="3000" spc="-254" dirty="0">
                <a:latin typeface="Georgia"/>
                <a:cs typeface="Georgia"/>
              </a:rPr>
              <a:t>.</a:t>
            </a:r>
            <a:endParaRPr sz="3000">
              <a:latin typeface="Georgia"/>
              <a:cs typeface="Georgia"/>
            </a:endParaRPr>
          </a:p>
          <a:p>
            <a:pPr marL="12700" marR="24130" indent="914400">
              <a:lnSpc>
                <a:spcPct val="80000"/>
              </a:lnSpc>
              <a:spcBef>
                <a:spcPts val="720"/>
              </a:spcBef>
            </a:pPr>
            <a:r>
              <a:rPr sz="3000" spc="-95" dirty="0">
                <a:latin typeface="Georgia"/>
                <a:cs typeface="Georgia"/>
              </a:rPr>
              <a:t>Hypoxia </a:t>
            </a:r>
            <a:r>
              <a:rPr sz="3000" spc="-10" dirty="0">
                <a:latin typeface="Georgia"/>
                <a:cs typeface="Georgia"/>
              </a:rPr>
              <a:t>(lowered </a:t>
            </a:r>
            <a:r>
              <a:rPr sz="3000" spc="-145" dirty="0">
                <a:latin typeface="Georgia"/>
                <a:cs typeface="Georgia"/>
              </a:rPr>
              <a:t>O</a:t>
            </a:r>
            <a:r>
              <a:rPr sz="3000" spc="-217" baseline="-20833" dirty="0">
                <a:latin typeface="Georgia"/>
                <a:cs typeface="Georgia"/>
              </a:rPr>
              <a:t>2 </a:t>
            </a:r>
            <a:r>
              <a:rPr sz="3000" spc="-55" dirty="0">
                <a:latin typeface="Georgia"/>
                <a:cs typeface="Georgia"/>
              </a:rPr>
              <a:t>availability), </a:t>
            </a:r>
            <a:r>
              <a:rPr sz="3000" spc="-40" dirty="0">
                <a:latin typeface="Georgia"/>
                <a:cs typeface="Georgia"/>
              </a:rPr>
              <a:t>acidosis  </a:t>
            </a:r>
            <a:r>
              <a:rPr sz="3000" spc="-45" dirty="0">
                <a:latin typeface="Georgia"/>
                <a:cs typeface="Georgia"/>
              </a:rPr>
              <a:t>(an </a:t>
            </a:r>
            <a:r>
              <a:rPr sz="3000" spc="-35" dirty="0">
                <a:latin typeface="Georgia"/>
                <a:cs typeface="Georgia"/>
              </a:rPr>
              <a:t>increase </a:t>
            </a:r>
            <a:r>
              <a:rPr sz="3000" spc="-75" dirty="0">
                <a:latin typeface="Georgia"/>
                <a:cs typeface="Georgia"/>
              </a:rPr>
              <a:t>in </a:t>
            </a:r>
            <a:r>
              <a:rPr sz="3000" spc="-285" dirty="0">
                <a:latin typeface="Georgia"/>
                <a:cs typeface="Georgia"/>
              </a:rPr>
              <a:t>H</a:t>
            </a:r>
            <a:r>
              <a:rPr sz="3000" spc="-427" baseline="25000" dirty="0">
                <a:latin typeface="Georgia"/>
                <a:cs typeface="Georgia"/>
              </a:rPr>
              <a:t>+</a:t>
            </a:r>
            <a:r>
              <a:rPr sz="3000" spc="-135" baseline="25000" dirty="0">
                <a:latin typeface="Georgia"/>
                <a:cs typeface="Georgia"/>
              </a:rPr>
              <a:t> </a:t>
            </a:r>
            <a:r>
              <a:rPr sz="3000" spc="-45" dirty="0">
                <a:latin typeface="Georgia"/>
                <a:cs typeface="Georgia"/>
              </a:rPr>
              <a:t>concentration) </a:t>
            </a:r>
            <a:r>
              <a:rPr sz="3000" spc="-10" dirty="0">
                <a:latin typeface="Georgia"/>
                <a:cs typeface="Georgia"/>
              </a:rPr>
              <a:t>or </a:t>
            </a:r>
            <a:r>
              <a:rPr sz="3000" spc="-50" dirty="0">
                <a:latin typeface="Georgia"/>
                <a:cs typeface="Georgia"/>
              </a:rPr>
              <a:t>hypercapnia  </a:t>
            </a:r>
            <a:r>
              <a:rPr sz="3000" spc="-30" dirty="0">
                <a:latin typeface="Georgia"/>
                <a:cs typeface="Georgia"/>
              </a:rPr>
              <a:t>(excess </a:t>
            </a:r>
            <a:r>
              <a:rPr sz="3000" spc="-130" dirty="0">
                <a:latin typeface="Georgia"/>
                <a:cs typeface="Georgia"/>
              </a:rPr>
              <a:t>CO</a:t>
            </a:r>
            <a:r>
              <a:rPr sz="3000" spc="-195" baseline="-20833" dirty="0">
                <a:latin typeface="Georgia"/>
                <a:cs typeface="Georgia"/>
              </a:rPr>
              <a:t>2</a:t>
            </a:r>
            <a:r>
              <a:rPr sz="3000" spc="-130" dirty="0">
                <a:latin typeface="Georgia"/>
                <a:cs typeface="Georgia"/>
              </a:rPr>
              <a:t>) </a:t>
            </a:r>
            <a:r>
              <a:rPr sz="3000" spc="-45" dirty="0">
                <a:latin typeface="Georgia"/>
                <a:cs typeface="Georgia"/>
              </a:rPr>
              <a:t>stimulates </a:t>
            </a:r>
            <a:r>
              <a:rPr sz="3000" spc="-35" dirty="0">
                <a:latin typeface="Georgia"/>
                <a:cs typeface="Georgia"/>
              </a:rPr>
              <a:t>the chemoreceptors to  </a:t>
            </a:r>
            <a:r>
              <a:rPr sz="3000" spc="-40" dirty="0">
                <a:latin typeface="Georgia"/>
                <a:cs typeface="Georgia"/>
              </a:rPr>
              <a:t>send </a:t>
            </a:r>
            <a:r>
              <a:rPr sz="3000" spc="-50" dirty="0">
                <a:latin typeface="Georgia"/>
                <a:cs typeface="Georgia"/>
              </a:rPr>
              <a:t>impulses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50" dirty="0">
                <a:latin typeface="Georgia"/>
                <a:cs typeface="Georgia"/>
              </a:rPr>
              <a:t>cardiovascular</a:t>
            </a:r>
            <a:r>
              <a:rPr sz="3000" spc="-170" dirty="0">
                <a:latin typeface="Georgia"/>
                <a:cs typeface="Georgia"/>
              </a:rPr>
              <a:t> </a:t>
            </a:r>
            <a:r>
              <a:rPr sz="3000" spc="-90" dirty="0">
                <a:latin typeface="Georgia"/>
                <a:cs typeface="Georgia"/>
              </a:rPr>
              <a:t>center.</a:t>
            </a:r>
            <a:endParaRPr sz="3000">
              <a:latin typeface="Georgia"/>
              <a:cs typeface="Georgia"/>
            </a:endParaRPr>
          </a:p>
          <a:p>
            <a:pPr marL="12700" marR="185420" indent="914400">
              <a:lnSpc>
                <a:spcPct val="80000"/>
              </a:lnSpc>
              <a:spcBef>
                <a:spcPts val="720"/>
              </a:spcBef>
            </a:pPr>
            <a:r>
              <a:rPr sz="3000" spc="-150" dirty="0">
                <a:latin typeface="Georgia"/>
                <a:cs typeface="Georgia"/>
              </a:rPr>
              <a:t>In </a:t>
            </a:r>
            <a:r>
              <a:rPr sz="3000" spc="-45" dirty="0">
                <a:latin typeface="Georgia"/>
                <a:cs typeface="Georgia"/>
              </a:rPr>
              <a:t>response, </a:t>
            </a:r>
            <a:r>
              <a:rPr sz="3000" spc="-40" dirty="0">
                <a:latin typeface="Georgia"/>
                <a:cs typeface="Georgia"/>
              </a:rPr>
              <a:t>the </a:t>
            </a:r>
            <a:r>
              <a:rPr sz="3000" spc="-215" dirty="0">
                <a:latin typeface="Georgia"/>
                <a:cs typeface="Georgia"/>
              </a:rPr>
              <a:t>CV </a:t>
            </a:r>
            <a:r>
              <a:rPr sz="3000" spc="-25" dirty="0">
                <a:latin typeface="Georgia"/>
                <a:cs typeface="Georgia"/>
              </a:rPr>
              <a:t>center </a:t>
            </a:r>
            <a:r>
              <a:rPr sz="3000" spc="-30" dirty="0">
                <a:latin typeface="Georgia"/>
                <a:cs typeface="Georgia"/>
              </a:rPr>
              <a:t>increases  </a:t>
            </a:r>
            <a:r>
              <a:rPr sz="3000" spc="-40" dirty="0">
                <a:latin typeface="Georgia"/>
                <a:cs typeface="Georgia"/>
              </a:rPr>
              <a:t>sympathetic </a:t>
            </a:r>
            <a:r>
              <a:rPr sz="3000" spc="-60" dirty="0">
                <a:latin typeface="Georgia"/>
                <a:cs typeface="Georgia"/>
              </a:rPr>
              <a:t>stimulation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20" dirty="0">
                <a:latin typeface="Georgia"/>
                <a:cs typeface="Georgia"/>
              </a:rPr>
              <a:t>arterioles </a:t>
            </a:r>
            <a:r>
              <a:rPr sz="3000" spc="-75" dirty="0">
                <a:latin typeface="Georgia"/>
                <a:cs typeface="Georgia"/>
              </a:rPr>
              <a:t>and </a:t>
            </a:r>
            <a:r>
              <a:rPr sz="3000" spc="-65" dirty="0">
                <a:latin typeface="Georgia"/>
                <a:cs typeface="Georgia"/>
              </a:rPr>
              <a:t>veins,  </a:t>
            </a:r>
            <a:r>
              <a:rPr sz="3000" spc="-55" dirty="0">
                <a:latin typeface="Georgia"/>
                <a:cs typeface="Georgia"/>
              </a:rPr>
              <a:t>producing </a:t>
            </a:r>
            <a:r>
              <a:rPr sz="3000" spc="-40" dirty="0">
                <a:latin typeface="Georgia"/>
                <a:cs typeface="Georgia"/>
              </a:rPr>
              <a:t>vasoconstriction </a:t>
            </a:r>
            <a:r>
              <a:rPr sz="3000" spc="-70" dirty="0">
                <a:latin typeface="Georgia"/>
                <a:cs typeface="Georgia"/>
              </a:rPr>
              <a:t>and </a:t>
            </a:r>
            <a:r>
              <a:rPr sz="3000" spc="-30" dirty="0">
                <a:latin typeface="Georgia"/>
                <a:cs typeface="Georgia"/>
              </a:rPr>
              <a:t>increases </a:t>
            </a:r>
            <a:r>
              <a:rPr sz="3000" spc="-45" dirty="0">
                <a:latin typeface="Georgia"/>
                <a:cs typeface="Georgia"/>
              </a:rPr>
              <a:t>blood  </a:t>
            </a:r>
            <a:r>
              <a:rPr sz="3000" spc="-50" dirty="0">
                <a:latin typeface="Georgia"/>
                <a:cs typeface="Georgia"/>
              </a:rPr>
              <a:t>pressure.</a:t>
            </a:r>
            <a:endParaRPr sz="3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7805" y="483234"/>
            <a:ext cx="6172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4400" spc="-285" dirty="0">
                <a:solidFill>
                  <a:srgbClr val="000000"/>
                </a:solidFill>
              </a:rPr>
              <a:t>3.	</a:t>
            </a:r>
            <a:r>
              <a:rPr sz="4400" spc="-380" dirty="0">
                <a:solidFill>
                  <a:srgbClr val="000000"/>
                </a:solidFill>
              </a:rPr>
              <a:t>Hormonal</a:t>
            </a:r>
            <a:r>
              <a:rPr sz="4400" spc="-280" dirty="0">
                <a:solidFill>
                  <a:srgbClr val="000000"/>
                </a:solidFill>
              </a:rPr>
              <a:t> </a:t>
            </a:r>
            <a:r>
              <a:rPr sz="4400" spc="-250" dirty="0">
                <a:solidFill>
                  <a:srgbClr val="000000"/>
                </a:solidFill>
              </a:rPr>
              <a:t>regulation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3658"/>
            <a:ext cx="7415530" cy="29533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105" dirty="0">
                <a:latin typeface="Georgia"/>
                <a:cs typeface="Georgia"/>
              </a:rPr>
              <a:t>Hormonal </a:t>
            </a:r>
            <a:r>
              <a:rPr sz="3200" spc="-50" dirty="0">
                <a:latin typeface="Georgia"/>
                <a:cs typeface="Georgia"/>
              </a:rPr>
              <a:t>regulation of </a:t>
            </a:r>
            <a:r>
              <a:rPr sz="3200" spc="-140" dirty="0">
                <a:latin typeface="Georgia"/>
                <a:cs typeface="Georgia"/>
              </a:rPr>
              <a:t>BP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50" dirty="0">
                <a:latin typeface="Georgia"/>
                <a:cs typeface="Georgia"/>
              </a:rPr>
              <a:t>done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spc="-30" dirty="0">
                <a:latin typeface="Georgia"/>
                <a:cs typeface="Georgia"/>
              </a:rPr>
              <a:t>by</a:t>
            </a:r>
            <a:endParaRPr sz="32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770"/>
              </a:spcBef>
              <a:buAutoNum type="romanLcPeriod"/>
              <a:tabLst>
                <a:tab pos="584200" algn="l"/>
                <a:tab pos="584835" algn="l"/>
              </a:tabLst>
            </a:pPr>
            <a:r>
              <a:rPr sz="3200" spc="-25" dirty="0">
                <a:latin typeface="Georgia"/>
                <a:cs typeface="Georgia"/>
              </a:rPr>
              <a:t>Renin</a:t>
            </a:r>
            <a:r>
              <a:rPr sz="3200" spc="-25" dirty="0">
                <a:latin typeface="Trebuchet MS"/>
                <a:cs typeface="Trebuchet MS"/>
              </a:rPr>
              <a:t>–</a:t>
            </a:r>
            <a:r>
              <a:rPr sz="3200" spc="-25" dirty="0">
                <a:latin typeface="Georgia"/>
                <a:cs typeface="Georgia"/>
              </a:rPr>
              <a:t>angiotensin</a:t>
            </a:r>
            <a:r>
              <a:rPr sz="3200" spc="-25" dirty="0">
                <a:latin typeface="Trebuchet MS"/>
                <a:cs typeface="Trebuchet MS"/>
              </a:rPr>
              <a:t>–</a:t>
            </a:r>
            <a:r>
              <a:rPr sz="3200" spc="-25" dirty="0">
                <a:latin typeface="Georgia"/>
                <a:cs typeface="Georgia"/>
              </a:rPr>
              <a:t>aldosterone</a:t>
            </a:r>
            <a:r>
              <a:rPr sz="3200" spc="-105" dirty="0">
                <a:latin typeface="Georgia"/>
                <a:cs typeface="Georgia"/>
              </a:rPr>
              <a:t> </a:t>
            </a:r>
            <a:r>
              <a:rPr sz="3200" spc="-40" dirty="0">
                <a:latin typeface="Georgia"/>
                <a:cs typeface="Georgia"/>
              </a:rPr>
              <a:t>system</a:t>
            </a:r>
            <a:endParaRPr sz="32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770"/>
              </a:spcBef>
              <a:buAutoNum type="romanLcPeriod"/>
              <a:tabLst>
                <a:tab pos="584200" algn="l"/>
                <a:tab pos="584835" algn="l"/>
              </a:tabLst>
            </a:pPr>
            <a:r>
              <a:rPr sz="3200" spc="-65" dirty="0">
                <a:latin typeface="Georgia"/>
                <a:cs typeface="Georgia"/>
              </a:rPr>
              <a:t>Epinephrine </a:t>
            </a:r>
            <a:r>
              <a:rPr sz="3200" spc="-75" dirty="0">
                <a:latin typeface="Georgia"/>
                <a:cs typeface="Georgia"/>
              </a:rPr>
              <a:t>and</a:t>
            </a:r>
            <a:r>
              <a:rPr sz="3200" spc="-130" dirty="0">
                <a:latin typeface="Georgia"/>
                <a:cs typeface="Georgia"/>
              </a:rPr>
              <a:t> </a:t>
            </a:r>
            <a:r>
              <a:rPr sz="3200" spc="-45" dirty="0">
                <a:latin typeface="Georgia"/>
                <a:cs typeface="Georgia"/>
              </a:rPr>
              <a:t>norepinephrine</a:t>
            </a:r>
            <a:endParaRPr sz="32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770"/>
              </a:spcBef>
              <a:buAutoNum type="romanLcPeriod"/>
              <a:tabLst>
                <a:tab pos="584200" algn="l"/>
                <a:tab pos="584835" algn="l"/>
              </a:tabLst>
            </a:pPr>
            <a:r>
              <a:rPr sz="3200" spc="-60" dirty="0">
                <a:latin typeface="Georgia"/>
                <a:cs typeface="Georgia"/>
              </a:rPr>
              <a:t>Antidiuretic hormone</a:t>
            </a:r>
            <a:r>
              <a:rPr sz="3200" spc="-85" dirty="0">
                <a:latin typeface="Georgia"/>
                <a:cs typeface="Georgia"/>
              </a:rPr>
              <a:t> </a:t>
            </a:r>
            <a:r>
              <a:rPr sz="3200" spc="-160" dirty="0">
                <a:latin typeface="Georgia"/>
                <a:cs typeface="Georgia"/>
              </a:rPr>
              <a:t>(ADH)</a:t>
            </a:r>
            <a:endParaRPr sz="32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770"/>
              </a:spcBef>
              <a:buAutoNum type="romanLcPeriod"/>
              <a:tabLst>
                <a:tab pos="584200" algn="l"/>
                <a:tab pos="584835" algn="l"/>
              </a:tabLst>
            </a:pPr>
            <a:r>
              <a:rPr sz="3200" spc="-65" dirty="0">
                <a:latin typeface="Georgia"/>
                <a:cs typeface="Georgia"/>
              </a:rPr>
              <a:t>Atrial </a:t>
            </a:r>
            <a:r>
              <a:rPr sz="3200" spc="-45" dirty="0">
                <a:latin typeface="Georgia"/>
                <a:cs typeface="Georgia"/>
              </a:rPr>
              <a:t>natriuretic </a:t>
            </a:r>
            <a:r>
              <a:rPr sz="3200" spc="-35" dirty="0">
                <a:latin typeface="Georgia"/>
                <a:cs typeface="Georgia"/>
              </a:rPr>
              <a:t>peptide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4467"/>
            <a:ext cx="5866765" cy="213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4200" algn="l"/>
              </a:tabLst>
            </a:pPr>
            <a:r>
              <a:rPr sz="2300" b="1" spc="-160" dirty="0">
                <a:latin typeface="Georgia"/>
                <a:cs typeface="Georgia"/>
              </a:rPr>
              <a:t>i.	</a:t>
            </a:r>
            <a:r>
              <a:rPr sz="2300" b="1" spc="-114" dirty="0">
                <a:latin typeface="Georgia"/>
                <a:cs typeface="Georgia"/>
              </a:rPr>
              <a:t>Renin</a:t>
            </a:r>
            <a:r>
              <a:rPr sz="2300" b="1" spc="-114" dirty="0">
                <a:latin typeface="Trebuchet MS"/>
                <a:cs typeface="Trebuchet MS"/>
              </a:rPr>
              <a:t>–</a:t>
            </a:r>
            <a:r>
              <a:rPr sz="2300" b="1" spc="-114" dirty="0">
                <a:latin typeface="Georgia"/>
                <a:cs typeface="Georgia"/>
              </a:rPr>
              <a:t>angiotensin</a:t>
            </a:r>
            <a:r>
              <a:rPr sz="2300" b="1" spc="-114" dirty="0">
                <a:latin typeface="Trebuchet MS"/>
                <a:cs typeface="Trebuchet MS"/>
              </a:rPr>
              <a:t>–</a:t>
            </a:r>
            <a:r>
              <a:rPr sz="2300" b="1" spc="-114" dirty="0">
                <a:latin typeface="Georgia"/>
                <a:cs typeface="Georgia"/>
              </a:rPr>
              <a:t>aldosterone</a:t>
            </a:r>
            <a:r>
              <a:rPr sz="2300" b="1" spc="-170" dirty="0">
                <a:latin typeface="Georgia"/>
                <a:cs typeface="Georgia"/>
              </a:rPr>
              <a:t> </a:t>
            </a:r>
            <a:r>
              <a:rPr sz="2300" b="1" spc="-145" dirty="0">
                <a:latin typeface="Georgia"/>
                <a:cs typeface="Georgia"/>
              </a:rPr>
              <a:t>system</a:t>
            </a:r>
            <a:endParaRPr sz="2300">
              <a:latin typeface="Georgia"/>
              <a:cs typeface="Georgia"/>
            </a:endParaRPr>
          </a:p>
          <a:p>
            <a:pPr marL="1964689" marR="1797050">
              <a:lnSpc>
                <a:spcPct val="100000"/>
              </a:lnSpc>
            </a:pPr>
            <a:r>
              <a:rPr sz="2300" spc="-75" dirty="0">
                <a:latin typeface="Georgia"/>
                <a:cs typeface="Georgia"/>
              </a:rPr>
              <a:t>Renal </a:t>
            </a:r>
            <a:r>
              <a:rPr sz="2300" spc="-35" dirty="0">
                <a:latin typeface="Georgia"/>
                <a:cs typeface="Georgia"/>
              </a:rPr>
              <a:t>blood </a:t>
            </a:r>
            <a:r>
              <a:rPr sz="2300" spc="-10" dirty="0">
                <a:latin typeface="Georgia"/>
                <a:cs typeface="Georgia"/>
              </a:rPr>
              <a:t>flow  </a:t>
            </a:r>
            <a:r>
              <a:rPr sz="2300" spc="-45" dirty="0">
                <a:latin typeface="Georgia"/>
                <a:cs typeface="Georgia"/>
              </a:rPr>
              <a:t>Blood </a:t>
            </a:r>
            <a:r>
              <a:rPr sz="2300" spc="-40" dirty="0">
                <a:latin typeface="Georgia"/>
                <a:cs typeface="Georgia"/>
              </a:rPr>
              <a:t>volume  </a:t>
            </a:r>
            <a:r>
              <a:rPr sz="2300" spc="-45" dirty="0">
                <a:latin typeface="Georgia"/>
                <a:cs typeface="Georgia"/>
              </a:rPr>
              <a:t>Blood</a:t>
            </a:r>
            <a:r>
              <a:rPr sz="2300" spc="-70" dirty="0">
                <a:latin typeface="Georgia"/>
                <a:cs typeface="Georgia"/>
              </a:rPr>
              <a:t> </a:t>
            </a:r>
            <a:r>
              <a:rPr sz="2300" spc="-20" dirty="0">
                <a:latin typeface="Georgia"/>
                <a:cs typeface="Georgia"/>
              </a:rPr>
              <a:t>pressure</a:t>
            </a:r>
            <a:endParaRPr sz="23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L="1184910">
              <a:lnSpc>
                <a:spcPct val="100000"/>
              </a:lnSpc>
            </a:pPr>
            <a:r>
              <a:rPr sz="2300" spc="-40" dirty="0">
                <a:latin typeface="Georgia"/>
                <a:cs typeface="Georgia"/>
              </a:rPr>
              <a:t>Secretion </a:t>
            </a:r>
            <a:r>
              <a:rPr sz="2300" spc="-35" dirty="0">
                <a:latin typeface="Georgia"/>
                <a:cs typeface="Georgia"/>
              </a:rPr>
              <a:t>of </a:t>
            </a:r>
            <a:r>
              <a:rPr sz="2300" spc="-40" dirty="0">
                <a:latin typeface="Georgia"/>
                <a:cs typeface="Georgia"/>
              </a:rPr>
              <a:t>renin </a:t>
            </a:r>
            <a:r>
              <a:rPr sz="2300" spc="-20" dirty="0">
                <a:latin typeface="Georgia"/>
                <a:cs typeface="Georgia"/>
              </a:rPr>
              <a:t>by</a:t>
            </a:r>
            <a:r>
              <a:rPr sz="2300" spc="-90" dirty="0">
                <a:latin typeface="Georgia"/>
                <a:cs typeface="Georgia"/>
              </a:rPr>
              <a:t> </a:t>
            </a:r>
            <a:r>
              <a:rPr sz="2300" spc="-30" dirty="0">
                <a:latin typeface="Georgia"/>
                <a:cs typeface="Georgia"/>
              </a:rPr>
              <a:t>kidneys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452" y="2789047"/>
            <a:ext cx="213233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5" dirty="0">
                <a:latin typeface="Georgia"/>
                <a:cs typeface="Georgia"/>
              </a:rPr>
              <a:t>Angiotensinogen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6714" y="2789047"/>
            <a:ext cx="2069464" cy="1078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5" dirty="0">
                <a:latin typeface="Georgia"/>
                <a:cs typeface="Georgia"/>
              </a:rPr>
              <a:t>Angiotensin</a:t>
            </a:r>
            <a:r>
              <a:rPr sz="2300" spc="-145" dirty="0">
                <a:latin typeface="Georgia"/>
                <a:cs typeface="Georgia"/>
              </a:rPr>
              <a:t> </a:t>
            </a:r>
            <a:r>
              <a:rPr sz="2300" spc="285" dirty="0">
                <a:latin typeface="Georgia"/>
                <a:cs typeface="Georgia"/>
              </a:rPr>
              <a:t>1</a:t>
            </a:r>
            <a:endParaRPr sz="2300">
              <a:latin typeface="Georgia"/>
              <a:cs typeface="Georgia"/>
            </a:endParaRPr>
          </a:p>
          <a:p>
            <a:pPr marL="837565">
              <a:lnSpc>
                <a:spcPct val="100000"/>
              </a:lnSpc>
            </a:pPr>
            <a:r>
              <a:rPr sz="2300" spc="-20" dirty="0">
                <a:latin typeface="Georgia"/>
                <a:cs typeface="Georgia"/>
              </a:rPr>
              <a:t>by</a:t>
            </a:r>
            <a:r>
              <a:rPr sz="2300" spc="-130" dirty="0">
                <a:latin typeface="Georgia"/>
                <a:cs typeface="Georgia"/>
              </a:rPr>
              <a:t> </a:t>
            </a:r>
            <a:r>
              <a:rPr sz="2300" spc="-170" dirty="0">
                <a:latin typeface="Georgia"/>
                <a:cs typeface="Georgia"/>
              </a:rPr>
              <a:t>ACE</a:t>
            </a:r>
            <a:endParaRPr sz="2300">
              <a:latin typeface="Georgia"/>
              <a:cs typeface="Georgia"/>
            </a:endParaRPr>
          </a:p>
          <a:p>
            <a:pPr marL="329565">
              <a:lnSpc>
                <a:spcPct val="100000"/>
              </a:lnSpc>
            </a:pPr>
            <a:r>
              <a:rPr sz="2300" spc="-45" dirty="0">
                <a:latin typeface="Georgia"/>
                <a:cs typeface="Georgia"/>
              </a:rPr>
              <a:t>Angiotensin</a:t>
            </a:r>
            <a:r>
              <a:rPr sz="2300" spc="-13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2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541901"/>
            <a:ext cx="305816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40" dirty="0">
                <a:latin typeface="Georgia"/>
                <a:cs typeface="Georgia"/>
              </a:rPr>
              <a:t>Secretion </a:t>
            </a:r>
            <a:r>
              <a:rPr sz="2300" spc="-35" dirty="0">
                <a:latin typeface="Georgia"/>
                <a:cs typeface="Georgia"/>
              </a:rPr>
              <a:t>of</a:t>
            </a:r>
            <a:r>
              <a:rPr sz="2300" spc="-114" dirty="0">
                <a:latin typeface="Georgia"/>
                <a:cs typeface="Georgia"/>
              </a:rPr>
              <a:t> </a:t>
            </a:r>
            <a:r>
              <a:rPr sz="2300" spc="-25" dirty="0">
                <a:latin typeface="Georgia"/>
                <a:cs typeface="Georgia"/>
              </a:rPr>
              <a:t>aldosterone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1882" y="4541901"/>
            <a:ext cx="211137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45" dirty="0">
                <a:latin typeface="Georgia"/>
                <a:cs typeface="Georgia"/>
              </a:rPr>
              <a:t>Vasoconstriction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8828" y="5593791"/>
            <a:ext cx="314515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35" dirty="0">
                <a:latin typeface="Georgia"/>
                <a:cs typeface="Georgia"/>
              </a:rPr>
              <a:t>Increases blood</a:t>
            </a:r>
            <a:r>
              <a:rPr sz="2300" spc="-100" dirty="0">
                <a:latin typeface="Georgia"/>
                <a:cs typeface="Georgia"/>
              </a:rPr>
              <a:t> </a:t>
            </a:r>
            <a:r>
              <a:rPr sz="2300" spc="-20" dirty="0">
                <a:latin typeface="Georgia"/>
                <a:cs typeface="Georgia"/>
              </a:rPr>
              <a:t>pressure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95779" y="686562"/>
            <a:ext cx="134620" cy="305435"/>
          </a:xfrm>
          <a:custGeom>
            <a:avLst/>
            <a:gdLst/>
            <a:ahLst/>
            <a:cxnLst/>
            <a:rect l="l" t="t" r="r" b="b"/>
            <a:pathLst>
              <a:path w="134619" h="305434">
                <a:moveTo>
                  <a:pt x="16128" y="172720"/>
                </a:moveTo>
                <a:lnTo>
                  <a:pt x="9270" y="176784"/>
                </a:lnTo>
                <a:lnTo>
                  <a:pt x="2285" y="180848"/>
                </a:lnTo>
                <a:lnTo>
                  <a:pt x="0" y="189611"/>
                </a:lnTo>
                <a:lnTo>
                  <a:pt x="67182" y="304926"/>
                </a:lnTo>
                <a:lnTo>
                  <a:pt x="83980" y="276098"/>
                </a:lnTo>
                <a:lnTo>
                  <a:pt x="52704" y="276098"/>
                </a:lnTo>
                <a:lnTo>
                  <a:pt x="52704" y="222703"/>
                </a:lnTo>
                <a:lnTo>
                  <a:pt x="28956" y="181990"/>
                </a:lnTo>
                <a:lnTo>
                  <a:pt x="25018" y="175005"/>
                </a:lnTo>
                <a:lnTo>
                  <a:pt x="16128" y="172720"/>
                </a:lnTo>
                <a:close/>
              </a:path>
              <a:path w="134619" h="305434">
                <a:moveTo>
                  <a:pt x="52705" y="222703"/>
                </a:moveTo>
                <a:lnTo>
                  <a:pt x="52704" y="276098"/>
                </a:lnTo>
                <a:lnTo>
                  <a:pt x="81660" y="276098"/>
                </a:lnTo>
                <a:lnTo>
                  <a:pt x="81660" y="268859"/>
                </a:lnTo>
                <a:lnTo>
                  <a:pt x="54737" y="268859"/>
                </a:lnTo>
                <a:lnTo>
                  <a:pt x="67182" y="247523"/>
                </a:lnTo>
                <a:lnTo>
                  <a:pt x="52705" y="222703"/>
                </a:lnTo>
                <a:close/>
              </a:path>
              <a:path w="134619" h="305434">
                <a:moveTo>
                  <a:pt x="118237" y="172720"/>
                </a:moveTo>
                <a:lnTo>
                  <a:pt x="109346" y="175005"/>
                </a:lnTo>
                <a:lnTo>
                  <a:pt x="105409" y="181990"/>
                </a:lnTo>
                <a:lnTo>
                  <a:pt x="81660" y="222703"/>
                </a:lnTo>
                <a:lnTo>
                  <a:pt x="81660" y="276098"/>
                </a:lnTo>
                <a:lnTo>
                  <a:pt x="83980" y="276098"/>
                </a:lnTo>
                <a:lnTo>
                  <a:pt x="134365" y="189611"/>
                </a:lnTo>
                <a:lnTo>
                  <a:pt x="132079" y="180848"/>
                </a:lnTo>
                <a:lnTo>
                  <a:pt x="125094" y="176784"/>
                </a:lnTo>
                <a:lnTo>
                  <a:pt x="118237" y="172720"/>
                </a:lnTo>
                <a:close/>
              </a:path>
              <a:path w="134619" h="305434">
                <a:moveTo>
                  <a:pt x="67182" y="247523"/>
                </a:moveTo>
                <a:lnTo>
                  <a:pt x="54737" y="268859"/>
                </a:lnTo>
                <a:lnTo>
                  <a:pt x="79628" y="268859"/>
                </a:lnTo>
                <a:lnTo>
                  <a:pt x="67182" y="247523"/>
                </a:lnTo>
                <a:close/>
              </a:path>
              <a:path w="134619" h="305434">
                <a:moveTo>
                  <a:pt x="81660" y="222703"/>
                </a:moveTo>
                <a:lnTo>
                  <a:pt x="67182" y="247523"/>
                </a:lnTo>
                <a:lnTo>
                  <a:pt x="79628" y="268859"/>
                </a:lnTo>
                <a:lnTo>
                  <a:pt x="81660" y="268859"/>
                </a:lnTo>
                <a:lnTo>
                  <a:pt x="81660" y="222703"/>
                </a:lnTo>
                <a:close/>
              </a:path>
              <a:path w="134619" h="305434">
                <a:moveTo>
                  <a:pt x="81660" y="0"/>
                </a:moveTo>
                <a:lnTo>
                  <a:pt x="52704" y="0"/>
                </a:lnTo>
                <a:lnTo>
                  <a:pt x="52705" y="222703"/>
                </a:lnTo>
                <a:lnTo>
                  <a:pt x="67182" y="247523"/>
                </a:lnTo>
                <a:lnTo>
                  <a:pt x="81660" y="222703"/>
                </a:lnTo>
                <a:lnTo>
                  <a:pt x="81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95779" y="1067561"/>
            <a:ext cx="134620" cy="305435"/>
          </a:xfrm>
          <a:custGeom>
            <a:avLst/>
            <a:gdLst/>
            <a:ahLst/>
            <a:cxnLst/>
            <a:rect l="l" t="t" r="r" b="b"/>
            <a:pathLst>
              <a:path w="134619" h="305434">
                <a:moveTo>
                  <a:pt x="16128" y="172720"/>
                </a:moveTo>
                <a:lnTo>
                  <a:pt x="9270" y="176784"/>
                </a:lnTo>
                <a:lnTo>
                  <a:pt x="2285" y="180848"/>
                </a:lnTo>
                <a:lnTo>
                  <a:pt x="0" y="189611"/>
                </a:lnTo>
                <a:lnTo>
                  <a:pt x="67182" y="304926"/>
                </a:lnTo>
                <a:lnTo>
                  <a:pt x="83980" y="276098"/>
                </a:lnTo>
                <a:lnTo>
                  <a:pt x="52704" y="276098"/>
                </a:lnTo>
                <a:lnTo>
                  <a:pt x="52704" y="222703"/>
                </a:lnTo>
                <a:lnTo>
                  <a:pt x="28956" y="181990"/>
                </a:lnTo>
                <a:lnTo>
                  <a:pt x="25018" y="175005"/>
                </a:lnTo>
                <a:lnTo>
                  <a:pt x="16128" y="172720"/>
                </a:lnTo>
                <a:close/>
              </a:path>
              <a:path w="134619" h="305434">
                <a:moveTo>
                  <a:pt x="52705" y="222703"/>
                </a:moveTo>
                <a:lnTo>
                  <a:pt x="52704" y="276098"/>
                </a:lnTo>
                <a:lnTo>
                  <a:pt x="81660" y="276098"/>
                </a:lnTo>
                <a:lnTo>
                  <a:pt x="81660" y="268859"/>
                </a:lnTo>
                <a:lnTo>
                  <a:pt x="54737" y="268859"/>
                </a:lnTo>
                <a:lnTo>
                  <a:pt x="67182" y="247523"/>
                </a:lnTo>
                <a:lnTo>
                  <a:pt x="52705" y="222703"/>
                </a:lnTo>
                <a:close/>
              </a:path>
              <a:path w="134619" h="305434">
                <a:moveTo>
                  <a:pt x="118237" y="172720"/>
                </a:moveTo>
                <a:lnTo>
                  <a:pt x="109346" y="175005"/>
                </a:lnTo>
                <a:lnTo>
                  <a:pt x="105409" y="181990"/>
                </a:lnTo>
                <a:lnTo>
                  <a:pt x="81660" y="222703"/>
                </a:lnTo>
                <a:lnTo>
                  <a:pt x="81660" y="276098"/>
                </a:lnTo>
                <a:lnTo>
                  <a:pt x="83980" y="276098"/>
                </a:lnTo>
                <a:lnTo>
                  <a:pt x="134365" y="189611"/>
                </a:lnTo>
                <a:lnTo>
                  <a:pt x="132079" y="180848"/>
                </a:lnTo>
                <a:lnTo>
                  <a:pt x="125094" y="176784"/>
                </a:lnTo>
                <a:lnTo>
                  <a:pt x="118237" y="172720"/>
                </a:lnTo>
                <a:close/>
              </a:path>
              <a:path w="134619" h="305434">
                <a:moveTo>
                  <a:pt x="67182" y="247523"/>
                </a:moveTo>
                <a:lnTo>
                  <a:pt x="54737" y="268859"/>
                </a:lnTo>
                <a:lnTo>
                  <a:pt x="79628" y="268859"/>
                </a:lnTo>
                <a:lnTo>
                  <a:pt x="67182" y="247523"/>
                </a:lnTo>
                <a:close/>
              </a:path>
              <a:path w="134619" h="305434">
                <a:moveTo>
                  <a:pt x="81660" y="222703"/>
                </a:moveTo>
                <a:lnTo>
                  <a:pt x="67182" y="247523"/>
                </a:lnTo>
                <a:lnTo>
                  <a:pt x="79628" y="268859"/>
                </a:lnTo>
                <a:lnTo>
                  <a:pt x="81660" y="268859"/>
                </a:lnTo>
                <a:lnTo>
                  <a:pt x="81660" y="222703"/>
                </a:lnTo>
                <a:close/>
              </a:path>
              <a:path w="134619" h="305434">
                <a:moveTo>
                  <a:pt x="81660" y="0"/>
                </a:moveTo>
                <a:lnTo>
                  <a:pt x="52704" y="0"/>
                </a:lnTo>
                <a:lnTo>
                  <a:pt x="52705" y="222703"/>
                </a:lnTo>
                <a:lnTo>
                  <a:pt x="67182" y="247523"/>
                </a:lnTo>
                <a:lnTo>
                  <a:pt x="81660" y="222703"/>
                </a:lnTo>
                <a:lnTo>
                  <a:pt x="81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86578" y="3810761"/>
            <a:ext cx="134620" cy="457834"/>
          </a:xfrm>
          <a:custGeom>
            <a:avLst/>
            <a:gdLst/>
            <a:ahLst/>
            <a:cxnLst/>
            <a:rect l="l" t="t" r="r" b="b"/>
            <a:pathLst>
              <a:path w="134620" h="457835">
                <a:moveTo>
                  <a:pt x="16129" y="325119"/>
                </a:moveTo>
                <a:lnTo>
                  <a:pt x="9271" y="329183"/>
                </a:lnTo>
                <a:lnTo>
                  <a:pt x="2286" y="333248"/>
                </a:lnTo>
                <a:lnTo>
                  <a:pt x="0" y="342011"/>
                </a:lnTo>
                <a:lnTo>
                  <a:pt x="67183" y="457326"/>
                </a:lnTo>
                <a:lnTo>
                  <a:pt x="83980" y="428498"/>
                </a:lnTo>
                <a:lnTo>
                  <a:pt x="52705" y="428498"/>
                </a:lnTo>
                <a:lnTo>
                  <a:pt x="52705" y="375103"/>
                </a:lnTo>
                <a:lnTo>
                  <a:pt x="28956" y="334390"/>
                </a:lnTo>
                <a:lnTo>
                  <a:pt x="25019" y="327406"/>
                </a:lnTo>
                <a:lnTo>
                  <a:pt x="16129" y="325119"/>
                </a:lnTo>
                <a:close/>
              </a:path>
              <a:path w="134620" h="457835">
                <a:moveTo>
                  <a:pt x="52705" y="375103"/>
                </a:moveTo>
                <a:lnTo>
                  <a:pt x="52705" y="428498"/>
                </a:lnTo>
                <a:lnTo>
                  <a:pt x="81661" y="428498"/>
                </a:lnTo>
                <a:lnTo>
                  <a:pt x="81661" y="421258"/>
                </a:lnTo>
                <a:lnTo>
                  <a:pt x="54737" y="421258"/>
                </a:lnTo>
                <a:lnTo>
                  <a:pt x="67183" y="399922"/>
                </a:lnTo>
                <a:lnTo>
                  <a:pt x="52705" y="375103"/>
                </a:lnTo>
                <a:close/>
              </a:path>
              <a:path w="134620" h="457835">
                <a:moveTo>
                  <a:pt x="118237" y="325119"/>
                </a:moveTo>
                <a:lnTo>
                  <a:pt x="109347" y="327406"/>
                </a:lnTo>
                <a:lnTo>
                  <a:pt x="105410" y="334390"/>
                </a:lnTo>
                <a:lnTo>
                  <a:pt x="81661" y="375103"/>
                </a:lnTo>
                <a:lnTo>
                  <a:pt x="81661" y="428498"/>
                </a:lnTo>
                <a:lnTo>
                  <a:pt x="83980" y="428498"/>
                </a:lnTo>
                <a:lnTo>
                  <a:pt x="134366" y="342011"/>
                </a:lnTo>
                <a:lnTo>
                  <a:pt x="132080" y="333248"/>
                </a:lnTo>
                <a:lnTo>
                  <a:pt x="125095" y="329183"/>
                </a:lnTo>
                <a:lnTo>
                  <a:pt x="118237" y="325119"/>
                </a:lnTo>
                <a:close/>
              </a:path>
              <a:path w="134620" h="457835">
                <a:moveTo>
                  <a:pt x="67183" y="399922"/>
                </a:moveTo>
                <a:lnTo>
                  <a:pt x="54737" y="421258"/>
                </a:lnTo>
                <a:lnTo>
                  <a:pt x="79629" y="421258"/>
                </a:lnTo>
                <a:lnTo>
                  <a:pt x="67183" y="399922"/>
                </a:lnTo>
                <a:close/>
              </a:path>
              <a:path w="134620" h="457835">
                <a:moveTo>
                  <a:pt x="81661" y="375103"/>
                </a:moveTo>
                <a:lnTo>
                  <a:pt x="67183" y="399922"/>
                </a:lnTo>
                <a:lnTo>
                  <a:pt x="79629" y="421258"/>
                </a:lnTo>
                <a:lnTo>
                  <a:pt x="81661" y="421258"/>
                </a:lnTo>
                <a:lnTo>
                  <a:pt x="81661" y="375103"/>
                </a:lnTo>
                <a:close/>
              </a:path>
              <a:path w="134620" h="457835">
                <a:moveTo>
                  <a:pt x="81661" y="0"/>
                </a:moveTo>
                <a:lnTo>
                  <a:pt x="52705" y="0"/>
                </a:lnTo>
                <a:lnTo>
                  <a:pt x="52705" y="375103"/>
                </a:lnTo>
                <a:lnTo>
                  <a:pt x="67183" y="399922"/>
                </a:lnTo>
                <a:lnTo>
                  <a:pt x="81661" y="3751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05451" y="4136516"/>
            <a:ext cx="2233930" cy="553720"/>
          </a:xfrm>
          <a:custGeom>
            <a:avLst/>
            <a:gdLst/>
            <a:ahLst/>
            <a:cxnLst/>
            <a:rect l="l" t="t" r="r" b="b"/>
            <a:pathLst>
              <a:path w="2233929" h="553720">
                <a:moveTo>
                  <a:pt x="2150467" y="509023"/>
                </a:moveTo>
                <a:lnTo>
                  <a:pt x="2097913" y="525779"/>
                </a:lnTo>
                <a:lnTo>
                  <a:pt x="2093722" y="533907"/>
                </a:lnTo>
                <a:lnTo>
                  <a:pt x="2098548" y="549147"/>
                </a:lnTo>
                <a:lnTo>
                  <a:pt x="2106676" y="553338"/>
                </a:lnTo>
                <a:lnTo>
                  <a:pt x="2209104" y="520699"/>
                </a:lnTo>
                <a:lnTo>
                  <a:pt x="2202688" y="520699"/>
                </a:lnTo>
                <a:lnTo>
                  <a:pt x="2150467" y="509023"/>
                </a:lnTo>
                <a:close/>
              </a:path>
              <a:path w="2233929" h="553720">
                <a:moveTo>
                  <a:pt x="2177697" y="500331"/>
                </a:moveTo>
                <a:lnTo>
                  <a:pt x="2150467" y="509023"/>
                </a:lnTo>
                <a:lnTo>
                  <a:pt x="2202688" y="520699"/>
                </a:lnTo>
                <a:lnTo>
                  <a:pt x="2203444" y="517270"/>
                </a:lnTo>
                <a:lnTo>
                  <a:pt x="2195956" y="517270"/>
                </a:lnTo>
                <a:lnTo>
                  <a:pt x="2177697" y="500331"/>
                </a:lnTo>
                <a:close/>
              </a:path>
              <a:path w="2233929" h="553720">
                <a:moveTo>
                  <a:pt x="2136013" y="422147"/>
                </a:moveTo>
                <a:lnTo>
                  <a:pt x="2126869" y="422528"/>
                </a:lnTo>
                <a:lnTo>
                  <a:pt x="2115947" y="434212"/>
                </a:lnTo>
                <a:lnTo>
                  <a:pt x="2116328" y="443356"/>
                </a:lnTo>
                <a:lnTo>
                  <a:pt x="2156670" y="480824"/>
                </a:lnTo>
                <a:lnTo>
                  <a:pt x="2208910" y="492505"/>
                </a:lnTo>
                <a:lnTo>
                  <a:pt x="2202688" y="520699"/>
                </a:lnTo>
                <a:lnTo>
                  <a:pt x="2209104" y="520699"/>
                </a:lnTo>
                <a:lnTo>
                  <a:pt x="2233803" y="512825"/>
                </a:lnTo>
                <a:lnTo>
                  <a:pt x="2136013" y="422147"/>
                </a:lnTo>
                <a:close/>
              </a:path>
              <a:path w="2233929" h="553720">
                <a:moveTo>
                  <a:pt x="2201418" y="492759"/>
                </a:moveTo>
                <a:lnTo>
                  <a:pt x="2177697" y="500331"/>
                </a:lnTo>
                <a:lnTo>
                  <a:pt x="2195956" y="517270"/>
                </a:lnTo>
                <a:lnTo>
                  <a:pt x="2201418" y="492759"/>
                </a:lnTo>
                <a:close/>
              </a:path>
              <a:path w="2233929" h="553720">
                <a:moveTo>
                  <a:pt x="2208854" y="492759"/>
                </a:moveTo>
                <a:lnTo>
                  <a:pt x="2201418" y="492759"/>
                </a:lnTo>
                <a:lnTo>
                  <a:pt x="2195956" y="517270"/>
                </a:lnTo>
                <a:lnTo>
                  <a:pt x="2203444" y="517270"/>
                </a:lnTo>
                <a:lnTo>
                  <a:pt x="2208854" y="492759"/>
                </a:lnTo>
                <a:close/>
              </a:path>
              <a:path w="2233929" h="553720">
                <a:moveTo>
                  <a:pt x="6350" y="0"/>
                </a:moveTo>
                <a:lnTo>
                  <a:pt x="0" y="28193"/>
                </a:lnTo>
                <a:lnTo>
                  <a:pt x="2150467" y="509023"/>
                </a:lnTo>
                <a:lnTo>
                  <a:pt x="2177697" y="500331"/>
                </a:lnTo>
                <a:lnTo>
                  <a:pt x="2156670" y="480824"/>
                </a:lnTo>
                <a:lnTo>
                  <a:pt x="6350" y="0"/>
                </a:lnTo>
                <a:close/>
              </a:path>
              <a:path w="2233929" h="553720">
                <a:moveTo>
                  <a:pt x="2156670" y="480824"/>
                </a:moveTo>
                <a:lnTo>
                  <a:pt x="2177697" y="500331"/>
                </a:lnTo>
                <a:lnTo>
                  <a:pt x="2201418" y="492759"/>
                </a:lnTo>
                <a:lnTo>
                  <a:pt x="2208854" y="492759"/>
                </a:lnTo>
                <a:lnTo>
                  <a:pt x="2208910" y="492505"/>
                </a:lnTo>
                <a:lnTo>
                  <a:pt x="2156670" y="4808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72579" y="4953761"/>
            <a:ext cx="134620" cy="534035"/>
          </a:xfrm>
          <a:custGeom>
            <a:avLst/>
            <a:gdLst/>
            <a:ahLst/>
            <a:cxnLst/>
            <a:rect l="l" t="t" r="r" b="b"/>
            <a:pathLst>
              <a:path w="134620" h="534035">
                <a:moveTo>
                  <a:pt x="16128" y="401319"/>
                </a:moveTo>
                <a:lnTo>
                  <a:pt x="9271" y="405384"/>
                </a:lnTo>
                <a:lnTo>
                  <a:pt x="2286" y="409447"/>
                </a:lnTo>
                <a:lnTo>
                  <a:pt x="0" y="418210"/>
                </a:lnTo>
                <a:lnTo>
                  <a:pt x="67182" y="533526"/>
                </a:lnTo>
                <a:lnTo>
                  <a:pt x="83980" y="504697"/>
                </a:lnTo>
                <a:lnTo>
                  <a:pt x="52704" y="504697"/>
                </a:lnTo>
                <a:lnTo>
                  <a:pt x="52704" y="451303"/>
                </a:lnTo>
                <a:lnTo>
                  <a:pt x="28955" y="410591"/>
                </a:lnTo>
                <a:lnTo>
                  <a:pt x="25019" y="403606"/>
                </a:lnTo>
                <a:lnTo>
                  <a:pt x="16128" y="401319"/>
                </a:lnTo>
                <a:close/>
              </a:path>
              <a:path w="134620" h="534035">
                <a:moveTo>
                  <a:pt x="52704" y="451303"/>
                </a:moveTo>
                <a:lnTo>
                  <a:pt x="52704" y="504697"/>
                </a:lnTo>
                <a:lnTo>
                  <a:pt x="81661" y="504697"/>
                </a:lnTo>
                <a:lnTo>
                  <a:pt x="81661" y="497459"/>
                </a:lnTo>
                <a:lnTo>
                  <a:pt x="54737" y="497459"/>
                </a:lnTo>
                <a:lnTo>
                  <a:pt x="67183" y="476123"/>
                </a:lnTo>
                <a:lnTo>
                  <a:pt x="52704" y="451303"/>
                </a:lnTo>
                <a:close/>
              </a:path>
              <a:path w="134620" h="534035">
                <a:moveTo>
                  <a:pt x="118237" y="401319"/>
                </a:moveTo>
                <a:lnTo>
                  <a:pt x="109347" y="403606"/>
                </a:lnTo>
                <a:lnTo>
                  <a:pt x="105410" y="410591"/>
                </a:lnTo>
                <a:lnTo>
                  <a:pt x="81661" y="451303"/>
                </a:lnTo>
                <a:lnTo>
                  <a:pt x="81661" y="504697"/>
                </a:lnTo>
                <a:lnTo>
                  <a:pt x="83980" y="504697"/>
                </a:lnTo>
                <a:lnTo>
                  <a:pt x="134366" y="418210"/>
                </a:lnTo>
                <a:lnTo>
                  <a:pt x="132079" y="409447"/>
                </a:lnTo>
                <a:lnTo>
                  <a:pt x="125095" y="405384"/>
                </a:lnTo>
                <a:lnTo>
                  <a:pt x="118237" y="401319"/>
                </a:lnTo>
                <a:close/>
              </a:path>
              <a:path w="134620" h="534035">
                <a:moveTo>
                  <a:pt x="67182" y="476123"/>
                </a:moveTo>
                <a:lnTo>
                  <a:pt x="54737" y="497459"/>
                </a:lnTo>
                <a:lnTo>
                  <a:pt x="79628" y="497459"/>
                </a:lnTo>
                <a:lnTo>
                  <a:pt x="67182" y="476123"/>
                </a:lnTo>
                <a:close/>
              </a:path>
              <a:path w="134620" h="534035">
                <a:moveTo>
                  <a:pt x="81661" y="451303"/>
                </a:moveTo>
                <a:lnTo>
                  <a:pt x="67182" y="476123"/>
                </a:lnTo>
                <a:lnTo>
                  <a:pt x="79628" y="497459"/>
                </a:lnTo>
                <a:lnTo>
                  <a:pt x="81661" y="497459"/>
                </a:lnTo>
                <a:lnTo>
                  <a:pt x="81661" y="451303"/>
                </a:lnTo>
                <a:close/>
              </a:path>
              <a:path w="134620" h="534035">
                <a:moveTo>
                  <a:pt x="81661" y="0"/>
                </a:moveTo>
                <a:lnTo>
                  <a:pt x="52704" y="0"/>
                </a:lnTo>
                <a:lnTo>
                  <a:pt x="52704" y="451303"/>
                </a:lnTo>
                <a:lnTo>
                  <a:pt x="67182" y="476123"/>
                </a:lnTo>
                <a:lnTo>
                  <a:pt x="81661" y="4513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95779" y="1448561"/>
            <a:ext cx="134620" cy="305435"/>
          </a:xfrm>
          <a:custGeom>
            <a:avLst/>
            <a:gdLst/>
            <a:ahLst/>
            <a:cxnLst/>
            <a:rect l="l" t="t" r="r" b="b"/>
            <a:pathLst>
              <a:path w="134619" h="305435">
                <a:moveTo>
                  <a:pt x="16128" y="172720"/>
                </a:moveTo>
                <a:lnTo>
                  <a:pt x="9270" y="176784"/>
                </a:lnTo>
                <a:lnTo>
                  <a:pt x="2285" y="180848"/>
                </a:lnTo>
                <a:lnTo>
                  <a:pt x="0" y="189611"/>
                </a:lnTo>
                <a:lnTo>
                  <a:pt x="67182" y="304926"/>
                </a:lnTo>
                <a:lnTo>
                  <a:pt x="83980" y="276098"/>
                </a:lnTo>
                <a:lnTo>
                  <a:pt x="52704" y="276098"/>
                </a:lnTo>
                <a:lnTo>
                  <a:pt x="52704" y="222703"/>
                </a:lnTo>
                <a:lnTo>
                  <a:pt x="28956" y="181990"/>
                </a:lnTo>
                <a:lnTo>
                  <a:pt x="25018" y="175005"/>
                </a:lnTo>
                <a:lnTo>
                  <a:pt x="16128" y="172720"/>
                </a:lnTo>
                <a:close/>
              </a:path>
              <a:path w="134619" h="305435">
                <a:moveTo>
                  <a:pt x="52705" y="222703"/>
                </a:moveTo>
                <a:lnTo>
                  <a:pt x="52704" y="276098"/>
                </a:lnTo>
                <a:lnTo>
                  <a:pt x="81660" y="276098"/>
                </a:lnTo>
                <a:lnTo>
                  <a:pt x="81660" y="268859"/>
                </a:lnTo>
                <a:lnTo>
                  <a:pt x="54737" y="268859"/>
                </a:lnTo>
                <a:lnTo>
                  <a:pt x="67182" y="247523"/>
                </a:lnTo>
                <a:lnTo>
                  <a:pt x="52705" y="222703"/>
                </a:lnTo>
                <a:close/>
              </a:path>
              <a:path w="134619" h="305435">
                <a:moveTo>
                  <a:pt x="118237" y="172720"/>
                </a:moveTo>
                <a:lnTo>
                  <a:pt x="109346" y="175005"/>
                </a:lnTo>
                <a:lnTo>
                  <a:pt x="105409" y="181990"/>
                </a:lnTo>
                <a:lnTo>
                  <a:pt x="81660" y="222703"/>
                </a:lnTo>
                <a:lnTo>
                  <a:pt x="81660" y="276098"/>
                </a:lnTo>
                <a:lnTo>
                  <a:pt x="83980" y="276098"/>
                </a:lnTo>
                <a:lnTo>
                  <a:pt x="134365" y="189611"/>
                </a:lnTo>
                <a:lnTo>
                  <a:pt x="132079" y="180848"/>
                </a:lnTo>
                <a:lnTo>
                  <a:pt x="125094" y="176784"/>
                </a:lnTo>
                <a:lnTo>
                  <a:pt x="118237" y="172720"/>
                </a:lnTo>
                <a:close/>
              </a:path>
              <a:path w="134619" h="305435">
                <a:moveTo>
                  <a:pt x="67182" y="247523"/>
                </a:moveTo>
                <a:lnTo>
                  <a:pt x="54737" y="268859"/>
                </a:lnTo>
                <a:lnTo>
                  <a:pt x="79628" y="268859"/>
                </a:lnTo>
                <a:lnTo>
                  <a:pt x="67182" y="247523"/>
                </a:lnTo>
                <a:close/>
              </a:path>
              <a:path w="134619" h="305435">
                <a:moveTo>
                  <a:pt x="81660" y="222703"/>
                </a:moveTo>
                <a:lnTo>
                  <a:pt x="67182" y="247523"/>
                </a:lnTo>
                <a:lnTo>
                  <a:pt x="79628" y="268859"/>
                </a:lnTo>
                <a:lnTo>
                  <a:pt x="81660" y="268859"/>
                </a:lnTo>
                <a:lnTo>
                  <a:pt x="81660" y="222703"/>
                </a:lnTo>
                <a:close/>
              </a:path>
              <a:path w="134619" h="305435">
                <a:moveTo>
                  <a:pt x="81660" y="0"/>
                </a:moveTo>
                <a:lnTo>
                  <a:pt x="52704" y="0"/>
                </a:lnTo>
                <a:lnTo>
                  <a:pt x="52705" y="222703"/>
                </a:lnTo>
                <a:lnTo>
                  <a:pt x="67182" y="247523"/>
                </a:lnTo>
                <a:lnTo>
                  <a:pt x="81660" y="222703"/>
                </a:lnTo>
                <a:lnTo>
                  <a:pt x="81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01161" y="2981579"/>
            <a:ext cx="610235" cy="134620"/>
          </a:xfrm>
          <a:custGeom>
            <a:avLst/>
            <a:gdLst/>
            <a:ahLst/>
            <a:cxnLst/>
            <a:rect l="l" t="t" r="r" b="b"/>
            <a:pathLst>
              <a:path w="610235" h="134619">
                <a:moveTo>
                  <a:pt x="552322" y="67183"/>
                </a:moveTo>
                <a:lnTo>
                  <a:pt x="486790" y="105410"/>
                </a:lnTo>
                <a:lnTo>
                  <a:pt x="479805" y="109347"/>
                </a:lnTo>
                <a:lnTo>
                  <a:pt x="477520" y="118237"/>
                </a:lnTo>
                <a:lnTo>
                  <a:pt x="481584" y="125095"/>
                </a:lnTo>
                <a:lnTo>
                  <a:pt x="485648" y="132080"/>
                </a:lnTo>
                <a:lnTo>
                  <a:pt x="494411" y="134366"/>
                </a:lnTo>
                <a:lnTo>
                  <a:pt x="584876" y="81661"/>
                </a:lnTo>
                <a:lnTo>
                  <a:pt x="580898" y="81661"/>
                </a:lnTo>
                <a:lnTo>
                  <a:pt x="580898" y="79629"/>
                </a:lnTo>
                <a:lnTo>
                  <a:pt x="573659" y="79629"/>
                </a:lnTo>
                <a:lnTo>
                  <a:pt x="552322" y="67183"/>
                </a:lnTo>
                <a:close/>
              </a:path>
              <a:path w="610235" h="134619">
                <a:moveTo>
                  <a:pt x="527503" y="52705"/>
                </a:moveTo>
                <a:lnTo>
                  <a:pt x="0" y="52705"/>
                </a:lnTo>
                <a:lnTo>
                  <a:pt x="0" y="81661"/>
                </a:lnTo>
                <a:lnTo>
                  <a:pt x="527503" y="81661"/>
                </a:lnTo>
                <a:lnTo>
                  <a:pt x="552322" y="67183"/>
                </a:lnTo>
                <a:lnTo>
                  <a:pt x="527503" y="52705"/>
                </a:lnTo>
                <a:close/>
              </a:path>
              <a:path w="610235" h="134619">
                <a:moveTo>
                  <a:pt x="584878" y="52705"/>
                </a:moveTo>
                <a:lnTo>
                  <a:pt x="580898" y="52705"/>
                </a:lnTo>
                <a:lnTo>
                  <a:pt x="580898" y="81661"/>
                </a:lnTo>
                <a:lnTo>
                  <a:pt x="584876" y="81661"/>
                </a:lnTo>
                <a:lnTo>
                  <a:pt x="609726" y="67183"/>
                </a:lnTo>
                <a:lnTo>
                  <a:pt x="584878" y="52705"/>
                </a:lnTo>
                <a:close/>
              </a:path>
              <a:path w="610235" h="134619">
                <a:moveTo>
                  <a:pt x="573659" y="54737"/>
                </a:moveTo>
                <a:lnTo>
                  <a:pt x="552322" y="67183"/>
                </a:lnTo>
                <a:lnTo>
                  <a:pt x="573659" y="79629"/>
                </a:lnTo>
                <a:lnTo>
                  <a:pt x="573659" y="54737"/>
                </a:lnTo>
                <a:close/>
              </a:path>
              <a:path w="610235" h="134619">
                <a:moveTo>
                  <a:pt x="580898" y="54737"/>
                </a:moveTo>
                <a:lnTo>
                  <a:pt x="573659" y="54737"/>
                </a:lnTo>
                <a:lnTo>
                  <a:pt x="573659" y="79629"/>
                </a:lnTo>
                <a:lnTo>
                  <a:pt x="580898" y="79629"/>
                </a:lnTo>
                <a:lnTo>
                  <a:pt x="580898" y="54737"/>
                </a:lnTo>
                <a:close/>
              </a:path>
              <a:path w="610235" h="134619">
                <a:moveTo>
                  <a:pt x="494411" y="0"/>
                </a:moveTo>
                <a:lnTo>
                  <a:pt x="485648" y="2286"/>
                </a:lnTo>
                <a:lnTo>
                  <a:pt x="481584" y="9271"/>
                </a:lnTo>
                <a:lnTo>
                  <a:pt x="477520" y="16129"/>
                </a:lnTo>
                <a:lnTo>
                  <a:pt x="479805" y="25019"/>
                </a:lnTo>
                <a:lnTo>
                  <a:pt x="486790" y="28956"/>
                </a:lnTo>
                <a:lnTo>
                  <a:pt x="552322" y="67183"/>
                </a:lnTo>
                <a:lnTo>
                  <a:pt x="573659" y="54737"/>
                </a:lnTo>
                <a:lnTo>
                  <a:pt x="580898" y="54737"/>
                </a:lnTo>
                <a:lnTo>
                  <a:pt x="580898" y="52705"/>
                </a:lnTo>
                <a:lnTo>
                  <a:pt x="584878" y="52705"/>
                </a:lnTo>
                <a:lnTo>
                  <a:pt x="4944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37509" y="2364485"/>
            <a:ext cx="134620" cy="686435"/>
          </a:xfrm>
          <a:custGeom>
            <a:avLst/>
            <a:gdLst/>
            <a:ahLst/>
            <a:cxnLst/>
            <a:rect l="l" t="t" r="r" b="b"/>
            <a:pathLst>
              <a:path w="134620" h="686435">
                <a:moveTo>
                  <a:pt x="16128" y="553592"/>
                </a:moveTo>
                <a:lnTo>
                  <a:pt x="9270" y="557656"/>
                </a:lnTo>
                <a:lnTo>
                  <a:pt x="2286" y="561593"/>
                </a:lnTo>
                <a:lnTo>
                  <a:pt x="0" y="570484"/>
                </a:lnTo>
                <a:lnTo>
                  <a:pt x="66928" y="685926"/>
                </a:lnTo>
                <a:lnTo>
                  <a:pt x="83739" y="657225"/>
                </a:lnTo>
                <a:lnTo>
                  <a:pt x="52577" y="657098"/>
                </a:lnTo>
                <a:lnTo>
                  <a:pt x="52676" y="603572"/>
                </a:lnTo>
                <a:lnTo>
                  <a:pt x="29082" y="562863"/>
                </a:lnTo>
                <a:lnTo>
                  <a:pt x="25018" y="556005"/>
                </a:lnTo>
                <a:lnTo>
                  <a:pt x="16128" y="553592"/>
                </a:lnTo>
                <a:close/>
              </a:path>
              <a:path w="134620" h="686435">
                <a:moveTo>
                  <a:pt x="52702" y="603617"/>
                </a:moveTo>
                <a:lnTo>
                  <a:pt x="52577" y="657098"/>
                </a:lnTo>
                <a:lnTo>
                  <a:pt x="81533" y="657225"/>
                </a:lnTo>
                <a:lnTo>
                  <a:pt x="81551" y="649859"/>
                </a:lnTo>
                <a:lnTo>
                  <a:pt x="54482" y="649859"/>
                </a:lnTo>
                <a:lnTo>
                  <a:pt x="67073" y="628414"/>
                </a:lnTo>
                <a:lnTo>
                  <a:pt x="52702" y="603617"/>
                </a:lnTo>
                <a:close/>
              </a:path>
              <a:path w="134620" h="686435">
                <a:moveTo>
                  <a:pt x="118237" y="553847"/>
                </a:moveTo>
                <a:lnTo>
                  <a:pt x="109474" y="556133"/>
                </a:lnTo>
                <a:lnTo>
                  <a:pt x="105410" y="563117"/>
                </a:lnTo>
                <a:lnTo>
                  <a:pt x="81658" y="603572"/>
                </a:lnTo>
                <a:lnTo>
                  <a:pt x="81533" y="657225"/>
                </a:lnTo>
                <a:lnTo>
                  <a:pt x="83739" y="657225"/>
                </a:lnTo>
                <a:lnTo>
                  <a:pt x="130301" y="577723"/>
                </a:lnTo>
                <a:lnTo>
                  <a:pt x="134365" y="570864"/>
                </a:lnTo>
                <a:lnTo>
                  <a:pt x="132079" y="561975"/>
                </a:lnTo>
                <a:lnTo>
                  <a:pt x="125221" y="557911"/>
                </a:lnTo>
                <a:lnTo>
                  <a:pt x="118237" y="553847"/>
                </a:lnTo>
                <a:close/>
              </a:path>
              <a:path w="134620" h="686435">
                <a:moveTo>
                  <a:pt x="67073" y="628414"/>
                </a:moveTo>
                <a:lnTo>
                  <a:pt x="54482" y="649859"/>
                </a:lnTo>
                <a:lnTo>
                  <a:pt x="79501" y="649859"/>
                </a:lnTo>
                <a:lnTo>
                  <a:pt x="67073" y="628414"/>
                </a:lnTo>
                <a:close/>
              </a:path>
              <a:path w="134620" h="686435">
                <a:moveTo>
                  <a:pt x="81658" y="603572"/>
                </a:moveTo>
                <a:lnTo>
                  <a:pt x="67073" y="628414"/>
                </a:lnTo>
                <a:lnTo>
                  <a:pt x="79501" y="649859"/>
                </a:lnTo>
                <a:lnTo>
                  <a:pt x="81551" y="649859"/>
                </a:lnTo>
                <a:lnTo>
                  <a:pt x="81658" y="603572"/>
                </a:lnTo>
                <a:close/>
              </a:path>
              <a:path w="134620" h="686435">
                <a:moveTo>
                  <a:pt x="83057" y="0"/>
                </a:moveTo>
                <a:lnTo>
                  <a:pt x="54101" y="0"/>
                </a:lnTo>
                <a:lnTo>
                  <a:pt x="52702" y="603617"/>
                </a:lnTo>
                <a:lnTo>
                  <a:pt x="67073" y="628414"/>
                </a:lnTo>
                <a:lnTo>
                  <a:pt x="81632" y="603617"/>
                </a:lnTo>
                <a:lnTo>
                  <a:pt x="81774" y="553592"/>
                </a:lnTo>
                <a:lnTo>
                  <a:pt x="830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37635" y="1678685"/>
            <a:ext cx="134620" cy="527050"/>
          </a:xfrm>
          <a:custGeom>
            <a:avLst/>
            <a:gdLst/>
            <a:ahLst/>
            <a:cxnLst/>
            <a:rect l="l" t="t" r="r" b="b"/>
            <a:pathLst>
              <a:path w="134620" h="527050">
                <a:moveTo>
                  <a:pt x="16128" y="394208"/>
                </a:moveTo>
                <a:lnTo>
                  <a:pt x="9271" y="398272"/>
                </a:lnTo>
                <a:lnTo>
                  <a:pt x="2286" y="402209"/>
                </a:lnTo>
                <a:lnTo>
                  <a:pt x="0" y="411099"/>
                </a:lnTo>
                <a:lnTo>
                  <a:pt x="3937" y="418084"/>
                </a:lnTo>
                <a:lnTo>
                  <a:pt x="66801" y="526541"/>
                </a:lnTo>
                <a:lnTo>
                  <a:pt x="83665" y="497839"/>
                </a:lnTo>
                <a:lnTo>
                  <a:pt x="52450" y="497713"/>
                </a:lnTo>
                <a:lnTo>
                  <a:pt x="52614" y="444359"/>
                </a:lnTo>
                <a:lnTo>
                  <a:pt x="28955" y="403478"/>
                </a:lnTo>
                <a:lnTo>
                  <a:pt x="25018" y="396621"/>
                </a:lnTo>
                <a:lnTo>
                  <a:pt x="16128" y="394208"/>
                </a:lnTo>
                <a:close/>
              </a:path>
              <a:path w="134620" h="527050">
                <a:moveTo>
                  <a:pt x="52614" y="444359"/>
                </a:moveTo>
                <a:lnTo>
                  <a:pt x="52450" y="497713"/>
                </a:lnTo>
                <a:lnTo>
                  <a:pt x="81406" y="497839"/>
                </a:lnTo>
                <a:lnTo>
                  <a:pt x="81429" y="490600"/>
                </a:lnTo>
                <a:lnTo>
                  <a:pt x="54355" y="490474"/>
                </a:lnTo>
                <a:lnTo>
                  <a:pt x="66918" y="469076"/>
                </a:lnTo>
                <a:lnTo>
                  <a:pt x="52614" y="444359"/>
                </a:lnTo>
                <a:close/>
              </a:path>
              <a:path w="134620" h="527050">
                <a:moveTo>
                  <a:pt x="118237" y="394588"/>
                </a:moveTo>
                <a:lnTo>
                  <a:pt x="109347" y="396875"/>
                </a:lnTo>
                <a:lnTo>
                  <a:pt x="105283" y="403733"/>
                </a:lnTo>
                <a:lnTo>
                  <a:pt x="81571" y="444119"/>
                </a:lnTo>
                <a:lnTo>
                  <a:pt x="81406" y="497839"/>
                </a:lnTo>
                <a:lnTo>
                  <a:pt x="83665" y="497839"/>
                </a:lnTo>
                <a:lnTo>
                  <a:pt x="130301" y="418464"/>
                </a:lnTo>
                <a:lnTo>
                  <a:pt x="134365" y="411479"/>
                </a:lnTo>
                <a:lnTo>
                  <a:pt x="132079" y="402716"/>
                </a:lnTo>
                <a:lnTo>
                  <a:pt x="125094" y="398652"/>
                </a:lnTo>
                <a:lnTo>
                  <a:pt x="118237" y="394588"/>
                </a:lnTo>
                <a:close/>
              </a:path>
              <a:path w="134620" h="527050">
                <a:moveTo>
                  <a:pt x="66918" y="469076"/>
                </a:moveTo>
                <a:lnTo>
                  <a:pt x="54355" y="490474"/>
                </a:lnTo>
                <a:lnTo>
                  <a:pt x="79375" y="490600"/>
                </a:lnTo>
                <a:lnTo>
                  <a:pt x="66918" y="469076"/>
                </a:lnTo>
                <a:close/>
              </a:path>
              <a:path w="134620" h="527050">
                <a:moveTo>
                  <a:pt x="81571" y="444119"/>
                </a:moveTo>
                <a:lnTo>
                  <a:pt x="66918" y="469076"/>
                </a:lnTo>
                <a:lnTo>
                  <a:pt x="79375" y="490600"/>
                </a:lnTo>
                <a:lnTo>
                  <a:pt x="81429" y="490600"/>
                </a:lnTo>
                <a:lnTo>
                  <a:pt x="81571" y="444119"/>
                </a:lnTo>
                <a:close/>
              </a:path>
              <a:path w="134620" h="527050">
                <a:moveTo>
                  <a:pt x="82930" y="0"/>
                </a:moveTo>
                <a:lnTo>
                  <a:pt x="53975" y="0"/>
                </a:lnTo>
                <a:lnTo>
                  <a:pt x="52614" y="444359"/>
                </a:lnTo>
                <a:lnTo>
                  <a:pt x="66918" y="469076"/>
                </a:lnTo>
                <a:lnTo>
                  <a:pt x="81571" y="444119"/>
                </a:lnTo>
                <a:lnTo>
                  <a:pt x="82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62835" y="4101338"/>
            <a:ext cx="2642235" cy="518159"/>
          </a:xfrm>
          <a:custGeom>
            <a:avLst/>
            <a:gdLst/>
            <a:ahLst/>
            <a:cxnLst/>
            <a:rect l="l" t="t" r="r" b="b"/>
            <a:pathLst>
              <a:path w="2642235" h="518160">
                <a:moveTo>
                  <a:pt x="102107" y="385572"/>
                </a:moveTo>
                <a:lnTo>
                  <a:pt x="0" y="471424"/>
                </a:lnTo>
                <a:lnTo>
                  <a:pt x="125094" y="518032"/>
                </a:lnTo>
                <a:lnTo>
                  <a:pt x="133350" y="514223"/>
                </a:lnTo>
                <a:lnTo>
                  <a:pt x="138937" y="499237"/>
                </a:lnTo>
                <a:lnTo>
                  <a:pt x="135127" y="490855"/>
                </a:lnTo>
                <a:lnTo>
                  <a:pt x="108160" y="480822"/>
                </a:lnTo>
                <a:lnTo>
                  <a:pt x="30860" y="480822"/>
                </a:lnTo>
                <a:lnTo>
                  <a:pt x="25907" y="452247"/>
                </a:lnTo>
                <a:lnTo>
                  <a:pt x="78782" y="443088"/>
                </a:lnTo>
                <a:lnTo>
                  <a:pt x="114681" y="412876"/>
                </a:lnTo>
                <a:lnTo>
                  <a:pt x="120776" y="407669"/>
                </a:lnTo>
                <a:lnTo>
                  <a:pt x="121538" y="398525"/>
                </a:lnTo>
                <a:lnTo>
                  <a:pt x="116331" y="392430"/>
                </a:lnTo>
                <a:lnTo>
                  <a:pt x="111251" y="386334"/>
                </a:lnTo>
                <a:lnTo>
                  <a:pt x="102107" y="385572"/>
                </a:lnTo>
                <a:close/>
              </a:path>
              <a:path w="2642235" h="518160">
                <a:moveTo>
                  <a:pt x="78782" y="443088"/>
                </a:moveTo>
                <a:lnTo>
                  <a:pt x="25907" y="452247"/>
                </a:lnTo>
                <a:lnTo>
                  <a:pt x="30860" y="480822"/>
                </a:lnTo>
                <a:lnTo>
                  <a:pt x="49186" y="477647"/>
                </a:lnTo>
                <a:lnTo>
                  <a:pt x="37718" y="477647"/>
                </a:lnTo>
                <a:lnTo>
                  <a:pt x="33400" y="453009"/>
                </a:lnTo>
                <a:lnTo>
                  <a:pt x="66994" y="453009"/>
                </a:lnTo>
                <a:lnTo>
                  <a:pt x="78782" y="443088"/>
                </a:lnTo>
                <a:close/>
              </a:path>
              <a:path w="2642235" h="518160">
                <a:moveTo>
                  <a:pt x="83599" y="471684"/>
                </a:moveTo>
                <a:lnTo>
                  <a:pt x="30860" y="480822"/>
                </a:lnTo>
                <a:lnTo>
                  <a:pt x="108160" y="480822"/>
                </a:lnTo>
                <a:lnTo>
                  <a:pt x="83599" y="471684"/>
                </a:lnTo>
                <a:close/>
              </a:path>
              <a:path w="2642235" h="518160">
                <a:moveTo>
                  <a:pt x="33400" y="453009"/>
                </a:moveTo>
                <a:lnTo>
                  <a:pt x="37718" y="477647"/>
                </a:lnTo>
                <a:lnTo>
                  <a:pt x="56696" y="461675"/>
                </a:lnTo>
                <a:lnTo>
                  <a:pt x="33400" y="453009"/>
                </a:lnTo>
                <a:close/>
              </a:path>
              <a:path w="2642235" h="518160">
                <a:moveTo>
                  <a:pt x="56696" y="461675"/>
                </a:moveTo>
                <a:lnTo>
                  <a:pt x="37718" y="477647"/>
                </a:lnTo>
                <a:lnTo>
                  <a:pt x="49186" y="477647"/>
                </a:lnTo>
                <a:lnTo>
                  <a:pt x="83599" y="471684"/>
                </a:lnTo>
                <a:lnTo>
                  <a:pt x="56696" y="461675"/>
                </a:lnTo>
                <a:close/>
              </a:path>
              <a:path w="2642235" h="518160">
                <a:moveTo>
                  <a:pt x="2636901" y="0"/>
                </a:moveTo>
                <a:lnTo>
                  <a:pt x="78782" y="443088"/>
                </a:lnTo>
                <a:lnTo>
                  <a:pt x="56696" y="461675"/>
                </a:lnTo>
                <a:lnTo>
                  <a:pt x="83599" y="471684"/>
                </a:lnTo>
                <a:lnTo>
                  <a:pt x="2641854" y="28448"/>
                </a:lnTo>
                <a:lnTo>
                  <a:pt x="2636901" y="0"/>
                </a:lnTo>
                <a:close/>
              </a:path>
              <a:path w="2642235" h="518160">
                <a:moveTo>
                  <a:pt x="66994" y="453009"/>
                </a:moveTo>
                <a:lnTo>
                  <a:pt x="33400" y="453009"/>
                </a:lnTo>
                <a:lnTo>
                  <a:pt x="56696" y="461675"/>
                </a:lnTo>
                <a:lnTo>
                  <a:pt x="66994" y="453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9444" y="4732146"/>
            <a:ext cx="2189480" cy="134620"/>
          </a:xfrm>
          <a:custGeom>
            <a:avLst/>
            <a:gdLst/>
            <a:ahLst/>
            <a:cxnLst/>
            <a:rect l="l" t="t" r="r" b="b"/>
            <a:pathLst>
              <a:path w="2189479" h="134620">
                <a:moveTo>
                  <a:pt x="2106900" y="82254"/>
                </a:moveTo>
                <a:lnTo>
                  <a:pt x="2065781" y="105282"/>
                </a:lnTo>
                <a:lnTo>
                  <a:pt x="2058796" y="109092"/>
                </a:lnTo>
                <a:lnTo>
                  <a:pt x="2056383" y="117982"/>
                </a:lnTo>
                <a:lnTo>
                  <a:pt x="2060193" y="124967"/>
                </a:lnTo>
                <a:lnTo>
                  <a:pt x="2064130" y="131952"/>
                </a:lnTo>
                <a:lnTo>
                  <a:pt x="2073020" y="134365"/>
                </a:lnTo>
                <a:lnTo>
                  <a:pt x="2080005" y="130555"/>
                </a:lnTo>
                <a:lnTo>
                  <a:pt x="2164449" y="83184"/>
                </a:lnTo>
                <a:lnTo>
                  <a:pt x="2160396" y="83184"/>
                </a:lnTo>
                <a:lnTo>
                  <a:pt x="2106900" y="82254"/>
                </a:lnTo>
                <a:close/>
              </a:path>
              <a:path w="2189479" h="134620">
                <a:moveTo>
                  <a:pt x="2131904" y="68250"/>
                </a:moveTo>
                <a:lnTo>
                  <a:pt x="2106900" y="82254"/>
                </a:lnTo>
                <a:lnTo>
                  <a:pt x="2160396" y="83184"/>
                </a:lnTo>
                <a:lnTo>
                  <a:pt x="2160432" y="81152"/>
                </a:lnTo>
                <a:lnTo>
                  <a:pt x="2153157" y="81152"/>
                </a:lnTo>
                <a:lnTo>
                  <a:pt x="2131904" y="68250"/>
                </a:lnTo>
                <a:close/>
              </a:path>
              <a:path w="2189479" h="134620">
                <a:moveTo>
                  <a:pt x="2075306" y="0"/>
                </a:moveTo>
                <a:lnTo>
                  <a:pt x="2066416" y="2158"/>
                </a:lnTo>
                <a:lnTo>
                  <a:pt x="2062226" y="9016"/>
                </a:lnTo>
                <a:lnTo>
                  <a:pt x="2058161" y="15875"/>
                </a:lnTo>
                <a:lnTo>
                  <a:pt x="2060320" y="24764"/>
                </a:lnTo>
                <a:lnTo>
                  <a:pt x="2107271" y="53295"/>
                </a:lnTo>
                <a:lnTo>
                  <a:pt x="2160904" y="54228"/>
                </a:lnTo>
                <a:lnTo>
                  <a:pt x="2160396" y="83184"/>
                </a:lnTo>
                <a:lnTo>
                  <a:pt x="2164449" y="83184"/>
                </a:lnTo>
                <a:lnTo>
                  <a:pt x="2189353" y="69214"/>
                </a:lnTo>
                <a:lnTo>
                  <a:pt x="2075306" y="0"/>
                </a:lnTo>
                <a:close/>
              </a:path>
              <a:path w="2189479" h="134620">
                <a:moveTo>
                  <a:pt x="507" y="16636"/>
                </a:moveTo>
                <a:lnTo>
                  <a:pt x="0" y="45592"/>
                </a:lnTo>
                <a:lnTo>
                  <a:pt x="2106900" y="82254"/>
                </a:lnTo>
                <a:lnTo>
                  <a:pt x="2131904" y="68250"/>
                </a:lnTo>
                <a:lnTo>
                  <a:pt x="2107271" y="53295"/>
                </a:lnTo>
                <a:lnTo>
                  <a:pt x="507" y="16636"/>
                </a:lnTo>
                <a:close/>
              </a:path>
              <a:path w="2189479" h="134620">
                <a:moveTo>
                  <a:pt x="2153539" y="56133"/>
                </a:moveTo>
                <a:lnTo>
                  <a:pt x="2131904" y="68250"/>
                </a:lnTo>
                <a:lnTo>
                  <a:pt x="2153157" y="81152"/>
                </a:lnTo>
                <a:lnTo>
                  <a:pt x="2153539" y="56133"/>
                </a:lnTo>
                <a:close/>
              </a:path>
              <a:path w="2189479" h="134620">
                <a:moveTo>
                  <a:pt x="2160871" y="56133"/>
                </a:moveTo>
                <a:lnTo>
                  <a:pt x="2153539" y="56133"/>
                </a:lnTo>
                <a:lnTo>
                  <a:pt x="2153157" y="81152"/>
                </a:lnTo>
                <a:lnTo>
                  <a:pt x="2160432" y="81152"/>
                </a:lnTo>
                <a:lnTo>
                  <a:pt x="2160871" y="56133"/>
                </a:lnTo>
                <a:close/>
              </a:path>
              <a:path w="2189479" h="134620">
                <a:moveTo>
                  <a:pt x="2107271" y="53295"/>
                </a:moveTo>
                <a:lnTo>
                  <a:pt x="2131904" y="68250"/>
                </a:lnTo>
                <a:lnTo>
                  <a:pt x="2153539" y="56133"/>
                </a:lnTo>
                <a:lnTo>
                  <a:pt x="2160871" y="56133"/>
                </a:lnTo>
                <a:lnTo>
                  <a:pt x="2160904" y="54228"/>
                </a:lnTo>
                <a:lnTo>
                  <a:pt x="2107271" y="53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05713"/>
            <a:ext cx="8075295" cy="53428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914400" algn="just">
              <a:lnSpc>
                <a:spcPct val="90000"/>
              </a:lnSpc>
              <a:spcBef>
                <a:spcPts val="484"/>
              </a:spcBef>
            </a:pPr>
            <a:r>
              <a:rPr sz="3200" spc="-95" dirty="0">
                <a:latin typeface="Georgia"/>
                <a:cs typeface="Georgia"/>
              </a:rPr>
              <a:t>When </a:t>
            </a:r>
            <a:r>
              <a:rPr sz="3200" spc="-50" dirty="0">
                <a:latin typeface="Georgia"/>
                <a:cs typeface="Georgia"/>
              </a:rPr>
              <a:t>renal </a:t>
            </a:r>
            <a:r>
              <a:rPr sz="3200" spc="-40" dirty="0">
                <a:latin typeface="Georgia"/>
                <a:cs typeface="Georgia"/>
              </a:rPr>
              <a:t>blood </a:t>
            </a:r>
            <a:r>
              <a:rPr sz="3200" spc="-15" dirty="0">
                <a:latin typeface="Georgia"/>
                <a:cs typeface="Georgia"/>
              </a:rPr>
              <a:t>flow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reduced </a:t>
            </a:r>
            <a:r>
              <a:rPr sz="3200" spc="-10" dirty="0">
                <a:latin typeface="Georgia"/>
                <a:cs typeface="Georgia"/>
              </a:rPr>
              <a:t>or 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55" dirty="0">
                <a:latin typeface="Georgia"/>
                <a:cs typeface="Georgia"/>
              </a:rPr>
              <a:t>volume </a:t>
            </a:r>
            <a:r>
              <a:rPr sz="3200" spc="-20" dirty="0">
                <a:latin typeface="Georgia"/>
                <a:cs typeface="Georgia"/>
              </a:rPr>
              <a:t>decreases </a:t>
            </a:r>
            <a:r>
              <a:rPr sz="3200" spc="-10" dirty="0">
                <a:latin typeface="Georgia"/>
                <a:cs typeface="Georgia"/>
              </a:rPr>
              <a:t>or </a:t>
            </a:r>
            <a:r>
              <a:rPr sz="3200" spc="-145" dirty="0">
                <a:latin typeface="Georgia"/>
                <a:cs typeface="Georgia"/>
              </a:rPr>
              <a:t>BP </a:t>
            </a:r>
            <a:r>
              <a:rPr sz="3200" spc="-40" dirty="0">
                <a:latin typeface="Georgia"/>
                <a:cs typeface="Georgia"/>
              </a:rPr>
              <a:t>drops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25" dirty="0">
                <a:latin typeface="Georgia"/>
                <a:cs typeface="Georgia"/>
              </a:rPr>
              <a:t>enzyme </a:t>
            </a:r>
            <a:r>
              <a:rPr sz="3200" spc="-60" dirty="0">
                <a:latin typeface="Georgia"/>
                <a:cs typeface="Georgia"/>
              </a:rPr>
              <a:t>renin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20" dirty="0">
                <a:latin typeface="Georgia"/>
                <a:cs typeface="Georgia"/>
              </a:rPr>
              <a:t>secreted </a:t>
            </a:r>
            <a:r>
              <a:rPr sz="3200" spc="-25" dirty="0">
                <a:latin typeface="Georgia"/>
                <a:cs typeface="Georgia"/>
              </a:rPr>
              <a:t>by </a:t>
            </a:r>
            <a:r>
              <a:rPr sz="3200" spc="-45" dirty="0">
                <a:latin typeface="Georgia"/>
                <a:cs typeface="Georgia"/>
              </a:rPr>
              <a:t>kidney </a:t>
            </a:r>
            <a:r>
              <a:rPr sz="3200" spc="-55" dirty="0">
                <a:latin typeface="Georgia"/>
                <a:cs typeface="Georgia"/>
              </a:rPr>
              <a:t>cells.  </a:t>
            </a:r>
            <a:r>
              <a:rPr sz="3200" spc="-110" dirty="0">
                <a:latin typeface="Georgia"/>
                <a:cs typeface="Georgia"/>
              </a:rPr>
              <a:t>Renin </a:t>
            </a:r>
            <a:r>
              <a:rPr sz="3200" spc="-40" dirty="0">
                <a:latin typeface="Georgia"/>
                <a:cs typeface="Georgia"/>
              </a:rPr>
              <a:t>converts  the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65" dirty="0">
                <a:latin typeface="Georgia"/>
                <a:cs typeface="Georgia"/>
              </a:rPr>
              <a:t>plasma </a:t>
            </a:r>
            <a:r>
              <a:rPr sz="3200" spc="-45" dirty="0">
                <a:latin typeface="Georgia"/>
                <a:cs typeface="Georgia"/>
              </a:rPr>
              <a:t>protein  </a:t>
            </a:r>
            <a:r>
              <a:rPr sz="3200" spc="-65" dirty="0">
                <a:latin typeface="Georgia"/>
                <a:cs typeface="Georgia"/>
              </a:rPr>
              <a:t>angiotensinogen</a:t>
            </a:r>
            <a:r>
              <a:rPr sz="3200" i="1" spc="-65" dirty="0">
                <a:latin typeface="Arial"/>
                <a:cs typeface="Arial"/>
              </a:rPr>
              <a:t>, </a:t>
            </a:r>
            <a:r>
              <a:rPr sz="3200" spc="-45" dirty="0">
                <a:latin typeface="Georgia"/>
                <a:cs typeface="Georgia"/>
              </a:rPr>
              <a:t>produced </a:t>
            </a:r>
            <a:r>
              <a:rPr sz="3200" spc="-35" dirty="0">
                <a:latin typeface="Georgia"/>
                <a:cs typeface="Georgia"/>
              </a:rPr>
              <a:t>by </a:t>
            </a:r>
            <a:r>
              <a:rPr sz="3200" spc="-40" dirty="0">
                <a:latin typeface="Georgia"/>
                <a:cs typeface="Georgia"/>
              </a:rPr>
              <a:t>the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120" dirty="0">
                <a:latin typeface="Georgia"/>
                <a:cs typeface="Georgia"/>
              </a:rPr>
              <a:t>liver, </a:t>
            </a:r>
            <a:r>
              <a:rPr sz="3200" spc="-70" dirty="0">
                <a:latin typeface="Georgia"/>
                <a:cs typeface="Georgia"/>
              </a:rPr>
              <a:t>to  </a:t>
            </a:r>
            <a:r>
              <a:rPr sz="3200" spc="-55" dirty="0">
                <a:latin typeface="Georgia"/>
                <a:cs typeface="Georgia"/>
              </a:rPr>
              <a:t>angiotensin </a:t>
            </a:r>
            <a:r>
              <a:rPr sz="3200" i="1" spc="-175" dirty="0">
                <a:latin typeface="Arial"/>
                <a:cs typeface="Arial"/>
              </a:rPr>
              <a:t>1. </a:t>
            </a:r>
            <a:r>
              <a:rPr sz="3200" spc="-65" dirty="0">
                <a:latin typeface="Georgia"/>
                <a:cs typeface="Georgia"/>
              </a:rPr>
              <a:t>Angiotensin </a:t>
            </a:r>
            <a:r>
              <a:rPr sz="3200" spc="-50" dirty="0">
                <a:latin typeface="Georgia"/>
                <a:cs typeface="Georgia"/>
              </a:rPr>
              <a:t>converting </a:t>
            </a:r>
            <a:r>
              <a:rPr sz="3200" spc="-30" dirty="0">
                <a:latin typeface="Georgia"/>
                <a:cs typeface="Georgia"/>
              </a:rPr>
              <a:t>enzyme  </a:t>
            </a:r>
            <a:r>
              <a:rPr sz="3200" spc="-135" dirty="0">
                <a:latin typeface="Georgia"/>
                <a:cs typeface="Georgia"/>
              </a:rPr>
              <a:t>(ACE) </a:t>
            </a:r>
            <a:r>
              <a:rPr sz="3200" spc="-35" dirty="0">
                <a:latin typeface="Georgia"/>
                <a:cs typeface="Georgia"/>
              </a:rPr>
              <a:t>converts </a:t>
            </a:r>
            <a:r>
              <a:rPr sz="3200" spc="-55" dirty="0">
                <a:latin typeface="Georgia"/>
                <a:cs typeface="Georgia"/>
              </a:rPr>
              <a:t>angiotensin </a:t>
            </a:r>
            <a:r>
              <a:rPr sz="3200" spc="400" dirty="0">
                <a:latin typeface="Georgia"/>
                <a:cs typeface="Georgia"/>
              </a:rPr>
              <a:t>1 </a:t>
            </a:r>
            <a:r>
              <a:rPr sz="3200" spc="-40" dirty="0">
                <a:latin typeface="Georgia"/>
                <a:cs typeface="Georgia"/>
              </a:rPr>
              <a:t>to </a:t>
            </a:r>
            <a:r>
              <a:rPr sz="3200" spc="-55" dirty="0">
                <a:latin typeface="Georgia"/>
                <a:cs typeface="Georgia"/>
              </a:rPr>
              <a:t>angiotensin </a:t>
            </a:r>
            <a:r>
              <a:rPr sz="3200" spc="-135" dirty="0">
                <a:latin typeface="Georgia"/>
                <a:cs typeface="Georgia"/>
              </a:rPr>
              <a:t>2</a:t>
            </a:r>
            <a:r>
              <a:rPr sz="3200" i="1" spc="-135" dirty="0">
                <a:latin typeface="Arial"/>
                <a:cs typeface="Arial"/>
              </a:rPr>
              <a:t>.  </a:t>
            </a:r>
            <a:r>
              <a:rPr sz="3200" spc="-65" dirty="0">
                <a:latin typeface="Georgia"/>
                <a:cs typeface="Georgia"/>
              </a:rPr>
              <a:t>Angiotensin</a:t>
            </a:r>
            <a:r>
              <a:rPr sz="3200" spc="640" dirty="0">
                <a:latin typeface="Georgia"/>
                <a:cs typeface="Georgia"/>
              </a:rPr>
              <a:t> </a:t>
            </a:r>
            <a:r>
              <a:rPr sz="3200" spc="-15" dirty="0">
                <a:latin typeface="Georgia"/>
                <a:cs typeface="Georgia"/>
              </a:rPr>
              <a:t>2 </a:t>
            </a:r>
            <a:r>
              <a:rPr sz="3200" spc="-30" dirty="0">
                <a:latin typeface="Georgia"/>
                <a:cs typeface="Georgia"/>
              </a:rPr>
              <a:t>causes </a:t>
            </a:r>
            <a:r>
              <a:rPr sz="3200" spc="-40" dirty="0">
                <a:latin typeface="Georgia"/>
                <a:cs typeface="Georgia"/>
              </a:rPr>
              <a:t>vasoconstriction  </a:t>
            </a:r>
            <a:r>
              <a:rPr sz="3200" spc="-80" dirty="0">
                <a:latin typeface="Georgia"/>
                <a:cs typeface="Georgia"/>
              </a:rPr>
              <a:t>and  </a:t>
            </a:r>
            <a:r>
              <a:rPr sz="3200" spc="-30" dirty="0">
                <a:latin typeface="Georgia"/>
                <a:cs typeface="Georgia"/>
              </a:rPr>
              <a:t>increases </a:t>
            </a:r>
            <a:r>
              <a:rPr sz="3200" spc="-45" dirty="0">
                <a:latin typeface="Georgia"/>
                <a:cs typeface="Georgia"/>
              </a:rPr>
              <a:t>blood pressure. </a:t>
            </a:r>
            <a:r>
              <a:rPr sz="3200" spc="-65" dirty="0">
                <a:latin typeface="Georgia"/>
                <a:cs typeface="Georgia"/>
              </a:rPr>
              <a:t>Also </a:t>
            </a:r>
            <a:r>
              <a:rPr sz="3200" spc="-55" dirty="0">
                <a:latin typeface="Georgia"/>
                <a:cs typeface="Georgia"/>
              </a:rPr>
              <a:t>angiotensin </a:t>
            </a:r>
            <a:r>
              <a:rPr sz="3200" spc="-15" dirty="0">
                <a:latin typeface="Georgia"/>
                <a:cs typeface="Georgia"/>
              </a:rPr>
              <a:t>2 </a:t>
            </a:r>
            <a:r>
              <a:rPr sz="3200" spc="740" dirty="0">
                <a:latin typeface="Georgia"/>
                <a:cs typeface="Georgia"/>
              </a:rPr>
              <a:t> </a:t>
            </a:r>
            <a:r>
              <a:rPr sz="3200" spc="-45" dirty="0">
                <a:latin typeface="Georgia"/>
                <a:cs typeface="Georgia"/>
              </a:rPr>
              <a:t>stimulates </a:t>
            </a:r>
            <a:r>
              <a:rPr sz="3200" spc="-30" dirty="0">
                <a:latin typeface="Georgia"/>
                <a:cs typeface="Georgia"/>
              </a:rPr>
              <a:t>secretion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0" dirty="0">
                <a:latin typeface="Georgia"/>
                <a:cs typeface="Georgia"/>
              </a:rPr>
              <a:t>aldosterone</a:t>
            </a:r>
            <a:r>
              <a:rPr sz="3200" spc="690" dirty="0">
                <a:latin typeface="Georgia"/>
                <a:cs typeface="Georgia"/>
              </a:rPr>
              <a:t> </a:t>
            </a:r>
            <a:r>
              <a:rPr sz="3200" spc="-45" dirty="0">
                <a:latin typeface="Georgia"/>
                <a:cs typeface="Georgia"/>
              </a:rPr>
              <a:t>which  </a:t>
            </a:r>
            <a:r>
              <a:rPr sz="3200" spc="-30" dirty="0">
                <a:latin typeface="Georgia"/>
                <a:cs typeface="Georgia"/>
              </a:rPr>
              <a:t>causes </a:t>
            </a:r>
            <a:r>
              <a:rPr sz="3200" spc="-40" dirty="0">
                <a:latin typeface="Georgia"/>
                <a:cs typeface="Georgia"/>
              </a:rPr>
              <a:t>vasoconstriction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30" dirty="0">
                <a:latin typeface="Georgia"/>
                <a:cs typeface="Georgia"/>
              </a:rPr>
              <a:t>increases </a:t>
            </a:r>
            <a:r>
              <a:rPr sz="3200" spc="-45" dirty="0">
                <a:latin typeface="Georgia"/>
                <a:cs typeface="Georgia"/>
              </a:rPr>
              <a:t>blood  pressure.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5407"/>
            <a:ext cx="8074025" cy="5989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4200" algn="l"/>
              </a:tabLst>
            </a:pPr>
            <a:r>
              <a:rPr sz="3000" b="1" spc="-180" dirty="0">
                <a:latin typeface="Georgia"/>
                <a:cs typeface="Georgia"/>
              </a:rPr>
              <a:t>ii.	</a:t>
            </a:r>
            <a:r>
              <a:rPr sz="3000" b="1" spc="-210" dirty="0">
                <a:latin typeface="Georgia"/>
                <a:cs typeface="Georgia"/>
              </a:rPr>
              <a:t>Epinephrine </a:t>
            </a:r>
            <a:r>
              <a:rPr sz="3000" b="1" spc="-215" dirty="0">
                <a:latin typeface="Georgia"/>
                <a:cs typeface="Georgia"/>
              </a:rPr>
              <a:t>and</a:t>
            </a:r>
            <a:r>
              <a:rPr sz="3000" b="1" spc="-35" dirty="0">
                <a:latin typeface="Georgia"/>
                <a:cs typeface="Georgia"/>
              </a:rPr>
              <a:t> </a:t>
            </a:r>
            <a:r>
              <a:rPr sz="3000" b="1" spc="-190" dirty="0">
                <a:latin typeface="Georgia"/>
                <a:cs typeface="Georgia"/>
              </a:rPr>
              <a:t>norepinephrine</a:t>
            </a:r>
            <a:endParaRPr sz="3000" dirty="0">
              <a:latin typeface="Georgia"/>
              <a:cs typeface="Georgia"/>
            </a:endParaRPr>
          </a:p>
          <a:p>
            <a:pPr marL="12700" marR="5080" indent="914400" algn="just">
              <a:lnSpc>
                <a:spcPct val="80000"/>
              </a:lnSpc>
              <a:spcBef>
                <a:spcPts val="725"/>
              </a:spcBef>
            </a:pPr>
            <a:r>
              <a:rPr sz="3000" spc="-150" dirty="0">
                <a:latin typeface="Georgia"/>
                <a:cs typeface="Georgia"/>
              </a:rPr>
              <a:t>In </a:t>
            </a:r>
            <a:r>
              <a:rPr sz="3000" spc="-25" dirty="0">
                <a:latin typeface="Georgia"/>
                <a:cs typeface="Georgia"/>
              </a:rPr>
              <a:t>response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45" dirty="0">
                <a:latin typeface="Georgia"/>
                <a:cs typeface="Georgia"/>
              </a:rPr>
              <a:t>sympathetic </a:t>
            </a:r>
            <a:r>
              <a:rPr sz="3000" spc="-65" dirty="0">
                <a:latin typeface="Georgia"/>
                <a:cs typeface="Georgia"/>
              </a:rPr>
              <a:t>stimulation, </a:t>
            </a:r>
            <a:r>
              <a:rPr sz="3000" spc="-40" dirty="0">
                <a:latin typeface="Georgia"/>
                <a:cs typeface="Georgia"/>
              </a:rPr>
              <a:t>the  </a:t>
            </a:r>
            <a:r>
              <a:rPr sz="3000" spc="-50" dirty="0">
                <a:latin typeface="Georgia"/>
                <a:cs typeface="Georgia"/>
              </a:rPr>
              <a:t>adrenal </a:t>
            </a:r>
            <a:r>
              <a:rPr sz="3000" spc="-60" dirty="0">
                <a:latin typeface="Georgia"/>
                <a:cs typeface="Georgia"/>
              </a:rPr>
              <a:t>medulla </a:t>
            </a:r>
            <a:r>
              <a:rPr sz="3000" spc="-15" dirty="0">
                <a:latin typeface="Georgia"/>
                <a:cs typeface="Georgia"/>
              </a:rPr>
              <a:t>releases </a:t>
            </a:r>
            <a:r>
              <a:rPr sz="3000" spc="-40" dirty="0">
                <a:latin typeface="Georgia"/>
                <a:cs typeface="Georgia"/>
              </a:rPr>
              <a:t>epinephrine </a:t>
            </a:r>
            <a:r>
              <a:rPr sz="3000" spc="-75" dirty="0">
                <a:latin typeface="Georgia"/>
                <a:cs typeface="Georgia"/>
              </a:rPr>
              <a:t>and  </a:t>
            </a:r>
            <a:r>
              <a:rPr sz="3000" spc="-55" dirty="0">
                <a:latin typeface="Georgia"/>
                <a:cs typeface="Georgia"/>
              </a:rPr>
              <a:t>norepinephrine. </a:t>
            </a:r>
            <a:r>
              <a:rPr sz="3000" spc="-35" dirty="0">
                <a:latin typeface="Georgia"/>
                <a:cs typeface="Georgia"/>
              </a:rPr>
              <a:t>These </a:t>
            </a:r>
            <a:r>
              <a:rPr sz="3000" spc="-50" dirty="0">
                <a:latin typeface="Georgia"/>
                <a:cs typeface="Georgia"/>
              </a:rPr>
              <a:t>hormones </a:t>
            </a:r>
            <a:r>
              <a:rPr sz="3000" spc="-35" dirty="0">
                <a:latin typeface="Georgia"/>
                <a:cs typeface="Georgia"/>
              </a:rPr>
              <a:t>increase  </a:t>
            </a:r>
            <a:r>
              <a:rPr sz="3000" spc="-50" dirty="0">
                <a:latin typeface="Georgia"/>
                <a:cs typeface="Georgia"/>
              </a:rPr>
              <a:t>cardiac </a:t>
            </a:r>
            <a:r>
              <a:rPr sz="3000" spc="-45" dirty="0">
                <a:latin typeface="Georgia"/>
                <a:cs typeface="Georgia"/>
              </a:rPr>
              <a:t>output </a:t>
            </a:r>
            <a:r>
              <a:rPr sz="3000" spc="-25" dirty="0">
                <a:latin typeface="Georgia"/>
                <a:cs typeface="Georgia"/>
              </a:rPr>
              <a:t>by </a:t>
            </a:r>
            <a:r>
              <a:rPr sz="3000" spc="-45" dirty="0">
                <a:latin typeface="Georgia"/>
                <a:cs typeface="Georgia"/>
              </a:rPr>
              <a:t>increasing </a:t>
            </a:r>
            <a:r>
              <a:rPr sz="3000" spc="-35" dirty="0">
                <a:latin typeface="Georgia"/>
                <a:cs typeface="Georgia"/>
              </a:rPr>
              <a:t>the rate </a:t>
            </a:r>
            <a:r>
              <a:rPr sz="3000" spc="-70" dirty="0">
                <a:latin typeface="Georgia"/>
                <a:cs typeface="Georgia"/>
              </a:rPr>
              <a:t>and </a:t>
            </a:r>
            <a:r>
              <a:rPr sz="3000" spc="-40" dirty="0">
                <a:latin typeface="Georgia"/>
                <a:cs typeface="Georgia"/>
              </a:rPr>
              <a:t>force </a:t>
            </a:r>
            <a:r>
              <a:rPr sz="3000" spc="-60" dirty="0">
                <a:latin typeface="Georgia"/>
                <a:cs typeface="Georgia"/>
              </a:rPr>
              <a:t>of  </a:t>
            </a:r>
            <a:r>
              <a:rPr sz="3000" spc="-30" dirty="0">
                <a:latin typeface="Georgia"/>
                <a:cs typeface="Georgia"/>
              </a:rPr>
              <a:t>heart </a:t>
            </a:r>
            <a:r>
              <a:rPr sz="3000" spc="-60" dirty="0">
                <a:latin typeface="Georgia"/>
                <a:cs typeface="Georgia"/>
              </a:rPr>
              <a:t>contractions. </a:t>
            </a:r>
            <a:r>
              <a:rPr sz="3000" spc="-65" dirty="0">
                <a:latin typeface="Georgia"/>
                <a:cs typeface="Georgia"/>
              </a:rPr>
              <a:t>Thus </a:t>
            </a:r>
            <a:r>
              <a:rPr sz="3000" spc="-30" dirty="0">
                <a:latin typeface="Georgia"/>
                <a:cs typeface="Georgia"/>
              </a:rPr>
              <a:t>increases</a:t>
            </a:r>
            <a:r>
              <a:rPr sz="3000" spc="-150" dirty="0">
                <a:latin typeface="Georgia"/>
                <a:cs typeface="Georgia"/>
              </a:rPr>
              <a:t> </a:t>
            </a:r>
            <a:r>
              <a:rPr sz="3000" spc="-280" dirty="0">
                <a:latin typeface="Georgia"/>
                <a:cs typeface="Georgia"/>
              </a:rPr>
              <a:t>BP.</a:t>
            </a:r>
            <a:endParaRPr sz="3000" dirty="0">
              <a:latin typeface="Georgia"/>
              <a:cs typeface="Georgia"/>
            </a:endParaRPr>
          </a:p>
          <a:p>
            <a:pPr marL="2053589">
              <a:lnSpc>
                <a:spcPct val="100000"/>
              </a:lnSpc>
              <a:spcBef>
                <a:spcPts val="1580"/>
              </a:spcBef>
            </a:pPr>
            <a:r>
              <a:rPr sz="3000" spc="-65" dirty="0">
                <a:latin typeface="Georgia"/>
                <a:cs typeface="Georgia"/>
              </a:rPr>
              <a:t>Sympathetic</a:t>
            </a:r>
            <a:r>
              <a:rPr sz="3000" spc="-90" dirty="0">
                <a:latin typeface="Georgia"/>
                <a:cs typeface="Georgia"/>
              </a:rPr>
              <a:t> </a:t>
            </a:r>
            <a:r>
              <a:rPr sz="3000" spc="-55" dirty="0">
                <a:latin typeface="Georgia"/>
                <a:cs typeface="Georgia"/>
              </a:rPr>
              <a:t>stimulation</a:t>
            </a:r>
            <a:endParaRPr sz="3000" dirty="0">
              <a:latin typeface="Georgia"/>
              <a:cs typeface="Georgia"/>
            </a:endParaRPr>
          </a:p>
          <a:p>
            <a:pPr marL="515620" marR="511175" algn="ctr">
              <a:lnSpc>
                <a:spcPct val="160000"/>
              </a:lnSpc>
              <a:spcBef>
                <a:spcPts val="5"/>
              </a:spcBef>
            </a:pPr>
            <a:r>
              <a:rPr sz="3000" spc="-55" dirty="0">
                <a:latin typeface="Georgia"/>
                <a:cs typeface="Georgia"/>
              </a:rPr>
              <a:t>Release </a:t>
            </a:r>
            <a:r>
              <a:rPr sz="3000" spc="-50" dirty="0">
                <a:latin typeface="Georgia"/>
                <a:cs typeface="Georgia"/>
              </a:rPr>
              <a:t>of </a:t>
            </a:r>
            <a:r>
              <a:rPr sz="3000" spc="-40" dirty="0">
                <a:latin typeface="Georgia"/>
                <a:cs typeface="Georgia"/>
              </a:rPr>
              <a:t>epinephrine </a:t>
            </a:r>
            <a:r>
              <a:rPr sz="3000" spc="-75" dirty="0">
                <a:latin typeface="Georgia"/>
                <a:cs typeface="Georgia"/>
              </a:rPr>
              <a:t>and</a:t>
            </a:r>
            <a:r>
              <a:rPr sz="3000" spc="-165" dirty="0">
                <a:latin typeface="Georgia"/>
                <a:cs typeface="Georgia"/>
              </a:rPr>
              <a:t> </a:t>
            </a:r>
            <a:r>
              <a:rPr sz="3000" spc="-45" dirty="0">
                <a:latin typeface="Georgia"/>
                <a:cs typeface="Georgia"/>
              </a:rPr>
              <a:t>norepinephrine  </a:t>
            </a:r>
            <a:r>
              <a:rPr sz="3000" spc="-55" dirty="0">
                <a:latin typeface="Georgia"/>
                <a:cs typeface="Georgia"/>
              </a:rPr>
              <a:t>Increase </a:t>
            </a:r>
            <a:r>
              <a:rPr sz="3000" spc="-30" dirty="0">
                <a:latin typeface="Georgia"/>
                <a:cs typeface="Georgia"/>
              </a:rPr>
              <a:t>heart </a:t>
            </a:r>
            <a:r>
              <a:rPr sz="3000" spc="-35" dirty="0">
                <a:latin typeface="Georgia"/>
                <a:cs typeface="Georgia"/>
              </a:rPr>
              <a:t>rate </a:t>
            </a:r>
            <a:r>
              <a:rPr sz="3000" spc="-75" dirty="0">
                <a:latin typeface="Georgia"/>
                <a:cs typeface="Georgia"/>
              </a:rPr>
              <a:t>and </a:t>
            </a:r>
            <a:r>
              <a:rPr sz="3000" spc="-45" dirty="0">
                <a:latin typeface="Georgia"/>
                <a:cs typeface="Georgia"/>
              </a:rPr>
              <a:t>contractions  </a:t>
            </a:r>
            <a:r>
              <a:rPr sz="3000" spc="-55" dirty="0">
                <a:latin typeface="Georgia"/>
                <a:cs typeface="Georgia"/>
              </a:rPr>
              <a:t>Increase</a:t>
            </a:r>
            <a:r>
              <a:rPr sz="3000" spc="-70" dirty="0">
                <a:latin typeface="Georgia"/>
                <a:cs typeface="Georgia"/>
              </a:rPr>
              <a:t> </a:t>
            </a:r>
            <a:r>
              <a:rPr sz="3000" spc="-260" dirty="0">
                <a:latin typeface="Georgia"/>
                <a:cs typeface="Georgia"/>
              </a:rPr>
              <a:t>CO</a:t>
            </a:r>
            <a:endParaRPr sz="30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160"/>
              </a:spcBef>
            </a:pPr>
            <a:r>
              <a:rPr sz="3000" spc="-55" dirty="0">
                <a:latin typeface="Georgia"/>
                <a:cs typeface="Georgia"/>
              </a:rPr>
              <a:t>Increase</a:t>
            </a:r>
            <a:r>
              <a:rPr sz="3000" spc="-145" dirty="0">
                <a:latin typeface="Georgia"/>
                <a:cs typeface="Georgia"/>
              </a:rPr>
              <a:t> </a:t>
            </a:r>
            <a:r>
              <a:rPr sz="3000" spc="-125" dirty="0">
                <a:latin typeface="Georgia"/>
                <a:cs typeface="Georgia"/>
              </a:rPr>
              <a:t>BP</a:t>
            </a:r>
            <a:endParaRPr sz="30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53178" y="3277361"/>
            <a:ext cx="134620" cy="381635"/>
          </a:xfrm>
          <a:custGeom>
            <a:avLst/>
            <a:gdLst/>
            <a:ahLst/>
            <a:cxnLst/>
            <a:rect l="l" t="t" r="r" b="b"/>
            <a:pathLst>
              <a:path w="134620" h="381635">
                <a:moveTo>
                  <a:pt x="16129" y="248920"/>
                </a:moveTo>
                <a:lnTo>
                  <a:pt x="9271" y="252984"/>
                </a:lnTo>
                <a:lnTo>
                  <a:pt x="2286" y="257048"/>
                </a:lnTo>
                <a:lnTo>
                  <a:pt x="0" y="265811"/>
                </a:lnTo>
                <a:lnTo>
                  <a:pt x="67183" y="381126"/>
                </a:lnTo>
                <a:lnTo>
                  <a:pt x="83980" y="352298"/>
                </a:lnTo>
                <a:lnTo>
                  <a:pt x="52705" y="352298"/>
                </a:lnTo>
                <a:lnTo>
                  <a:pt x="52705" y="298903"/>
                </a:lnTo>
                <a:lnTo>
                  <a:pt x="28956" y="258190"/>
                </a:lnTo>
                <a:lnTo>
                  <a:pt x="25019" y="251205"/>
                </a:lnTo>
                <a:lnTo>
                  <a:pt x="16129" y="248920"/>
                </a:lnTo>
                <a:close/>
              </a:path>
              <a:path w="134620" h="381635">
                <a:moveTo>
                  <a:pt x="52705" y="298903"/>
                </a:moveTo>
                <a:lnTo>
                  <a:pt x="52705" y="352298"/>
                </a:lnTo>
                <a:lnTo>
                  <a:pt x="81661" y="352298"/>
                </a:lnTo>
                <a:lnTo>
                  <a:pt x="81661" y="345058"/>
                </a:lnTo>
                <a:lnTo>
                  <a:pt x="54737" y="345058"/>
                </a:lnTo>
                <a:lnTo>
                  <a:pt x="67183" y="323722"/>
                </a:lnTo>
                <a:lnTo>
                  <a:pt x="52705" y="298903"/>
                </a:lnTo>
                <a:close/>
              </a:path>
              <a:path w="134620" h="381635">
                <a:moveTo>
                  <a:pt x="118237" y="248920"/>
                </a:moveTo>
                <a:lnTo>
                  <a:pt x="109347" y="251205"/>
                </a:lnTo>
                <a:lnTo>
                  <a:pt x="105410" y="258190"/>
                </a:lnTo>
                <a:lnTo>
                  <a:pt x="81661" y="298903"/>
                </a:lnTo>
                <a:lnTo>
                  <a:pt x="81661" y="352298"/>
                </a:lnTo>
                <a:lnTo>
                  <a:pt x="83980" y="352298"/>
                </a:lnTo>
                <a:lnTo>
                  <a:pt x="134366" y="265811"/>
                </a:lnTo>
                <a:lnTo>
                  <a:pt x="132080" y="257048"/>
                </a:lnTo>
                <a:lnTo>
                  <a:pt x="125095" y="252984"/>
                </a:lnTo>
                <a:lnTo>
                  <a:pt x="118237" y="248920"/>
                </a:lnTo>
                <a:close/>
              </a:path>
              <a:path w="134620" h="381635">
                <a:moveTo>
                  <a:pt x="67183" y="323722"/>
                </a:moveTo>
                <a:lnTo>
                  <a:pt x="54737" y="345058"/>
                </a:lnTo>
                <a:lnTo>
                  <a:pt x="79629" y="345058"/>
                </a:lnTo>
                <a:lnTo>
                  <a:pt x="67183" y="323722"/>
                </a:lnTo>
                <a:close/>
              </a:path>
              <a:path w="134620" h="381635">
                <a:moveTo>
                  <a:pt x="81661" y="298903"/>
                </a:moveTo>
                <a:lnTo>
                  <a:pt x="67183" y="323722"/>
                </a:lnTo>
                <a:lnTo>
                  <a:pt x="79629" y="345058"/>
                </a:lnTo>
                <a:lnTo>
                  <a:pt x="81661" y="345058"/>
                </a:lnTo>
                <a:lnTo>
                  <a:pt x="81661" y="298903"/>
                </a:lnTo>
                <a:close/>
              </a:path>
              <a:path w="134620" h="381635">
                <a:moveTo>
                  <a:pt x="81661" y="0"/>
                </a:moveTo>
                <a:lnTo>
                  <a:pt x="52705" y="0"/>
                </a:lnTo>
                <a:lnTo>
                  <a:pt x="52705" y="298903"/>
                </a:lnTo>
                <a:lnTo>
                  <a:pt x="67183" y="323722"/>
                </a:lnTo>
                <a:lnTo>
                  <a:pt x="81661" y="2989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53178" y="3963161"/>
            <a:ext cx="134620" cy="381635"/>
          </a:xfrm>
          <a:custGeom>
            <a:avLst/>
            <a:gdLst/>
            <a:ahLst/>
            <a:cxnLst/>
            <a:rect l="l" t="t" r="r" b="b"/>
            <a:pathLst>
              <a:path w="134620" h="381635">
                <a:moveTo>
                  <a:pt x="16129" y="248919"/>
                </a:moveTo>
                <a:lnTo>
                  <a:pt x="9271" y="252983"/>
                </a:lnTo>
                <a:lnTo>
                  <a:pt x="2286" y="257048"/>
                </a:lnTo>
                <a:lnTo>
                  <a:pt x="0" y="265811"/>
                </a:lnTo>
                <a:lnTo>
                  <a:pt x="67183" y="381126"/>
                </a:lnTo>
                <a:lnTo>
                  <a:pt x="83980" y="352298"/>
                </a:lnTo>
                <a:lnTo>
                  <a:pt x="52705" y="352298"/>
                </a:lnTo>
                <a:lnTo>
                  <a:pt x="52705" y="298903"/>
                </a:lnTo>
                <a:lnTo>
                  <a:pt x="28956" y="258190"/>
                </a:lnTo>
                <a:lnTo>
                  <a:pt x="25019" y="251206"/>
                </a:lnTo>
                <a:lnTo>
                  <a:pt x="16129" y="248919"/>
                </a:lnTo>
                <a:close/>
              </a:path>
              <a:path w="134620" h="381635">
                <a:moveTo>
                  <a:pt x="52705" y="298903"/>
                </a:moveTo>
                <a:lnTo>
                  <a:pt x="52705" y="352298"/>
                </a:lnTo>
                <a:lnTo>
                  <a:pt x="81661" y="352298"/>
                </a:lnTo>
                <a:lnTo>
                  <a:pt x="81661" y="345058"/>
                </a:lnTo>
                <a:lnTo>
                  <a:pt x="54737" y="345058"/>
                </a:lnTo>
                <a:lnTo>
                  <a:pt x="67183" y="323722"/>
                </a:lnTo>
                <a:lnTo>
                  <a:pt x="52705" y="298903"/>
                </a:lnTo>
                <a:close/>
              </a:path>
              <a:path w="134620" h="381635">
                <a:moveTo>
                  <a:pt x="118237" y="248919"/>
                </a:moveTo>
                <a:lnTo>
                  <a:pt x="109347" y="251206"/>
                </a:lnTo>
                <a:lnTo>
                  <a:pt x="105410" y="258190"/>
                </a:lnTo>
                <a:lnTo>
                  <a:pt x="81661" y="298903"/>
                </a:lnTo>
                <a:lnTo>
                  <a:pt x="81661" y="352298"/>
                </a:lnTo>
                <a:lnTo>
                  <a:pt x="83980" y="352298"/>
                </a:lnTo>
                <a:lnTo>
                  <a:pt x="134366" y="265811"/>
                </a:lnTo>
                <a:lnTo>
                  <a:pt x="132080" y="257048"/>
                </a:lnTo>
                <a:lnTo>
                  <a:pt x="125095" y="252983"/>
                </a:lnTo>
                <a:lnTo>
                  <a:pt x="118237" y="248919"/>
                </a:lnTo>
                <a:close/>
              </a:path>
              <a:path w="134620" h="381635">
                <a:moveTo>
                  <a:pt x="67183" y="323722"/>
                </a:moveTo>
                <a:lnTo>
                  <a:pt x="54737" y="345058"/>
                </a:lnTo>
                <a:lnTo>
                  <a:pt x="79629" y="345058"/>
                </a:lnTo>
                <a:lnTo>
                  <a:pt x="67183" y="323722"/>
                </a:lnTo>
                <a:close/>
              </a:path>
              <a:path w="134620" h="381635">
                <a:moveTo>
                  <a:pt x="81661" y="298903"/>
                </a:moveTo>
                <a:lnTo>
                  <a:pt x="67183" y="323722"/>
                </a:lnTo>
                <a:lnTo>
                  <a:pt x="79629" y="345058"/>
                </a:lnTo>
                <a:lnTo>
                  <a:pt x="81661" y="345058"/>
                </a:lnTo>
                <a:lnTo>
                  <a:pt x="81661" y="298903"/>
                </a:lnTo>
                <a:close/>
              </a:path>
              <a:path w="134620" h="381635">
                <a:moveTo>
                  <a:pt x="81661" y="0"/>
                </a:moveTo>
                <a:lnTo>
                  <a:pt x="52705" y="0"/>
                </a:lnTo>
                <a:lnTo>
                  <a:pt x="52705" y="298903"/>
                </a:lnTo>
                <a:lnTo>
                  <a:pt x="67183" y="323722"/>
                </a:lnTo>
                <a:lnTo>
                  <a:pt x="81661" y="2989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3178" y="4725161"/>
            <a:ext cx="134620" cy="381635"/>
          </a:xfrm>
          <a:custGeom>
            <a:avLst/>
            <a:gdLst/>
            <a:ahLst/>
            <a:cxnLst/>
            <a:rect l="l" t="t" r="r" b="b"/>
            <a:pathLst>
              <a:path w="134620" h="381635">
                <a:moveTo>
                  <a:pt x="16129" y="248919"/>
                </a:moveTo>
                <a:lnTo>
                  <a:pt x="9271" y="252983"/>
                </a:lnTo>
                <a:lnTo>
                  <a:pt x="2286" y="257048"/>
                </a:lnTo>
                <a:lnTo>
                  <a:pt x="0" y="265811"/>
                </a:lnTo>
                <a:lnTo>
                  <a:pt x="67183" y="381126"/>
                </a:lnTo>
                <a:lnTo>
                  <a:pt x="83980" y="352298"/>
                </a:lnTo>
                <a:lnTo>
                  <a:pt x="52705" y="352298"/>
                </a:lnTo>
                <a:lnTo>
                  <a:pt x="52705" y="298903"/>
                </a:lnTo>
                <a:lnTo>
                  <a:pt x="28956" y="258190"/>
                </a:lnTo>
                <a:lnTo>
                  <a:pt x="25019" y="251206"/>
                </a:lnTo>
                <a:lnTo>
                  <a:pt x="16129" y="248919"/>
                </a:lnTo>
                <a:close/>
              </a:path>
              <a:path w="134620" h="381635">
                <a:moveTo>
                  <a:pt x="52705" y="298903"/>
                </a:moveTo>
                <a:lnTo>
                  <a:pt x="52705" y="352298"/>
                </a:lnTo>
                <a:lnTo>
                  <a:pt x="81661" y="352298"/>
                </a:lnTo>
                <a:lnTo>
                  <a:pt x="81661" y="345058"/>
                </a:lnTo>
                <a:lnTo>
                  <a:pt x="54737" y="345058"/>
                </a:lnTo>
                <a:lnTo>
                  <a:pt x="67183" y="323722"/>
                </a:lnTo>
                <a:lnTo>
                  <a:pt x="52705" y="298903"/>
                </a:lnTo>
                <a:close/>
              </a:path>
              <a:path w="134620" h="381635">
                <a:moveTo>
                  <a:pt x="118237" y="248919"/>
                </a:moveTo>
                <a:lnTo>
                  <a:pt x="109347" y="251206"/>
                </a:lnTo>
                <a:lnTo>
                  <a:pt x="105410" y="258190"/>
                </a:lnTo>
                <a:lnTo>
                  <a:pt x="81661" y="298903"/>
                </a:lnTo>
                <a:lnTo>
                  <a:pt x="81661" y="352298"/>
                </a:lnTo>
                <a:lnTo>
                  <a:pt x="83980" y="352298"/>
                </a:lnTo>
                <a:lnTo>
                  <a:pt x="134366" y="265811"/>
                </a:lnTo>
                <a:lnTo>
                  <a:pt x="132080" y="257048"/>
                </a:lnTo>
                <a:lnTo>
                  <a:pt x="125095" y="252983"/>
                </a:lnTo>
                <a:lnTo>
                  <a:pt x="118237" y="248919"/>
                </a:lnTo>
                <a:close/>
              </a:path>
              <a:path w="134620" h="381635">
                <a:moveTo>
                  <a:pt x="67183" y="323722"/>
                </a:moveTo>
                <a:lnTo>
                  <a:pt x="54737" y="345058"/>
                </a:lnTo>
                <a:lnTo>
                  <a:pt x="79629" y="345058"/>
                </a:lnTo>
                <a:lnTo>
                  <a:pt x="67183" y="323722"/>
                </a:lnTo>
                <a:close/>
              </a:path>
              <a:path w="134620" h="381635">
                <a:moveTo>
                  <a:pt x="81661" y="298903"/>
                </a:moveTo>
                <a:lnTo>
                  <a:pt x="67183" y="323722"/>
                </a:lnTo>
                <a:lnTo>
                  <a:pt x="79629" y="345058"/>
                </a:lnTo>
                <a:lnTo>
                  <a:pt x="81661" y="345058"/>
                </a:lnTo>
                <a:lnTo>
                  <a:pt x="81661" y="298903"/>
                </a:lnTo>
                <a:close/>
              </a:path>
              <a:path w="134620" h="381635">
                <a:moveTo>
                  <a:pt x="81661" y="0"/>
                </a:moveTo>
                <a:lnTo>
                  <a:pt x="52705" y="0"/>
                </a:lnTo>
                <a:lnTo>
                  <a:pt x="52705" y="298903"/>
                </a:lnTo>
                <a:lnTo>
                  <a:pt x="67183" y="323722"/>
                </a:lnTo>
                <a:lnTo>
                  <a:pt x="81661" y="2989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0610" y="5487161"/>
            <a:ext cx="134620" cy="381635"/>
          </a:xfrm>
          <a:custGeom>
            <a:avLst/>
            <a:gdLst/>
            <a:ahLst/>
            <a:cxnLst/>
            <a:rect l="l" t="t" r="r" b="b"/>
            <a:pathLst>
              <a:path w="134620" h="381635">
                <a:moveTo>
                  <a:pt x="16128" y="248932"/>
                </a:moveTo>
                <a:lnTo>
                  <a:pt x="9271" y="252958"/>
                </a:lnTo>
                <a:lnTo>
                  <a:pt x="2286" y="256984"/>
                </a:lnTo>
                <a:lnTo>
                  <a:pt x="0" y="265849"/>
                </a:lnTo>
                <a:lnTo>
                  <a:pt x="4063" y="272757"/>
                </a:lnTo>
                <a:lnTo>
                  <a:pt x="67183" y="381063"/>
                </a:lnTo>
                <a:lnTo>
                  <a:pt x="83924" y="352336"/>
                </a:lnTo>
                <a:lnTo>
                  <a:pt x="52704" y="352336"/>
                </a:lnTo>
                <a:lnTo>
                  <a:pt x="52704" y="298878"/>
                </a:lnTo>
                <a:lnTo>
                  <a:pt x="28955" y="258165"/>
                </a:lnTo>
                <a:lnTo>
                  <a:pt x="25018" y="251256"/>
                </a:lnTo>
                <a:lnTo>
                  <a:pt x="16128" y="248932"/>
                </a:lnTo>
                <a:close/>
              </a:path>
              <a:path w="134620" h="381635">
                <a:moveTo>
                  <a:pt x="52704" y="298878"/>
                </a:moveTo>
                <a:lnTo>
                  <a:pt x="52704" y="352336"/>
                </a:lnTo>
                <a:lnTo>
                  <a:pt x="81661" y="352336"/>
                </a:lnTo>
                <a:lnTo>
                  <a:pt x="81661" y="345033"/>
                </a:lnTo>
                <a:lnTo>
                  <a:pt x="54737" y="345033"/>
                </a:lnTo>
                <a:lnTo>
                  <a:pt x="67183" y="323697"/>
                </a:lnTo>
                <a:lnTo>
                  <a:pt x="52704" y="298878"/>
                </a:lnTo>
                <a:close/>
              </a:path>
              <a:path w="134620" h="381635">
                <a:moveTo>
                  <a:pt x="118237" y="248932"/>
                </a:moveTo>
                <a:lnTo>
                  <a:pt x="109347" y="251256"/>
                </a:lnTo>
                <a:lnTo>
                  <a:pt x="105410" y="258165"/>
                </a:lnTo>
                <a:lnTo>
                  <a:pt x="81661" y="298878"/>
                </a:lnTo>
                <a:lnTo>
                  <a:pt x="81661" y="352336"/>
                </a:lnTo>
                <a:lnTo>
                  <a:pt x="83924" y="352336"/>
                </a:lnTo>
                <a:lnTo>
                  <a:pt x="130301" y="272757"/>
                </a:lnTo>
                <a:lnTo>
                  <a:pt x="134365" y="265849"/>
                </a:lnTo>
                <a:lnTo>
                  <a:pt x="132079" y="256984"/>
                </a:lnTo>
                <a:lnTo>
                  <a:pt x="125094" y="252958"/>
                </a:lnTo>
                <a:lnTo>
                  <a:pt x="118237" y="248932"/>
                </a:lnTo>
                <a:close/>
              </a:path>
              <a:path w="134620" h="381635">
                <a:moveTo>
                  <a:pt x="67183" y="323697"/>
                </a:moveTo>
                <a:lnTo>
                  <a:pt x="54737" y="345033"/>
                </a:lnTo>
                <a:lnTo>
                  <a:pt x="79628" y="345033"/>
                </a:lnTo>
                <a:lnTo>
                  <a:pt x="67183" y="323697"/>
                </a:lnTo>
                <a:close/>
              </a:path>
              <a:path w="134620" h="381635">
                <a:moveTo>
                  <a:pt x="81661" y="298878"/>
                </a:moveTo>
                <a:lnTo>
                  <a:pt x="67183" y="323697"/>
                </a:lnTo>
                <a:lnTo>
                  <a:pt x="79628" y="345033"/>
                </a:lnTo>
                <a:lnTo>
                  <a:pt x="81661" y="345033"/>
                </a:lnTo>
                <a:lnTo>
                  <a:pt x="81661" y="298878"/>
                </a:lnTo>
                <a:close/>
              </a:path>
              <a:path w="134620" h="381635">
                <a:moveTo>
                  <a:pt x="81661" y="0"/>
                </a:moveTo>
                <a:lnTo>
                  <a:pt x="52704" y="0"/>
                </a:lnTo>
                <a:lnTo>
                  <a:pt x="52704" y="298878"/>
                </a:lnTo>
                <a:lnTo>
                  <a:pt x="67183" y="323697"/>
                </a:lnTo>
                <a:lnTo>
                  <a:pt x="81661" y="298878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2275"/>
            <a:ext cx="73742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700" b="1" spc="-145" dirty="0">
                <a:latin typeface="Georgia"/>
                <a:cs typeface="Georgia"/>
              </a:rPr>
              <a:t>iii.	</a:t>
            </a:r>
            <a:r>
              <a:rPr sz="2700" b="1" spc="-160" dirty="0">
                <a:latin typeface="Georgia"/>
                <a:cs typeface="Georgia"/>
              </a:rPr>
              <a:t>Antidiuretic </a:t>
            </a:r>
            <a:r>
              <a:rPr sz="2700" b="1" spc="-204" dirty="0">
                <a:latin typeface="Georgia"/>
                <a:cs typeface="Georgia"/>
              </a:rPr>
              <a:t>hormone</a:t>
            </a:r>
            <a:r>
              <a:rPr sz="2700" b="1" spc="-10" dirty="0">
                <a:latin typeface="Georgia"/>
                <a:cs typeface="Georgia"/>
              </a:rPr>
              <a:t> </a:t>
            </a:r>
            <a:r>
              <a:rPr sz="2700" b="1" spc="-285" dirty="0">
                <a:latin typeface="Georgia"/>
                <a:cs typeface="Georgia"/>
              </a:rPr>
              <a:t>(ADH)</a:t>
            </a:r>
            <a:endParaRPr sz="2700" dirty="0">
              <a:latin typeface="Georgia"/>
              <a:cs typeface="Georgia"/>
            </a:endParaRPr>
          </a:p>
          <a:p>
            <a:pPr marL="1229360" algn="ctr">
              <a:lnSpc>
                <a:spcPct val="100000"/>
              </a:lnSpc>
              <a:spcBef>
                <a:spcPts val="5"/>
              </a:spcBef>
            </a:pPr>
            <a:r>
              <a:rPr sz="2700" spc="-45" dirty="0">
                <a:latin typeface="Georgia"/>
                <a:cs typeface="Georgia"/>
              </a:rPr>
              <a:t>Decreased blood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volume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29995" algn="ctr">
              <a:lnSpc>
                <a:spcPct val="100000"/>
              </a:lnSpc>
              <a:spcBef>
                <a:spcPts val="5"/>
              </a:spcBef>
            </a:pPr>
            <a:r>
              <a:rPr sz="2700" spc="-245" dirty="0">
                <a:latin typeface="Georgia"/>
                <a:cs typeface="Georgia"/>
              </a:rPr>
              <a:t>ADH </a:t>
            </a:r>
            <a:r>
              <a:rPr sz="2700" spc="-20" dirty="0">
                <a:latin typeface="Georgia"/>
                <a:cs typeface="Georgia"/>
              </a:rPr>
              <a:t>released </a:t>
            </a:r>
            <a:r>
              <a:rPr sz="2700" spc="-65" dirty="0">
                <a:latin typeface="Georgia"/>
                <a:cs typeface="Georgia"/>
              </a:rPr>
              <a:t>from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20" dirty="0">
                <a:latin typeface="Georgia"/>
                <a:cs typeface="Georgia"/>
              </a:rPr>
              <a:t>posterior</a:t>
            </a:r>
            <a:r>
              <a:rPr sz="2700" spc="-335" dirty="0">
                <a:latin typeface="Georgia"/>
                <a:cs typeface="Georgia"/>
              </a:rPr>
              <a:t> </a:t>
            </a:r>
            <a:r>
              <a:rPr sz="2700" spc="-30" dirty="0">
                <a:latin typeface="Georgia"/>
                <a:cs typeface="Georgia"/>
              </a:rPr>
              <a:t>pituitary</a:t>
            </a:r>
            <a:endParaRPr sz="27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380615"/>
            <a:ext cx="24682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5" dirty="0">
                <a:latin typeface="Georgia"/>
                <a:cs typeface="Georgia"/>
              </a:rPr>
              <a:t>Vasoconstriction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6575" y="2380615"/>
            <a:ext cx="4549140" cy="10953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indent="302260" algn="just">
              <a:lnSpc>
                <a:spcPct val="80000"/>
              </a:lnSpc>
              <a:spcBef>
                <a:spcPts val="745"/>
              </a:spcBef>
            </a:pPr>
            <a:r>
              <a:rPr sz="2700" spc="-245" dirty="0">
                <a:latin typeface="Georgia"/>
                <a:cs typeface="Georgia"/>
              </a:rPr>
              <a:t>ADH </a:t>
            </a:r>
            <a:r>
              <a:rPr sz="2700" spc="-40" dirty="0">
                <a:latin typeface="Georgia"/>
                <a:cs typeface="Georgia"/>
              </a:rPr>
              <a:t>promotes </a:t>
            </a:r>
            <a:r>
              <a:rPr sz="2700" spc="-60" dirty="0">
                <a:latin typeface="Georgia"/>
                <a:cs typeface="Georgia"/>
              </a:rPr>
              <a:t>movement </a:t>
            </a:r>
            <a:r>
              <a:rPr sz="2700" spc="-45" dirty="0">
                <a:latin typeface="Georgia"/>
                <a:cs typeface="Georgia"/>
              </a:rPr>
              <a:t>of  </a:t>
            </a:r>
            <a:r>
              <a:rPr sz="2700" spc="-5" dirty="0">
                <a:latin typeface="Georgia"/>
                <a:cs typeface="Georgia"/>
              </a:rPr>
              <a:t>water </a:t>
            </a:r>
            <a:r>
              <a:rPr sz="2700" spc="-65" dirty="0">
                <a:latin typeface="Georgia"/>
                <a:cs typeface="Georgia"/>
              </a:rPr>
              <a:t>from </a:t>
            </a:r>
            <a:r>
              <a:rPr sz="2700" spc="-35" dirty="0">
                <a:latin typeface="Georgia"/>
                <a:cs typeface="Georgia"/>
              </a:rPr>
              <a:t>kidney tubules</a:t>
            </a:r>
            <a:r>
              <a:rPr sz="2700" spc="-204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into  </a:t>
            </a:r>
            <a:r>
              <a:rPr sz="2700" spc="-40" dirty="0">
                <a:latin typeface="Georgia"/>
                <a:cs typeface="Georgia"/>
              </a:rPr>
              <a:t>bloodstream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3862196"/>
            <a:ext cx="351027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45" dirty="0">
                <a:latin typeface="Georgia"/>
                <a:cs typeface="Georgia"/>
              </a:rPr>
              <a:t>blood </a:t>
            </a:r>
            <a:r>
              <a:rPr sz="2700" spc="-50" dirty="0">
                <a:latin typeface="Georgia"/>
                <a:cs typeface="Georgia"/>
              </a:rPr>
              <a:t>volume </a:t>
            </a:r>
            <a:r>
              <a:rPr sz="2700" spc="-65" dirty="0">
                <a:latin typeface="Georgia"/>
                <a:cs typeface="Georgia"/>
              </a:rPr>
              <a:t>and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40" dirty="0">
                <a:latin typeface="Georgia"/>
                <a:cs typeface="Georgia"/>
              </a:rPr>
              <a:t>urine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4191380"/>
            <a:ext cx="1008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45" dirty="0">
                <a:latin typeface="Georgia"/>
                <a:cs typeface="Georgia"/>
              </a:rPr>
              <a:t>output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9794" y="5014036"/>
            <a:ext cx="4799965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8300">
              <a:lnSpc>
                <a:spcPct val="100000"/>
              </a:lnSpc>
              <a:spcBef>
                <a:spcPts val="100"/>
              </a:spcBef>
            </a:pPr>
            <a:r>
              <a:rPr sz="2700" spc="-45" dirty="0">
                <a:latin typeface="Georgia"/>
                <a:cs typeface="Georgia"/>
              </a:rPr>
              <a:t>Increases</a:t>
            </a:r>
            <a:r>
              <a:rPr sz="2700" spc="-130" dirty="0">
                <a:latin typeface="Georgia"/>
                <a:cs typeface="Georgia"/>
              </a:rPr>
              <a:t> </a:t>
            </a:r>
            <a:r>
              <a:rPr sz="2700" spc="-235" dirty="0">
                <a:latin typeface="Georgia"/>
                <a:cs typeface="Georgia"/>
              </a:rPr>
              <a:t>CO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00" spc="-45" dirty="0">
                <a:latin typeface="Georgia"/>
                <a:cs typeface="Georgia"/>
              </a:rPr>
              <a:t>Increases blood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pressure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53178" y="1151382"/>
            <a:ext cx="134620" cy="457834"/>
          </a:xfrm>
          <a:custGeom>
            <a:avLst/>
            <a:gdLst/>
            <a:ahLst/>
            <a:cxnLst/>
            <a:rect l="l" t="t" r="r" b="b"/>
            <a:pathLst>
              <a:path w="134620" h="457834">
                <a:moveTo>
                  <a:pt x="16129" y="325119"/>
                </a:moveTo>
                <a:lnTo>
                  <a:pt x="9271" y="329183"/>
                </a:lnTo>
                <a:lnTo>
                  <a:pt x="2286" y="333247"/>
                </a:lnTo>
                <a:lnTo>
                  <a:pt x="0" y="342010"/>
                </a:lnTo>
                <a:lnTo>
                  <a:pt x="67183" y="457326"/>
                </a:lnTo>
                <a:lnTo>
                  <a:pt x="83980" y="428497"/>
                </a:lnTo>
                <a:lnTo>
                  <a:pt x="52705" y="428497"/>
                </a:lnTo>
                <a:lnTo>
                  <a:pt x="52705" y="375103"/>
                </a:lnTo>
                <a:lnTo>
                  <a:pt x="28956" y="334390"/>
                </a:lnTo>
                <a:lnTo>
                  <a:pt x="25019" y="327405"/>
                </a:lnTo>
                <a:lnTo>
                  <a:pt x="16129" y="325119"/>
                </a:lnTo>
                <a:close/>
              </a:path>
              <a:path w="134620" h="457834">
                <a:moveTo>
                  <a:pt x="52705" y="375103"/>
                </a:moveTo>
                <a:lnTo>
                  <a:pt x="52705" y="428497"/>
                </a:lnTo>
                <a:lnTo>
                  <a:pt x="81661" y="428497"/>
                </a:lnTo>
                <a:lnTo>
                  <a:pt x="81661" y="421258"/>
                </a:lnTo>
                <a:lnTo>
                  <a:pt x="54737" y="421258"/>
                </a:lnTo>
                <a:lnTo>
                  <a:pt x="67183" y="399922"/>
                </a:lnTo>
                <a:lnTo>
                  <a:pt x="52705" y="375103"/>
                </a:lnTo>
                <a:close/>
              </a:path>
              <a:path w="134620" h="457834">
                <a:moveTo>
                  <a:pt x="118237" y="325119"/>
                </a:moveTo>
                <a:lnTo>
                  <a:pt x="109347" y="327405"/>
                </a:lnTo>
                <a:lnTo>
                  <a:pt x="105410" y="334390"/>
                </a:lnTo>
                <a:lnTo>
                  <a:pt x="81661" y="375103"/>
                </a:lnTo>
                <a:lnTo>
                  <a:pt x="81661" y="428497"/>
                </a:lnTo>
                <a:lnTo>
                  <a:pt x="83980" y="428497"/>
                </a:lnTo>
                <a:lnTo>
                  <a:pt x="134366" y="342010"/>
                </a:lnTo>
                <a:lnTo>
                  <a:pt x="132080" y="333247"/>
                </a:lnTo>
                <a:lnTo>
                  <a:pt x="125095" y="329183"/>
                </a:lnTo>
                <a:lnTo>
                  <a:pt x="118237" y="325119"/>
                </a:lnTo>
                <a:close/>
              </a:path>
              <a:path w="134620" h="457834">
                <a:moveTo>
                  <a:pt x="67183" y="399922"/>
                </a:moveTo>
                <a:lnTo>
                  <a:pt x="54737" y="421258"/>
                </a:lnTo>
                <a:lnTo>
                  <a:pt x="79629" y="421258"/>
                </a:lnTo>
                <a:lnTo>
                  <a:pt x="67183" y="399922"/>
                </a:lnTo>
                <a:close/>
              </a:path>
              <a:path w="134620" h="457834">
                <a:moveTo>
                  <a:pt x="81661" y="375103"/>
                </a:moveTo>
                <a:lnTo>
                  <a:pt x="67183" y="399922"/>
                </a:lnTo>
                <a:lnTo>
                  <a:pt x="79629" y="421258"/>
                </a:lnTo>
                <a:lnTo>
                  <a:pt x="81661" y="421258"/>
                </a:lnTo>
                <a:lnTo>
                  <a:pt x="81661" y="375103"/>
                </a:lnTo>
                <a:close/>
              </a:path>
              <a:path w="134620" h="457834">
                <a:moveTo>
                  <a:pt x="81661" y="0"/>
                </a:moveTo>
                <a:lnTo>
                  <a:pt x="52705" y="0"/>
                </a:lnTo>
                <a:lnTo>
                  <a:pt x="52705" y="375103"/>
                </a:lnTo>
                <a:lnTo>
                  <a:pt x="67183" y="399922"/>
                </a:lnTo>
                <a:lnTo>
                  <a:pt x="81661" y="3751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0835" y="1891664"/>
            <a:ext cx="2822575" cy="665480"/>
          </a:xfrm>
          <a:custGeom>
            <a:avLst/>
            <a:gdLst/>
            <a:ahLst/>
            <a:cxnLst/>
            <a:rect l="l" t="t" r="r" b="b"/>
            <a:pathLst>
              <a:path w="2822575" h="665480">
                <a:moveTo>
                  <a:pt x="98425" y="533654"/>
                </a:moveTo>
                <a:lnTo>
                  <a:pt x="92583" y="539114"/>
                </a:lnTo>
                <a:lnTo>
                  <a:pt x="0" y="623697"/>
                </a:lnTo>
                <a:lnTo>
                  <a:pt x="126872" y="665099"/>
                </a:lnTo>
                <a:lnTo>
                  <a:pt x="135001" y="660908"/>
                </a:lnTo>
                <a:lnTo>
                  <a:pt x="137540" y="653288"/>
                </a:lnTo>
                <a:lnTo>
                  <a:pt x="139953" y="645668"/>
                </a:lnTo>
                <a:lnTo>
                  <a:pt x="135890" y="637539"/>
                </a:lnTo>
                <a:lnTo>
                  <a:pt x="118511" y="631825"/>
                </a:lnTo>
                <a:lnTo>
                  <a:pt x="31115" y="631825"/>
                </a:lnTo>
                <a:lnTo>
                  <a:pt x="25019" y="603504"/>
                </a:lnTo>
                <a:lnTo>
                  <a:pt x="77454" y="592167"/>
                </a:lnTo>
                <a:lnTo>
                  <a:pt x="112140" y="560451"/>
                </a:lnTo>
                <a:lnTo>
                  <a:pt x="117983" y="554989"/>
                </a:lnTo>
                <a:lnTo>
                  <a:pt x="118364" y="545846"/>
                </a:lnTo>
                <a:lnTo>
                  <a:pt x="107569" y="534035"/>
                </a:lnTo>
                <a:lnTo>
                  <a:pt x="98425" y="533654"/>
                </a:lnTo>
                <a:close/>
              </a:path>
              <a:path w="2822575" h="665480">
                <a:moveTo>
                  <a:pt x="77454" y="592167"/>
                </a:moveTo>
                <a:lnTo>
                  <a:pt x="25019" y="603504"/>
                </a:lnTo>
                <a:lnTo>
                  <a:pt x="31115" y="631825"/>
                </a:lnTo>
                <a:lnTo>
                  <a:pt x="47559" y="628269"/>
                </a:lnTo>
                <a:lnTo>
                  <a:pt x="37972" y="628269"/>
                </a:lnTo>
                <a:lnTo>
                  <a:pt x="32639" y="603885"/>
                </a:lnTo>
                <a:lnTo>
                  <a:pt x="64640" y="603885"/>
                </a:lnTo>
                <a:lnTo>
                  <a:pt x="77454" y="592167"/>
                </a:lnTo>
                <a:close/>
              </a:path>
              <a:path w="2822575" h="665480">
                <a:moveTo>
                  <a:pt x="83617" y="620471"/>
                </a:moveTo>
                <a:lnTo>
                  <a:pt x="31115" y="631825"/>
                </a:lnTo>
                <a:lnTo>
                  <a:pt x="118511" y="631825"/>
                </a:lnTo>
                <a:lnTo>
                  <a:pt x="83617" y="620471"/>
                </a:lnTo>
                <a:close/>
              </a:path>
              <a:path w="2822575" h="665480">
                <a:moveTo>
                  <a:pt x="32639" y="603885"/>
                </a:moveTo>
                <a:lnTo>
                  <a:pt x="37972" y="628269"/>
                </a:lnTo>
                <a:lnTo>
                  <a:pt x="56241" y="611564"/>
                </a:lnTo>
                <a:lnTo>
                  <a:pt x="32639" y="603885"/>
                </a:lnTo>
                <a:close/>
              </a:path>
              <a:path w="2822575" h="665480">
                <a:moveTo>
                  <a:pt x="56241" y="611564"/>
                </a:moveTo>
                <a:lnTo>
                  <a:pt x="37972" y="628269"/>
                </a:lnTo>
                <a:lnTo>
                  <a:pt x="47559" y="628269"/>
                </a:lnTo>
                <a:lnTo>
                  <a:pt x="83617" y="620471"/>
                </a:lnTo>
                <a:lnTo>
                  <a:pt x="56241" y="611564"/>
                </a:lnTo>
                <a:close/>
              </a:path>
              <a:path w="2822575" h="665480">
                <a:moveTo>
                  <a:pt x="2816479" y="0"/>
                </a:moveTo>
                <a:lnTo>
                  <a:pt x="77454" y="592167"/>
                </a:lnTo>
                <a:lnTo>
                  <a:pt x="56241" y="611564"/>
                </a:lnTo>
                <a:lnTo>
                  <a:pt x="83617" y="620471"/>
                </a:lnTo>
                <a:lnTo>
                  <a:pt x="2822575" y="28194"/>
                </a:lnTo>
                <a:lnTo>
                  <a:pt x="2816479" y="0"/>
                </a:lnTo>
                <a:close/>
              </a:path>
              <a:path w="2822575" h="665480">
                <a:moveTo>
                  <a:pt x="64640" y="603885"/>
                </a:moveTo>
                <a:lnTo>
                  <a:pt x="32639" y="603885"/>
                </a:lnTo>
                <a:lnTo>
                  <a:pt x="56241" y="611564"/>
                </a:lnTo>
                <a:lnTo>
                  <a:pt x="64640" y="603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9886" y="1891919"/>
            <a:ext cx="2047875" cy="655320"/>
          </a:xfrm>
          <a:custGeom>
            <a:avLst/>
            <a:gdLst/>
            <a:ahLst/>
            <a:cxnLst/>
            <a:rect l="l" t="t" r="r" b="b"/>
            <a:pathLst>
              <a:path w="2047875" h="655319">
                <a:moveTo>
                  <a:pt x="1964839" y="613858"/>
                </a:moveTo>
                <a:lnTo>
                  <a:pt x="1919097" y="624966"/>
                </a:lnTo>
                <a:lnTo>
                  <a:pt x="1911350" y="626744"/>
                </a:lnTo>
                <a:lnTo>
                  <a:pt x="1906524" y="634618"/>
                </a:lnTo>
                <a:lnTo>
                  <a:pt x="1910334" y="650113"/>
                </a:lnTo>
                <a:lnTo>
                  <a:pt x="1918208" y="654938"/>
                </a:lnTo>
                <a:lnTo>
                  <a:pt x="2024225" y="629157"/>
                </a:lnTo>
                <a:lnTo>
                  <a:pt x="2016125" y="629157"/>
                </a:lnTo>
                <a:lnTo>
                  <a:pt x="1964839" y="613858"/>
                </a:lnTo>
                <a:close/>
              </a:path>
              <a:path w="2047875" h="655319">
                <a:moveTo>
                  <a:pt x="1992759" y="607077"/>
                </a:moveTo>
                <a:lnTo>
                  <a:pt x="1964839" y="613858"/>
                </a:lnTo>
                <a:lnTo>
                  <a:pt x="2016125" y="629157"/>
                </a:lnTo>
                <a:lnTo>
                  <a:pt x="2017331" y="625093"/>
                </a:lnTo>
                <a:lnTo>
                  <a:pt x="2009648" y="625093"/>
                </a:lnTo>
                <a:lnTo>
                  <a:pt x="1992759" y="607077"/>
                </a:lnTo>
                <a:close/>
              </a:path>
              <a:path w="2047875" h="655319">
                <a:moveTo>
                  <a:pt x="1947417" y="525779"/>
                </a:moveTo>
                <a:lnTo>
                  <a:pt x="1935734" y="536701"/>
                </a:lnTo>
                <a:lnTo>
                  <a:pt x="1935479" y="545972"/>
                </a:lnTo>
                <a:lnTo>
                  <a:pt x="1973026" y="586026"/>
                </a:lnTo>
                <a:lnTo>
                  <a:pt x="2024379" y="601344"/>
                </a:lnTo>
                <a:lnTo>
                  <a:pt x="2016125" y="629157"/>
                </a:lnTo>
                <a:lnTo>
                  <a:pt x="2024225" y="629157"/>
                </a:lnTo>
                <a:lnTo>
                  <a:pt x="2047748" y="623442"/>
                </a:lnTo>
                <a:lnTo>
                  <a:pt x="1956562" y="526160"/>
                </a:lnTo>
                <a:lnTo>
                  <a:pt x="1947417" y="525779"/>
                </a:lnTo>
                <a:close/>
              </a:path>
              <a:path w="2047875" h="655319">
                <a:moveTo>
                  <a:pt x="2016887" y="601217"/>
                </a:moveTo>
                <a:lnTo>
                  <a:pt x="1992759" y="607077"/>
                </a:lnTo>
                <a:lnTo>
                  <a:pt x="2009648" y="625093"/>
                </a:lnTo>
                <a:lnTo>
                  <a:pt x="2016887" y="601217"/>
                </a:lnTo>
                <a:close/>
              </a:path>
              <a:path w="2047875" h="655319">
                <a:moveTo>
                  <a:pt x="2023954" y="601217"/>
                </a:moveTo>
                <a:lnTo>
                  <a:pt x="2016887" y="601217"/>
                </a:lnTo>
                <a:lnTo>
                  <a:pt x="2009648" y="625093"/>
                </a:lnTo>
                <a:lnTo>
                  <a:pt x="2017331" y="625093"/>
                </a:lnTo>
                <a:lnTo>
                  <a:pt x="2024379" y="601344"/>
                </a:lnTo>
                <a:lnTo>
                  <a:pt x="2023954" y="601217"/>
                </a:lnTo>
                <a:close/>
              </a:path>
              <a:path w="2047875" h="655319">
                <a:moveTo>
                  <a:pt x="8382" y="0"/>
                </a:moveTo>
                <a:lnTo>
                  <a:pt x="0" y="27685"/>
                </a:lnTo>
                <a:lnTo>
                  <a:pt x="1964839" y="613858"/>
                </a:lnTo>
                <a:lnTo>
                  <a:pt x="1992759" y="607077"/>
                </a:lnTo>
                <a:lnTo>
                  <a:pt x="1973026" y="586026"/>
                </a:lnTo>
                <a:lnTo>
                  <a:pt x="8382" y="0"/>
                </a:lnTo>
                <a:close/>
              </a:path>
              <a:path w="2047875" h="655319">
                <a:moveTo>
                  <a:pt x="1973026" y="586026"/>
                </a:moveTo>
                <a:lnTo>
                  <a:pt x="1992759" y="607077"/>
                </a:lnTo>
                <a:lnTo>
                  <a:pt x="2016887" y="601217"/>
                </a:lnTo>
                <a:lnTo>
                  <a:pt x="2023954" y="601217"/>
                </a:lnTo>
                <a:lnTo>
                  <a:pt x="1973026" y="5860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87246" y="2853563"/>
            <a:ext cx="1030605" cy="2862580"/>
          </a:xfrm>
          <a:custGeom>
            <a:avLst/>
            <a:gdLst/>
            <a:ahLst/>
            <a:cxnLst/>
            <a:rect l="l" t="t" r="r" b="b"/>
            <a:pathLst>
              <a:path w="1030605" h="2862579">
                <a:moveTo>
                  <a:pt x="921892" y="2753436"/>
                </a:moveTo>
                <a:lnTo>
                  <a:pt x="912748" y="2754134"/>
                </a:lnTo>
                <a:lnTo>
                  <a:pt x="902335" y="2766275"/>
                </a:lnTo>
                <a:lnTo>
                  <a:pt x="903097" y="2775419"/>
                </a:lnTo>
                <a:lnTo>
                  <a:pt x="1004316" y="2862262"/>
                </a:lnTo>
                <a:lnTo>
                  <a:pt x="1008728" y="2839885"/>
                </a:lnTo>
                <a:lnTo>
                  <a:pt x="981202" y="2839885"/>
                </a:lnTo>
                <a:lnTo>
                  <a:pt x="963642" y="2789230"/>
                </a:lnTo>
                <a:lnTo>
                  <a:pt x="921892" y="2753436"/>
                </a:lnTo>
                <a:close/>
              </a:path>
              <a:path w="1030605" h="2862579">
                <a:moveTo>
                  <a:pt x="963642" y="2789230"/>
                </a:moveTo>
                <a:lnTo>
                  <a:pt x="981202" y="2839885"/>
                </a:lnTo>
                <a:lnTo>
                  <a:pt x="1003118" y="2832315"/>
                </a:lnTo>
                <a:lnTo>
                  <a:pt x="980693" y="2832315"/>
                </a:lnTo>
                <a:lnTo>
                  <a:pt x="985489" y="2807972"/>
                </a:lnTo>
                <a:lnTo>
                  <a:pt x="963642" y="2789230"/>
                </a:lnTo>
                <a:close/>
              </a:path>
              <a:path w="1030605" h="2862579">
                <a:moveTo>
                  <a:pt x="1009268" y="2720721"/>
                </a:moveTo>
                <a:lnTo>
                  <a:pt x="1001648" y="2725801"/>
                </a:lnTo>
                <a:lnTo>
                  <a:pt x="1000124" y="2733675"/>
                </a:lnTo>
                <a:lnTo>
                  <a:pt x="991057" y="2779707"/>
                </a:lnTo>
                <a:lnTo>
                  <a:pt x="1008634" y="2830410"/>
                </a:lnTo>
                <a:lnTo>
                  <a:pt x="981202" y="2839885"/>
                </a:lnTo>
                <a:lnTo>
                  <a:pt x="1008728" y="2839885"/>
                </a:lnTo>
                <a:lnTo>
                  <a:pt x="1028572" y="2739237"/>
                </a:lnTo>
                <a:lnTo>
                  <a:pt x="1030097" y="2731389"/>
                </a:lnTo>
                <a:lnTo>
                  <a:pt x="1025016" y="2723769"/>
                </a:lnTo>
                <a:lnTo>
                  <a:pt x="1009268" y="2720721"/>
                </a:lnTo>
                <a:close/>
              </a:path>
              <a:path w="1030605" h="2862579">
                <a:moveTo>
                  <a:pt x="985489" y="2807972"/>
                </a:moveTo>
                <a:lnTo>
                  <a:pt x="980693" y="2832315"/>
                </a:lnTo>
                <a:lnTo>
                  <a:pt x="1004316" y="2824124"/>
                </a:lnTo>
                <a:lnTo>
                  <a:pt x="985489" y="2807972"/>
                </a:lnTo>
                <a:close/>
              </a:path>
              <a:path w="1030605" h="2862579">
                <a:moveTo>
                  <a:pt x="991057" y="2779707"/>
                </a:moveTo>
                <a:lnTo>
                  <a:pt x="985489" y="2807972"/>
                </a:lnTo>
                <a:lnTo>
                  <a:pt x="1004316" y="2824124"/>
                </a:lnTo>
                <a:lnTo>
                  <a:pt x="980693" y="2832315"/>
                </a:lnTo>
                <a:lnTo>
                  <a:pt x="1003118" y="2832315"/>
                </a:lnTo>
                <a:lnTo>
                  <a:pt x="1008634" y="2830410"/>
                </a:lnTo>
                <a:lnTo>
                  <a:pt x="991057" y="2779707"/>
                </a:lnTo>
                <a:close/>
              </a:path>
              <a:path w="1030605" h="2862579">
                <a:moveTo>
                  <a:pt x="27431" y="0"/>
                </a:moveTo>
                <a:lnTo>
                  <a:pt x="0" y="9398"/>
                </a:lnTo>
                <a:lnTo>
                  <a:pt x="963642" y="2789230"/>
                </a:lnTo>
                <a:lnTo>
                  <a:pt x="985489" y="2807972"/>
                </a:lnTo>
                <a:lnTo>
                  <a:pt x="991057" y="2779707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69457" y="5330190"/>
            <a:ext cx="269875" cy="690880"/>
          </a:xfrm>
          <a:custGeom>
            <a:avLst/>
            <a:gdLst/>
            <a:ahLst/>
            <a:cxnLst/>
            <a:rect l="l" t="t" r="r" b="b"/>
            <a:pathLst>
              <a:path w="269875" h="690879">
                <a:moveTo>
                  <a:pt x="20573" y="548932"/>
                </a:moveTo>
                <a:lnTo>
                  <a:pt x="4952" y="552208"/>
                </a:lnTo>
                <a:lnTo>
                  <a:pt x="0" y="559879"/>
                </a:lnTo>
                <a:lnTo>
                  <a:pt x="27304" y="690435"/>
                </a:lnTo>
                <a:lnTo>
                  <a:pt x="53095" y="667753"/>
                </a:lnTo>
                <a:lnTo>
                  <a:pt x="50164" y="667753"/>
                </a:lnTo>
                <a:lnTo>
                  <a:pt x="22605" y="658596"/>
                </a:lnTo>
                <a:lnTo>
                  <a:pt x="39572" y="607707"/>
                </a:lnTo>
                <a:lnTo>
                  <a:pt x="29971" y="561771"/>
                </a:lnTo>
                <a:lnTo>
                  <a:pt x="28320" y="553948"/>
                </a:lnTo>
                <a:lnTo>
                  <a:pt x="20573" y="548932"/>
                </a:lnTo>
                <a:close/>
              </a:path>
              <a:path w="269875" h="690879">
                <a:moveTo>
                  <a:pt x="39572" y="607707"/>
                </a:moveTo>
                <a:lnTo>
                  <a:pt x="22605" y="658596"/>
                </a:lnTo>
                <a:lnTo>
                  <a:pt x="50164" y="667753"/>
                </a:lnTo>
                <a:lnTo>
                  <a:pt x="52678" y="660209"/>
                </a:lnTo>
                <a:lnTo>
                  <a:pt x="50545" y="660209"/>
                </a:lnTo>
                <a:lnTo>
                  <a:pt x="26796" y="652297"/>
                </a:lnTo>
                <a:lnTo>
                  <a:pt x="45464" y="635898"/>
                </a:lnTo>
                <a:lnTo>
                  <a:pt x="39572" y="607707"/>
                </a:lnTo>
                <a:close/>
              </a:path>
              <a:path w="269875" h="690879">
                <a:moveTo>
                  <a:pt x="108330" y="580631"/>
                </a:moveTo>
                <a:lnTo>
                  <a:pt x="67117" y="616876"/>
                </a:lnTo>
                <a:lnTo>
                  <a:pt x="50164" y="667753"/>
                </a:lnTo>
                <a:lnTo>
                  <a:pt x="53095" y="667753"/>
                </a:lnTo>
                <a:lnTo>
                  <a:pt x="121412" y="607669"/>
                </a:lnTo>
                <a:lnTo>
                  <a:pt x="127507" y="602386"/>
                </a:lnTo>
                <a:lnTo>
                  <a:pt x="128015" y="593242"/>
                </a:lnTo>
                <a:lnTo>
                  <a:pt x="122808" y="587235"/>
                </a:lnTo>
                <a:lnTo>
                  <a:pt x="117475" y="581228"/>
                </a:lnTo>
                <a:lnTo>
                  <a:pt x="108330" y="580631"/>
                </a:lnTo>
                <a:close/>
              </a:path>
              <a:path w="269875" h="690879">
                <a:moveTo>
                  <a:pt x="45464" y="635898"/>
                </a:moveTo>
                <a:lnTo>
                  <a:pt x="26796" y="652297"/>
                </a:lnTo>
                <a:lnTo>
                  <a:pt x="50545" y="660209"/>
                </a:lnTo>
                <a:lnTo>
                  <a:pt x="45464" y="635898"/>
                </a:lnTo>
                <a:close/>
              </a:path>
              <a:path w="269875" h="690879">
                <a:moveTo>
                  <a:pt x="67117" y="616876"/>
                </a:moveTo>
                <a:lnTo>
                  <a:pt x="45464" y="635898"/>
                </a:lnTo>
                <a:lnTo>
                  <a:pt x="50545" y="660209"/>
                </a:lnTo>
                <a:lnTo>
                  <a:pt x="52678" y="660209"/>
                </a:lnTo>
                <a:lnTo>
                  <a:pt x="67117" y="616876"/>
                </a:lnTo>
                <a:close/>
              </a:path>
              <a:path w="269875" h="690879">
                <a:moveTo>
                  <a:pt x="242188" y="0"/>
                </a:moveTo>
                <a:lnTo>
                  <a:pt x="39572" y="607707"/>
                </a:lnTo>
                <a:lnTo>
                  <a:pt x="45464" y="635898"/>
                </a:lnTo>
                <a:lnTo>
                  <a:pt x="67117" y="616876"/>
                </a:lnTo>
                <a:lnTo>
                  <a:pt x="269620" y="9144"/>
                </a:lnTo>
                <a:lnTo>
                  <a:pt x="242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10578" y="3429761"/>
            <a:ext cx="134620" cy="457834"/>
          </a:xfrm>
          <a:custGeom>
            <a:avLst/>
            <a:gdLst/>
            <a:ahLst/>
            <a:cxnLst/>
            <a:rect l="l" t="t" r="r" b="b"/>
            <a:pathLst>
              <a:path w="134620" h="457835">
                <a:moveTo>
                  <a:pt x="16129" y="325119"/>
                </a:moveTo>
                <a:lnTo>
                  <a:pt x="9271" y="329183"/>
                </a:lnTo>
                <a:lnTo>
                  <a:pt x="2286" y="333248"/>
                </a:lnTo>
                <a:lnTo>
                  <a:pt x="0" y="342011"/>
                </a:lnTo>
                <a:lnTo>
                  <a:pt x="67183" y="457326"/>
                </a:lnTo>
                <a:lnTo>
                  <a:pt x="83980" y="428498"/>
                </a:lnTo>
                <a:lnTo>
                  <a:pt x="52705" y="428498"/>
                </a:lnTo>
                <a:lnTo>
                  <a:pt x="52705" y="375103"/>
                </a:lnTo>
                <a:lnTo>
                  <a:pt x="28956" y="334390"/>
                </a:lnTo>
                <a:lnTo>
                  <a:pt x="25019" y="327406"/>
                </a:lnTo>
                <a:lnTo>
                  <a:pt x="16129" y="325119"/>
                </a:lnTo>
                <a:close/>
              </a:path>
              <a:path w="134620" h="457835">
                <a:moveTo>
                  <a:pt x="52705" y="375103"/>
                </a:moveTo>
                <a:lnTo>
                  <a:pt x="52705" y="428498"/>
                </a:lnTo>
                <a:lnTo>
                  <a:pt x="81661" y="428498"/>
                </a:lnTo>
                <a:lnTo>
                  <a:pt x="81661" y="421258"/>
                </a:lnTo>
                <a:lnTo>
                  <a:pt x="54737" y="421258"/>
                </a:lnTo>
                <a:lnTo>
                  <a:pt x="67183" y="399922"/>
                </a:lnTo>
                <a:lnTo>
                  <a:pt x="52705" y="375103"/>
                </a:lnTo>
                <a:close/>
              </a:path>
              <a:path w="134620" h="457835">
                <a:moveTo>
                  <a:pt x="118237" y="325119"/>
                </a:moveTo>
                <a:lnTo>
                  <a:pt x="109347" y="327406"/>
                </a:lnTo>
                <a:lnTo>
                  <a:pt x="105410" y="334390"/>
                </a:lnTo>
                <a:lnTo>
                  <a:pt x="81661" y="375103"/>
                </a:lnTo>
                <a:lnTo>
                  <a:pt x="81661" y="428498"/>
                </a:lnTo>
                <a:lnTo>
                  <a:pt x="83980" y="428498"/>
                </a:lnTo>
                <a:lnTo>
                  <a:pt x="134366" y="342011"/>
                </a:lnTo>
                <a:lnTo>
                  <a:pt x="132079" y="333248"/>
                </a:lnTo>
                <a:lnTo>
                  <a:pt x="125095" y="329183"/>
                </a:lnTo>
                <a:lnTo>
                  <a:pt x="118237" y="325119"/>
                </a:lnTo>
                <a:close/>
              </a:path>
              <a:path w="134620" h="457835">
                <a:moveTo>
                  <a:pt x="67183" y="399922"/>
                </a:moveTo>
                <a:lnTo>
                  <a:pt x="54737" y="421258"/>
                </a:lnTo>
                <a:lnTo>
                  <a:pt x="79629" y="421258"/>
                </a:lnTo>
                <a:lnTo>
                  <a:pt x="67183" y="399922"/>
                </a:lnTo>
                <a:close/>
              </a:path>
              <a:path w="134620" h="457835">
                <a:moveTo>
                  <a:pt x="81661" y="375103"/>
                </a:moveTo>
                <a:lnTo>
                  <a:pt x="67183" y="399922"/>
                </a:lnTo>
                <a:lnTo>
                  <a:pt x="79629" y="421258"/>
                </a:lnTo>
                <a:lnTo>
                  <a:pt x="81661" y="421258"/>
                </a:lnTo>
                <a:lnTo>
                  <a:pt x="81661" y="375103"/>
                </a:lnTo>
                <a:close/>
              </a:path>
              <a:path w="134620" h="457835">
                <a:moveTo>
                  <a:pt x="81661" y="0"/>
                </a:moveTo>
                <a:lnTo>
                  <a:pt x="52705" y="0"/>
                </a:lnTo>
                <a:lnTo>
                  <a:pt x="52705" y="375103"/>
                </a:lnTo>
                <a:lnTo>
                  <a:pt x="67183" y="399922"/>
                </a:lnTo>
                <a:lnTo>
                  <a:pt x="81661" y="3751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76978" y="3963034"/>
            <a:ext cx="134620" cy="305435"/>
          </a:xfrm>
          <a:custGeom>
            <a:avLst/>
            <a:gdLst/>
            <a:ahLst/>
            <a:cxnLst/>
            <a:rect l="l" t="t" r="r" b="b"/>
            <a:pathLst>
              <a:path w="134620" h="305435">
                <a:moveTo>
                  <a:pt x="67183" y="57404"/>
                </a:moveTo>
                <a:lnTo>
                  <a:pt x="52705" y="82223"/>
                </a:lnTo>
                <a:lnTo>
                  <a:pt x="52705" y="304926"/>
                </a:lnTo>
                <a:lnTo>
                  <a:pt x="81661" y="304926"/>
                </a:lnTo>
                <a:lnTo>
                  <a:pt x="81661" y="82223"/>
                </a:lnTo>
                <a:lnTo>
                  <a:pt x="67183" y="57404"/>
                </a:lnTo>
                <a:close/>
              </a:path>
              <a:path w="134620" h="305435">
                <a:moveTo>
                  <a:pt x="67183" y="0"/>
                </a:moveTo>
                <a:lnTo>
                  <a:pt x="0" y="115315"/>
                </a:lnTo>
                <a:lnTo>
                  <a:pt x="2286" y="124078"/>
                </a:lnTo>
                <a:lnTo>
                  <a:pt x="9271" y="128142"/>
                </a:lnTo>
                <a:lnTo>
                  <a:pt x="16129" y="132206"/>
                </a:lnTo>
                <a:lnTo>
                  <a:pt x="25019" y="129920"/>
                </a:lnTo>
                <a:lnTo>
                  <a:pt x="28956" y="122935"/>
                </a:lnTo>
                <a:lnTo>
                  <a:pt x="52705" y="82223"/>
                </a:lnTo>
                <a:lnTo>
                  <a:pt x="52705" y="28828"/>
                </a:lnTo>
                <a:lnTo>
                  <a:pt x="83980" y="28828"/>
                </a:lnTo>
                <a:lnTo>
                  <a:pt x="67183" y="0"/>
                </a:lnTo>
                <a:close/>
              </a:path>
              <a:path w="134620" h="305435">
                <a:moveTo>
                  <a:pt x="83980" y="28828"/>
                </a:moveTo>
                <a:lnTo>
                  <a:pt x="81661" y="28828"/>
                </a:lnTo>
                <a:lnTo>
                  <a:pt x="81661" y="82223"/>
                </a:lnTo>
                <a:lnTo>
                  <a:pt x="105410" y="122935"/>
                </a:lnTo>
                <a:lnTo>
                  <a:pt x="109347" y="129920"/>
                </a:lnTo>
                <a:lnTo>
                  <a:pt x="118237" y="132206"/>
                </a:lnTo>
                <a:lnTo>
                  <a:pt x="125095" y="128142"/>
                </a:lnTo>
                <a:lnTo>
                  <a:pt x="132080" y="124078"/>
                </a:lnTo>
                <a:lnTo>
                  <a:pt x="134366" y="115315"/>
                </a:lnTo>
                <a:lnTo>
                  <a:pt x="83980" y="28828"/>
                </a:lnTo>
                <a:close/>
              </a:path>
              <a:path w="134620" h="305435">
                <a:moveTo>
                  <a:pt x="81661" y="28828"/>
                </a:moveTo>
                <a:lnTo>
                  <a:pt x="52705" y="28828"/>
                </a:lnTo>
                <a:lnTo>
                  <a:pt x="52705" y="82223"/>
                </a:lnTo>
                <a:lnTo>
                  <a:pt x="67183" y="57404"/>
                </a:lnTo>
                <a:lnTo>
                  <a:pt x="54737" y="36067"/>
                </a:lnTo>
                <a:lnTo>
                  <a:pt x="81661" y="36067"/>
                </a:lnTo>
                <a:lnTo>
                  <a:pt x="81661" y="28828"/>
                </a:lnTo>
                <a:close/>
              </a:path>
              <a:path w="134620" h="305435">
                <a:moveTo>
                  <a:pt x="81661" y="36067"/>
                </a:moveTo>
                <a:lnTo>
                  <a:pt x="79629" y="36067"/>
                </a:lnTo>
                <a:lnTo>
                  <a:pt x="67183" y="57404"/>
                </a:lnTo>
                <a:lnTo>
                  <a:pt x="81661" y="82223"/>
                </a:lnTo>
                <a:lnTo>
                  <a:pt x="81661" y="36067"/>
                </a:lnTo>
                <a:close/>
              </a:path>
              <a:path w="134620" h="305435">
                <a:moveTo>
                  <a:pt x="79629" y="36067"/>
                </a:moveTo>
                <a:lnTo>
                  <a:pt x="54737" y="36067"/>
                </a:lnTo>
                <a:lnTo>
                  <a:pt x="67183" y="57404"/>
                </a:lnTo>
                <a:lnTo>
                  <a:pt x="79629" y="36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0578" y="4344161"/>
            <a:ext cx="134620" cy="457834"/>
          </a:xfrm>
          <a:custGeom>
            <a:avLst/>
            <a:gdLst/>
            <a:ahLst/>
            <a:cxnLst/>
            <a:rect l="l" t="t" r="r" b="b"/>
            <a:pathLst>
              <a:path w="134620" h="457835">
                <a:moveTo>
                  <a:pt x="16129" y="325119"/>
                </a:moveTo>
                <a:lnTo>
                  <a:pt x="9271" y="329183"/>
                </a:lnTo>
                <a:lnTo>
                  <a:pt x="2286" y="333248"/>
                </a:lnTo>
                <a:lnTo>
                  <a:pt x="0" y="342011"/>
                </a:lnTo>
                <a:lnTo>
                  <a:pt x="67183" y="457326"/>
                </a:lnTo>
                <a:lnTo>
                  <a:pt x="83980" y="428498"/>
                </a:lnTo>
                <a:lnTo>
                  <a:pt x="52705" y="428498"/>
                </a:lnTo>
                <a:lnTo>
                  <a:pt x="52705" y="375103"/>
                </a:lnTo>
                <a:lnTo>
                  <a:pt x="28956" y="334390"/>
                </a:lnTo>
                <a:lnTo>
                  <a:pt x="25019" y="327406"/>
                </a:lnTo>
                <a:lnTo>
                  <a:pt x="16129" y="325119"/>
                </a:lnTo>
                <a:close/>
              </a:path>
              <a:path w="134620" h="457835">
                <a:moveTo>
                  <a:pt x="52705" y="375103"/>
                </a:moveTo>
                <a:lnTo>
                  <a:pt x="52705" y="428498"/>
                </a:lnTo>
                <a:lnTo>
                  <a:pt x="81661" y="428498"/>
                </a:lnTo>
                <a:lnTo>
                  <a:pt x="81661" y="421258"/>
                </a:lnTo>
                <a:lnTo>
                  <a:pt x="54737" y="421258"/>
                </a:lnTo>
                <a:lnTo>
                  <a:pt x="67183" y="399922"/>
                </a:lnTo>
                <a:lnTo>
                  <a:pt x="52705" y="375103"/>
                </a:lnTo>
                <a:close/>
              </a:path>
              <a:path w="134620" h="457835">
                <a:moveTo>
                  <a:pt x="118237" y="325119"/>
                </a:moveTo>
                <a:lnTo>
                  <a:pt x="109347" y="327406"/>
                </a:lnTo>
                <a:lnTo>
                  <a:pt x="105410" y="334390"/>
                </a:lnTo>
                <a:lnTo>
                  <a:pt x="81661" y="375103"/>
                </a:lnTo>
                <a:lnTo>
                  <a:pt x="81661" y="428498"/>
                </a:lnTo>
                <a:lnTo>
                  <a:pt x="83980" y="428498"/>
                </a:lnTo>
                <a:lnTo>
                  <a:pt x="134366" y="342011"/>
                </a:lnTo>
                <a:lnTo>
                  <a:pt x="132079" y="333248"/>
                </a:lnTo>
                <a:lnTo>
                  <a:pt x="125095" y="329183"/>
                </a:lnTo>
                <a:lnTo>
                  <a:pt x="118237" y="325119"/>
                </a:lnTo>
                <a:close/>
              </a:path>
              <a:path w="134620" h="457835">
                <a:moveTo>
                  <a:pt x="67183" y="399922"/>
                </a:moveTo>
                <a:lnTo>
                  <a:pt x="54737" y="421258"/>
                </a:lnTo>
                <a:lnTo>
                  <a:pt x="79629" y="421258"/>
                </a:lnTo>
                <a:lnTo>
                  <a:pt x="67183" y="399922"/>
                </a:lnTo>
                <a:close/>
              </a:path>
              <a:path w="134620" h="457835">
                <a:moveTo>
                  <a:pt x="81661" y="375103"/>
                </a:moveTo>
                <a:lnTo>
                  <a:pt x="67183" y="399922"/>
                </a:lnTo>
                <a:lnTo>
                  <a:pt x="79629" y="421258"/>
                </a:lnTo>
                <a:lnTo>
                  <a:pt x="81661" y="421258"/>
                </a:lnTo>
                <a:lnTo>
                  <a:pt x="81661" y="375103"/>
                </a:lnTo>
                <a:close/>
              </a:path>
              <a:path w="134620" h="457835">
                <a:moveTo>
                  <a:pt x="81661" y="0"/>
                </a:moveTo>
                <a:lnTo>
                  <a:pt x="52705" y="0"/>
                </a:lnTo>
                <a:lnTo>
                  <a:pt x="52705" y="375103"/>
                </a:lnTo>
                <a:lnTo>
                  <a:pt x="67183" y="399922"/>
                </a:lnTo>
                <a:lnTo>
                  <a:pt x="81661" y="375103"/>
                </a:lnTo>
                <a:lnTo>
                  <a:pt x="81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1355"/>
            <a:ext cx="8073390" cy="31470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185" dirty="0">
                <a:latin typeface="Georgia"/>
                <a:cs typeface="Georgia"/>
              </a:rPr>
              <a:t>iv. </a:t>
            </a:r>
            <a:r>
              <a:rPr sz="3200" b="1" spc="-195" dirty="0">
                <a:latin typeface="Georgia"/>
                <a:cs typeface="Georgia"/>
              </a:rPr>
              <a:t>Atrial </a:t>
            </a:r>
            <a:r>
              <a:rPr sz="3200" b="1" spc="-175" dirty="0">
                <a:latin typeface="Georgia"/>
                <a:cs typeface="Georgia"/>
              </a:rPr>
              <a:t>natriuretic</a:t>
            </a:r>
            <a:r>
              <a:rPr sz="3200" b="1" spc="-240" dirty="0">
                <a:latin typeface="Georgia"/>
                <a:cs typeface="Georgia"/>
              </a:rPr>
              <a:t> </a:t>
            </a:r>
            <a:r>
              <a:rPr sz="3200" b="1" spc="-160" dirty="0">
                <a:latin typeface="Georgia"/>
                <a:cs typeface="Georgia"/>
              </a:rPr>
              <a:t>peptide</a:t>
            </a:r>
            <a:endParaRPr sz="3200" dirty="0">
              <a:latin typeface="Georgia"/>
              <a:cs typeface="Georgia"/>
            </a:endParaRPr>
          </a:p>
          <a:p>
            <a:pPr marL="12700" marR="5080" indent="914400" algn="just">
              <a:lnSpc>
                <a:spcPct val="100000"/>
              </a:lnSpc>
              <a:spcBef>
                <a:spcPts val="770"/>
              </a:spcBef>
            </a:pPr>
            <a:r>
              <a:rPr sz="3200" spc="-65" dirty="0">
                <a:latin typeface="Georgia"/>
                <a:cs typeface="Georgia"/>
              </a:rPr>
              <a:t>Atrial </a:t>
            </a:r>
            <a:r>
              <a:rPr sz="3200" spc="-40" dirty="0">
                <a:latin typeface="Georgia"/>
                <a:cs typeface="Georgia"/>
              </a:rPr>
              <a:t>natriuretic </a:t>
            </a:r>
            <a:r>
              <a:rPr sz="3200" spc="-35" dirty="0">
                <a:latin typeface="Georgia"/>
                <a:cs typeface="Georgia"/>
              </a:rPr>
              <a:t>peptide </a:t>
            </a:r>
            <a:r>
              <a:rPr sz="3200" spc="-105" dirty="0">
                <a:latin typeface="Georgia"/>
                <a:cs typeface="Georgia"/>
              </a:rPr>
              <a:t>(ANP) </a:t>
            </a:r>
            <a:r>
              <a:rPr sz="3200" spc="-45" dirty="0">
                <a:latin typeface="Georgia"/>
                <a:cs typeface="Georgia"/>
              </a:rPr>
              <a:t>is  </a:t>
            </a:r>
            <a:r>
              <a:rPr sz="3200" spc="-20" dirty="0">
                <a:latin typeface="Georgia"/>
                <a:cs typeface="Georgia"/>
              </a:rPr>
              <a:t>released </a:t>
            </a:r>
            <a:r>
              <a:rPr sz="3200" spc="-35" dirty="0">
                <a:latin typeface="Georgia"/>
                <a:cs typeface="Georgia"/>
              </a:rPr>
              <a:t>by </a:t>
            </a:r>
            <a:r>
              <a:rPr sz="3200" spc="-30" dirty="0">
                <a:latin typeface="Georgia"/>
                <a:cs typeface="Georgia"/>
              </a:rPr>
              <a:t>cells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atria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45" dirty="0">
                <a:latin typeface="Georgia"/>
                <a:cs typeface="Georgia"/>
              </a:rPr>
              <a:t>the </a:t>
            </a:r>
            <a:r>
              <a:rPr sz="3200" spc="-55" dirty="0">
                <a:latin typeface="Georgia"/>
                <a:cs typeface="Georgia"/>
              </a:rPr>
              <a:t>heart. </a:t>
            </a:r>
            <a:r>
              <a:rPr sz="3200" spc="-195" dirty="0">
                <a:latin typeface="Georgia"/>
                <a:cs typeface="Georgia"/>
              </a:rPr>
              <a:t>ANP  </a:t>
            </a:r>
            <a:r>
              <a:rPr sz="3200" dirty="0">
                <a:latin typeface="Georgia"/>
                <a:cs typeface="Georgia"/>
              </a:rPr>
              <a:t>lowers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by </a:t>
            </a:r>
            <a:r>
              <a:rPr sz="3200" spc="-55" dirty="0">
                <a:latin typeface="Georgia"/>
                <a:cs typeface="Georgia"/>
              </a:rPr>
              <a:t>causing </a:t>
            </a:r>
            <a:r>
              <a:rPr sz="3200" spc="-50" dirty="0">
                <a:latin typeface="Georgia"/>
                <a:cs typeface="Georgia"/>
              </a:rPr>
              <a:t>vasodilation 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25" dirty="0">
                <a:latin typeface="Georgia"/>
                <a:cs typeface="Georgia"/>
              </a:rPr>
              <a:t>by </a:t>
            </a:r>
            <a:r>
              <a:rPr sz="3200" spc="-60" dirty="0">
                <a:latin typeface="Georgia"/>
                <a:cs typeface="Georgia"/>
              </a:rPr>
              <a:t>promoting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loss </a:t>
            </a:r>
            <a:r>
              <a:rPr sz="3200" spc="-50" dirty="0">
                <a:latin typeface="Georgia"/>
                <a:cs typeface="Georgia"/>
              </a:rPr>
              <a:t>of </a:t>
            </a:r>
            <a:r>
              <a:rPr sz="3200" spc="-35" dirty="0">
                <a:latin typeface="Georgia"/>
                <a:cs typeface="Georgia"/>
              </a:rPr>
              <a:t>salt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10" dirty="0">
                <a:latin typeface="Georgia"/>
                <a:cs typeface="Georgia"/>
              </a:rPr>
              <a:t>water </a:t>
            </a:r>
            <a:r>
              <a:rPr sz="3200" spc="-80" dirty="0">
                <a:latin typeface="Georgia"/>
                <a:cs typeface="Georgia"/>
              </a:rPr>
              <a:t>in 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70" dirty="0">
                <a:latin typeface="Georgia"/>
                <a:cs typeface="Georgia"/>
              </a:rPr>
              <a:t>urine, </a:t>
            </a:r>
            <a:r>
              <a:rPr sz="3200" spc="-40" dirty="0">
                <a:latin typeface="Georgia"/>
                <a:cs typeface="Georgia"/>
              </a:rPr>
              <a:t>which </a:t>
            </a:r>
            <a:r>
              <a:rPr sz="3200" spc="-30" dirty="0">
                <a:latin typeface="Georgia"/>
                <a:cs typeface="Georgia"/>
              </a:rPr>
              <a:t>reduces </a:t>
            </a:r>
            <a:r>
              <a:rPr sz="3200" spc="-45" dirty="0">
                <a:latin typeface="Georgia"/>
                <a:cs typeface="Georgia"/>
              </a:rPr>
              <a:t>blood</a:t>
            </a:r>
            <a:r>
              <a:rPr sz="3200" spc="-200" dirty="0">
                <a:latin typeface="Georgia"/>
                <a:cs typeface="Georgia"/>
              </a:rPr>
              <a:t> </a:t>
            </a:r>
            <a:r>
              <a:rPr sz="3200" spc="-80" dirty="0">
                <a:latin typeface="Georgia"/>
                <a:cs typeface="Georgia"/>
              </a:rPr>
              <a:t>volume.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5797" y="483234"/>
            <a:ext cx="4774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4400" spc="-340" dirty="0">
                <a:solidFill>
                  <a:srgbClr val="000000"/>
                </a:solidFill>
              </a:rPr>
              <a:t>4.	</a:t>
            </a:r>
            <a:r>
              <a:rPr sz="4400" spc="-355" dirty="0">
                <a:solidFill>
                  <a:srgbClr val="000000"/>
                </a:solidFill>
              </a:rPr>
              <a:t>Auto</a:t>
            </a:r>
            <a:r>
              <a:rPr sz="4400" spc="-229" dirty="0">
                <a:solidFill>
                  <a:srgbClr val="000000"/>
                </a:solidFill>
              </a:rPr>
              <a:t> </a:t>
            </a:r>
            <a:r>
              <a:rPr sz="4400" spc="-250" dirty="0">
                <a:solidFill>
                  <a:srgbClr val="000000"/>
                </a:solidFill>
              </a:rPr>
              <a:t>regulation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1365"/>
            <a:ext cx="8073390" cy="43389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715" indent="-342900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5" dirty="0">
                <a:latin typeface="Georgia"/>
                <a:cs typeface="Georgia"/>
              </a:rPr>
              <a:t>The </a:t>
            </a:r>
            <a:r>
              <a:rPr sz="3000" spc="-35" dirty="0">
                <a:latin typeface="Georgia"/>
                <a:cs typeface="Georgia"/>
              </a:rPr>
              <a:t>ability </a:t>
            </a:r>
            <a:r>
              <a:rPr sz="3000" spc="-50" dirty="0">
                <a:latin typeface="Georgia"/>
                <a:cs typeface="Georgia"/>
              </a:rPr>
              <a:t>of a </a:t>
            </a:r>
            <a:r>
              <a:rPr sz="3000" spc="-30" dirty="0">
                <a:latin typeface="Georgia"/>
                <a:cs typeface="Georgia"/>
              </a:rPr>
              <a:t>tissue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55" dirty="0">
                <a:latin typeface="Georgia"/>
                <a:cs typeface="Georgia"/>
              </a:rPr>
              <a:t>automatically adjust  </a:t>
            </a:r>
            <a:r>
              <a:rPr sz="3000" spc="-25" dirty="0">
                <a:latin typeface="Georgia"/>
                <a:cs typeface="Georgia"/>
              </a:rPr>
              <a:t>its </a:t>
            </a:r>
            <a:r>
              <a:rPr sz="3000" spc="-45" dirty="0">
                <a:latin typeface="Georgia"/>
                <a:cs typeface="Georgia"/>
              </a:rPr>
              <a:t>blood </a:t>
            </a:r>
            <a:r>
              <a:rPr sz="3000" spc="-10" dirty="0">
                <a:latin typeface="Georgia"/>
                <a:cs typeface="Georgia"/>
              </a:rPr>
              <a:t>flow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75" dirty="0">
                <a:latin typeface="Georgia"/>
                <a:cs typeface="Georgia"/>
              </a:rPr>
              <a:t>match </a:t>
            </a:r>
            <a:r>
              <a:rPr sz="3000" spc="-25" dirty="0">
                <a:latin typeface="Georgia"/>
                <a:cs typeface="Georgia"/>
              </a:rPr>
              <a:t>its </a:t>
            </a:r>
            <a:r>
              <a:rPr sz="3000" spc="-50" dirty="0">
                <a:latin typeface="Georgia"/>
                <a:cs typeface="Georgia"/>
              </a:rPr>
              <a:t>metabolic </a:t>
            </a:r>
            <a:r>
              <a:rPr sz="3000" spc="-60" dirty="0">
                <a:latin typeface="Georgia"/>
                <a:cs typeface="Georgia"/>
              </a:rPr>
              <a:t>demands  </a:t>
            </a:r>
            <a:r>
              <a:rPr sz="3000" spc="-35" dirty="0">
                <a:latin typeface="Georgia"/>
                <a:cs typeface="Georgia"/>
              </a:rPr>
              <a:t>is </a:t>
            </a:r>
            <a:r>
              <a:rPr sz="3000" spc="-40" dirty="0">
                <a:latin typeface="Georgia"/>
                <a:cs typeface="Georgia"/>
              </a:rPr>
              <a:t>called</a:t>
            </a:r>
            <a:r>
              <a:rPr sz="3000" spc="-90" dirty="0">
                <a:latin typeface="Georgia"/>
                <a:cs typeface="Georgia"/>
              </a:rPr>
              <a:t> </a:t>
            </a:r>
            <a:r>
              <a:rPr sz="3000" spc="-65" dirty="0">
                <a:latin typeface="Georgia"/>
                <a:cs typeface="Georgia"/>
              </a:rPr>
              <a:t>autoregulation</a:t>
            </a:r>
            <a:r>
              <a:rPr sz="3000" b="1" spc="-65" dirty="0">
                <a:latin typeface="Georgia"/>
                <a:cs typeface="Georgia"/>
              </a:rPr>
              <a:t>.</a:t>
            </a:r>
            <a:endParaRPr sz="3000" dirty="0">
              <a:latin typeface="Georgia"/>
              <a:cs typeface="Georgia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50" dirty="0">
                <a:latin typeface="Georgia"/>
                <a:cs typeface="Georgia"/>
              </a:rPr>
              <a:t>In </a:t>
            </a:r>
            <a:r>
              <a:rPr sz="3000" spc="-35" dirty="0">
                <a:latin typeface="Georgia"/>
                <a:cs typeface="Georgia"/>
              </a:rPr>
              <a:t>heart </a:t>
            </a:r>
            <a:r>
              <a:rPr sz="3000" spc="-50" dirty="0">
                <a:latin typeface="Georgia"/>
                <a:cs typeface="Georgia"/>
              </a:rPr>
              <a:t>autoregulation </a:t>
            </a:r>
            <a:r>
              <a:rPr sz="3000" spc="-35" dirty="0">
                <a:latin typeface="Georgia"/>
                <a:cs typeface="Georgia"/>
              </a:rPr>
              <a:t>is </a:t>
            </a:r>
            <a:r>
              <a:rPr sz="3000" spc="-75" dirty="0">
                <a:latin typeface="Georgia"/>
                <a:cs typeface="Georgia"/>
              </a:rPr>
              <a:t>an </a:t>
            </a:r>
            <a:r>
              <a:rPr sz="3000" spc="-55" dirty="0">
                <a:latin typeface="Georgia"/>
                <a:cs typeface="Georgia"/>
              </a:rPr>
              <a:t>important  </a:t>
            </a:r>
            <a:r>
              <a:rPr sz="3000" spc="-40" dirty="0">
                <a:latin typeface="Georgia"/>
                <a:cs typeface="Georgia"/>
              </a:rPr>
              <a:t>contributor </a:t>
            </a:r>
            <a:r>
              <a:rPr sz="3000" spc="-35" dirty="0">
                <a:latin typeface="Georgia"/>
                <a:cs typeface="Georgia"/>
              </a:rPr>
              <a:t>to </a:t>
            </a:r>
            <a:r>
              <a:rPr sz="3000" spc="-40" dirty="0">
                <a:latin typeface="Georgia"/>
                <a:cs typeface="Georgia"/>
              </a:rPr>
              <a:t>increased </a:t>
            </a:r>
            <a:r>
              <a:rPr sz="3000" spc="-45" dirty="0">
                <a:latin typeface="Georgia"/>
                <a:cs typeface="Georgia"/>
              </a:rPr>
              <a:t>blood </a:t>
            </a:r>
            <a:r>
              <a:rPr sz="3000" spc="-15" dirty="0">
                <a:latin typeface="Georgia"/>
                <a:cs typeface="Georgia"/>
              </a:rPr>
              <a:t>flow </a:t>
            </a:r>
            <a:r>
              <a:rPr sz="3000" spc="-60" dirty="0">
                <a:latin typeface="Georgia"/>
                <a:cs typeface="Georgia"/>
              </a:rPr>
              <a:t>through  </a:t>
            </a:r>
            <a:r>
              <a:rPr sz="3000" spc="-35" dirty="0">
                <a:latin typeface="Georgia"/>
                <a:cs typeface="Georgia"/>
              </a:rPr>
              <a:t>the</a:t>
            </a:r>
            <a:r>
              <a:rPr sz="3000" spc="-80" dirty="0">
                <a:latin typeface="Georgia"/>
                <a:cs typeface="Georgia"/>
              </a:rPr>
              <a:t> </a:t>
            </a:r>
            <a:r>
              <a:rPr sz="3000" spc="-55" dirty="0">
                <a:latin typeface="Georgia"/>
                <a:cs typeface="Georgia"/>
              </a:rPr>
              <a:t>tissue.</a:t>
            </a:r>
            <a:endParaRPr sz="3000" dirty="0">
              <a:latin typeface="Georgia"/>
              <a:cs typeface="Georgia"/>
            </a:endParaRPr>
          </a:p>
          <a:p>
            <a:pPr marL="355600" marR="762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85" dirty="0">
                <a:latin typeface="Georgia"/>
                <a:cs typeface="Georgia"/>
              </a:rPr>
              <a:t>Stimuli </a:t>
            </a:r>
            <a:r>
              <a:rPr sz="3000" spc="-45" dirty="0">
                <a:latin typeface="Georgia"/>
                <a:cs typeface="Georgia"/>
              </a:rPr>
              <a:t>that </a:t>
            </a:r>
            <a:r>
              <a:rPr sz="3000" spc="-35" dirty="0">
                <a:latin typeface="Georgia"/>
                <a:cs typeface="Georgia"/>
              </a:rPr>
              <a:t>cause autoregulatory </a:t>
            </a:r>
            <a:r>
              <a:rPr sz="3000" spc="-45" dirty="0">
                <a:latin typeface="Georgia"/>
                <a:cs typeface="Georgia"/>
              </a:rPr>
              <a:t>changes </a:t>
            </a:r>
            <a:r>
              <a:rPr sz="3000" spc="-85" dirty="0">
                <a:latin typeface="Georgia"/>
                <a:cs typeface="Georgia"/>
              </a:rPr>
              <a:t>in  </a:t>
            </a:r>
            <a:r>
              <a:rPr sz="3000" spc="-40" dirty="0">
                <a:latin typeface="Georgia"/>
                <a:cs typeface="Georgia"/>
              </a:rPr>
              <a:t>blood </a:t>
            </a:r>
            <a:r>
              <a:rPr sz="3000" spc="-10" dirty="0">
                <a:latin typeface="Georgia"/>
                <a:cs typeface="Georgia"/>
              </a:rPr>
              <a:t>flow</a:t>
            </a:r>
            <a:r>
              <a:rPr sz="3000" spc="-140" dirty="0">
                <a:latin typeface="Georgia"/>
                <a:cs typeface="Georgia"/>
              </a:rPr>
              <a:t> </a:t>
            </a:r>
            <a:r>
              <a:rPr sz="3000" spc="-60" dirty="0">
                <a:latin typeface="Georgia"/>
                <a:cs typeface="Georgia"/>
              </a:rPr>
              <a:t>are;</a:t>
            </a:r>
            <a:endParaRPr sz="3000" dirty="0">
              <a:latin typeface="Georgia"/>
              <a:cs typeface="Georgia"/>
            </a:endParaRPr>
          </a:p>
          <a:p>
            <a:pPr marL="756285" marR="5715" lvl="1" indent="-286385">
              <a:lnSpc>
                <a:spcPts val="2500"/>
              </a:lnSpc>
              <a:spcBef>
                <a:spcPts val="640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165" dirty="0">
                <a:latin typeface="Georgia"/>
                <a:cs typeface="Georgia"/>
              </a:rPr>
              <a:t>Physical </a:t>
            </a:r>
            <a:r>
              <a:rPr sz="2600" b="1" spc="-180" dirty="0">
                <a:latin typeface="Georgia"/>
                <a:cs typeface="Georgia"/>
              </a:rPr>
              <a:t>changes: </a:t>
            </a:r>
            <a:r>
              <a:rPr sz="2600" spc="-85" dirty="0">
                <a:latin typeface="Georgia"/>
                <a:cs typeface="Georgia"/>
              </a:rPr>
              <a:t>Warming </a:t>
            </a:r>
            <a:r>
              <a:rPr sz="2600" spc="-40" dirty="0">
                <a:latin typeface="Georgia"/>
                <a:cs typeface="Georgia"/>
              </a:rPr>
              <a:t>promotes </a:t>
            </a:r>
            <a:r>
              <a:rPr sz="2600" spc="-50" dirty="0">
                <a:latin typeface="Georgia"/>
                <a:cs typeface="Georgia"/>
              </a:rPr>
              <a:t>vasodilation,  </a:t>
            </a:r>
            <a:r>
              <a:rPr sz="2600" spc="-60" dirty="0">
                <a:latin typeface="Georgia"/>
                <a:cs typeface="Georgia"/>
              </a:rPr>
              <a:t>and </a:t>
            </a:r>
            <a:r>
              <a:rPr sz="2600" spc="-40" dirty="0">
                <a:latin typeface="Georgia"/>
                <a:cs typeface="Georgia"/>
              </a:rPr>
              <a:t>cooling </a:t>
            </a:r>
            <a:r>
              <a:rPr sz="2600" spc="-20" dirty="0">
                <a:latin typeface="Georgia"/>
                <a:cs typeface="Georgia"/>
              </a:rPr>
              <a:t>causes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vasoconstriction.</a:t>
            </a:r>
            <a:endParaRPr sz="2600" dirty="0">
              <a:latin typeface="Georgia"/>
              <a:cs typeface="Georgia"/>
            </a:endParaRPr>
          </a:p>
          <a:p>
            <a:pPr marL="756285" lvl="1" indent="-28638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175" dirty="0">
                <a:latin typeface="Georgia"/>
                <a:cs typeface="Georgia"/>
              </a:rPr>
              <a:t>Vasodilating </a:t>
            </a:r>
            <a:r>
              <a:rPr sz="2600" b="1" spc="-190" dirty="0">
                <a:latin typeface="Georgia"/>
                <a:cs typeface="Georgia"/>
              </a:rPr>
              <a:t>and </a:t>
            </a:r>
            <a:r>
              <a:rPr sz="2600" b="1" spc="-155" dirty="0">
                <a:latin typeface="Georgia"/>
                <a:cs typeface="Georgia"/>
              </a:rPr>
              <a:t>vasoconstricting</a:t>
            </a:r>
            <a:r>
              <a:rPr sz="2600" b="1" spc="20" dirty="0">
                <a:latin typeface="Georgia"/>
                <a:cs typeface="Georgia"/>
              </a:rPr>
              <a:t> </a:t>
            </a:r>
            <a:r>
              <a:rPr sz="2600" b="1" spc="-165" dirty="0">
                <a:latin typeface="Georgia"/>
                <a:cs typeface="Georgia"/>
              </a:rPr>
              <a:t>chemicals</a:t>
            </a:r>
            <a:endParaRPr sz="2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585925"/>
            <a:ext cx="8004175" cy="4069079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marR="311150" indent="-342900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85" dirty="0">
                <a:latin typeface="Verdana"/>
                <a:cs typeface="Verdana"/>
              </a:rPr>
              <a:t>Arterial </a:t>
            </a:r>
            <a:r>
              <a:rPr sz="2600" spc="-125" dirty="0">
                <a:latin typeface="Verdana"/>
                <a:cs typeface="Verdana"/>
              </a:rPr>
              <a:t>pressure </a:t>
            </a:r>
            <a:r>
              <a:rPr sz="2600" spc="-270" dirty="0">
                <a:latin typeface="Verdana"/>
                <a:cs typeface="Verdana"/>
              </a:rPr>
              <a:t>is </a:t>
            </a:r>
            <a:r>
              <a:rPr sz="2600" spc="-110" dirty="0">
                <a:latin typeface="Verdana"/>
                <a:cs typeface="Verdana"/>
              </a:rPr>
              <a:t>most </a:t>
            </a:r>
            <a:r>
              <a:rPr sz="2600" dirty="0">
                <a:latin typeface="Verdana"/>
                <a:cs typeface="Verdana"/>
              </a:rPr>
              <a:t>commonly </a:t>
            </a:r>
            <a:r>
              <a:rPr sz="2600" spc="-25" dirty="0">
                <a:latin typeface="Verdana"/>
                <a:cs typeface="Verdana"/>
              </a:rPr>
              <a:t>measured  via </a:t>
            </a:r>
            <a:r>
              <a:rPr sz="2600" spc="215" dirty="0">
                <a:latin typeface="Verdana"/>
                <a:cs typeface="Verdana"/>
              </a:rPr>
              <a:t>a </a:t>
            </a:r>
            <a:r>
              <a:rPr sz="2600" spc="-35" dirty="0">
                <a:latin typeface="Verdana"/>
                <a:cs typeface="Verdana"/>
              </a:rPr>
              <a:t>sphygmomanometer, </a:t>
            </a:r>
            <a:r>
              <a:rPr sz="2600" spc="5" dirty="0">
                <a:latin typeface="Verdana"/>
                <a:cs typeface="Verdana"/>
              </a:rPr>
              <a:t>which </a:t>
            </a:r>
            <a:r>
              <a:rPr sz="2600" spc="-100" dirty="0">
                <a:latin typeface="Verdana"/>
                <a:cs typeface="Verdana"/>
              </a:rPr>
              <a:t>historically  </a:t>
            </a:r>
            <a:r>
              <a:rPr sz="2600" spc="-25" dirty="0">
                <a:latin typeface="Verdana"/>
                <a:cs typeface="Verdana"/>
              </a:rPr>
              <a:t>used </a:t>
            </a:r>
            <a:r>
              <a:rPr sz="2600" spc="-20" dirty="0">
                <a:latin typeface="Verdana"/>
                <a:cs typeface="Verdana"/>
              </a:rPr>
              <a:t>the </a:t>
            </a:r>
            <a:r>
              <a:rPr sz="2600" spc="-35" dirty="0">
                <a:latin typeface="Verdana"/>
                <a:cs typeface="Verdana"/>
              </a:rPr>
              <a:t>height </a:t>
            </a:r>
            <a:r>
              <a:rPr sz="2600" spc="15" dirty="0">
                <a:latin typeface="Verdana"/>
                <a:cs typeface="Verdana"/>
              </a:rPr>
              <a:t>of </a:t>
            </a:r>
            <a:r>
              <a:rPr sz="2600" spc="215" dirty="0">
                <a:latin typeface="Verdana"/>
                <a:cs typeface="Verdana"/>
              </a:rPr>
              <a:t>a </a:t>
            </a:r>
            <a:r>
              <a:rPr sz="2600" spc="5" dirty="0">
                <a:latin typeface="Verdana"/>
                <a:cs typeface="Verdana"/>
              </a:rPr>
              <a:t>column </a:t>
            </a:r>
            <a:r>
              <a:rPr sz="2600" spc="15" dirty="0">
                <a:latin typeface="Verdana"/>
                <a:cs typeface="Verdana"/>
              </a:rPr>
              <a:t>of </a:t>
            </a:r>
            <a:r>
              <a:rPr sz="2600" spc="-70" dirty="0">
                <a:latin typeface="Verdana"/>
                <a:cs typeface="Verdana"/>
              </a:rPr>
              <a:t>mercury </a:t>
            </a:r>
            <a:r>
              <a:rPr sz="2600" spc="-5" dirty="0">
                <a:latin typeface="Verdana"/>
                <a:cs typeface="Verdana"/>
              </a:rPr>
              <a:t>to  </a:t>
            </a:r>
            <a:r>
              <a:rPr sz="2600" spc="-25" dirty="0">
                <a:latin typeface="Verdana"/>
                <a:cs typeface="Verdana"/>
              </a:rPr>
              <a:t>reflect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the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circulating</a:t>
            </a:r>
            <a:r>
              <a:rPr sz="2600" spc="-175" dirty="0">
                <a:latin typeface="Verdana"/>
                <a:cs typeface="Verdana"/>
              </a:rPr>
              <a:t> </a:t>
            </a:r>
            <a:r>
              <a:rPr sz="2600" spc="-135" dirty="0">
                <a:latin typeface="Verdana"/>
                <a:cs typeface="Verdana"/>
              </a:rPr>
              <a:t>pressure.</a:t>
            </a:r>
            <a:r>
              <a:rPr sz="2600" spc="-185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Blood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125" dirty="0">
                <a:latin typeface="Verdana"/>
                <a:cs typeface="Verdana"/>
              </a:rPr>
              <a:t>pressure  </a:t>
            </a:r>
            <a:r>
              <a:rPr sz="2600" spc="-60" dirty="0">
                <a:latin typeface="Verdana"/>
                <a:cs typeface="Verdana"/>
              </a:rPr>
              <a:t>values</a:t>
            </a:r>
            <a:r>
              <a:rPr sz="2600" spc="-225" dirty="0">
                <a:latin typeface="Verdana"/>
                <a:cs typeface="Verdana"/>
              </a:rPr>
              <a:t> </a:t>
            </a:r>
            <a:r>
              <a:rPr sz="2600" spc="5" dirty="0">
                <a:latin typeface="Verdana"/>
                <a:cs typeface="Verdana"/>
              </a:rPr>
              <a:t>are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-35" dirty="0">
                <a:latin typeface="Verdana"/>
                <a:cs typeface="Verdana"/>
              </a:rPr>
              <a:t>generally</a:t>
            </a:r>
            <a:r>
              <a:rPr sz="2600" spc="-17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reported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130" dirty="0">
                <a:latin typeface="Verdana"/>
                <a:cs typeface="Verdana"/>
              </a:rPr>
              <a:t>in</a:t>
            </a:r>
            <a:r>
              <a:rPr sz="2600" spc="-185" dirty="0">
                <a:latin typeface="Verdana"/>
                <a:cs typeface="Verdana"/>
              </a:rPr>
              <a:t> </a:t>
            </a:r>
            <a:r>
              <a:rPr sz="2600" spc="-140" dirty="0">
                <a:latin typeface="Verdana"/>
                <a:cs typeface="Verdana"/>
              </a:rPr>
              <a:t>millimeters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10" dirty="0">
                <a:latin typeface="Verdana"/>
                <a:cs typeface="Verdana"/>
              </a:rPr>
              <a:t>of  </a:t>
            </a:r>
            <a:r>
              <a:rPr sz="2600" spc="-70" dirty="0">
                <a:latin typeface="Verdana"/>
                <a:cs typeface="Verdana"/>
              </a:rPr>
              <a:t>mercury </a:t>
            </a:r>
            <a:r>
              <a:rPr sz="2600" spc="-140" dirty="0">
                <a:latin typeface="Verdana"/>
                <a:cs typeface="Verdana"/>
              </a:rPr>
              <a:t>(mm</a:t>
            </a:r>
            <a:r>
              <a:rPr sz="2600" spc="-320" dirty="0">
                <a:latin typeface="Verdana"/>
                <a:cs typeface="Verdana"/>
              </a:rPr>
              <a:t> </a:t>
            </a:r>
            <a:r>
              <a:rPr sz="2600" spc="-95" dirty="0">
                <a:latin typeface="Verdana"/>
                <a:cs typeface="Verdana"/>
              </a:rPr>
              <a:t>Hg)</a:t>
            </a:r>
            <a:endParaRPr sz="2600" dirty="0">
              <a:latin typeface="Verdana"/>
              <a:cs typeface="Verdana"/>
            </a:endParaRPr>
          </a:p>
          <a:p>
            <a:pPr marL="355600" marR="5080" indent="-342900">
              <a:lnSpc>
                <a:spcPct val="9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10" dirty="0">
                <a:latin typeface="Verdana"/>
                <a:cs typeface="Verdana"/>
              </a:rPr>
              <a:t>Measured </a:t>
            </a:r>
            <a:r>
              <a:rPr sz="2600" dirty="0">
                <a:latin typeface="Verdana"/>
                <a:cs typeface="Verdana"/>
              </a:rPr>
              <a:t>by </a:t>
            </a:r>
            <a:r>
              <a:rPr sz="2600" spc="10" dirty="0">
                <a:latin typeface="Verdana"/>
                <a:cs typeface="Verdana"/>
              </a:rPr>
              <a:t>wrapping </a:t>
            </a:r>
            <a:r>
              <a:rPr sz="2600" spc="75" dirty="0">
                <a:latin typeface="Verdana"/>
                <a:cs typeface="Verdana"/>
              </a:rPr>
              <a:t>an </a:t>
            </a:r>
            <a:r>
              <a:rPr sz="2600" spc="-20" dirty="0">
                <a:latin typeface="Verdana"/>
                <a:cs typeface="Verdana"/>
              </a:rPr>
              <a:t>inflatable </a:t>
            </a:r>
            <a:r>
              <a:rPr sz="2600" spc="-125" dirty="0">
                <a:latin typeface="Verdana"/>
                <a:cs typeface="Verdana"/>
              </a:rPr>
              <a:t>pressure  </a:t>
            </a:r>
            <a:r>
              <a:rPr sz="2600" spc="15" dirty="0">
                <a:latin typeface="Verdana"/>
                <a:cs typeface="Verdana"/>
              </a:rPr>
              <a:t>cuff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5" dirty="0">
                <a:latin typeface="Verdana"/>
                <a:cs typeface="Verdana"/>
              </a:rPr>
              <a:t>around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patient’s</a:t>
            </a:r>
            <a:r>
              <a:rPr sz="2600" spc="-204" dirty="0">
                <a:latin typeface="Verdana"/>
                <a:cs typeface="Verdana"/>
              </a:rPr>
              <a:t> </a:t>
            </a:r>
            <a:r>
              <a:rPr sz="2600" spc="10" dirty="0">
                <a:latin typeface="Verdana"/>
                <a:cs typeface="Verdana"/>
              </a:rPr>
              <a:t>upper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-114" dirty="0">
                <a:latin typeface="Verdana"/>
                <a:cs typeface="Verdana"/>
              </a:rPr>
              <a:t>arm.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-275" dirty="0">
                <a:latin typeface="Verdana"/>
                <a:cs typeface="Verdana"/>
              </a:rPr>
              <a:t>This</a:t>
            </a:r>
            <a:r>
              <a:rPr sz="2600" spc="-170" dirty="0">
                <a:latin typeface="Verdana"/>
                <a:cs typeface="Verdana"/>
              </a:rPr>
              <a:t> </a:t>
            </a:r>
            <a:r>
              <a:rPr sz="2600" spc="15" dirty="0">
                <a:latin typeface="Verdana"/>
                <a:cs typeface="Verdana"/>
              </a:rPr>
              <a:t>cuff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275" dirty="0">
                <a:latin typeface="Verdana"/>
                <a:cs typeface="Verdana"/>
              </a:rPr>
              <a:t>is</a:t>
            </a:r>
            <a:r>
              <a:rPr sz="2600" spc="-180" dirty="0">
                <a:latin typeface="Verdana"/>
                <a:cs typeface="Verdana"/>
              </a:rPr>
              <a:t> </a:t>
            </a:r>
            <a:r>
              <a:rPr sz="2600" spc="-30" dirty="0">
                <a:latin typeface="Verdana"/>
                <a:cs typeface="Verdana"/>
              </a:rPr>
              <a:t>part  </a:t>
            </a:r>
            <a:r>
              <a:rPr sz="2600" spc="15" dirty="0">
                <a:latin typeface="Verdana"/>
                <a:cs typeface="Verdana"/>
              </a:rPr>
              <a:t>of</a:t>
            </a:r>
            <a:r>
              <a:rPr sz="2600" spc="-195" dirty="0">
                <a:latin typeface="Verdana"/>
                <a:cs typeface="Verdana"/>
              </a:rPr>
              <a:t> </a:t>
            </a:r>
            <a:r>
              <a:rPr sz="2600" spc="215" dirty="0">
                <a:latin typeface="Verdana"/>
                <a:cs typeface="Verdana"/>
              </a:rPr>
              <a:t>a</a:t>
            </a:r>
            <a:r>
              <a:rPr sz="2600" spc="-204" dirty="0">
                <a:latin typeface="Verdana"/>
                <a:cs typeface="Verdana"/>
              </a:rPr>
              <a:t> </a:t>
            </a:r>
            <a:r>
              <a:rPr sz="2600" spc="35" dirty="0">
                <a:latin typeface="Verdana"/>
                <a:cs typeface="Verdana"/>
              </a:rPr>
              <a:t>machine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70" dirty="0">
                <a:latin typeface="Verdana"/>
                <a:cs typeface="Verdana"/>
              </a:rPr>
              <a:t>called</a:t>
            </a:r>
            <a:r>
              <a:rPr sz="2600" spc="-180" dirty="0">
                <a:latin typeface="Verdana"/>
                <a:cs typeface="Verdana"/>
              </a:rPr>
              <a:t> </a:t>
            </a:r>
            <a:r>
              <a:rPr sz="2600" spc="215" dirty="0">
                <a:latin typeface="Verdana"/>
                <a:cs typeface="Verdana"/>
              </a:rPr>
              <a:t>a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-35" dirty="0">
                <a:latin typeface="Verdana"/>
                <a:cs typeface="Verdana"/>
              </a:rPr>
              <a:t>sphygmomanometer.</a:t>
            </a:r>
            <a:r>
              <a:rPr sz="2600" spc="-225" dirty="0">
                <a:latin typeface="Verdana"/>
                <a:cs typeface="Verdana"/>
              </a:rPr>
              <a:t> </a:t>
            </a:r>
            <a:r>
              <a:rPr sz="2600" spc="-320" dirty="0">
                <a:latin typeface="Verdana"/>
                <a:cs typeface="Verdana"/>
              </a:rPr>
              <a:t>It  </a:t>
            </a:r>
            <a:r>
              <a:rPr sz="2600" spc="-275" dirty="0">
                <a:latin typeface="Verdana"/>
                <a:cs typeface="Verdana"/>
              </a:rPr>
              <a:t>is</a:t>
            </a:r>
            <a:r>
              <a:rPr sz="2600" spc="-190" dirty="0">
                <a:latin typeface="Verdana"/>
                <a:cs typeface="Verdana"/>
              </a:rPr>
              <a:t> </a:t>
            </a:r>
            <a:r>
              <a:rPr sz="2600" spc="-55" dirty="0">
                <a:latin typeface="Verdana"/>
                <a:cs typeface="Verdana"/>
              </a:rPr>
              <a:t>best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to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45" dirty="0">
                <a:latin typeface="Verdana"/>
                <a:cs typeface="Verdana"/>
              </a:rPr>
              <a:t>measure</a:t>
            </a:r>
            <a:r>
              <a:rPr sz="2600" spc="-215" dirty="0">
                <a:latin typeface="Verdana"/>
                <a:cs typeface="Verdana"/>
              </a:rPr>
              <a:t> </a:t>
            </a:r>
            <a:r>
              <a:rPr sz="2600" spc="70" dirty="0">
                <a:latin typeface="Verdana"/>
                <a:cs typeface="Verdana"/>
              </a:rPr>
              <a:t>blood</a:t>
            </a:r>
            <a:r>
              <a:rPr sz="2600" spc="-210" dirty="0">
                <a:latin typeface="Verdana"/>
                <a:cs typeface="Verdana"/>
              </a:rPr>
              <a:t> </a:t>
            </a:r>
            <a:r>
              <a:rPr sz="2600" spc="-125" dirty="0">
                <a:latin typeface="Verdana"/>
                <a:cs typeface="Verdana"/>
              </a:rPr>
              <a:t>pressure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10" dirty="0">
                <a:latin typeface="Verdana"/>
                <a:cs typeface="Verdana"/>
              </a:rPr>
              <a:t>when</a:t>
            </a:r>
            <a:r>
              <a:rPr sz="2600" spc="-200" dirty="0">
                <a:latin typeface="Verdana"/>
                <a:cs typeface="Verdana"/>
              </a:rPr>
              <a:t> </a:t>
            </a:r>
            <a:r>
              <a:rPr sz="2600" spc="-30" dirty="0">
                <a:latin typeface="Verdana"/>
                <a:cs typeface="Verdana"/>
              </a:rPr>
              <a:t>you</a:t>
            </a:r>
            <a:r>
              <a:rPr sz="2600" spc="-195" dirty="0">
                <a:latin typeface="Verdana"/>
                <a:cs typeface="Verdana"/>
              </a:rPr>
              <a:t> </a:t>
            </a:r>
            <a:r>
              <a:rPr sz="2600" spc="5" dirty="0">
                <a:latin typeface="Verdana"/>
                <a:cs typeface="Verdana"/>
              </a:rPr>
              <a:t>are  </a:t>
            </a:r>
            <a:r>
              <a:rPr sz="2600" spc="-25" dirty="0">
                <a:latin typeface="Verdana"/>
                <a:cs typeface="Verdana"/>
              </a:rPr>
              <a:t>relaxed </a:t>
            </a:r>
            <a:r>
              <a:rPr sz="2600" spc="100" dirty="0">
                <a:latin typeface="Verdana"/>
                <a:cs typeface="Verdana"/>
              </a:rPr>
              <a:t>and</a:t>
            </a:r>
            <a:r>
              <a:rPr sz="2600" spc="-370" dirty="0">
                <a:latin typeface="Verdana"/>
                <a:cs typeface="Verdana"/>
              </a:rPr>
              <a:t> </a:t>
            </a:r>
            <a:r>
              <a:rPr sz="2600" spc="-155" dirty="0">
                <a:latin typeface="Verdana"/>
                <a:cs typeface="Verdana"/>
              </a:rPr>
              <a:t>sitting.</a:t>
            </a:r>
            <a:endParaRPr sz="2600" dirty="0">
              <a:latin typeface="Verdana"/>
              <a:cs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393EA3-E9E0-43D8-B93D-E9534D9F611E}"/>
              </a:ext>
            </a:extLst>
          </p:cNvPr>
          <p:cNvSpPr/>
          <p:nvPr/>
        </p:nvSpPr>
        <p:spPr>
          <a:xfrm>
            <a:off x="838200" y="533400"/>
            <a:ext cx="691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HOW TO MEASURE BP?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625549"/>
            <a:ext cx="806132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113664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80" dirty="0">
                <a:latin typeface="Verdana"/>
                <a:cs typeface="Verdana"/>
              </a:rPr>
              <a:t>Patients arm </a:t>
            </a:r>
            <a:r>
              <a:rPr sz="2800" spc="-75" dirty="0">
                <a:latin typeface="Verdana"/>
                <a:cs typeface="Verdana"/>
              </a:rPr>
              <a:t>should </a:t>
            </a:r>
            <a:r>
              <a:rPr sz="2800" spc="155" dirty="0">
                <a:latin typeface="Verdana"/>
                <a:cs typeface="Verdana"/>
              </a:rPr>
              <a:t>be </a:t>
            </a:r>
            <a:r>
              <a:rPr sz="2800" spc="-50" dirty="0">
                <a:latin typeface="Verdana"/>
                <a:cs typeface="Verdana"/>
              </a:rPr>
              <a:t>supported, </a:t>
            </a:r>
            <a:r>
              <a:rPr sz="2800" spc="-100" dirty="0">
                <a:latin typeface="Verdana"/>
                <a:cs typeface="Verdana"/>
              </a:rPr>
              <a:t>with  </a:t>
            </a:r>
            <a:r>
              <a:rPr sz="2800" spc="-145" dirty="0">
                <a:latin typeface="Verdana"/>
                <a:cs typeface="Verdana"/>
              </a:rPr>
              <a:t>his/her </a:t>
            </a:r>
            <a:r>
              <a:rPr sz="2800" spc="5" dirty="0">
                <a:latin typeface="Verdana"/>
                <a:cs typeface="Verdana"/>
              </a:rPr>
              <a:t>upper </a:t>
            </a:r>
            <a:r>
              <a:rPr sz="2800" spc="-80" dirty="0">
                <a:latin typeface="Verdana"/>
                <a:cs typeface="Verdana"/>
              </a:rPr>
              <a:t>arm </a:t>
            </a:r>
            <a:r>
              <a:rPr sz="2800" spc="30" dirty="0">
                <a:latin typeface="Verdana"/>
                <a:cs typeface="Verdana"/>
              </a:rPr>
              <a:t>at </a:t>
            </a:r>
            <a:r>
              <a:rPr sz="2800" spc="-40" dirty="0">
                <a:latin typeface="Verdana"/>
                <a:cs typeface="Verdana"/>
              </a:rPr>
              <a:t>heart </a:t>
            </a:r>
            <a:r>
              <a:rPr sz="2800" spc="-85" dirty="0">
                <a:latin typeface="Verdana"/>
                <a:cs typeface="Verdana"/>
              </a:rPr>
              <a:t>level, </a:t>
            </a:r>
            <a:r>
              <a:rPr sz="2800" spc="114" dirty="0">
                <a:latin typeface="Verdana"/>
                <a:cs typeface="Verdana"/>
              </a:rPr>
              <a:t>back  </a:t>
            </a:r>
            <a:r>
              <a:rPr sz="2800" spc="-50" dirty="0">
                <a:latin typeface="Verdana"/>
                <a:cs typeface="Verdana"/>
              </a:rPr>
              <a:t>supported,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legs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uncrossed,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05" dirty="0">
                <a:latin typeface="Verdana"/>
                <a:cs typeface="Verdana"/>
              </a:rPr>
              <a:t>and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feet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30" dirty="0">
                <a:latin typeface="Verdana"/>
                <a:cs typeface="Verdana"/>
              </a:rPr>
              <a:t>on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 </a:t>
            </a:r>
            <a:r>
              <a:rPr sz="2800" spc="-110" dirty="0">
                <a:latin typeface="Verdana"/>
                <a:cs typeface="Verdana"/>
              </a:rPr>
              <a:t>floor. </a:t>
            </a:r>
            <a:r>
              <a:rPr sz="2800" spc="-85" dirty="0">
                <a:latin typeface="Verdana"/>
                <a:cs typeface="Verdana"/>
              </a:rPr>
              <a:t>Your </a:t>
            </a:r>
            <a:r>
              <a:rPr sz="2800" spc="10" dirty="0">
                <a:latin typeface="Verdana"/>
                <a:cs typeface="Verdana"/>
              </a:rPr>
              <a:t>upper </a:t>
            </a:r>
            <a:r>
              <a:rPr sz="2800" spc="-80" dirty="0">
                <a:latin typeface="Verdana"/>
                <a:cs typeface="Verdana"/>
              </a:rPr>
              <a:t>arm </a:t>
            </a:r>
            <a:r>
              <a:rPr sz="2800" spc="-75" dirty="0">
                <a:latin typeface="Verdana"/>
                <a:cs typeface="Verdana"/>
              </a:rPr>
              <a:t>should </a:t>
            </a:r>
            <a:r>
              <a:rPr sz="2800" spc="155" dirty="0">
                <a:latin typeface="Verdana"/>
                <a:cs typeface="Verdana"/>
              </a:rPr>
              <a:t>be </a:t>
            </a:r>
            <a:r>
              <a:rPr sz="2800" spc="-20" dirty="0">
                <a:latin typeface="Verdana"/>
                <a:cs typeface="Verdana"/>
              </a:rPr>
              <a:t>bare, </a:t>
            </a:r>
            <a:r>
              <a:rPr sz="2800" spc="-100" dirty="0">
                <a:latin typeface="Verdana"/>
                <a:cs typeface="Verdana"/>
              </a:rPr>
              <a:t>with  </a:t>
            </a:r>
            <a:r>
              <a:rPr sz="2800" spc="-50" dirty="0">
                <a:latin typeface="Verdana"/>
                <a:cs typeface="Verdana"/>
              </a:rPr>
              <a:t>sleeve </a:t>
            </a:r>
            <a:r>
              <a:rPr sz="2800" spc="-10" dirty="0">
                <a:latin typeface="Verdana"/>
                <a:cs typeface="Verdana"/>
              </a:rPr>
              <a:t>comfortably </a:t>
            </a:r>
            <a:r>
              <a:rPr sz="2800" spc="-55" dirty="0">
                <a:latin typeface="Verdana"/>
                <a:cs typeface="Verdana"/>
              </a:rPr>
              <a:t>rolled</a:t>
            </a:r>
            <a:r>
              <a:rPr sz="2800" spc="-520" dirty="0">
                <a:latin typeface="Verdana"/>
                <a:cs typeface="Verdana"/>
              </a:rPr>
              <a:t> </a:t>
            </a:r>
            <a:r>
              <a:rPr sz="2800" spc="-55" dirty="0">
                <a:latin typeface="Verdana"/>
                <a:cs typeface="Verdana"/>
              </a:rPr>
              <a:t>up.</a:t>
            </a:r>
            <a:endParaRPr sz="2800" dirty="0">
              <a:latin typeface="Verdana"/>
              <a:cs typeface="Verdana"/>
            </a:endParaRPr>
          </a:p>
          <a:p>
            <a:pPr marL="527685" marR="5080" indent="-514984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100" dirty="0">
                <a:latin typeface="Verdana"/>
                <a:cs typeface="Verdana"/>
              </a:rPr>
              <a:t>Medical </a:t>
            </a:r>
            <a:r>
              <a:rPr sz="2800" spc="-60" dirty="0">
                <a:latin typeface="Verdana"/>
                <a:cs typeface="Verdana"/>
              </a:rPr>
              <a:t>personnel </a:t>
            </a:r>
            <a:r>
              <a:rPr sz="2800" spc="-75" dirty="0">
                <a:latin typeface="Verdana"/>
                <a:cs typeface="Verdana"/>
              </a:rPr>
              <a:t>should </a:t>
            </a:r>
            <a:r>
              <a:rPr sz="2800" spc="10" dirty="0">
                <a:latin typeface="Verdana"/>
                <a:cs typeface="Verdana"/>
              </a:rPr>
              <a:t>wrap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75" dirty="0">
                <a:latin typeface="Verdana"/>
                <a:cs typeface="Verdana"/>
              </a:rPr>
              <a:t>blood  </a:t>
            </a:r>
            <a:r>
              <a:rPr sz="2800" spc="-140" dirty="0">
                <a:latin typeface="Verdana"/>
                <a:cs typeface="Verdana"/>
              </a:rPr>
              <a:t>pressure </a:t>
            </a:r>
            <a:r>
              <a:rPr sz="2800" spc="15" dirty="0">
                <a:latin typeface="Verdana"/>
                <a:cs typeface="Verdana"/>
              </a:rPr>
              <a:t>cuff </a:t>
            </a:r>
            <a:r>
              <a:rPr sz="2800" spc="-130" dirty="0">
                <a:latin typeface="Verdana"/>
                <a:cs typeface="Verdana"/>
              </a:rPr>
              <a:t>snugly </a:t>
            </a:r>
            <a:r>
              <a:rPr sz="2800" dirty="0">
                <a:latin typeface="Verdana"/>
                <a:cs typeface="Verdana"/>
              </a:rPr>
              <a:t>around </a:t>
            </a:r>
            <a:r>
              <a:rPr sz="2800" spc="-120" dirty="0">
                <a:latin typeface="Verdana"/>
                <a:cs typeface="Verdana"/>
              </a:rPr>
              <a:t>your </a:t>
            </a:r>
            <a:r>
              <a:rPr sz="2800" spc="5" dirty="0">
                <a:latin typeface="Verdana"/>
                <a:cs typeface="Verdana"/>
              </a:rPr>
              <a:t>upper  </a:t>
            </a:r>
            <a:r>
              <a:rPr sz="2800" spc="-125" dirty="0">
                <a:latin typeface="Verdana"/>
                <a:cs typeface="Verdana"/>
              </a:rPr>
              <a:t>arm.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155" dirty="0">
                <a:latin typeface="Verdana"/>
                <a:cs typeface="Verdana"/>
              </a:rPr>
              <a:t>The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55" dirty="0">
                <a:latin typeface="Verdana"/>
                <a:cs typeface="Verdana"/>
              </a:rPr>
              <a:t>lower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150" dirty="0">
                <a:latin typeface="Verdana"/>
                <a:cs typeface="Verdana"/>
              </a:rPr>
              <a:t>edge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of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5" dirty="0">
                <a:latin typeface="Verdana"/>
                <a:cs typeface="Verdana"/>
              </a:rPr>
              <a:t>cuff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should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150" dirty="0">
                <a:latin typeface="Verdana"/>
                <a:cs typeface="Verdana"/>
              </a:rPr>
              <a:t>be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35" dirty="0">
                <a:latin typeface="Verdana"/>
                <a:cs typeface="Verdana"/>
              </a:rPr>
              <a:t>1  </a:t>
            </a:r>
            <a:r>
              <a:rPr sz="2800" dirty="0">
                <a:latin typeface="Verdana"/>
                <a:cs typeface="Verdana"/>
              </a:rPr>
              <a:t>inch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110" dirty="0">
                <a:latin typeface="Verdana"/>
                <a:cs typeface="Verdana"/>
              </a:rPr>
              <a:t>above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00" dirty="0">
                <a:latin typeface="Verdana"/>
                <a:cs typeface="Verdana"/>
              </a:rPr>
              <a:t>bend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of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14" dirty="0">
                <a:latin typeface="Verdana"/>
                <a:cs typeface="Verdana"/>
              </a:rPr>
              <a:t>your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elbow.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2BDAFBA-9BA2-4B55-9C0C-F43747A0DCA9}"/>
              </a:ext>
            </a:extLst>
          </p:cNvPr>
          <p:cNvSpPr/>
          <p:nvPr/>
        </p:nvSpPr>
        <p:spPr>
          <a:xfrm>
            <a:off x="385874" y="533400"/>
            <a:ext cx="836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STEPS TO MEASURE THE BP?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0977"/>
            <a:ext cx="807275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60" dirty="0">
                <a:latin typeface="Georgia"/>
                <a:cs typeface="Georgia"/>
              </a:rPr>
              <a:t>mentioned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35" dirty="0">
                <a:latin typeface="Georgia"/>
                <a:cs typeface="Georgia"/>
              </a:rPr>
              <a:t>terms </a:t>
            </a:r>
            <a:r>
              <a:rPr sz="3200" spc="-50" dirty="0">
                <a:latin typeface="Georgia"/>
                <a:cs typeface="Georgia"/>
              </a:rPr>
              <a:t>of  </a:t>
            </a:r>
            <a:r>
              <a:rPr sz="3200" spc="-30" dirty="0">
                <a:latin typeface="Georgia"/>
                <a:cs typeface="Georgia"/>
              </a:rPr>
              <a:t>systolic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over </a:t>
            </a:r>
            <a:r>
              <a:rPr sz="3200" spc="-45" dirty="0">
                <a:latin typeface="Georgia"/>
                <a:cs typeface="Georgia"/>
              </a:rPr>
              <a:t>diastolic blood  pressure.</a:t>
            </a:r>
            <a:endParaRPr sz="32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spc="-200" dirty="0">
                <a:latin typeface="Georgia"/>
                <a:cs typeface="Georgia"/>
              </a:rPr>
              <a:t>Systolic </a:t>
            </a:r>
            <a:r>
              <a:rPr sz="3200" b="1" spc="-190" dirty="0">
                <a:latin typeface="Georgia"/>
                <a:cs typeface="Georgia"/>
              </a:rPr>
              <a:t>blood</a:t>
            </a:r>
            <a:r>
              <a:rPr sz="3200" b="1" spc="430" dirty="0">
                <a:latin typeface="Georgia"/>
                <a:cs typeface="Georgia"/>
              </a:rPr>
              <a:t> </a:t>
            </a:r>
            <a:r>
              <a:rPr sz="3200" b="1" spc="-195" dirty="0">
                <a:latin typeface="Georgia"/>
                <a:cs typeface="Georgia"/>
              </a:rPr>
              <a:t>pressure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50" dirty="0">
                <a:latin typeface="Georgia"/>
                <a:cs typeface="Georgia"/>
              </a:rPr>
              <a:t>highest 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50" dirty="0">
                <a:latin typeface="Georgia"/>
                <a:cs typeface="Georgia"/>
              </a:rPr>
              <a:t>attained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20" dirty="0">
                <a:latin typeface="Georgia"/>
                <a:cs typeface="Georgia"/>
              </a:rPr>
              <a:t>arteries </a:t>
            </a:r>
            <a:r>
              <a:rPr sz="3200" spc="-60" dirty="0">
                <a:latin typeface="Georgia"/>
                <a:cs typeface="Georgia"/>
              </a:rPr>
              <a:t>during </a:t>
            </a:r>
            <a:r>
              <a:rPr sz="3200" spc="-25" dirty="0">
                <a:latin typeface="Georgia"/>
                <a:cs typeface="Georgia"/>
              </a:rPr>
              <a:t>systole 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b="1" spc="-170" dirty="0">
                <a:latin typeface="Georgia"/>
                <a:cs typeface="Georgia"/>
              </a:rPr>
              <a:t>diastolic </a:t>
            </a:r>
            <a:r>
              <a:rPr sz="3200" b="1" spc="-190" dirty="0">
                <a:latin typeface="Georgia"/>
                <a:cs typeface="Georgia"/>
              </a:rPr>
              <a:t>blood </a:t>
            </a:r>
            <a:r>
              <a:rPr sz="3200" b="1" spc="-19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5" dirty="0">
                <a:latin typeface="Georgia"/>
                <a:cs typeface="Georgia"/>
              </a:rPr>
              <a:t>lowest  </a:t>
            </a:r>
            <a:r>
              <a:rPr sz="3200" spc="-30" dirty="0">
                <a:latin typeface="Georgia"/>
                <a:cs typeface="Georgia"/>
              </a:rPr>
              <a:t>arterial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55" dirty="0">
                <a:latin typeface="Georgia"/>
                <a:cs typeface="Georgia"/>
              </a:rPr>
              <a:t>during</a:t>
            </a:r>
            <a:r>
              <a:rPr sz="3200" spc="-175" dirty="0">
                <a:latin typeface="Georgia"/>
                <a:cs typeface="Georgia"/>
              </a:rPr>
              <a:t> </a:t>
            </a:r>
            <a:r>
              <a:rPr sz="3200" spc="-35" dirty="0">
                <a:latin typeface="Georgia"/>
                <a:cs typeface="Georgia"/>
              </a:rPr>
              <a:t>diastole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625549"/>
            <a:ext cx="7900034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470534" algn="l"/>
              </a:tabLst>
            </a:pPr>
            <a:r>
              <a:rPr sz="2800" spc="-150" dirty="0">
                <a:latin typeface="Verdana"/>
                <a:cs typeface="Verdana"/>
              </a:rPr>
              <a:t>The </a:t>
            </a:r>
            <a:r>
              <a:rPr sz="2800" spc="15" dirty="0">
                <a:latin typeface="Verdana"/>
                <a:cs typeface="Verdana"/>
              </a:rPr>
              <a:t>cuff </a:t>
            </a:r>
            <a:r>
              <a:rPr sz="2800" spc="-175" dirty="0">
                <a:latin typeface="Verdana"/>
                <a:cs typeface="Verdana"/>
              </a:rPr>
              <a:t>must </a:t>
            </a:r>
            <a:r>
              <a:rPr sz="2800" spc="155" dirty="0">
                <a:latin typeface="Verdana"/>
                <a:cs typeface="Verdana"/>
              </a:rPr>
              <a:t>be </a:t>
            </a:r>
            <a:r>
              <a:rPr sz="2800" spc="-25" dirty="0">
                <a:latin typeface="Verdana"/>
                <a:cs typeface="Verdana"/>
              </a:rPr>
              <a:t>inflated </a:t>
            </a:r>
            <a:r>
              <a:rPr sz="2800" spc="-80" dirty="0">
                <a:latin typeface="Verdana"/>
                <a:cs typeface="Verdana"/>
              </a:rPr>
              <a:t>quickly, </a:t>
            </a:r>
            <a:r>
              <a:rPr sz="2800" spc="-85" dirty="0">
                <a:latin typeface="Verdana"/>
                <a:cs typeface="Verdana"/>
              </a:rPr>
              <a:t>either </a:t>
            </a:r>
            <a:r>
              <a:rPr sz="2800" spc="-5" dirty="0">
                <a:latin typeface="Verdana"/>
                <a:cs typeface="Verdana"/>
              </a:rPr>
              <a:t>by  </a:t>
            </a:r>
            <a:r>
              <a:rPr sz="2800" dirty="0">
                <a:latin typeface="Verdana"/>
                <a:cs typeface="Verdana"/>
              </a:rPr>
              <a:t>pumping </a:t>
            </a:r>
            <a:r>
              <a:rPr sz="2800" spc="-25" dirty="0">
                <a:latin typeface="Verdana"/>
                <a:cs typeface="Verdana"/>
              </a:rPr>
              <a:t>the squeeze </a:t>
            </a:r>
            <a:r>
              <a:rPr sz="2800" spc="5" dirty="0">
                <a:latin typeface="Verdana"/>
                <a:cs typeface="Verdana"/>
              </a:rPr>
              <a:t>bulb </a:t>
            </a:r>
            <a:r>
              <a:rPr sz="2800" spc="-110" dirty="0">
                <a:latin typeface="Verdana"/>
                <a:cs typeface="Verdana"/>
              </a:rPr>
              <a:t>or </a:t>
            </a:r>
            <a:r>
              <a:rPr sz="2800" spc="-75" dirty="0">
                <a:latin typeface="Verdana"/>
                <a:cs typeface="Verdana"/>
              </a:rPr>
              <a:t>pushing </a:t>
            </a:r>
            <a:r>
              <a:rPr sz="2800" spc="225" dirty="0">
                <a:latin typeface="Verdana"/>
                <a:cs typeface="Verdana"/>
              </a:rPr>
              <a:t>a  </a:t>
            </a:r>
            <a:r>
              <a:rPr sz="2800" spc="-60" dirty="0">
                <a:latin typeface="Verdana"/>
                <a:cs typeface="Verdana"/>
              </a:rPr>
              <a:t>button.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Patient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would</a:t>
            </a:r>
            <a:r>
              <a:rPr sz="2800" spc="-23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feel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25" dirty="0">
                <a:latin typeface="Verdana"/>
                <a:cs typeface="Verdana"/>
              </a:rPr>
              <a:t>tightness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around  </a:t>
            </a:r>
            <a:r>
              <a:rPr sz="2800" spc="-145" dirty="0">
                <a:latin typeface="Verdana"/>
                <a:cs typeface="Verdana"/>
              </a:rPr>
              <a:t>his/her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120" dirty="0">
                <a:latin typeface="Verdana"/>
                <a:cs typeface="Verdana"/>
              </a:rPr>
              <a:t>arm.</a:t>
            </a:r>
            <a:endParaRPr sz="2800" dirty="0">
              <a:latin typeface="Verdana"/>
              <a:cs typeface="Verdana"/>
            </a:endParaRPr>
          </a:p>
          <a:p>
            <a:pPr marL="469900" marR="236854" indent="-457200">
              <a:lnSpc>
                <a:spcPct val="100000"/>
              </a:lnSpc>
              <a:spcBef>
                <a:spcPts val="680"/>
              </a:spcBef>
              <a:buAutoNum type="arabicPeriod" startAt="3"/>
              <a:tabLst>
                <a:tab pos="470534" algn="l"/>
              </a:tabLst>
            </a:pPr>
            <a:r>
              <a:rPr sz="2800" spc="-125" dirty="0">
                <a:latin typeface="Verdana"/>
                <a:cs typeface="Verdana"/>
              </a:rPr>
              <a:t>Next,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valve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of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15" dirty="0">
                <a:latin typeface="Verdana"/>
                <a:cs typeface="Verdana"/>
              </a:rPr>
              <a:t>cuff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should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114" dirty="0">
                <a:latin typeface="Verdana"/>
                <a:cs typeface="Verdana"/>
              </a:rPr>
              <a:t>opened  </a:t>
            </a:r>
            <a:r>
              <a:rPr sz="2800" spc="-170" dirty="0">
                <a:latin typeface="Verdana"/>
                <a:cs typeface="Verdana"/>
              </a:rPr>
              <a:t>slightly, </a:t>
            </a:r>
            <a:r>
              <a:rPr sz="2800" spc="-20" dirty="0">
                <a:latin typeface="Verdana"/>
                <a:cs typeface="Verdana"/>
              </a:rPr>
              <a:t>allowing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-140" dirty="0">
                <a:latin typeface="Verdana"/>
                <a:cs typeface="Verdana"/>
              </a:rPr>
              <a:t>pressure </a:t>
            </a:r>
            <a:r>
              <a:rPr sz="2800" spc="-15" dirty="0">
                <a:latin typeface="Verdana"/>
                <a:cs typeface="Verdana"/>
              </a:rPr>
              <a:t>to</a:t>
            </a:r>
            <a:r>
              <a:rPr sz="2800" spc="-745" dirty="0">
                <a:latin typeface="Verdana"/>
                <a:cs typeface="Verdana"/>
              </a:rPr>
              <a:t> </a:t>
            </a:r>
            <a:r>
              <a:rPr sz="2800" spc="-135" dirty="0">
                <a:latin typeface="Verdana"/>
                <a:cs typeface="Verdana"/>
              </a:rPr>
              <a:t>slowly </a:t>
            </a:r>
            <a:r>
              <a:rPr sz="2800" spc="-100" dirty="0">
                <a:latin typeface="Verdana"/>
                <a:cs typeface="Verdana"/>
              </a:rPr>
              <a:t>fall.</a:t>
            </a:r>
            <a:endParaRPr sz="2800" dirty="0">
              <a:latin typeface="Verdana"/>
              <a:cs typeface="Verdana"/>
            </a:endParaRPr>
          </a:p>
          <a:p>
            <a:pPr marL="469900" marR="164465" indent="-457200">
              <a:lnSpc>
                <a:spcPct val="100000"/>
              </a:lnSpc>
              <a:spcBef>
                <a:spcPts val="670"/>
              </a:spcBef>
              <a:buAutoNum type="arabicPeriod" startAt="3"/>
              <a:tabLst>
                <a:tab pos="470534" algn="l"/>
              </a:tabLst>
            </a:pPr>
            <a:r>
              <a:rPr sz="2800" spc="-110" dirty="0">
                <a:latin typeface="Verdana"/>
                <a:cs typeface="Verdana"/>
              </a:rPr>
              <a:t>As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140" dirty="0">
                <a:latin typeface="Verdana"/>
                <a:cs typeface="Verdana"/>
              </a:rPr>
              <a:t>pressure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155" dirty="0">
                <a:latin typeface="Verdana"/>
                <a:cs typeface="Verdana"/>
              </a:rPr>
              <a:t>falls,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reading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when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 </a:t>
            </a:r>
            <a:r>
              <a:rPr sz="2800" spc="-50" dirty="0">
                <a:latin typeface="Verdana"/>
                <a:cs typeface="Verdana"/>
              </a:rPr>
              <a:t>sound </a:t>
            </a:r>
            <a:r>
              <a:rPr sz="2800" spc="10" dirty="0">
                <a:latin typeface="Verdana"/>
                <a:cs typeface="Verdana"/>
              </a:rPr>
              <a:t>of </a:t>
            </a:r>
            <a:r>
              <a:rPr sz="2800" spc="75" dirty="0">
                <a:latin typeface="Verdana"/>
                <a:cs typeface="Verdana"/>
              </a:rPr>
              <a:t>blood </a:t>
            </a:r>
            <a:r>
              <a:rPr sz="2800" spc="-95" dirty="0">
                <a:latin typeface="Verdana"/>
                <a:cs typeface="Verdana"/>
              </a:rPr>
              <a:t>pulsing </a:t>
            </a:r>
            <a:r>
              <a:rPr sz="2800" spc="-285" dirty="0">
                <a:latin typeface="Verdana"/>
                <a:cs typeface="Verdana"/>
              </a:rPr>
              <a:t>is </a:t>
            </a:r>
            <a:r>
              <a:rPr sz="2800" spc="-240" dirty="0">
                <a:latin typeface="Verdana"/>
                <a:cs typeface="Verdana"/>
              </a:rPr>
              <a:t>first </a:t>
            </a:r>
            <a:r>
              <a:rPr sz="2800" spc="20" dirty="0">
                <a:latin typeface="Verdana"/>
                <a:cs typeface="Verdana"/>
              </a:rPr>
              <a:t>heard </a:t>
            </a:r>
            <a:r>
              <a:rPr sz="2800" spc="-290" dirty="0">
                <a:latin typeface="Verdana"/>
                <a:cs typeface="Verdana"/>
              </a:rPr>
              <a:t>is  </a:t>
            </a:r>
            <a:r>
              <a:rPr sz="2800" spc="15" dirty="0">
                <a:latin typeface="Verdana"/>
                <a:cs typeface="Verdana"/>
              </a:rPr>
              <a:t>recorded. </a:t>
            </a:r>
            <a:r>
              <a:rPr sz="2800" spc="-295" dirty="0">
                <a:latin typeface="Verdana"/>
                <a:cs typeface="Verdana"/>
              </a:rPr>
              <a:t>This </a:t>
            </a:r>
            <a:r>
              <a:rPr sz="2800" spc="-290" dirty="0">
                <a:latin typeface="Verdana"/>
                <a:cs typeface="Verdana"/>
              </a:rPr>
              <a:t>is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-130" dirty="0">
                <a:latin typeface="Verdana"/>
                <a:cs typeface="Verdana"/>
              </a:rPr>
              <a:t>systolic</a:t>
            </a:r>
            <a:r>
              <a:rPr sz="2800" spc="-459" dirty="0">
                <a:latin typeface="Verdana"/>
                <a:cs typeface="Verdana"/>
              </a:rPr>
              <a:t> </a:t>
            </a:r>
            <a:r>
              <a:rPr sz="2800" spc="-155" dirty="0">
                <a:latin typeface="Verdana"/>
                <a:cs typeface="Verdana"/>
              </a:rPr>
              <a:t>pressure.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625549"/>
            <a:ext cx="8058150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95"/>
              </a:spcBef>
            </a:pPr>
            <a:r>
              <a:rPr sz="2800" spc="-235" dirty="0">
                <a:latin typeface="Verdana"/>
                <a:cs typeface="Verdana"/>
              </a:rPr>
              <a:t>5. </a:t>
            </a:r>
            <a:r>
              <a:rPr sz="2800" spc="-110" dirty="0">
                <a:latin typeface="Verdana"/>
                <a:cs typeface="Verdana"/>
              </a:rPr>
              <a:t>As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-110" dirty="0">
                <a:latin typeface="Verdana"/>
                <a:cs typeface="Verdana"/>
              </a:rPr>
              <a:t>air </a:t>
            </a:r>
            <a:r>
              <a:rPr sz="2800" spc="-35" dirty="0">
                <a:latin typeface="Verdana"/>
                <a:cs typeface="Verdana"/>
              </a:rPr>
              <a:t>continues </a:t>
            </a:r>
            <a:r>
              <a:rPr sz="2800" spc="-15" dirty="0">
                <a:latin typeface="Verdana"/>
                <a:cs typeface="Verdana"/>
              </a:rPr>
              <a:t>to </a:t>
            </a:r>
            <a:r>
              <a:rPr sz="2800" spc="155" dirty="0">
                <a:latin typeface="Verdana"/>
                <a:cs typeface="Verdana"/>
              </a:rPr>
              <a:t>be </a:t>
            </a:r>
            <a:r>
              <a:rPr sz="2800" spc="-75" dirty="0">
                <a:latin typeface="Verdana"/>
                <a:cs typeface="Verdana"/>
              </a:rPr>
              <a:t>let </a:t>
            </a:r>
            <a:r>
              <a:rPr sz="2800" spc="-85" dirty="0">
                <a:latin typeface="Verdana"/>
                <a:cs typeface="Verdana"/>
              </a:rPr>
              <a:t>out, </a:t>
            </a:r>
            <a:r>
              <a:rPr sz="2800" spc="-30" dirty="0">
                <a:latin typeface="Verdana"/>
                <a:cs typeface="Verdana"/>
              </a:rPr>
              <a:t>the  </a:t>
            </a:r>
            <a:r>
              <a:rPr sz="2800" spc="-105" dirty="0">
                <a:latin typeface="Verdana"/>
                <a:cs typeface="Verdana"/>
              </a:rPr>
              <a:t>sounds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would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disappear.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155" dirty="0">
                <a:latin typeface="Verdana"/>
                <a:cs typeface="Verdana"/>
              </a:rPr>
              <a:t>The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point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30" dirty="0">
                <a:latin typeface="Verdana"/>
                <a:cs typeface="Verdana"/>
              </a:rPr>
              <a:t>at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which 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-50" dirty="0">
                <a:latin typeface="Verdana"/>
                <a:cs typeface="Verdana"/>
              </a:rPr>
              <a:t>sound </a:t>
            </a:r>
            <a:r>
              <a:rPr sz="2800" spc="-25" dirty="0">
                <a:latin typeface="Verdana"/>
                <a:cs typeface="Verdana"/>
              </a:rPr>
              <a:t>disappears </a:t>
            </a:r>
            <a:r>
              <a:rPr sz="2800" spc="-290" dirty="0">
                <a:latin typeface="Verdana"/>
                <a:cs typeface="Verdana"/>
              </a:rPr>
              <a:t>is </a:t>
            </a:r>
            <a:r>
              <a:rPr sz="2800" spc="15" dirty="0">
                <a:latin typeface="Verdana"/>
                <a:cs typeface="Verdana"/>
              </a:rPr>
              <a:t>recorded. </a:t>
            </a:r>
            <a:r>
              <a:rPr sz="2800" spc="-295" dirty="0">
                <a:latin typeface="Verdana"/>
                <a:cs typeface="Verdana"/>
              </a:rPr>
              <a:t>This </a:t>
            </a:r>
            <a:r>
              <a:rPr sz="2800" spc="-290" dirty="0">
                <a:latin typeface="Verdana"/>
                <a:cs typeface="Verdana"/>
              </a:rPr>
              <a:t>is </a:t>
            </a:r>
            <a:r>
              <a:rPr sz="2800" spc="-25" dirty="0">
                <a:latin typeface="Verdana"/>
                <a:cs typeface="Verdana"/>
              </a:rPr>
              <a:t>the  </a:t>
            </a:r>
            <a:r>
              <a:rPr sz="2800" spc="-30" dirty="0">
                <a:latin typeface="Verdana"/>
                <a:cs typeface="Verdana"/>
              </a:rPr>
              <a:t>diastolic</a:t>
            </a:r>
            <a:r>
              <a:rPr sz="2800" spc="-235" dirty="0">
                <a:latin typeface="Verdana"/>
                <a:cs typeface="Verdana"/>
              </a:rPr>
              <a:t> </a:t>
            </a:r>
            <a:r>
              <a:rPr sz="2800" spc="-150" dirty="0">
                <a:latin typeface="Verdana"/>
                <a:cs typeface="Verdana"/>
              </a:rPr>
              <a:t>pressure.</a:t>
            </a:r>
            <a:endParaRPr sz="2800" dirty="0">
              <a:latin typeface="Verdana"/>
              <a:cs typeface="Verdana"/>
            </a:endParaRPr>
          </a:p>
          <a:p>
            <a:pPr marL="355600" marR="504825" indent="-3429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14" dirty="0">
                <a:latin typeface="Verdana"/>
                <a:cs typeface="Verdana"/>
              </a:rPr>
              <a:t>Inflating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15" dirty="0">
                <a:latin typeface="Verdana"/>
                <a:cs typeface="Verdana"/>
              </a:rPr>
              <a:t>cuff </a:t>
            </a:r>
            <a:r>
              <a:rPr sz="2800" spc="35" dirty="0">
                <a:latin typeface="Verdana"/>
                <a:cs typeface="Verdana"/>
              </a:rPr>
              <a:t>too </a:t>
            </a:r>
            <a:r>
              <a:rPr sz="2800" spc="-135" dirty="0">
                <a:latin typeface="Verdana"/>
                <a:cs typeface="Verdana"/>
              </a:rPr>
              <a:t>slowly </a:t>
            </a:r>
            <a:r>
              <a:rPr sz="2800" spc="-114" dirty="0">
                <a:latin typeface="Verdana"/>
                <a:cs typeface="Verdana"/>
              </a:rPr>
              <a:t>or </a:t>
            </a:r>
            <a:r>
              <a:rPr sz="2800" spc="-35" dirty="0">
                <a:latin typeface="Verdana"/>
                <a:cs typeface="Verdana"/>
              </a:rPr>
              <a:t>not </a:t>
            </a:r>
            <a:r>
              <a:rPr sz="2800" spc="-50" dirty="0">
                <a:latin typeface="Verdana"/>
                <a:cs typeface="Verdana"/>
              </a:rPr>
              <a:t>high  </a:t>
            </a:r>
            <a:r>
              <a:rPr sz="2800" spc="35" dirty="0">
                <a:latin typeface="Verdana"/>
                <a:cs typeface="Verdana"/>
              </a:rPr>
              <a:t>enough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may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55" dirty="0">
                <a:latin typeface="Verdana"/>
                <a:cs typeface="Verdana"/>
              </a:rPr>
              <a:t>cause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225" dirty="0">
                <a:latin typeface="Verdana"/>
                <a:cs typeface="Verdana"/>
              </a:rPr>
              <a:t>a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65" dirty="0">
                <a:latin typeface="Verdana"/>
                <a:cs typeface="Verdana"/>
              </a:rPr>
              <a:t>false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reading.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330" dirty="0">
                <a:latin typeface="Verdana"/>
                <a:cs typeface="Verdana"/>
              </a:rPr>
              <a:t>If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you  </a:t>
            </a:r>
            <a:r>
              <a:rPr sz="2800" spc="-40" dirty="0">
                <a:latin typeface="Verdana"/>
                <a:cs typeface="Verdana"/>
              </a:rPr>
              <a:t>loosen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valve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35" dirty="0">
                <a:latin typeface="Verdana"/>
                <a:cs typeface="Verdana"/>
              </a:rPr>
              <a:t>too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much,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you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55" dirty="0">
                <a:latin typeface="Verdana"/>
                <a:cs typeface="Verdana"/>
              </a:rPr>
              <a:t>won't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150" dirty="0">
                <a:latin typeface="Verdana"/>
                <a:cs typeface="Verdana"/>
              </a:rPr>
              <a:t>be  </a:t>
            </a:r>
            <a:r>
              <a:rPr sz="2800" spc="75" dirty="0">
                <a:latin typeface="Verdana"/>
                <a:cs typeface="Verdana"/>
              </a:rPr>
              <a:t>able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to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determine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114" dirty="0">
                <a:latin typeface="Verdana"/>
                <a:cs typeface="Verdana"/>
              </a:rPr>
              <a:t>your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70" dirty="0">
                <a:latin typeface="Verdana"/>
                <a:cs typeface="Verdana"/>
              </a:rPr>
              <a:t>blood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50" dirty="0">
                <a:latin typeface="Verdana"/>
                <a:cs typeface="Verdana"/>
              </a:rPr>
              <a:t>pressure.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770" dirty="0"/>
              <a:t>THANK</a:t>
            </a:r>
            <a:r>
              <a:rPr spc="-285" dirty="0"/>
              <a:t> </a:t>
            </a:r>
            <a:r>
              <a:rPr spc="-910" dirty="0"/>
              <a:t>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0977"/>
            <a:ext cx="807339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systolic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40" dirty="0">
                <a:latin typeface="Georgia"/>
                <a:cs typeface="Georgia"/>
              </a:rPr>
              <a:t>as</a:t>
            </a:r>
            <a:r>
              <a:rPr sz="3200" spc="470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a  </a:t>
            </a:r>
            <a:r>
              <a:rPr sz="3200" spc="-30" dirty="0">
                <a:latin typeface="Georgia"/>
                <a:cs typeface="Georgia"/>
              </a:rPr>
              <a:t>result </a:t>
            </a:r>
            <a:r>
              <a:rPr sz="3200" spc="-50" dirty="0">
                <a:latin typeface="Georgia"/>
                <a:cs typeface="Georgia"/>
              </a:rPr>
              <a:t>of contraction of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ventricles. </a:t>
            </a:r>
            <a:r>
              <a:rPr sz="3200" spc="-95" dirty="0">
                <a:latin typeface="Georgia"/>
                <a:cs typeface="Georgia"/>
              </a:rPr>
              <a:t>When 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left </a:t>
            </a:r>
            <a:r>
              <a:rPr sz="3200" spc="-30" dirty="0">
                <a:latin typeface="Georgia"/>
                <a:cs typeface="Georgia"/>
              </a:rPr>
              <a:t>ventricle </a:t>
            </a:r>
            <a:r>
              <a:rPr sz="3200" spc="-45" dirty="0">
                <a:latin typeface="Georgia"/>
                <a:cs typeface="Georgia"/>
              </a:rPr>
              <a:t>contracts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40" dirty="0">
                <a:latin typeface="Georgia"/>
                <a:cs typeface="Georgia"/>
              </a:rPr>
              <a:t>pushes </a:t>
            </a:r>
            <a:r>
              <a:rPr sz="3200" spc="-45" dirty="0">
                <a:latin typeface="Georgia"/>
                <a:cs typeface="Georgia"/>
              </a:rPr>
              <a:t>blood  </a:t>
            </a:r>
            <a:r>
              <a:rPr sz="3200" spc="-60" dirty="0">
                <a:latin typeface="Georgia"/>
                <a:cs typeface="Georgia"/>
              </a:rPr>
              <a:t>into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aorta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45" dirty="0">
                <a:latin typeface="Georgia"/>
                <a:cs typeface="Georgia"/>
              </a:rPr>
              <a:t>produced </a:t>
            </a:r>
            <a:r>
              <a:rPr sz="3200" spc="-40" dirty="0">
                <a:latin typeface="Georgia"/>
                <a:cs typeface="Georgia"/>
              </a:rPr>
              <a:t>within  the </a:t>
            </a:r>
            <a:r>
              <a:rPr sz="3200" spc="-30" dirty="0">
                <a:latin typeface="Georgia"/>
                <a:cs typeface="Georgia"/>
              </a:rPr>
              <a:t>arterial </a:t>
            </a:r>
            <a:r>
              <a:rPr sz="3200" spc="-40" dirty="0">
                <a:latin typeface="Georgia"/>
                <a:cs typeface="Georgia"/>
              </a:rPr>
              <a:t>system </a:t>
            </a:r>
            <a:r>
              <a:rPr sz="3200" spc="-35" dirty="0">
                <a:latin typeface="Georgia"/>
                <a:cs typeface="Georgia"/>
              </a:rPr>
              <a:t>is </a:t>
            </a:r>
            <a:r>
              <a:rPr sz="3200" spc="-45" dirty="0">
                <a:latin typeface="Georgia"/>
                <a:cs typeface="Georgia"/>
              </a:rPr>
              <a:t>called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b="1" spc="-170" dirty="0">
                <a:latin typeface="Georgia"/>
                <a:cs typeface="Georgia"/>
              </a:rPr>
              <a:t>systolic  </a:t>
            </a:r>
            <a:r>
              <a:rPr sz="3200" b="1" spc="-190" dirty="0">
                <a:latin typeface="Georgia"/>
                <a:cs typeface="Georgia"/>
              </a:rPr>
              <a:t>blood</a:t>
            </a:r>
            <a:r>
              <a:rPr sz="3200" b="1" spc="-125" dirty="0">
                <a:latin typeface="Georgia"/>
                <a:cs typeface="Georgia"/>
              </a:rPr>
              <a:t> </a:t>
            </a:r>
            <a:r>
              <a:rPr sz="3200" b="1" spc="-210" dirty="0">
                <a:latin typeface="Georgia"/>
                <a:cs typeface="Georgia"/>
              </a:rPr>
              <a:t>pressure.</a:t>
            </a:r>
            <a:endParaRPr sz="32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Georgia"/>
                <a:cs typeface="Georgia"/>
              </a:rPr>
              <a:t>In </a:t>
            </a:r>
            <a:r>
              <a:rPr sz="3200" spc="-50" dirty="0">
                <a:latin typeface="Georgia"/>
                <a:cs typeface="Georgia"/>
              </a:rPr>
              <a:t>adults </a:t>
            </a:r>
            <a:r>
              <a:rPr sz="3200" spc="-40" dirty="0">
                <a:latin typeface="Georgia"/>
                <a:cs typeface="Georgia"/>
              </a:rPr>
              <a:t>it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50" dirty="0">
                <a:latin typeface="Georgia"/>
                <a:cs typeface="Georgia"/>
              </a:rPr>
              <a:t>about </a:t>
            </a:r>
            <a:r>
              <a:rPr sz="3200" spc="65" dirty="0">
                <a:latin typeface="Georgia"/>
                <a:cs typeface="Georgia"/>
              </a:rPr>
              <a:t>120</a:t>
            </a:r>
            <a:r>
              <a:rPr sz="3200" spc="-125" dirty="0">
                <a:latin typeface="Georgia"/>
                <a:cs typeface="Georgia"/>
              </a:rPr>
              <a:t> </a:t>
            </a:r>
            <a:r>
              <a:rPr sz="3200" spc="-200" dirty="0">
                <a:latin typeface="Georgia"/>
                <a:cs typeface="Georgia"/>
              </a:rPr>
              <a:t>mmHg.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0977"/>
            <a:ext cx="807275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diastolic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when 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0" dirty="0">
                <a:latin typeface="Georgia"/>
                <a:cs typeface="Georgia"/>
              </a:rPr>
              <a:t>ventricles are </a:t>
            </a:r>
            <a:r>
              <a:rPr sz="3200" spc="-40" dirty="0">
                <a:latin typeface="Georgia"/>
                <a:cs typeface="Georgia"/>
              </a:rPr>
              <a:t>at</a:t>
            </a:r>
            <a:r>
              <a:rPr sz="3200" spc="-175" dirty="0">
                <a:latin typeface="Georgia"/>
                <a:cs typeface="Georgia"/>
              </a:rPr>
              <a:t> </a:t>
            </a:r>
            <a:r>
              <a:rPr sz="3200" spc="-45" dirty="0">
                <a:latin typeface="Georgia"/>
                <a:cs typeface="Georgia"/>
              </a:rPr>
              <a:t>rest.</a:t>
            </a:r>
            <a:endParaRPr sz="3200">
              <a:latin typeface="Georgia"/>
              <a:cs typeface="Georgi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95" dirty="0">
                <a:latin typeface="Georgia"/>
                <a:cs typeface="Georgia"/>
              </a:rPr>
              <a:t>When </a:t>
            </a:r>
            <a:r>
              <a:rPr sz="3200" spc="-50" dirty="0">
                <a:latin typeface="Georgia"/>
                <a:cs typeface="Georgia"/>
              </a:rPr>
              <a:t>complete cardiac relaxation </a:t>
            </a:r>
            <a:r>
              <a:rPr sz="3200" spc="-35" dirty="0">
                <a:latin typeface="Georgia"/>
                <a:cs typeface="Georgia"/>
              </a:rPr>
              <a:t>occurs 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35" dirty="0">
                <a:latin typeface="Georgia"/>
                <a:cs typeface="Georgia"/>
              </a:rPr>
              <a:t>heart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resting </a:t>
            </a:r>
            <a:r>
              <a:rPr sz="3200" spc="-30" dirty="0">
                <a:latin typeface="Georgia"/>
                <a:cs typeface="Georgia"/>
              </a:rPr>
              <a:t>after </a:t>
            </a:r>
            <a:r>
              <a:rPr sz="3200" spc="-40" dirty="0">
                <a:latin typeface="Georgia"/>
                <a:cs typeface="Georgia"/>
              </a:rPr>
              <a:t>the ejection </a:t>
            </a:r>
            <a:r>
              <a:rPr sz="3200" spc="-50" dirty="0">
                <a:latin typeface="Georgia"/>
                <a:cs typeface="Georgia"/>
              </a:rPr>
              <a:t>of  </a:t>
            </a:r>
            <a:r>
              <a:rPr sz="3200" spc="-75" dirty="0">
                <a:latin typeface="Georgia"/>
                <a:cs typeface="Georgia"/>
              </a:rPr>
              <a:t>blood,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40" dirty="0">
                <a:latin typeface="Georgia"/>
                <a:cs typeface="Georgia"/>
              </a:rPr>
              <a:t>within the </a:t>
            </a:r>
            <a:r>
              <a:rPr sz="3200" spc="-15" dirty="0">
                <a:latin typeface="Georgia"/>
                <a:cs typeface="Georgia"/>
              </a:rPr>
              <a:t>arteries </a:t>
            </a:r>
            <a:r>
              <a:rPr sz="3200" spc="-35" dirty="0">
                <a:latin typeface="Georgia"/>
                <a:cs typeface="Georgia"/>
              </a:rPr>
              <a:t>is  </a:t>
            </a:r>
            <a:r>
              <a:rPr sz="3200" spc="-40" dirty="0">
                <a:latin typeface="Georgia"/>
                <a:cs typeface="Georgia"/>
              </a:rPr>
              <a:t>called </a:t>
            </a:r>
            <a:r>
              <a:rPr sz="3200" b="1" spc="-170" dirty="0">
                <a:latin typeface="Georgia"/>
                <a:cs typeface="Georgia"/>
              </a:rPr>
              <a:t>diastolic </a:t>
            </a:r>
            <a:r>
              <a:rPr sz="3200" b="1" spc="-190" dirty="0">
                <a:latin typeface="Georgia"/>
                <a:cs typeface="Georgia"/>
              </a:rPr>
              <a:t>blood</a:t>
            </a:r>
            <a:r>
              <a:rPr sz="3200" b="1" spc="-80" dirty="0">
                <a:latin typeface="Georgia"/>
                <a:cs typeface="Georgia"/>
              </a:rPr>
              <a:t> </a:t>
            </a:r>
            <a:r>
              <a:rPr sz="3200" b="1" spc="-200" dirty="0">
                <a:latin typeface="Georgia"/>
                <a:cs typeface="Georgia"/>
              </a:rPr>
              <a:t>pressure</a:t>
            </a:r>
            <a:r>
              <a:rPr sz="3200" i="1" spc="-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Georgia"/>
                <a:cs typeface="Georgia"/>
              </a:rPr>
              <a:t>In </a:t>
            </a:r>
            <a:r>
              <a:rPr sz="3200" spc="-80" dirty="0">
                <a:latin typeface="Georgia"/>
                <a:cs typeface="Georgia"/>
              </a:rPr>
              <a:t>an </a:t>
            </a:r>
            <a:r>
              <a:rPr sz="3200" spc="-55" dirty="0">
                <a:latin typeface="Georgia"/>
                <a:cs typeface="Georgia"/>
              </a:rPr>
              <a:t>adult </a:t>
            </a:r>
            <a:r>
              <a:rPr sz="3200" spc="-40" dirty="0">
                <a:latin typeface="Georgia"/>
                <a:cs typeface="Georgia"/>
              </a:rPr>
              <a:t>it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50" dirty="0">
                <a:latin typeface="Georgia"/>
                <a:cs typeface="Georgia"/>
              </a:rPr>
              <a:t>about </a:t>
            </a:r>
            <a:r>
              <a:rPr sz="3200" spc="-165" dirty="0">
                <a:latin typeface="Georgia"/>
                <a:cs typeface="Georgia"/>
              </a:rPr>
              <a:t>80</a:t>
            </a:r>
            <a:r>
              <a:rPr sz="3200" spc="-120" dirty="0">
                <a:latin typeface="Georgia"/>
                <a:cs typeface="Georgia"/>
              </a:rPr>
              <a:t> </a:t>
            </a:r>
            <a:r>
              <a:rPr sz="3200" spc="-200" dirty="0">
                <a:latin typeface="Georgia"/>
                <a:cs typeface="Georgia"/>
              </a:rPr>
              <a:t>mmHg.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078863"/>
            <a:ext cx="8225155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Georgia"/>
                <a:cs typeface="Georgia"/>
              </a:rPr>
              <a:t>Arterial blood </a:t>
            </a:r>
            <a:r>
              <a:rPr sz="3200" spc="-25" dirty="0">
                <a:latin typeface="Georgia"/>
                <a:cs typeface="Georgia"/>
              </a:rPr>
              <a:t>pressure</a:t>
            </a:r>
            <a:r>
              <a:rPr sz="3200" spc="-120" dirty="0">
                <a:latin typeface="Georgia"/>
                <a:cs typeface="Georgia"/>
              </a:rPr>
              <a:t> </a:t>
            </a:r>
            <a:r>
              <a:rPr sz="3200" spc="-35" dirty="0">
                <a:latin typeface="Georgia"/>
                <a:cs typeface="Georgia"/>
              </a:rPr>
              <a:t>is</a:t>
            </a:r>
            <a:endParaRPr sz="32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3200" spc="-50" dirty="0">
                <a:latin typeface="Georgia"/>
                <a:cs typeface="Georgia"/>
              </a:rPr>
              <a:t>measured </a:t>
            </a:r>
            <a:r>
              <a:rPr sz="3200" spc="-15" dirty="0">
                <a:latin typeface="Georgia"/>
                <a:cs typeface="Georgia"/>
              </a:rPr>
              <a:t>with </a:t>
            </a:r>
            <a:r>
              <a:rPr sz="3200" spc="-50" dirty="0">
                <a:latin typeface="Georgia"/>
                <a:cs typeface="Georgia"/>
              </a:rPr>
              <a:t>a</a:t>
            </a:r>
            <a:r>
              <a:rPr sz="3200" spc="-180" dirty="0">
                <a:latin typeface="Georgia"/>
                <a:cs typeface="Georgia"/>
              </a:rPr>
              <a:t> </a:t>
            </a:r>
            <a:r>
              <a:rPr sz="3200" spc="-90" dirty="0">
                <a:latin typeface="Georgia"/>
                <a:cs typeface="Georgia"/>
              </a:rPr>
              <a:t>sphygmomanometer.</a:t>
            </a:r>
            <a:endParaRPr sz="32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5" dirty="0">
                <a:latin typeface="Georgia"/>
                <a:cs typeface="Georgia"/>
              </a:rPr>
              <a:t>Blood</a:t>
            </a:r>
            <a:r>
              <a:rPr sz="3200" spc="640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30" dirty="0">
                <a:latin typeface="Georgia"/>
                <a:cs typeface="Georgia"/>
              </a:rPr>
              <a:t>is recorded </a:t>
            </a:r>
            <a:r>
              <a:rPr sz="3200" spc="-35" dirty="0">
                <a:latin typeface="Georgia"/>
                <a:cs typeface="Georgia"/>
              </a:rPr>
              <a:t>as </a:t>
            </a:r>
            <a:r>
              <a:rPr sz="3200" spc="-50" dirty="0">
                <a:latin typeface="Georgia"/>
                <a:cs typeface="Georgia"/>
              </a:rPr>
              <a:t>a </a:t>
            </a:r>
            <a:r>
              <a:rPr sz="3200" spc="-65" dirty="0">
                <a:latin typeface="Georgia"/>
                <a:cs typeface="Georgia"/>
              </a:rPr>
              <a:t>fraction:  </a:t>
            </a:r>
            <a:r>
              <a:rPr sz="3200" spc="-30" dirty="0">
                <a:latin typeface="Georgia"/>
                <a:cs typeface="Georgia"/>
              </a:rPr>
              <a:t>systolic </a:t>
            </a:r>
            <a:r>
              <a:rPr sz="3200" spc="-25" dirty="0">
                <a:latin typeface="Georgia"/>
                <a:cs typeface="Georgia"/>
              </a:rPr>
              <a:t>pressure over </a:t>
            </a:r>
            <a:r>
              <a:rPr sz="3200" spc="-40" dirty="0">
                <a:latin typeface="Georgia"/>
                <a:cs typeface="Georgia"/>
              </a:rPr>
              <a:t>the </a:t>
            </a:r>
            <a:r>
              <a:rPr sz="3200" spc="-45" dirty="0">
                <a:latin typeface="Georgia"/>
                <a:cs typeface="Georgia"/>
              </a:rPr>
              <a:t>diastolic </a:t>
            </a:r>
            <a:r>
              <a:rPr sz="3200" spc="-50" dirty="0">
                <a:latin typeface="Georgia"/>
                <a:cs typeface="Georgia"/>
              </a:rPr>
              <a:t>pressure,  </a:t>
            </a:r>
            <a:r>
              <a:rPr sz="3200" spc="-75" dirty="0">
                <a:latin typeface="Georgia"/>
                <a:cs typeface="Georgia"/>
              </a:rPr>
              <a:t>and </a:t>
            </a:r>
            <a:r>
              <a:rPr sz="3200" spc="-30" dirty="0">
                <a:latin typeface="Georgia"/>
                <a:cs typeface="Georgia"/>
              </a:rPr>
              <a:t>expressed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50" dirty="0">
                <a:latin typeface="Georgia"/>
                <a:cs typeface="Georgia"/>
              </a:rPr>
              <a:t>millimeters of </a:t>
            </a:r>
            <a:r>
              <a:rPr sz="3200" spc="-40" dirty="0">
                <a:latin typeface="Georgia"/>
                <a:cs typeface="Georgia"/>
              </a:rPr>
              <a:t>mercury  </a:t>
            </a:r>
            <a:r>
              <a:rPr sz="3200" spc="-100" dirty="0">
                <a:latin typeface="Georgia"/>
                <a:cs typeface="Georgia"/>
              </a:rPr>
              <a:t>(mm</a:t>
            </a:r>
            <a:r>
              <a:rPr sz="3200" spc="-90" dirty="0">
                <a:latin typeface="Georgia"/>
                <a:cs typeface="Georgia"/>
              </a:rPr>
              <a:t> </a:t>
            </a:r>
            <a:r>
              <a:rPr sz="3200" spc="-165" dirty="0">
                <a:latin typeface="Georgia"/>
                <a:cs typeface="Georgia"/>
              </a:rPr>
              <a:t>Hg).</a:t>
            </a:r>
            <a:endParaRPr sz="32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5" dirty="0">
                <a:latin typeface="Georgia"/>
                <a:cs typeface="Georgia"/>
              </a:rPr>
              <a:t>A </a:t>
            </a:r>
            <a:r>
              <a:rPr sz="3200" spc="-35" dirty="0">
                <a:latin typeface="Georgia"/>
                <a:cs typeface="Georgia"/>
              </a:rPr>
              <a:t>typical </a:t>
            </a:r>
            <a:r>
              <a:rPr sz="3200" spc="-45" dirty="0">
                <a:latin typeface="Georgia"/>
                <a:cs typeface="Georgia"/>
              </a:rPr>
              <a:t>blood </a:t>
            </a:r>
            <a:r>
              <a:rPr sz="3200" spc="-25" dirty="0">
                <a:latin typeface="Georgia"/>
                <a:cs typeface="Georgia"/>
              </a:rPr>
              <a:t>pressure </a:t>
            </a:r>
            <a:r>
              <a:rPr sz="3200" spc="-45" dirty="0">
                <a:latin typeface="Georgia"/>
                <a:cs typeface="Georgia"/>
              </a:rPr>
              <a:t>for </a:t>
            </a:r>
            <a:r>
              <a:rPr sz="3200" spc="-50" dirty="0">
                <a:latin typeface="Georgia"/>
                <a:cs typeface="Georgia"/>
              </a:rPr>
              <a:t>a healthy </a:t>
            </a:r>
            <a:r>
              <a:rPr sz="3200" spc="-60" dirty="0">
                <a:latin typeface="Georgia"/>
                <a:cs typeface="Georgia"/>
              </a:rPr>
              <a:t>adult </a:t>
            </a:r>
            <a:r>
              <a:rPr sz="3200" spc="-35" dirty="0">
                <a:latin typeface="Georgia"/>
                <a:cs typeface="Georgia"/>
              </a:rPr>
              <a:t>is  </a:t>
            </a:r>
            <a:r>
              <a:rPr sz="3200" spc="-10" dirty="0">
                <a:latin typeface="Georgia"/>
                <a:cs typeface="Georgia"/>
              </a:rPr>
              <a:t>120/80</a:t>
            </a:r>
            <a:r>
              <a:rPr sz="3200" spc="-80" dirty="0">
                <a:latin typeface="Georgia"/>
                <a:cs typeface="Georgia"/>
              </a:rPr>
              <a:t> </a:t>
            </a:r>
            <a:r>
              <a:rPr sz="3200" spc="-200" dirty="0">
                <a:latin typeface="Georgia"/>
                <a:cs typeface="Georgia"/>
              </a:rPr>
              <a:t>mmHg.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8800" y="0"/>
            <a:ext cx="3505199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142" y="483234"/>
            <a:ext cx="3826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65" dirty="0">
                <a:solidFill>
                  <a:srgbClr val="000000"/>
                </a:solidFill>
              </a:rPr>
              <a:t>Pulse</a:t>
            </a:r>
            <a:r>
              <a:rPr sz="4400" spc="-204" dirty="0">
                <a:solidFill>
                  <a:srgbClr val="000000"/>
                </a:solidFill>
              </a:rPr>
              <a:t> </a:t>
            </a:r>
            <a:r>
              <a:rPr sz="4400" spc="-265" dirty="0">
                <a:solidFill>
                  <a:srgbClr val="000000"/>
                </a:solidFill>
              </a:rPr>
              <a:t>pressure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9905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09270" algn="l"/>
                <a:tab pos="509905" algn="l"/>
              </a:tabLst>
            </a:pPr>
            <a:r>
              <a:rPr spc="-60" dirty="0"/>
              <a:t>The </a:t>
            </a:r>
            <a:r>
              <a:rPr spc="-45" dirty="0"/>
              <a:t>difference </a:t>
            </a:r>
            <a:r>
              <a:rPr spc="-10" dirty="0"/>
              <a:t>between </a:t>
            </a:r>
            <a:r>
              <a:rPr spc="-30" dirty="0"/>
              <a:t>systolic </a:t>
            </a:r>
            <a:r>
              <a:rPr spc="-75" dirty="0"/>
              <a:t>and </a:t>
            </a:r>
            <a:r>
              <a:rPr spc="-45" dirty="0"/>
              <a:t>diastolic  blood </a:t>
            </a:r>
            <a:r>
              <a:rPr spc="-25" dirty="0"/>
              <a:t>pressures </a:t>
            </a:r>
            <a:r>
              <a:rPr spc="-30" dirty="0"/>
              <a:t>is </a:t>
            </a:r>
            <a:r>
              <a:rPr spc="-40" dirty="0"/>
              <a:t>the </a:t>
            </a:r>
            <a:r>
              <a:rPr spc="-35" dirty="0"/>
              <a:t>pulse</a:t>
            </a:r>
            <a:r>
              <a:rPr spc="-260" dirty="0"/>
              <a:t> </a:t>
            </a:r>
            <a:r>
              <a:rPr spc="-45" dirty="0"/>
              <a:t>pressure.</a:t>
            </a:r>
          </a:p>
          <a:p>
            <a:pPr marL="5099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09270" algn="l"/>
                <a:tab pos="509905" algn="l"/>
              </a:tabLst>
            </a:pPr>
            <a:r>
              <a:rPr spc="-155" dirty="0"/>
              <a:t>A </a:t>
            </a:r>
            <a:r>
              <a:rPr spc="-65" dirty="0"/>
              <a:t>normal </a:t>
            </a:r>
            <a:r>
              <a:rPr spc="-35" dirty="0"/>
              <a:t>pulse </a:t>
            </a:r>
            <a:r>
              <a:rPr spc="-25" dirty="0"/>
              <a:t>pressure </a:t>
            </a:r>
            <a:r>
              <a:rPr spc="-30" dirty="0"/>
              <a:t>is </a:t>
            </a:r>
            <a:r>
              <a:rPr spc="-45" dirty="0"/>
              <a:t>about </a:t>
            </a:r>
            <a:r>
              <a:rPr spc="-114" dirty="0"/>
              <a:t>40</a:t>
            </a:r>
            <a:r>
              <a:rPr spc="-215" dirty="0"/>
              <a:t> </a:t>
            </a:r>
            <a:r>
              <a:rPr spc="-200" dirty="0"/>
              <a:t>mmHg.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122" y="515238"/>
            <a:ext cx="7587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0" dirty="0">
                <a:solidFill>
                  <a:srgbClr val="000000"/>
                </a:solidFill>
              </a:rPr>
              <a:t>Factors </a:t>
            </a:r>
            <a:r>
              <a:rPr sz="4000" spc="-254" dirty="0">
                <a:solidFill>
                  <a:srgbClr val="000000"/>
                </a:solidFill>
              </a:rPr>
              <a:t>Affecting </a:t>
            </a:r>
            <a:r>
              <a:rPr sz="4000" spc="-280" dirty="0">
                <a:solidFill>
                  <a:srgbClr val="000000"/>
                </a:solidFill>
              </a:rPr>
              <a:t>Blood</a:t>
            </a:r>
            <a:r>
              <a:rPr sz="4000" spc="110" dirty="0">
                <a:solidFill>
                  <a:srgbClr val="000000"/>
                </a:solidFill>
              </a:rPr>
              <a:t> </a:t>
            </a:r>
            <a:r>
              <a:rPr sz="4000" spc="-254" dirty="0">
                <a:solidFill>
                  <a:srgbClr val="000000"/>
                </a:solidFill>
              </a:rPr>
              <a:t>Pressure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83182"/>
            <a:ext cx="8073390" cy="43884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715" indent="-342900" algn="just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200" dirty="0">
                <a:latin typeface="Georgia"/>
                <a:cs typeface="Georgia"/>
              </a:rPr>
              <a:t>Age: </a:t>
            </a:r>
            <a:r>
              <a:rPr sz="2700" spc="-50" dirty="0">
                <a:latin typeface="Georgia"/>
                <a:cs typeface="Georgia"/>
              </a:rPr>
              <a:t>The </a:t>
            </a:r>
            <a:r>
              <a:rPr sz="2700" spc="-25" dirty="0">
                <a:latin typeface="Georgia"/>
                <a:cs typeface="Georgia"/>
              </a:rPr>
              <a:t>pressure </a:t>
            </a:r>
            <a:r>
              <a:rPr sz="2700" spc="-10" dirty="0">
                <a:latin typeface="Georgia"/>
                <a:cs typeface="Georgia"/>
              </a:rPr>
              <a:t>rises </a:t>
            </a:r>
            <a:r>
              <a:rPr sz="2700" spc="-15" dirty="0">
                <a:latin typeface="Georgia"/>
                <a:cs typeface="Georgia"/>
              </a:rPr>
              <a:t>with </a:t>
            </a:r>
            <a:r>
              <a:rPr sz="2700" spc="-65" dirty="0">
                <a:latin typeface="Georgia"/>
                <a:cs typeface="Georgia"/>
              </a:rPr>
              <a:t>age, </a:t>
            </a:r>
            <a:r>
              <a:rPr sz="2700" spc="-50" dirty="0">
                <a:latin typeface="Georgia"/>
                <a:cs typeface="Georgia"/>
              </a:rPr>
              <a:t>reaching </a:t>
            </a:r>
            <a:r>
              <a:rPr sz="2700" spc="-45" dirty="0">
                <a:latin typeface="Georgia"/>
                <a:cs typeface="Georgia"/>
              </a:rPr>
              <a:t>a </a:t>
            </a:r>
            <a:r>
              <a:rPr sz="2700" spc="-30" dirty="0">
                <a:latin typeface="Georgia"/>
                <a:cs typeface="Georgia"/>
              </a:rPr>
              <a:t>peak </a:t>
            </a:r>
            <a:r>
              <a:rPr sz="2700" spc="-35" dirty="0">
                <a:latin typeface="Georgia"/>
                <a:cs typeface="Georgia"/>
              </a:rPr>
              <a:t>at  the </a:t>
            </a:r>
            <a:r>
              <a:rPr sz="2700" spc="-25" dirty="0">
                <a:latin typeface="Georgia"/>
                <a:cs typeface="Georgia"/>
              </a:rPr>
              <a:t>onset </a:t>
            </a:r>
            <a:r>
              <a:rPr sz="2700" spc="-50" dirty="0">
                <a:latin typeface="Georgia"/>
                <a:cs typeface="Georgia"/>
              </a:rPr>
              <a:t>of </a:t>
            </a:r>
            <a:r>
              <a:rPr sz="2700" spc="-70" dirty="0">
                <a:latin typeface="Georgia"/>
                <a:cs typeface="Georgia"/>
              </a:rPr>
              <a:t>puberty, </a:t>
            </a:r>
            <a:r>
              <a:rPr sz="2700" spc="-65" dirty="0">
                <a:latin typeface="Georgia"/>
                <a:cs typeface="Georgia"/>
              </a:rPr>
              <a:t>and </a:t>
            </a:r>
            <a:r>
              <a:rPr sz="2700" spc="-50" dirty="0">
                <a:latin typeface="Georgia"/>
                <a:cs typeface="Georgia"/>
              </a:rPr>
              <a:t>then </a:t>
            </a:r>
            <a:r>
              <a:rPr sz="2700" spc="-40" dirty="0">
                <a:latin typeface="Georgia"/>
                <a:cs typeface="Georgia"/>
              </a:rPr>
              <a:t>tends to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decline.</a:t>
            </a:r>
            <a:endParaRPr sz="2700">
              <a:latin typeface="Georgia"/>
              <a:cs typeface="Georgia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195" dirty="0">
                <a:latin typeface="Georgia"/>
                <a:cs typeface="Georgia"/>
              </a:rPr>
              <a:t>Exercise: </a:t>
            </a:r>
            <a:r>
              <a:rPr sz="2700" spc="-55" dirty="0">
                <a:latin typeface="Georgia"/>
                <a:cs typeface="Georgia"/>
              </a:rPr>
              <a:t>Physical </a:t>
            </a:r>
            <a:r>
              <a:rPr sz="2700" spc="-30" dirty="0">
                <a:latin typeface="Georgia"/>
                <a:cs typeface="Georgia"/>
              </a:rPr>
              <a:t>activity increases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5" dirty="0">
                <a:latin typeface="Georgia"/>
                <a:cs typeface="Georgia"/>
              </a:rPr>
              <a:t>cardiac  </a:t>
            </a:r>
            <a:r>
              <a:rPr sz="2700" spc="-40" dirty="0">
                <a:latin typeface="Georgia"/>
                <a:cs typeface="Georgia"/>
              </a:rPr>
              <a:t>output </a:t>
            </a:r>
            <a:r>
              <a:rPr sz="2700" spc="-65" dirty="0">
                <a:latin typeface="Georgia"/>
                <a:cs typeface="Georgia"/>
              </a:rPr>
              <a:t>and </a:t>
            </a:r>
            <a:r>
              <a:rPr sz="2700" spc="-40" dirty="0">
                <a:latin typeface="Georgia"/>
                <a:cs typeface="Georgia"/>
              </a:rPr>
              <a:t>hence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5" dirty="0">
                <a:latin typeface="Georgia"/>
                <a:cs typeface="Georgia"/>
              </a:rPr>
              <a:t>blood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40" dirty="0">
                <a:latin typeface="Georgia"/>
                <a:cs typeface="Georgia"/>
              </a:rPr>
              <a:t>pressure.</a:t>
            </a:r>
            <a:endParaRPr sz="27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190" dirty="0">
                <a:latin typeface="Georgia"/>
                <a:cs typeface="Georgia"/>
              </a:rPr>
              <a:t>Stress: </a:t>
            </a:r>
            <a:r>
              <a:rPr sz="2700" spc="-70" dirty="0">
                <a:latin typeface="Georgia"/>
                <a:cs typeface="Georgia"/>
              </a:rPr>
              <a:t>Stimulation </a:t>
            </a:r>
            <a:r>
              <a:rPr sz="2700" spc="-50" dirty="0">
                <a:latin typeface="Georgia"/>
                <a:cs typeface="Georgia"/>
              </a:rPr>
              <a:t>of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0" dirty="0">
                <a:latin typeface="Georgia"/>
                <a:cs typeface="Georgia"/>
              </a:rPr>
              <a:t>sympathetic</a:t>
            </a:r>
            <a:r>
              <a:rPr sz="2700" spc="570" dirty="0">
                <a:latin typeface="Georgia"/>
                <a:cs typeface="Georgia"/>
              </a:rPr>
              <a:t> </a:t>
            </a:r>
            <a:r>
              <a:rPr sz="2700" spc="-35" dirty="0">
                <a:latin typeface="Georgia"/>
                <a:cs typeface="Georgia"/>
              </a:rPr>
              <a:t>nervous  system </a:t>
            </a:r>
            <a:r>
              <a:rPr sz="2700" spc="-30" dirty="0">
                <a:latin typeface="Georgia"/>
                <a:cs typeface="Georgia"/>
              </a:rPr>
              <a:t>increases </a:t>
            </a:r>
            <a:r>
              <a:rPr sz="2700" spc="-45" dirty="0">
                <a:latin typeface="Georgia"/>
                <a:cs typeface="Georgia"/>
              </a:rPr>
              <a:t>cardiac output </a:t>
            </a:r>
            <a:r>
              <a:rPr sz="2700" spc="-70" dirty="0">
                <a:latin typeface="Georgia"/>
                <a:cs typeface="Georgia"/>
              </a:rPr>
              <a:t>and  </a:t>
            </a:r>
            <a:r>
              <a:rPr sz="2700" spc="-35" dirty="0">
                <a:latin typeface="Georgia"/>
                <a:cs typeface="Georgia"/>
              </a:rPr>
              <a:t>vasoconstriction </a:t>
            </a:r>
            <a:r>
              <a:rPr sz="2700" spc="-50" dirty="0">
                <a:latin typeface="Georgia"/>
                <a:cs typeface="Georgia"/>
              </a:rPr>
              <a:t>of </a:t>
            </a:r>
            <a:r>
              <a:rPr sz="2700" spc="-35" dirty="0">
                <a:latin typeface="Georgia"/>
                <a:cs typeface="Georgia"/>
              </a:rPr>
              <a:t>the arterioles, </a:t>
            </a:r>
            <a:r>
              <a:rPr sz="2700" spc="-50" dirty="0">
                <a:latin typeface="Georgia"/>
                <a:cs typeface="Georgia"/>
              </a:rPr>
              <a:t>thus </a:t>
            </a:r>
            <a:r>
              <a:rPr sz="2700" spc="-45" dirty="0">
                <a:latin typeface="Georgia"/>
                <a:cs typeface="Georgia"/>
              </a:rPr>
              <a:t>increasing  </a:t>
            </a:r>
            <a:r>
              <a:rPr sz="2700" spc="-35" dirty="0">
                <a:latin typeface="Georgia"/>
                <a:cs typeface="Georgia"/>
              </a:rPr>
              <a:t>the </a:t>
            </a:r>
            <a:r>
              <a:rPr sz="2700" spc="-45" dirty="0">
                <a:latin typeface="Georgia"/>
                <a:cs typeface="Georgia"/>
              </a:rPr>
              <a:t>blood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40" dirty="0">
                <a:latin typeface="Georgia"/>
                <a:cs typeface="Georgia"/>
              </a:rPr>
              <a:t>pressure.</a:t>
            </a:r>
            <a:endParaRPr sz="2700">
              <a:latin typeface="Georgia"/>
              <a:cs typeface="Georgia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215" dirty="0">
                <a:latin typeface="Georgia"/>
                <a:cs typeface="Georgia"/>
              </a:rPr>
              <a:t>Race: </a:t>
            </a:r>
            <a:r>
              <a:rPr sz="2700" spc="-60" dirty="0">
                <a:latin typeface="Georgia"/>
                <a:cs typeface="Georgia"/>
              </a:rPr>
              <a:t>African Americans </a:t>
            </a:r>
            <a:r>
              <a:rPr sz="2700" spc="-50" dirty="0">
                <a:latin typeface="Georgia"/>
                <a:cs typeface="Georgia"/>
              </a:rPr>
              <a:t>tend </a:t>
            </a:r>
            <a:r>
              <a:rPr sz="2700" spc="-35" dirty="0">
                <a:latin typeface="Georgia"/>
                <a:cs typeface="Georgia"/>
              </a:rPr>
              <a:t>to </a:t>
            </a:r>
            <a:r>
              <a:rPr sz="2700" spc="-50" dirty="0">
                <a:latin typeface="Georgia"/>
                <a:cs typeface="Georgia"/>
              </a:rPr>
              <a:t>have higher </a:t>
            </a:r>
            <a:r>
              <a:rPr sz="2700" spc="-40" dirty="0">
                <a:latin typeface="Georgia"/>
                <a:cs typeface="Georgia"/>
              </a:rPr>
              <a:t>blood  </a:t>
            </a:r>
            <a:r>
              <a:rPr sz="2700" spc="-20" dirty="0">
                <a:latin typeface="Georgia"/>
                <a:cs typeface="Georgia"/>
              </a:rPr>
              <a:t>pressures </a:t>
            </a:r>
            <a:r>
              <a:rPr sz="2700" spc="-65" dirty="0">
                <a:latin typeface="Georgia"/>
                <a:cs typeface="Georgia"/>
              </a:rPr>
              <a:t>than</a:t>
            </a:r>
            <a:r>
              <a:rPr sz="2700" spc="520" dirty="0">
                <a:latin typeface="Georgia"/>
                <a:cs typeface="Georgia"/>
              </a:rPr>
              <a:t> </a:t>
            </a:r>
            <a:r>
              <a:rPr sz="2700" spc="-70" dirty="0">
                <a:latin typeface="Georgia"/>
                <a:cs typeface="Georgia"/>
              </a:rPr>
              <a:t>European Americans. </a:t>
            </a:r>
            <a:r>
              <a:rPr sz="2700" spc="-50" dirty="0">
                <a:latin typeface="Georgia"/>
                <a:cs typeface="Georgia"/>
              </a:rPr>
              <a:t>The </a:t>
            </a:r>
            <a:r>
              <a:rPr sz="2700" spc="-55" dirty="0">
                <a:latin typeface="Georgia"/>
                <a:cs typeface="Georgia"/>
              </a:rPr>
              <a:t>exact  </a:t>
            </a:r>
            <a:r>
              <a:rPr sz="2700" spc="-25" dirty="0">
                <a:latin typeface="Georgia"/>
                <a:cs typeface="Georgia"/>
              </a:rPr>
              <a:t>reasons are</a:t>
            </a:r>
            <a:r>
              <a:rPr sz="2700" spc="-130" dirty="0">
                <a:latin typeface="Georgia"/>
                <a:cs typeface="Georgia"/>
              </a:rPr>
              <a:t> </a:t>
            </a:r>
            <a:r>
              <a:rPr sz="2700" spc="-90" dirty="0">
                <a:latin typeface="Georgia"/>
                <a:cs typeface="Georgia"/>
              </a:rPr>
              <a:t>unclear.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1379</Words>
  <Application>Microsoft Office PowerPoint</Application>
  <PresentationFormat>On-screen Show (4:3)</PresentationFormat>
  <Paragraphs>139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Pulse pressure</vt:lpstr>
      <vt:lpstr>Factors Affecting Blood Pressure</vt:lpstr>
      <vt:lpstr>Slide 10</vt:lpstr>
      <vt:lpstr>Slide 11</vt:lpstr>
      <vt:lpstr>Regulation of blood pressure</vt:lpstr>
      <vt:lpstr>1. Regulation by cardiovascular center</vt:lpstr>
      <vt:lpstr>Slide 14</vt:lpstr>
      <vt:lpstr>Slide 15</vt:lpstr>
      <vt:lpstr>Slide 16</vt:lpstr>
      <vt:lpstr>2. Neural regulation</vt:lpstr>
      <vt:lpstr>Slide 18</vt:lpstr>
      <vt:lpstr>Decrease BP</vt:lpstr>
      <vt:lpstr>Slide 20</vt:lpstr>
      <vt:lpstr>3. Hormonal regulation</vt:lpstr>
      <vt:lpstr>Slide 22</vt:lpstr>
      <vt:lpstr>Slide 23</vt:lpstr>
      <vt:lpstr>Slide 24</vt:lpstr>
      <vt:lpstr>Slide 25</vt:lpstr>
      <vt:lpstr>Slide 26</vt:lpstr>
      <vt:lpstr>4. Auto regulation</vt:lpstr>
      <vt:lpstr>Slide 28</vt:lpstr>
      <vt:lpstr>Slide 29</vt:lpstr>
      <vt:lpstr>Slide 30</vt:lpstr>
      <vt:lpstr>Slide 31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nurshing</cp:lastModifiedBy>
  <cp:revision>1</cp:revision>
  <dcterms:created xsi:type="dcterms:W3CDTF">2018-12-05T04:19:25Z</dcterms:created>
  <dcterms:modified xsi:type="dcterms:W3CDTF">2020-10-08T05:39:52Z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2018-12-05T00:00:00Z</vt:filetime>
  </property>
</Properties>
</file>