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sldIdLst>
    <p:sldId id="256" r:id="rId2"/>
    <p:sldId id="257" r:id="rId3"/>
    <p:sldId id="258" r:id="rId4"/>
    <p:sldId id="261" r:id="rId5"/>
    <p:sldId id="260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77" r:id="rId14"/>
    <p:sldId id="268" r:id="rId15"/>
    <p:sldId id="269" r:id="rId16"/>
    <p:sldId id="270" r:id="rId17"/>
    <p:sldId id="271" r:id="rId18"/>
    <p:sldId id="278" r:id="rId19"/>
    <p:sldId id="273" r:id="rId20"/>
    <p:sldId id="274" r:id="rId21"/>
    <p:sldId id="275" r:id="rId22"/>
    <p:sldId id="276" r:id="rId23"/>
    <p:sldId id="279" r:id="rId24"/>
    <p:sldId id="280" r:id="rId25"/>
    <p:sldId id="282" r:id="rId26"/>
    <p:sldId id="281" r:id="rId27"/>
    <p:sldId id="283" r:id="rId28"/>
    <p:sldId id="284" r:id="rId29"/>
    <p:sldId id="285" r:id="rId30"/>
    <p:sldId id="286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6A4-ADF9-4E55-87B6-80CDC8E10413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0CAA884-0EB2-46BB-B5B8-10B3AF1CBF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7262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6A4-ADF9-4E55-87B6-80CDC8E10413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AA884-0EB2-46BB-B5B8-10B3AF1CBF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8144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6A4-ADF9-4E55-87B6-80CDC8E10413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0CAA884-0EB2-46BB-B5B8-10B3AF1CBF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229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6A4-ADF9-4E55-87B6-80CDC8E10413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0CAA884-0EB2-46BB-B5B8-10B3AF1CBF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1150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6A4-ADF9-4E55-87B6-80CDC8E10413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0CAA884-0EB2-46BB-B5B8-10B3AF1CBF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7451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6A4-ADF9-4E55-87B6-80CDC8E10413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AA884-0EB2-46BB-B5B8-10B3AF1CBF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1101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6A4-ADF9-4E55-87B6-80CDC8E10413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AA884-0EB2-46BB-B5B8-10B3AF1CBF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9280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6A4-ADF9-4E55-87B6-80CDC8E10413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AA884-0EB2-46BB-B5B8-10B3AF1CBF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4807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6A4-ADF9-4E55-87B6-80CDC8E10413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0CAA884-0EB2-46BB-B5B8-10B3AF1CBF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4828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6A4-ADF9-4E55-87B6-80CDC8E10413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0CAA884-0EB2-46BB-B5B8-10B3AF1CBF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9365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6A4-ADF9-4E55-87B6-80CDC8E10413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0CAA884-0EB2-46BB-B5B8-10B3AF1CBFB4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20614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6A4-ADF9-4E55-87B6-80CDC8E10413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0CAA884-0EB2-46BB-B5B8-10B3AF1CBF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0847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6A4-ADF9-4E55-87B6-80CDC8E10413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0CAA884-0EB2-46BB-B5B8-10B3AF1CBFB4}" type="slidenum">
              <a:rPr lang="en-IN" smtClean="0"/>
              <a:t>‹#›</a:t>
            </a:fld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837805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6A4-ADF9-4E55-87B6-80CDC8E10413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0CAA884-0EB2-46BB-B5B8-10B3AF1CBF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82259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6A4-ADF9-4E55-87B6-80CDC8E10413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AA884-0EB2-46BB-B5B8-10B3AF1CBF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01181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6A4-ADF9-4E55-87B6-80CDC8E10413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AA884-0EB2-46BB-B5B8-10B3AF1CBF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3635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496A4-ADF9-4E55-87B6-80CDC8E10413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0CAA884-0EB2-46BB-B5B8-10B3AF1CBF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6659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  <p:sldLayoutId id="2147483986" r:id="rId14"/>
    <p:sldLayoutId id="2147483987" r:id="rId15"/>
    <p:sldLayoutId id="21474839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9A068-1346-4066-9631-3ECC1CC487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noFill/>
        </p:spPr>
        <p:txBody>
          <a:bodyPr/>
          <a:lstStyle/>
          <a:p>
            <a:r>
              <a:rPr lang="en-US" dirty="0"/>
              <a:t>SUCTIONING 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77FC0F-63C3-4FCA-90DF-5DF0D74C1D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noFill/>
        </p:spPr>
        <p:txBody>
          <a:bodyPr/>
          <a:lstStyle/>
          <a:p>
            <a:r>
              <a:rPr lang="en-US" dirty="0"/>
              <a:t>JAHID NOYDA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30260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BF66E-6E5D-4752-91C0-4D50FD47B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9D1FF-E186-46AE-86D1-3C4563F92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9297988" cy="3777622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Suctioning involve a flexible catheter to remove secretion from res. Tract.</a:t>
            </a:r>
          </a:p>
          <a:p>
            <a:pPr algn="just"/>
            <a:r>
              <a:rPr lang="en-US" sz="2800" dirty="0"/>
              <a:t>When client is unable to clean res. Tract secretion with coughing nurse must clear airway with suctioning.</a:t>
            </a:r>
          </a:p>
          <a:p>
            <a:pPr algn="just"/>
            <a:r>
              <a:rPr lang="en-US" sz="2800" dirty="0"/>
              <a:t>Primary suctioning technique are oropharyngeal , nasopharyngeal , orotracheal and nasotracheal.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523459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FC088-71F7-4592-B293-4F7E688A5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9036" y="0"/>
            <a:ext cx="8911687" cy="1280890"/>
          </a:xfrm>
        </p:spPr>
        <p:txBody>
          <a:bodyPr/>
          <a:lstStyle/>
          <a:p>
            <a:pPr algn="ctr"/>
            <a:r>
              <a:rPr lang="en-US" dirty="0"/>
              <a:t>Definition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272E8-142E-476B-A1D5-7FB90FB58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5323" y="1264554"/>
            <a:ext cx="10943908" cy="4854891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>
                <a:latin typeface="Comic Sans MS" panose="030F0702030302020204" pitchFamily="66" charset="0"/>
              </a:rPr>
              <a:t> Oropharyngeal Suctioning:-</a:t>
            </a:r>
          </a:p>
          <a:p>
            <a:pPr marL="0" indent="0">
              <a:buNone/>
            </a:pPr>
            <a:r>
              <a:rPr lang="en-US" sz="3600" dirty="0">
                <a:latin typeface="Comic Sans MS" panose="030F0702030302020204" pitchFamily="66" charset="0"/>
              </a:rPr>
              <a:t>	</a:t>
            </a:r>
          </a:p>
          <a:p>
            <a:pPr marL="0" indent="0">
              <a:buNone/>
            </a:pPr>
            <a:r>
              <a:rPr lang="en-US" sz="3600" dirty="0">
                <a:latin typeface="Comic Sans MS" panose="030F0702030302020204" pitchFamily="66" charset="0"/>
              </a:rPr>
              <a:t>		It is the process of removing secretions from the oral cavity and pharynx. It is performed when client is able to cough effectively but unable to clear secretions by expectorator or swallowing. </a:t>
            </a:r>
          </a:p>
        </p:txBody>
      </p:sp>
    </p:spTree>
    <p:extLst>
      <p:ext uri="{BB962C8B-B14F-4D97-AF65-F5344CB8AC3E}">
        <p14:creationId xmlns:p14="http://schemas.microsoft.com/office/powerpoint/2010/main" val="1871598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53CD4FD8-EEB4-4B2F-9029-52548D5C75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5" y="221567"/>
            <a:ext cx="7985980" cy="579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114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272E8-142E-476B-A1D5-7FB90FB58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8092" y="1348961"/>
            <a:ext cx="10943908" cy="4812689"/>
          </a:xfrm>
        </p:spPr>
        <p:txBody>
          <a:bodyPr>
            <a:normAutofit/>
          </a:bodyPr>
          <a:lstStyle/>
          <a:p>
            <a:pPr marL="742950" indent="-742950" algn="just">
              <a:buFont typeface="+mj-lt"/>
              <a:buAutoNum type="arabicPeriod" startAt="2"/>
            </a:pPr>
            <a:r>
              <a:rPr lang="en-US" sz="3600" dirty="0">
                <a:latin typeface="Comic Sans MS" panose="030F0702030302020204" pitchFamily="66" charset="0"/>
              </a:rPr>
              <a:t> Orotracheal and Nasotracheal Suctioning :-</a:t>
            </a:r>
          </a:p>
          <a:p>
            <a:pPr algn="just"/>
            <a:endParaRPr lang="en-US" sz="3600" dirty="0">
              <a:latin typeface="Comic Sans MS" panose="030F0702030302020204" pitchFamily="66" charset="0"/>
            </a:endParaRPr>
          </a:p>
          <a:p>
            <a:pPr marL="0" indent="0" algn="just">
              <a:buNone/>
            </a:pPr>
            <a:r>
              <a:rPr lang="en-US" sz="3600" dirty="0">
                <a:latin typeface="Comic Sans MS" panose="030F0702030302020204" pitchFamily="66" charset="0"/>
              </a:rPr>
              <a:t>		It is necessary when client with pulmonary secretions is unable to cough out and does not have an artificial airway. </a:t>
            </a:r>
          </a:p>
          <a:p>
            <a:pPr marL="0" indent="0" algn="just">
              <a:buNone/>
            </a:pPr>
            <a:r>
              <a:rPr lang="en-US" sz="3600" dirty="0">
                <a:latin typeface="Comic Sans MS" panose="030F0702030302020204" pitchFamily="66" charset="0"/>
              </a:rPr>
              <a:t>An artificial airway can be oral airway, an endotracheal nasotracheal or tracheostomy tube.</a:t>
            </a:r>
          </a:p>
          <a:p>
            <a:pPr algn="just"/>
            <a:endParaRPr lang="en-IN" sz="3600" dirty="0">
              <a:latin typeface="Comic Sans MS" panose="030F0702030302020204" pitchFamily="66" charset="0"/>
            </a:endParaRPr>
          </a:p>
          <a:p>
            <a:pPr marL="742950" indent="-742950" algn="just">
              <a:buFont typeface="+mj-lt"/>
              <a:buAutoNum type="arabicPeriod"/>
            </a:pPr>
            <a:endParaRPr lang="en-US" sz="3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501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192E5C-C567-4523-9976-4A8653B104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725" y="1373944"/>
            <a:ext cx="6716888" cy="3778250"/>
          </a:xfrm>
        </p:spPr>
      </p:pic>
    </p:spTree>
    <p:extLst>
      <p:ext uri="{BB962C8B-B14F-4D97-AF65-F5344CB8AC3E}">
        <p14:creationId xmlns:p14="http://schemas.microsoft.com/office/powerpoint/2010/main" val="392274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ECD3E-8334-49F7-93C1-252129918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DA4660-18B0-4097-90EB-8CD9F8B09F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411" y="797168"/>
            <a:ext cx="10296638" cy="5786511"/>
          </a:xfrm>
        </p:spPr>
      </p:pic>
    </p:spTree>
    <p:extLst>
      <p:ext uri="{BB962C8B-B14F-4D97-AF65-F5344CB8AC3E}">
        <p14:creationId xmlns:p14="http://schemas.microsoft.com/office/powerpoint/2010/main" val="3760130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14643-928E-4F72-A031-82DB17F5F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60DC43-911F-43D0-92CC-77DD83E51A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45" y="0"/>
            <a:ext cx="11616055" cy="6569612"/>
          </a:xfrm>
        </p:spPr>
      </p:pic>
    </p:spTree>
    <p:extLst>
      <p:ext uri="{BB962C8B-B14F-4D97-AF65-F5344CB8AC3E}">
        <p14:creationId xmlns:p14="http://schemas.microsoft.com/office/powerpoint/2010/main" val="3988833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86A2C-E0D8-49A3-928A-3AF2F99D4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6229" y="315681"/>
            <a:ext cx="8911687" cy="1280890"/>
          </a:xfrm>
        </p:spPr>
        <p:txBody>
          <a:bodyPr>
            <a:normAutofit/>
          </a:bodyPr>
          <a:lstStyle/>
          <a:p>
            <a:r>
              <a:rPr lang="en-US" sz="4400" b="1" u="sng" dirty="0"/>
              <a:t>Oral airway </a:t>
            </a:r>
            <a:endParaRPr lang="en-IN" sz="4400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985C32-56F0-41E8-8FDF-3E5647F33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6229" y="1596571"/>
            <a:ext cx="9748383" cy="4314651"/>
          </a:xfrm>
        </p:spPr>
        <p:txBody>
          <a:bodyPr>
            <a:noAutofit/>
          </a:bodyPr>
          <a:lstStyle/>
          <a:p>
            <a:pPr algn="just"/>
            <a:r>
              <a:rPr lang="en-US" sz="2800" dirty="0"/>
              <a:t>The oral airway, the simplest type of artificial airway, prevents obstruction of the trachea by displacement of tongue into the oropharynx in unconscious client. </a:t>
            </a:r>
          </a:p>
          <a:p>
            <a:pPr algn="just"/>
            <a:r>
              <a:rPr lang="en-US" sz="2800" dirty="0"/>
              <a:t>Indications for an artificial airway include </a:t>
            </a:r>
          </a:p>
          <a:p>
            <a:pPr lvl="2" algn="just"/>
            <a:r>
              <a:rPr lang="en-US" sz="2800" dirty="0"/>
              <a:t>decreased level of consciousness, </a:t>
            </a:r>
          </a:p>
          <a:p>
            <a:pPr lvl="2" algn="just"/>
            <a:r>
              <a:rPr lang="en-US" sz="2800" dirty="0"/>
              <a:t>airway obstruction,</a:t>
            </a:r>
          </a:p>
          <a:p>
            <a:pPr lvl="2" algn="just"/>
            <a:r>
              <a:rPr lang="en-US" sz="2800" dirty="0"/>
              <a:t> mechanical ventilations and removal of tracheal secretions.</a:t>
            </a:r>
          </a:p>
          <a:p>
            <a:pPr algn="just"/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886884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EE87B-60D2-4B1C-B485-EDFCE9E35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EC634-428D-4D9E-9CDA-5AE58A7ED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420455-0457-4F61-88BE-E12E9EF29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962" y="624110"/>
            <a:ext cx="6076950" cy="52871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D22C37-73CA-4768-BA26-DB5000F2E4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612" y="624110"/>
            <a:ext cx="5477102" cy="528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691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EFBCE-3DC4-447D-904D-B08A288D5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TRACHEAL AIRWAY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99340-D113-4B98-922E-823A49B75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9297988" cy="3777622"/>
          </a:xfrm>
        </p:spPr>
        <p:txBody>
          <a:bodyPr>
            <a:normAutofit/>
          </a:bodyPr>
          <a:lstStyle/>
          <a:p>
            <a:pPr algn="just"/>
            <a:r>
              <a:rPr lang="en-US" sz="3200" dirty="0"/>
              <a:t>TRACHEAL AIRWAY</a:t>
            </a:r>
          </a:p>
          <a:p>
            <a:pPr algn="just"/>
            <a:r>
              <a:rPr lang="en-US" sz="3200" dirty="0"/>
              <a:t> Artificial tracheal airway includes endotracheal, nasotracheal types.</a:t>
            </a:r>
          </a:p>
          <a:p>
            <a:pPr algn="just"/>
            <a:r>
              <a:rPr lang="en-US" sz="3200" dirty="0"/>
              <a:t>These allow easy assess to the client s trachea for deep tracheal suctioning. Removal of tracheal secretions must be done following aseptic technique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1071315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0CF63-9E5B-45B2-A161-BC32C5FDD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Image result for tracheal airway">
            <a:extLst>
              <a:ext uri="{FF2B5EF4-FFF2-40B4-BE49-F238E27FC236}">
                <a16:creationId xmlns:a16="http://schemas.microsoft.com/office/drawing/2014/main" id="{1879330D-2C7C-43FB-97A0-C7B971DE3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260" y="624110"/>
            <a:ext cx="8116472" cy="5424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8406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asotracheal Suctioning">
            <a:hlinkClick r:id="" action="ppaction://media"/>
            <a:extLst>
              <a:ext uri="{FF2B5EF4-FFF2-40B4-BE49-F238E27FC236}">
                <a16:creationId xmlns:a16="http://schemas.microsoft.com/office/drawing/2014/main" id="{F22D7A1B-A3D8-435B-85FB-A0409EF054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96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CD87B-9902-4A99-8213-4517A5F02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Purpose…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11418D-5A58-4162-9603-B7842C0EDF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To remove secretions that obstruct the airway</a:t>
            </a:r>
          </a:p>
          <a:p>
            <a:r>
              <a:rPr lang="en-US" sz="3200" dirty="0"/>
              <a:t>To facilitate ventilation.</a:t>
            </a:r>
          </a:p>
          <a:p>
            <a:r>
              <a:rPr lang="en-US" sz="3200" dirty="0"/>
              <a:t>To obtain secretions for diagnosis purpose. </a:t>
            </a:r>
          </a:p>
          <a:p>
            <a:r>
              <a:rPr lang="en-US" sz="3200" dirty="0"/>
              <a:t>To prevent infection that may result from accumulated secretions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829504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7308B-83BD-492B-A965-63F418C84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Article for oropharyngeal and Nasopharyngeal Suctioning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309F9-7F9E-4A27-9010-08F4DA1E2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478215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Appropriate size sterile suction catheter / smallest diameter that effectively </a:t>
            </a:r>
          </a:p>
          <a:p>
            <a:r>
              <a:rPr lang="en-US" sz="2800" dirty="0"/>
              <a:t> portable or wall suction  with connecting tube or y connector </a:t>
            </a:r>
          </a:p>
          <a:p>
            <a:r>
              <a:rPr lang="en-US" sz="2800" dirty="0"/>
              <a:t>Sterile water / normal saline in bowl.</a:t>
            </a:r>
          </a:p>
          <a:p>
            <a:r>
              <a:rPr lang="en-US" sz="2800" dirty="0"/>
              <a:t>Face mask</a:t>
            </a:r>
          </a:p>
          <a:p>
            <a:r>
              <a:rPr lang="en-US" sz="2800" dirty="0"/>
              <a:t>Gloves</a:t>
            </a:r>
          </a:p>
          <a:p>
            <a:r>
              <a:rPr lang="en-US" sz="2800" dirty="0"/>
              <a:t>Towel or waterproof pad. Tongue depressor </a:t>
            </a:r>
          </a:p>
          <a:p>
            <a:r>
              <a:rPr lang="en-US" sz="2800" dirty="0"/>
              <a:t>Nasal or oral airway</a:t>
            </a:r>
          </a:p>
        </p:txBody>
      </p:sp>
    </p:spTree>
    <p:extLst>
      <p:ext uri="{BB962C8B-B14F-4D97-AF65-F5344CB8AC3E}">
        <p14:creationId xmlns:p14="http://schemas.microsoft.com/office/powerpoint/2010/main" val="29976306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074FE-3254-4A0C-811F-40F4FDF3D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4623" y="0"/>
            <a:ext cx="8911687" cy="1280890"/>
          </a:xfrm>
        </p:spPr>
        <p:txBody>
          <a:bodyPr/>
          <a:lstStyle/>
          <a:p>
            <a:r>
              <a:rPr lang="en-US" dirty="0"/>
              <a:t>Procedure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AD838-8183-490B-B17C-30E3E60217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4623" y="773723"/>
            <a:ext cx="9389989" cy="6084277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Assess for sign and symptoms which indicate presence of upper airway secretions, gurgling respirations, restlessness, vomitus in mouth .</a:t>
            </a:r>
          </a:p>
          <a:p>
            <a:r>
              <a:rPr lang="en-US" sz="2400" dirty="0"/>
              <a:t>Explain the procedure to client and also to relatives</a:t>
            </a:r>
          </a:p>
          <a:p>
            <a:r>
              <a:rPr lang="en-US" sz="2400" dirty="0"/>
              <a:t>Prepare necessary equipment and supplies.</a:t>
            </a:r>
          </a:p>
          <a:p>
            <a:r>
              <a:rPr lang="en-US" sz="2400" dirty="0"/>
              <a:t>Maintain the privacy of the patient.</a:t>
            </a:r>
          </a:p>
          <a:p>
            <a:r>
              <a:rPr lang="en-US" sz="2400" dirty="0"/>
              <a:t>Give semi fowler’s position to the patient with the head turned to one side. For doing nasal suctioning, place the client in the semi fowler s position with neck hyperextended</a:t>
            </a:r>
          </a:p>
          <a:p>
            <a:r>
              <a:rPr lang="en-US" sz="2400" dirty="0"/>
              <a:t>Place an unconscious client in the side lying position facing towards the nurse.</a:t>
            </a:r>
          </a:p>
          <a:p>
            <a:r>
              <a:rPr lang="en-US" sz="2400" dirty="0"/>
              <a:t>Select the proper suction pressure for the type of suction unit. For wall suction Unit is 110 -150 mm of Hg in adults</a:t>
            </a:r>
          </a:p>
          <a:p>
            <a:r>
              <a:rPr lang="en-US" sz="2400" dirty="0"/>
              <a:t>95-110 mm of Hg in children </a:t>
            </a:r>
          </a:p>
          <a:p>
            <a:r>
              <a:rPr lang="en-US" sz="2400" dirty="0"/>
              <a:t>50- 95 mm of Hg in infants</a:t>
            </a:r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7660831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0876F-DD9B-427B-90B9-17249036AA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0326" y="126609"/>
            <a:ext cx="10353822" cy="5784613"/>
          </a:xfrm>
        </p:spPr>
        <p:txBody>
          <a:bodyPr>
            <a:noAutofit/>
          </a:bodyPr>
          <a:lstStyle/>
          <a:p>
            <a:r>
              <a:rPr lang="en-US" sz="2800" dirty="0"/>
              <a:t>Wash hands.</a:t>
            </a:r>
          </a:p>
          <a:p>
            <a:r>
              <a:rPr lang="en-US" sz="2800" dirty="0"/>
              <a:t>Wear gloves. </a:t>
            </a:r>
          </a:p>
          <a:p>
            <a:r>
              <a:rPr lang="en-US" sz="2800" dirty="0"/>
              <a:t>Using gloved hand, with coiled catheter, attach the catheter with the connecting tubing of suction machine.</a:t>
            </a:r>
          </a:p>
          <a:p>
            <a:pPr algn="just"/>
            <a:r>
              <a:rPr lang="en-US" sz="2800" dirty="0"/>
              <a:t>Place a towel on the pillow or under the chin. </a:t>
            </a:r>
          </a:p>
          <a:p>
            <a:pPr algn="just"/>
            <a:r>
              <a:rPr lang="en-US" sz="2800" dirty="0"/>
              <a:t>a) For nasopharyngeal suctioning, gently insert catheter into the nostril. Guide the catheter medically along the floor of nasal cavity. .</a:t>
            </a:r>
          </a:p>
          <a:p>
            <a:pPr algn="just"/>
            <a:r>
              <a:rPr lang="en-US" sz="2800" dirty="0"/>
              <a:t>For oropharyngeal suctioning, gently insert the catheter into one side of mouth, and guide the catheter to the oropharynx. </a:t>
            </a:r>
          </a:p>
          <a:p>
            <a:pPr algn="just"/>
            <a:r>
              <a:rPr lang="en-US" sz="2800" dirty="0"/>
              <a:t>Do not apply suction during insertion.</a:t>
            </a:r>
          </a:p>
          <a:p>
            <a:pPr algn="just"/>
            <a:r>
              <a:rPr lang="en-US" sz="2800" dirty="0"/>
              <a:t>While withdrawing, cover the suction part with thumb, gently withdraw it by rotating. </a:t>
            </a:r>
          </a:p>
        </p:txBody>
      </p:sp>
    </p:spTree>
    <p:extLst>
      <p:ext uri="{BB962C8B-B14F-4D97-AF65-F5344CB8AC3E}">
        <p14:creationId xmlns:p14="http://schemas.microsoft.com/office/powerpoint/2010/main" val="1900980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D283D-D4A6-4B7A-9A0D-FEE09AA19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0"/>
            <a:ext cx="10553700" cy="6400800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The procedure should not take more than 15 seconds inside lungs. </a:t>
            </a:r>
          </a:p>
          <a:p>
            <a:pPr algn="just"/>
            <a:r>
              <a:rPr lang="en-US" sz="2800" dirty="0"/>
              <a:t>Flush the catheter with sterile solution and apply suction.</a:t>
            </a:r>
          </a:p>
          <a:p>
            <a:pPr algn="just"/>
            <a:r>
              <a:rPr lang="en-US" sz="2800" dirty="0"/>
              <a:t>Suck the secretions from mouth or under tongue after suctioning nasopharynx and oropharynx. </a:t>
            </a:r>
          </a:p>
          <a:p>
            <a:pPr algn="just"/>
            <a:r>
              <a:rPr lang="en-US" sz="2800" dirty="0"/>
              <a:t>Wash hands after suctioning &amp; discard the used catheter. </a:t>
            </a:r>
          </a:p>
          <a:p>
            <a:pPr algn="just"/>
            <a:r>
              <a:rPr lang="en-US" sz="2800" dirty="0"/>
              <a:t>Record the amount, consistency, color, odor of secretions &amp; client s response to procedure.</a:t>
            </a:r>
          </a:p>
          <a:p>
            <a:pPr algn="just"/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1828687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7D831-FC37-40F5-81BC-8B9C66D0C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425" y="3037110"/>
            <a:ext cx="8911687" cy="1280890"/>
          </a:xfrm>
        </p:spPr>
        <p:txBody>
          <a:bodyPr>
            <a:normAutofit/>
          </a:bodyPr>
          <a:lstStyle/>
          <a:p>
            <a:r>
              <a:rPr lang="en-US" sz="6600" b="1" dirty="0"/>
              <a:t>INHALATION</a:t>
            </a:r>
            <a:endParaRPr lang="en-IN" sz="6600" b="1" dirty="0"/>
          </a:p>
        </p:txBody>
      </p:sp>
    </p:spTree>
    <p:extLst>
      <p:ext uri="{BB962C8B-B14F-4D97-AF65-F5344CB8AC3E}">
        <p14:creationId xmlns:p14="http://schemas.microsoft.com/office/powerpoint/2010/main" val="2684736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C84AD-060A-471E-B207-64C235DDD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489" y="0"/>
            <a:ext cx="8911687" cy="1280890"/>
          </a:xfrm>
        </p:spPr>
        <p:txBody>
          <a:bodyPr>
            <a:normAutofit fontScale="90000"/>
          </a:bodyPr>
          <a:lstStyle/>
          <a:p>
            <a:pPr algn="just"/>
            <a:r>
              <a:rPr lang="en-US" sz="4000" b="1" dirty="0"/>
              <a:t>Definition</a:t>
            </a:r>
            <a:br>
              <a:rPr lang="en-US" sz="4000" b="1" dirty="0"/>
            </a:br>
            <a:endParaRPr lang="en-IN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398DB-7F0E-4993-B3FF-931B50188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4055" y="970671"/>
            <a:ext cx="10517945" cy="5887329"/>
          </a:xfrm>
        </p:spPr>
        <p:txBody>
          <a:bodyPr>
            <a:normAutofit/>
          </a:bodyPr>
          <a:lstStyle/>
          <a:p>
            <a:pPr algn="just"/>
            <a:r>
              <a:rPr lang="en-US" sz="2800" b="1" dirty="0"/>
              <a:t>INHALATION</a:t>
            </a:r>
            <a:r>
              <a:rPr lang="en-US" sz="2800" dirty="0"/>
              <a:t> is defined as the taking air or other vapors into lungs through mouth or nose.</a:t>
            </a:r>
          </a:p>
          <a:p>
            <a:pPr algn="just"/>
            <a:r>
              <a:rPr lang="en-US" sz="2800" dirty="0"/>
              <a:t>It is the breathing of a vapor containing a medication.</a:t>
            </a:r>
          </a:p>
          <a:p>
            <a:pPr algn="just"/>
            <a:r>
              <a:rPr lang="en-US" sz="2800" dirty="0"/>
              <a:t>The medication may be added as a liquid to a vaporizer, then converted into a vapor or may come prepared as a vapor It may be simple normal saline.</a:t>
            </a:r>
          </a:p>
          <a:p>
            <a:pPr algn="just"/>
            <a:r>
              <a:rPr lang="en-US" sz="2800" dirty="0"/>
              <a:t> In case of drugs: - Drugs may be given by inhalation for either a systematic or a local effect. The systemic effect is produced immediately because of large surface area of the lungs and the rich supply of blood vessels.</a:t>
            </a:r>
          </a:p>
          <a:p>
            <a:pPr algn="just"/>
            <a:r>
              <a:rPr lang="en-US" sz="2800" dirty="0"/>
              <a:t> Drugs used for local effect may be in the form of medicated steam and  fumes, although the fumes are rarely used: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6367458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D79E4-2ADD-4DF4-8811-B2CD9B00A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Types of Inhalation</a:t>
            </a:r>
          </a:p>
          <a:p>
            <a:r>
              <a:rPr lang="en-US" sz="3200" dirty="0"/>
              <a:t>1. Dry Inhalation 2. Moist Inhalation</a:t>
            </a:r>
          </a:p>
          <a:p>
            <a:pPr marL="0" indent="0">
              <a:buNone/>
            </a:pP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27969650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35C52-464F-46CB-A0D2-7607F3C8F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4800" y="190500"/>
            <a:ext cx="9929812" cy="6667500"/>
          </a:xfrm>
        </p:spPr>
        <p:txBody>
          <a:bodyPr>
            <a:noAutofit/>
          </a:bodyPr>
          <a:lstStyle/>
          <a:p>
            <a:pPr algn="just"/>
            <a:r>
              <a:rPr lang="en-IN" sz="2800" dirty="0">
                <a:latin typeface="+mj-lt"/>
              </a:rPr>
              <a:t>(I) Dry inhalation:  </a:t>
            </a:r>
          </a:p>
          <a:p>
            <a:pPr algn="just"/>
            <a:r>
              <a:rPr lang="en-IN" sz="2800" dirty="0">
                <a:latin typeface="+mj-lt"/>
              </a:rPr>
              <a:t>The inhalation of fumes from volatile drugs, is known as dry inhalation. E.g. :  Ether, Chloroform, Nitrous oxide, Menthol, Eucalyptus, Spirit, Ammonia. </a:t>
            </a:r>
          </a:p>
          <a:p>
            <a:pPr marL="0" indent="0" algn="just">
              <a:buNone/>
            </a:pPr>
            <a:endParaRPr lang="en-IN" sz="2800" dirty="0">
              <a:latin typeface="+mj-lt"/>
            </a:endParaRPr>
          </a:p>
          <a:p>
            <a:pPr algn="just"/>
            <a:endParaRPr lang="en-IN" sz="2800" dirty="0">
              <a:latin typeface="+mj-lt"/>
            </a:endParaRPr>
          </a:p>
          <a:p>
            <a:pPr algn="just"/>
            <a:endParaRPr lang="en-IN" sz="2800" dirty="0">
              <a:latin typeface="+mj-lt"/>
            </a:endParaRPr>
          </a:p>
          <a:p>
            <a:pPr algn="just"/>
            <a:r>
              <a:rPr lang="en-IN" sz="2800" dirty="0">
                <a:latin typeface="+mj-lt"/>
              </a:rPr>
              <a:t>(</a:t>
            </a:r>
            <a:r>
              <a:rPr lang="en-IN" sz="2800" dirty="0"/>
              <a:t>II</a:t>
            </a:r>
            <a:r>
              <a:rPr lang="en-IN" sz="2800" dirty="0">
                <a:latin typeface="+mj-lt"/>
              </a:rPr>
              <a:t>) Moist inhalation: </a:t>
            </a:r>
          </a:p>
          <a:p>
            <a:pPr algn="just"/>
            <a:r>
              <a:rPr lang="en-IN" sz="2800" dirty="0">
                <a:latin typeface="+mj-lt"/>
              </a:rPr>
              <a:t> The inhalation of plain steam or steam impregnated with a drug is known as moist inhalation. Moist steam inhalation is defined as utilization of moist heat to loosen lung congestion and helps to liquify secretions, e.g. steam, tincture benzoic,</a:t>
            </a:r>
          </a:p>
          <a:p>
            <a:pPr algn="just"/>
            <a:endParaRPr lang="en-IN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789857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A39EC-B1D0-47A6-B74B-855D1FCCB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5583" y="0"/>
            <a:ext cx="9929030" cy="1905000"/>
          </a:xfrm>
        </p:spPr>
        <p:txBody>
          <a:bodyPr>
            <a:normAutofit/>
          </a:bodyPr>
          <a:lstStyle/>
          <a:p>
            <a:r>
              <a:rPr lang="en-US" dirty="0"/>
              <a:t>Purpose :-	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9A4F6-0499-4FC2-B644-42D4BE1B7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5582" y="755375"/>
            <a:ext cx="9929030" cy="51558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sz="2800" dirty="0"/>
          </a:p>
          <a:p>
            <a:pPr algn="just"/>
            <a:r>
              <a:rPr lang="en-US" sz="2800" dirty="0"/>
              <a:t>To relieve inflammation of mucus membrane in acute colds and in sinusitis.  </a:t>
            </a:r>
          </a:p>
          <a:p>
            <a:pPr algn="just"/>
            <a:r>
              <a:rPr lang="en-US" sz="2800" dirty="0"/>
              <a:t>To relieve irritation in bronchitis whooping cough by moistening</a:t>
            </a:r>
          </a:p>
          <a:p>
            <a:pPr algn="just"/>
            <a:r>
              <a:rPr lang="en-US" sz="2800" dirty="0"/>
              <a:t>To provide antiseptic action on the respiratory tract.</a:t>
            </a:r>
          </a:p>
          <a:p>
            <a:pPr algn="just"/>
            <a:r>
              <a:rPr lang="en-US" sz="2800" dirty="0"/>
              <a:t>To provide warmth and  moist air following operations e.g. Tracheostomy  </a:t>
            </a:r>
          </a:p>
          <a:p>
            <a:pPr algn="just"/>
            <a:r>
              <a:rPr lang="en-US" sz="2800" dirty="0"/>
              <a:t>To soften secretions which are thick.</a:t>
            </a:r>
          </a:p>
          <a:p>
            <a:pPr algn="just"/>
            <a:r>
              <a:rPr lang="en-US" sz="2800" dirty="0"/>
              <a:t>To relive cough.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8127169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F9B9B-E5FA-4D7F-A622-BE066747D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173536"/>
            <a:ext cx="8911687" cy="1280890"/>
          </a:xfrm>
        </p:spPr>
        <p:txBody>
          <a:bodyPr>
            <a:normAutofit/>
          </a:bodyPr>
          <a:lstStyle/>
          <a:p>
            <a:r>
              <a:rPr lang="en-US" sz="4800" dirty="0"/>
              <a:t>General Instructions :-</a:t>
            </a:r>
            <a:endParaRPr lang="en-IN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F306A-061E-47EB-8289-2EF77EF98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0156" y="1152939"/>
            <a:ext cx="9864456" cy="5531525"/>
          </a:xfrm>
        </p:spPr>
        <p:txBody>
          <a:bodyPr>
            <a:noAutofit/>
          </a:bodyPr>
          <a:lstStyle/>
          <a:p>
            <a:r>
              <a:rPr lang="en-US" sz="2800" dirty="0"/>
              <a:t>The temperature of water should remain between 120 and 160°F . </a:t>
            </a:r>
          </a:p>
          <a:p>
            <a:r>
              <a:rPr lang="en-US" sz="2800" dirty="0"/>
              <a:t>Water in inhaler should remain just below the spout to avoid scalding. The spout of inhaler must be placed' m such a way that the patient can  t touch it or put his face too near. - </a:t>
            </a:r>
          </a:p>
          <a:p>
            <a:r>
              <a:rPr lang="en-US" sz="2800" dirty="0"/>
              <a:t> Keep the patient warm and prevent drought before, during 8: after inhalation. ~ When volatile drugs are used, keep clients eyes closed to prevent drug irritation to the conjunctiva.  Observe the patient closely throughout the procedure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7918984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A70CB-87DA-4B75-8700-02C9EEC2D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1802" y="1749290"/>
            <a:ext cx="8915400" cy="3777622"/>
          </a:xfrm>
        </p:spPr>
        <p:txBody>
          <a:bodyPr>
            <a:normAutofit fontScale="92500"/>
          </a:bodyPr>
          <a:lstStyle/>
          <a:p>
            <a:r>
              <a:rPr lang="en-US" sz="3200" dirty="0"/>
              <a:t>Check :-</a:t>
            </a:r>
          </a:p>
          <a:p>
            <a:r>
              <a:rPr lang="en-US" sz="3200" dirty="0"/>
              <a:t>The doctor’s order for any specific instructions.  </a:t>
            </a:r>
          </a:p>
          <a:p>
            <a:r>
              <a:rPr lang="en-US" sz="3200" dirty="0"/>
              <a:t>General condition and diagnosis of patient.  </a:t>
            </a:r>
          </a:p>
          <a:p>
            <a:r>
              <a:rPr lang="en-US" sz="3200" dirty="0"/>
              <a:t>Self-care ability to follow instruction. </a:t>
            </a:r>
          </a:p>
          <a:p>
            <a:r>
              <a:rPr lang="en-US" sz="3200" dirty="0"/>
              <a:t>Type, duration and medication of inhalation. </a:t>
            </a:r>
          </a:p>
          <a:p>
            <a:r>
              <a:rPr lang="en-US" sz="3200" dirty="0"/>
              <a:t>Articles available in unit. 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1379174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E3C31-480D-4F54-BF6D-6A23EBC3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649" y="306333"/>
            <a:ext cx="8911687" cy="1280890"/>
          </a:xfrm>
        </p:spPr>
        <p:txBody>
          <a:bodyPr/>
          <a:lstStyle/>
          <a:p>
            <a:r>
              <a:rPr lang="en-IN" dirty="0"/>
              <a:t>Equipment  :-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C92FD-8549-4AF0-8344-9ADCE6A56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9649" y="1153551"/>
            <a:ext cx="9914963" cy="4757671"/>
          </a:xfrm>
        </p:spPr>
        <p:txBody>
          <a:bodyPr>
            <a:normAutofit/>
          </a:bodyPr>
          <a:lstStyle/>
          <a:p>
            <a:endParaRPr lang="en-IN" dirty="0"/>
          </a:p>
          <a:p>
            <a:r>
              <a:rPr lang="en-IN" dirty="0"/>
              <a:t>A tray containing. </a:t>
            </a:r>
          </a:p>
          <a:p>
            <a:r>
              <a:rPr lang="en-IN" dirty="0"/>
              <a:t>Nelson’s inhaler </a:t>
            </a:r>
          </a:p>
          <a:p>
            <a:r>
              <a:rPr lang="en-IN" dirty="0"/>
              <a:t>Large bow.</a:t>
            </a:r>
          </a:p>
          <a:p>
            <a:r>
              <a:rPr lang="en-IN" dirty="0"/>
              <a:t>Face towel &amp;.patient towel   </a:t>
            </a:r>
          </a:p>
          <a:p>
            <a:r>
              <a:rPr lang="en-IN" dirty="0"/>
              <a:t>Sheet  </a:t>
            </a:r>
          </a:p>
          <a:p>
            <a:r>
              <a:rPr lang="en-IN" dirty="0"/>
              <a:t>Gauze pieces  </a:t>
            </a:r>
          </a:p>
          <a:p>
            <a:r>
              <a:rPr lang="en-IN" dirty="0"/>
              <a:t>Cotton swabs  </a:t>
            </a:r>
          </a:p>
          <a:p>
            <a:r>
              <a:rPr lang="en-IN" dirty="0"/>
              <a:t>Swab stick </a:t>
            </a:r>
          </a:p>
          <a:p>
            <a:r>
              <a:rPr lang="en-IN" dirty="0"/>
              <a:t> Kidney tray and  paper bag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457313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C81FC-5917-4963-ABE2-9ABC0B85F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0"/>
            <a:ext cx="8911687" cy="1280890"/>
          </a:xfrm>
        </p:spPr>
        <p:txBody>
          <a:bodyPr/>
          <a:lstStyle/>
          <a:p>
            <a:r>
              <a:rPr lang="en-US" b="1" dirty="0"/>
              <a:t>Preparation of patient and environment : -</a:t>
            </a:r>
            <a:br>
              <a:rPr lang="en-US" b="1" dirty="0"/>
            </a:b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3F9FF-A3D0-4CAF-B368-6381DFEED8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9038" y="901147"/>
            <a:ext cx="10662962" cy="5393635"/>
          </a:xfrm>
        </p:spPr>
        <p:txBody>
          <a:bodyPr>
            <a:normAutofit fontScale="92500"/>
          </a:bodyPr>
          <a:lstStyle/>
          <a:p>
            <a:pPr algn="just"/>
            <a:r>
              <a:rPr lang="en-US" sz="2800" dirty="0"/>
              <a:t>Explain the procedure to patient. . </a:t>
            </a:r>
          </a:p>
          <a:p>
            <a:pPr algn="just"/>
            <a:r>
              <a:rPr lang="en-US" sz="2800" dirty="0"/>
              <a:t>Allow the patient to empty the bladder and bowel, if necessary Give bed pan 0r urinal bed ridden patients. . </a:t>
            </a:r>
          </a:p>
          <a:p>
            <a:pPr algn="just"/>
            <a:r>
              <a:rPr lang="en-US" sz="2800" dirty="0"/>
              <a:t>Provide Fowler's position with back rest, cardiac table and extra pillows. </a:t>
            </a:r>
          </a:p>
          <a:p>
            <a:pPr algn="just"/>
            <a:r>
              <a:rPr lang="en-US" sz="2800" dirty="0"/>
              <a:t>Close windows, door and put off the fans to prevent draught.</a:t>
            </a:r>
          </a:p>
          <a:p>
            <a:pPr algn="just"/>
            <a:r>
              <a:rPr lang="en-US" sz="2800" dirty="0"/>
              <a:t>Provide sputum mug within the reach of patient. </a:t>
            </a:r>
          </a:p>
          <a:p>
            <a:pPr algn="just"/>
            <a:r>
              <a:rPr lang="en-US" sz="2800" dirty="0"/>
              <a:t>Provide a face towel to remove sweat from face during inhalation. </a:t>
            </a:r>
          </a:p>
          <a:p>
            <a:pPr algn="just"/>
            <a:r>
              <a:rPr lang="en-US" sz="2800" dirty="0"/>
              <a:t>Arrange the articles at bed side. Keep client s eyes closed incase volatile drugs are used, because volatile drugs may irritate the conjunctiva.</a:t>
            </a:r>
          </a:p>
          <a:p>
            <a:pPr algn="just"/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6411204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30F8C-2555-419F-B2DE-0E699EB23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5274" y="-11997"/>
            <a:ext cx="10526053" cy="1817604"/>
          </a:xfrm>
        </p:spPr>
        <p:txBody>
          <a:bodyPr/>
          <a:lstStyle/>
          <a:p>
            <a:r>
              <a:rPr lang="en-US" dirty="0"/>
              <a:t>Procedure :-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E5563-E1FC-4683-AADB-7D7B823A7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0888" y="748746"/>
            <a:ext cx="10530439" cy="5360507"/>
          </a:xfrm>
        </p:spPr>
        <p:txBody>
          <a:bodyPr>
            <a:noAutofit/>
          </a:bodyPr>
          <a:lstStyle/>
          <a:p>
            <a:r>
              <a:rPr lang="en-US" sz="2400" dirty="0"/>
              <a:t>Wash hands. </a:t>
            </a:r>
          </a:p>
          <a:p>
            <a:r>
              <a:rPr lang="en-US" sz="2400" dirty="0"/>
              <a:t>Open mouth piece of steam inhaler and cover with sterile gauze &amp; attach to inhaler. </a:t>
            </a:r>
          </a:p>
          <a:p>
            <a:r>
              <a:rPr lang="en-US" sz="2400" dirty="0"/>
              <a:t>Close spout of inhaler with cotton ball. </a:t>
            </a:r>
          </a:p>
          <a:p>
            <a:r>
              <a:rPr lang="en-US" sz="2400" dirty="0"/>
              <a:t>Pour boiling water up to spout. </a:t>
            </a:r>
          </a:p>
          <a:p>
            <a:r>
              <a:rPr lang="en-US" sz="2400" dirty="0"/>
              <a:t>Add medicine if needed or if prescribed by physician. </a:t>
            </a:r>
          </a:p>
          <a:p>
            <a:r>
              <a:rPr lang="en-US" sz="2400" dirty="0"/>
              <a:t>Close inhaler with mouth piece and take to bed side of patient. </a:t>
            </a:r>
          </a:p>
          <a:p>
            <a:r>
              <a:rPr lang="en-US" sz="2400" dirty="0"/>
              <a:t>Keep spout away from patient s face and remove cotton ball. </a:t>
            </a:r>
          </a:p>
          <a:p>
            <a:r>
              <a:rPr lang="en-US" sz="2400" dirty="0"/>
              <a:t>Instruct the patient to take deep breath through mouth &amp; breath out through nose. </a:t>
            </a:r>
          </a:p>
          <a:p>
            <a:r>
              <a:rPr lang="en-US" sz="2400" dirty="0"/>
              <a:t>Continue procedure for 15 20 minutes.</a:t>
            </a:r>
          </a:p>
          <a:p>
            <a:r>
              <a:rPr lang="en-US" sz="2400" dirty="0"/>
              <a:t>Keep patient warm throughout to prevent chilling. </a:t>
            </a:r>
          </a:p>
          <a:p>
            <a:r>
              <a:rPr lang="en-US" sz="2400" dirty="0"/>
              <a:t>Give chest physiotherapy &amp; encourage patient to cough out sputum. 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0612551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A18EA-96EF-4577-A94E-02E6BBC29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894" y="107273"/>
            <a:ext cx="10783142" cy="1280890"/>
          </a:xfrm>
        </p:spPr>
        <p:txBody>
          <a:bodyPr/>
          <a:lstStyle/>
          <a:p>
            <a:r>
              <a:rPr lang="en-US" b="1" dirty="0"/>
              <a:t>After care :-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50A66-8631-46C2-B837-6DB2D619F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4792" y="1616763"/>
            <a:ext cx="10787634" cy="3777622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Remove the inhaler from the patient.  </a:t>
            </a:r>
          </a:p>
          <a:p>
            <a:pPr algn="just"/>
            <a:r>
              <a:rPr lang="en-US" sz="2800" dirty="0"/>
              <a:t>Use face towel to wipe off perspiration from patient s face.</a:t>
            </a:r>
          </a:p>
          <a:p>
            <a:pPr algn="just"/>
            <a:r>
              <a:rPr lang="en-US" sz="2800" dirty="0"/>
              <a:t>Remove the accessories and make the patient comfortable.</a:t>
            </a:r>
          </a:p>
          <a:p>
            <a:pPr algn="just"/>
            <a:r>
              <a:rPr lang="en-US" sz="2800" dirty="0"/>
              <a:t>Replace the articles after cleaning.</a:t>
            </a:r>
          </a:p>
          <a:p>
            <a:pPr algn="just"/>
            <a:r>
              <a:rPr lang="en-US" sz="2800" dirty="0"/>
              <a:t>Wash hands.  </a:t>
            </a:r>
          </a:p>
          <a:p>
            <a:pPr algn="just"/>
            <a:r>
              <a:rPr lang="en-US" sz="2800" dirty="0"/>
              <a:t>Record the procedure in nurse s record sheet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302979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2FA30-F6B4-4DA5-9C66-BEA2ADC35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7197" y="560066"/>
            <a:ext cx="10783142" cy="1408979"/>
          </a:xfrm>
        </p:spPr>
        <p:txBody>
          <a:bodyPr/>
          <a:lstStyle/>
          <a:p>
            <a:r>
              <a:rPr lang="en-US" dirty="0"/>
              <a:t>Pulse Oximetry :-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684D5-47A7-4414-AA60-7978106A7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8538" y="1969045"/>
            <a:ext cx="10787634" cy="4155384"/>
          </a:xfrm>
        </p:spPr>
        <p:txBody>
          <a:bodyPr>
            <a:normAutofit/>
          </a:bodyPr>
          <a:lstStyle/>
          <a:p>
            <a:pPr algn="just"/>
            <a:r>
              <a:rPr lang="en-US" sz="2400" dirty="0"/>
              <a:t>Pulse oximetry offers a non-invasive means of estimating the arterial oxygen saturation (SaO2). </a:t>
            </a:r>
          </a:p>
          <a:p>
            <a:pPr algn="just"/>
            <a:r>
              <a:rPr lang="en-US" sz="2400" dirty="0"/>
              <a:t>The pulse oximeter uses infrared light to determine the percentage of hemoglobin that has combined with oxygen. </a:t>
            </a:r>
          </a:p>
          <a:p>
            <a:pPr algn="just"/>
            <a:r>
              <a:rPr lang="en-US" sz="2400" dirty="0"/>
              <a:t>A sensor attached to the Client’s finger or ear lobe allows assessment of heart rate and oxygen saturation either intermittently or continuously. </a:t>
            </a:r>
          </a:p>
          <a:p>
            <a:pPr algn="just"/>
            <a:r>
              <a:rPr lang="en-US" sz="2400" dirty="0"/>
              <a:t>Oximetry is a convenient and painless alternative to needle sticks. It is simple for use and provides intermediate data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83929712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rosted Glass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1062</TotalTime>
  <Words>1327</Words>
  <Application>Microsoft Office PowerPoint</Application>
  <PresentationFormat>Widescreen</PresentationFormat>
  <Paragraphs>137</Paragraphs>
  <Slides>30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Comic Sans MS</vt:lpstr>
      <vt:lpstr>Times New Roman</vt:lpstr>
      <vt:lpstr>Wingdings 3</vt:lpstr>
      <vt:lpstr>Wisp</vt:lpstr>
      <vt:lpstr>SUCTIONING </vt:lpstr>
      <vt:lpstr>INTRODUCTION</vt:lpstr>
      <vt:lpstr>Definition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Oral airway </vt:lpstr>
      <vt:lpstr>PowerPoint Presentation</vt:lpstr>
      <vt:lpstr>TRACHEAL AIRWAY</vt:lpstr>
      <vt:lpstr>PowerPoint Presentation</vt:lpstr>
      <vt:lpstr>PowerPoint Presentation</vt:lpstr>
      <vt:lpstr>Purpose…</vt:lpstr>
      <vt:lpstr>Article for oropharyngeal and Nasopharyngeal Suctioning </vt:lpstr>
      <vt:lpstr>Procedure </vt:lpstr>
      <vt:lpstr>PowerPoint Presentation</vt:lpstr>
      <vt:lpstr>PowerPoint Presentation</vt:lpstr>
      <vt:lpstr>INHALATION</vt:lpstr>
      <vt:lpstr>Definition </vt:lpstr>
      <vt:lpstr>PowerPoint Presentation</vt:lpstr>
      <vt:lpstr>PowerPoint Presentation</vt:lpstr>
      <vt:lpstr>Purpose :-  </vt:lpstr>
      <vt:lpstr>General Instructions :-</vt:lpstr>
      <vt:lpstr>PowerPoint Presentation</vt:lpstr>
      <vt:lpstr>Equipment  :- </vt:lpstr>
      <vt:lpstr>Preparation of patient and environment : - </vt:lpstr>
      <vt:lpstr>Procedure :-</vt:lpstr>
      <vt:lpstr>After care :-</vt:lpstr>
      <vt:lpstr>Pulse Oximetry :-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Javid Noyda</dc:creator>
  <cp:lastModifiedBy>Javid Noyda</cp:lastModifiedBy>
  <cp:revision>35</cp:revision>
  <dcterms:created xsi:type="dcterms:W3CDTF">2019-04-23T19:00:07Z</dcterms:created>
  <dcterms:modified xsi:type="dcterms:W3CDTF">2019-04-30T05:03:10Z</dcterms:modified>
</cp:coreProperties>
</file>