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FA228-9CD6-5E45-BA20-2F863220F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28479-BC30-D745-AFDA-3CA5E20656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FFB65D8-3BC9-474F-9D8A-9BF5E04DE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06BE-12C0-8F4B-AC1F-DE4642306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solidFill>
                  <a:schemeClr val="accent1"/>
                </a:solidFill>
              </a:rPr>
              <a:t>MEDICAL INDUCTION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BED08-DE16-7543-8C5B-35CAA32E2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>
                <a:solidFill>
                  <a:schemeClr val="accent1"/>
                </a:solidFill>
              </a:rPr>
              <a:t>Drugs used</a:t>
            </a:r>
          </a:p>
          <a:p>
            <a:pPr>
              <a:buAutoNum type="arabicPeriod"/>
            </a:pPr>
            <a:r>
              <a:rPr lang="en-IN" b="1">
                <a:solidFill>
                  <a:srgbClr val="002060"/>
                </a:solidFill>
              </a:rPr>
              <a:t>Prostaglandins </a:t>
            </a:r>
          </a:p>
          <a:p>
            <a:pPr marL="0" indent="0">
              <a:buNone/>
            </a:pPr>
            <a:r>
              <a:rPr lang="en-IN" b="1">
                <a:solidFill>
                  <a:srgbClr val="002060"/>
                </a:solidFill>
              </a:rPr>
              <a:t>     </a:t>
            </a:r>
            <a:r>
              <a:rPr lang="en-IN" b="1">
                <a:solidFill>
                  <a:schemeClr val="tx1"/>
                </a:solidFill>
              </a:rPr>
              <a:t>- PGE2 = Dinoprostone</a:t>
            </a:r>
          </a:p>
          <a:p>
            <a:pPr marL="0" indent="0">
              <a:buNone/>
            </a:pPr>
            <a:r>
              <a:rPr lang="en-IN" b="1">
                <a:solidFill>
                  <a:schemeClr val="tx1"/>
                </a:solidFill>
              </a:rPr>
              <a:t>     - PGE1 = Misoprostol</a:t>
            </a:r>
          </a:p>
          <a:p>
            <a:pPr marL="0" indent="0">
              <a:buNone/>
            </a:pPr>
            <a:r>
              <a:rPr lang="en-IN" b="1">
                <a:solidFill>
                  <a:srgbClr val="002060"/>
                </a:solidFill>
              </a:rPr>
              <a:t>2. Oxytosin </a:t>
            </a:r>
          </a:p>
          <a:p>
            <a:pPr marL="0" indent="0">
              <a:buNone/>
            </a:pPr>
            <a:r>
              <a:rPr lang="en-IN" b="1">
                <a:solidFill>
                  <a:srgbClr val="002060"/>
                </a:solidFill>
              </a:rPr>
              <a:t>3. Mifepristone </a:t>
            </a:r>
          </a:p>
          <a:p>
            <a:pPr marL="0" indent="0">
              <a:buNone/>
            </a:pPr>
            <a:r>
              <a:rPr lang="en-IN" b="1" baseline="-25000">
                <a:solidFill>
                  <a:srgbClr val="002060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231153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9A87-E06C-C542-8F8E-29BCF9B31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46364"/>
            <a:ext cx="8915400" cy="6135584"/>
          </a:xfrm>
        </p:spPr>
        <p:txBody>
          <a:bodyPr>
            <a:normAutofit fontScale="92500" lnSpcReduction="10000"/>
          </a:bodyPr>
          <a:lstStyle/>
          <a:p>
            <a:r>
              <a:rPr lang="en-IN" sz="2400" b="1">
                <a:solidFill>
                  <a:schemeClr val="accent1"/>
                </a:solidFill>
              </a:rPr>
              <a:t>PROSTAGLANDIN</a:t>
            </a: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1. PGE2 (Dinoprostone ) = important for cervical ripening</a:t>
            </a: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    - 0.5 mg dose repeated after 6 hours.</a:t>
            </a: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2. PGE1 ( Misoprostol ) = being used either transvaginally or    </a:t>
            </a: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     orally for IOL</a:t>
            </a: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     - 25 microbram every 4 hours. </a:t>
            </a: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     - total 6-8 doses are used.</a:t>
            </a:r>
          </a:p>
          <a:p>
            <a:r>
              <a:rPr lang="en-IN" sz="2400" b="1">
                <a:solidFill>
                  <a:schemeClr val="accent1"/>
                </a:solidFill>
              </a:rPr>
              <a:t>OXYTOCIN</a:t>
            </a: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    - acts by  (a) receptor mediation</a:t>
            </a: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                     (b)voltage mediated ca channel</a:t>
            </a: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                     (c) prostaglandin production</a:t>
            </a:r>
          </a:p>
          <a:p>
            <a:r>
              <a:rPr lang="en-IN" sz="2400" b="1">
                <a:solidFill>
                  <a:schemeClr val="accent1"/>
                </a:solidFill>
              </a:rPr>
              <a:t>MIFEPRISTONE( Progesterone receptor antagonists )</a:t>
            </a: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    blocks both progesterone and glucocorticoid receptors.</a:t>
            </a: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    </a:t>
            </a:r>
            <a:endParaRPr lang="en-IN" sz="2400" b="1">
              <a:solidFill>
                <a:schemeClr val="accent1"/>
              </a:solidFill>
            </a:endParaRPr>
          </a:p>
          <a:p>
            <a:endParaRPr lang="en-IN" sz="24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81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0B162-1E7B-C44D-80AC-BF912B17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0770" y="371105"/>
            <a:ext cx="8911687" cy="1472044"/>
          </a:xfrm>
        </p:spPr>
        <p:txBody>
          <a:bodyPr/>
          <a:lstStyle/>
          <a:p>
            <a:r>
              <a:rPr lang="en-IN" b="1" u="sng">
                <a:solidFill>
                  <a:schemeClr val="accent1"/>
                </a:solidFill>
              </a:rPr>
              <a:t>SURGICAL INDUCTION</a:t>
            </a:r>
            <a:endParaRPr lang="en-US" b="1" u="sng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CE704-DD11-8F49-AE9B-DE2A9CDD4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2273"/>
            <a:ext cx="8915400" cy="527462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IN" sz="2400" b="1"/>
              <a:t>ARM – Artificial rupture of the membrane </a:t>
            </a:r>
          </a:p>
          <a:p>
            <a:pPr marL="457200" indent="-457200">
              <a:buAutoNum type="arabicPeriod"/>
            </a:pPr>
            <a:r>
              <a:rPr lang="en-IN" sz="2400" b="1"/>
              <a:t>LRM – Low rupture of the membrane </a:t>
            </a:r>
          </a:p>
          <a:p>
            <a:pPr marL="457200" indent="-457200">
              <a:buAutoNum type="arabicPeriod"/>
            </a:pPr>
            <a:r>
              <a:rPr lang="en-IN" sz="2400" b="1"/>
              <a:t>Stripping the membranes </a:t>
            </a:r>
          </a:p>
          <a:p>
            <a:pPr marL="0" indent="0">
              <a:buNone/>
            </a:pPr>
            <a:r>
              <a:rPr lang="en-IN" sz="2400" b="1"/>
              <a:t> </a:t>
            </a:r>
          </a:p>
          <a:p>
            <a:pPr marL="0" indent="0">
              <a:buNone/>
            </a:pPr>
            <a:r>
              <a:rPr lang="en-IN" sz="3200" b="1"/>
              <a:t>      </a:t>
            </a:r>
            <a:r>
              <a:rPr lang="en-IN" sz="3200" b="1">
                <a:solidFill>
                  <a:schemeClr val="accent1"/>
                </a:solidFill>
              </a:rPr>
              <a:t>               ARM- Amniotomy</a:t>
            </a:r>
          </a:p>
          <a:p>
            <a:r>
              <a:rPr lang="en-IN" sz="2000" b="1">
                <a:solidFill>
                  <a:schemeClr val="accent1"/>
                </a:solidFill>
              </a:rPr>
              <a:t>Mechanism</a:t>
            </a:r>
            <a:r>
              <a:rPr lang="en-IN" sz="2000" b="1"/>
              <a:t> – (a ) Streching of the cervix</a:t>
            </a:r>
          </a:p>
          <a:p>
            <a:pPr marL="0" indent="0">
              <a:buNone/>
            </a:pPr>
            <a:r>
              <a:rPr lang="en-IN" sz="2000" b="1"/>
              <a:t>                          - ( b ) sepration of cervix ( liberation of prostaglandins)</a:t>
            </a:r>
          </a:p>
          <a:p>
            <a:pPr marL="0" indent="0">
              <a:buNone/>
            </a:pPr>
            <a:r>
              <a:rPr lang="en-IN" sz="2000" b="1"/>
              <a:t>                          - ( c) reduction of amniotic fluid volume </a:t>
            </a:r>
          </a:p>
          <a:p>
            <a:r>
              <a:rPr lang="en-IN" sz="2000" b="1">
                <a:solidFill>
                  <a:schemeClr val="accent1"/>
                </a:solidFill>
              </a:rPr>
              <a:t>Effectiveness depends on</a:t>
            </a:r>
            <a:r>
              <a:rPr lang="en-IN" sz="2000" b="1"/>
              <a:t> (1) state of cervix</a:t>
            </a:r>
          </a:p>
          <a:p>
            <a:pPr marL="0" indent="0">
              <a:buNone/>
            </a:pPr>
            <a:r>
              <a:rPr lang="en-IN" sz="2000" b="1"/>
              <a:t>                                                  (2) station of the presenting part</a:t>
            </a:r>
          </a:p>
          <a:p>
            <a:pPr marL="0" indent="0">
              <a:buNone/>
            </a:pP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2773874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87634-2B1F-724B-9F2D-05805B684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589318"/>
            <a:ext cx="8915400" cy="2065812"/>
          </a:xfrm>
        </p:spPr>
        <p:txBody>
          <a:bodyPr/>
          <a:lstStyle/>
          <a:p>
            <a:r>
              <a:rPr lang="en-IN" sz="2400" b="1">
                <a:solidFill>
                  <a:schemeClr val="accent1"/>
                </a:solidFill>
              </a:rPr>
              <a:t>Advantages of amniotomy</a:t>
            </a:r>
          </a:p>
          <a:p>
            <a:pPr marL="0" indent="0">
              <a:buNone/>
            </a:pPr>
            <a:r>
              <a:rPr lang="en-IN"/>
              <a:t>    </a:t>
            </a:r>
            <a:r>
              <a:rPr lang="en-IN" sz="2000" b="1"/>
              <a:t>(a) High success rate </a:t>
            </a:r>
          </a:p>
          <a:p>
            <a:pPr marL="0" indent="0">
              <a:buNone/>
            </a:pPr>
            <a:r>
              <a:rPr lang="en-IN" sz="2000" b="1"/>
              <a:t>    (b) Chance to observe the amniotic fluid for blood or meconium </a:t>
            </a:r>
          </a:p>
          <a:p>
            <a:pPr marL="0" indent="0">
              <a:buNone/>
            </a:pPr>
            <a:r>
              <a:rPr lang="en-IN" sz="2000" b="1"/>
              <a:t>    (c) To use fetal electrode </a:t>
            </a:r>
            <a:endParaRPr lang="en-US" sz="20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D8CA477-72E5-0C4E-A4C1-CAC037D72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02870"/>
            <a:ext cx="7121896" cy="410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66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93E7-F411-1249-80E2-116636ACA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448" y="476713"/>
            <a:ext cx="8449190" cy="470065"/>
          </a:xfrm>
        </p:spPr>
        <p:txBody>
          <a:bodyPr>
            <a:normAutofit fontScale="90000"/>
          </a:bodyPr>
          <a:lstStyle/>
          <a:p>
            <a:r>
              <a:rPr lang="en-IN" b="1">
                <a:solidFill>
                  <a:schemeClr val="accent1"/>
                </a:solidFill>
              </a:rPr>
              <a:t>LRM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B2348-0BF3-1A43-BEDC-ADA33130F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416" y="1249383"/>
            <a:ext cx="10020196" cy="4661839"/>
          </a:xfrm>
        </p:spPr>
        <p:txBody>
          <a:bodyPr/>
          <a:lstStyle/>
          <a:p>
            <a:r>
              <a:rPr lang="en-IN" b="1" u="sng">
                <a:solidFill>
                  <a:schemeClr val="accent1"/>
                </a:solidFill>
              </a:rPr>
              <a:t>Procedure</a:t>
            </a:r>
          </a:p>
          <a:p>
            <a:endParaRPr lang="en-IN" b="1">
              <a:solidFill>
                <a:schemeClr val="tx1"/>
              </a:solidFill>
            </a:endParaRPr>
          </a:p>
          <a:p>
            <a:r>
              <a:rPr lang="en-IN" b="1">
                <a:solidFill>
                  <a:schemeClr val="tx1"/>
                </a:solidFill>
              </a:rPr>
              <a:t>The patient with her empty bladder.</a:t>
            </a:r>
          </a:p>
          <a:p>
            <a:r>
              <a:rPr lang="en-IN" b="1">
                <a:solidFill>
                  <a:schemeClr val="tx1"/>
                </a:solidFill>
              </a:rPr>
              <a:t>Patient with lithotomy position.</a:t>
            </a:r>
          </a:p>
          <a:p>
            <a:r>
              <a:rPr lang="en-IN" b="1">
                <a:solidFill>
                  <a:schemeClr val="tx1"/>
                </a:solidFill>
              </a:rPr>
              <a:t>Full surgical asepis is to be taken.</a:t>
            </a:r>
          </a:p>
          <a:p>
            <a:r>
              <a:rPr lang="en-IN" b="1">
                <a:solidFill>
                  <a:schemeClr val="tx1"/>
                </a:solidFill>
              </a:rPr>
              <a:t>2 fingers are introduced into vagina amered with antiseptic ointment.</a:t>
            </a:r>
          </a:p>
          <a:p>
            <a:r>
              <a:rPr lang="en-IN" b="1">
                <a:solidFill>
                  <a:schemeClr val="tx1"/>
                </a:solidFill>
              </a:rPr>
              <a:t>The index finger is passed through the cervical canal beyond the IOS.</a:t>
            </a:r>
          </a:p>
          <a:p>
            <a:r>
              <a:rPr lang="en-IN" b="1">
                <a:solidFill>
                  <a:schemeClr val="tx1"/>
                </a:solidFill>
              </a:rPr>
              <a:t>1 or 2 finger still in the cervical canal with palmer surface.</a:t>
            </a:r>
          </a:p>
          <a:p>
            <a:r>
              <a:rPr lang="en-IN" b="1">
                <a:solidFill>
                  <a:schemeClr val="tx1"/>
                </a:solidFill>
              </a:rPr>
              <a:t>A long</a:t>
            </a:r>
            <a:r>
              <a:rPr lang="en-IN" b="1">
                <a:solidFill>
                  <a:schemeClr val="accent1"/>
                </a:solidFill>
              </a:rPr>
              <a:t> Kocher’s forceps</a:t>
            </a:r>
            <a:r>
              <a:rPr lang="en-IN" b="1">
                <a:solidFill>
                  <a:schemeClr val="tx1"/>
                </a:solidFill>
              </a:rPr>
              <a:t> with the blades closed .</a:t>
            </a:r>
          </a:p>
          <a:p>
            <a:r>
              <a:rPr lang="en-IN" b="1">
                <a:solidFill>
                  <a:schemeClr val="tx1"/>
                </a:solidFill>
              </a:rPr>
              <a:t>Blades are opened to seize the membranes and are torn by twisting movements.</a:t>
            </a:r>
          </a:p>
          <a:p>
            <a:r>
              <a:rPr lang="en-IN" b="1">
                <a:solidFill>
                  <a:schemeClr val="tx1"/>
                </a:solidFill>
              </a:rPr>
              <a:t>Amnihook is used to scratch over the membranes.</a:t>
            </a:r>
            <a:endParaRPr lang="en-IN" b="1">
              <a:solidFill>
                <a:schemeClr val="accent1"/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148DB17-1523-424C-9B30-603EE46EB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2586" y="259772"/>
            <a:ext cx="5522026" cy="30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79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E1CCD-2DE3-0F43-8477-58998A444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555" y="376706"/>
            <a:ext cx="8911687" cy="773716"/>
          </a:xfrm>
        </p:spPr>
        <p:txBody>
          <a:bodyPr>
            <a:normAutofit/>
          </a:bodyPr>
          <a:lstStyle/>
          <a:p>
            <a:r>
              <a:rPr lang="en-IN" sz="3200" b="1">
                <a:solidFill>
                  <a:schemeClr val="accent1"/>
                </a:solidFill>
              </a:rPr>
              <a:t>STRIPPING THE MEMBRANE</a:t>
            </a:r>
            <a:endParaRPr lang="en-US" sz="3200" b="1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D1-00B6-E245-8A87-E6F59B9D7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8919" y="1150422"/>
            <a:ext cx="8915400" cy="5193755"/>
          </a:xfrm>
        </p:spPr>
        <p:txBody>
          <a:bodyPr/>
          <a:lstStyle/>
          <a:p>
            <a:r>
              <a:rPr lang="en-IN" b="1">
                <a:solidFill>
                  <a:schemeClr val="tx1"/>
                </a:solidFill>
              </a:rPr>
              <a:t>Stripping of the membranes means digital separation of the chorioamniotic membranes from the wall of cervix and lower uterine segment.</a:t>
            </a:r>
          </a:p>
          <a:p>
            <a:r>
              <a:rPr lang="en-IN" b="1">
                <a:solidFill>
                  <a:schemeClr val="accent1"/>
                </a:solidFill>
              </a:rPr>
              <a:t>Criteria for membrane strippping are </a:t>
            </a:r>
          </a:p>
          <a:p>
            <a:pPr marL="0" indent="0">
              <a:buNone/>
            </a:pPr>
            <a:r>
              <a:rPr lang="en-IN" b="1">
                <a:solidFill>
                  <a:schemeClr val="tx1"/>
                </a:solidFill>
              </a:rPr>
              <a:t>      (a) The fetal head must be well applied to the cervix</a:t>
            </a:r>
          </a:p>
          <a:p>
            <a:pPr marL="0" indent="0">
              <a:buNone/>
            </a:pPr>
            <a:r>
              <a:rPr lang="en-IN" b="1">
                <a:solidFill>
                  <a:schemeClr val="tx1"/>
                </a:solidFill>
              </a:rPr>
              <a:t>      (b) The cervix should be dilated so as to allow the introduction of the     </a:t>
            </a:r>
          </a:p>
          <a:p>
            <a:pPr marL="0" indent="0">
              <a:buNone/>
            </a:pPr>
            <a:r>
              <a:rPr lang="en-IN" b="1">
                <a:solidFill>
                  <a:schemeClr val="tx1"/>
                </a:solidFill>
              </a:rPr>
              <a:t>            examiner’s finger.</a:t>
            </a:r>
          </a:p>
          <a:p>
            <a:pPr marL="0" indent="0">
              <a:buNone/>
            </a:pPr>
            <a:r>
              <a:rPr lang="en-IN" sz="3200" b="1">
                <a:solidFill>
                  <a:schemeClr val="accent1"/>
                </a:solidFill>
              </a:rPr>
              <a:t>                </a:t>
            </a:r>
            <a:r>
              <a:rPr lang="en-IN" sz="3200" b="1" u="sng">
                <a:solidFill>
                  <a:schemeClr val="accent1"/>
                </a:solidFill>
              </a:rPr>
              <a:t>COMBINED INDUCTION</a:t>
            </a:r>
          </a:p>
          <a:p>
            <a:r>
              <a:rPr lang="en-IN" sz="2400" b="1">
                <a:solidFill>
                  <a:schemeClr val="tx1"/>
                </a:solidFill>
              </a:rPr>
              <a:t>The combined medical and surgical methods are commonly used to increase the efficacy of induction by reducing the induction delivery interval.</a:t>
            </a:r>
          </a:p>
          <a:p>
            <a:pPr marL="0" indent="0">
              <a:buNone/>
            </a:pPr>
            <a:endParaRPr lang="en-IN" sz="2400" b="1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IN" sz="2400" b="1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en-IN" sz="2400" b="1" u="sng">
                <a:solidFill>
                  <a:schemeClr val="bg2">
                    <a:lumMod val="25000"/>
                  </a:schemeClr>
                </a:solidFill>
              </a:rPr>
              <a:t> - By Nafisha Hala (38)</a:t>
            </a:r>
            <a:endParaRPr lang="en-US" sz="2400" b="1" u="sng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4476F-28BB-2F4B-8E88-F9D963DF9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B16638B-1056-814D-AE02-868645EAC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8215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30706-27F7-A64A-8EA6-39D4A725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b="1" u="sng">
                <a:solidFill>
                  <a:schemeClr val="accent1"/>
                </a:solidFill>
              </a:rPr>
              <a:t>PURPOSE OF IOL</a:t>
            </a:r>
            <a:endParaRPr lang="en-US" sz="4000" b="1" u="sng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7F7C3-E6CC-AD4D-9521-DE4107854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511135"/>
            <a:ext cx="9072107" cy="4045033"/>
          </a:xfrm>
        </p:spPr>
        <p:txBody>
          <a:bodyPr>
            <a:normAutofit/>
          </a:bodyPr>
          <a:lstStyle/>
          <a:p>
            <a:r>
              <a:rPr lang="en-IN" sz="2400" b="1"/>
              <a:t>When the risks of continuation of pregnancy either to the mother or to the fetus is more, iduction is indicated.</a:t>
            </a:r>
          </a:p>
          <a:p>
            <a:endParaRPr lang="en-IN" sz="2400" b="1"/>
          </a:p>
          <a:p>
            <a:r>
              <a:rPr lang="en-IN" sz="2400" b="1"/>
              <a:t>Before induction one must ensure the gastational age as well as pulmonary maturity of the fetus.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78561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9B7B-1480-D343-AB4F-769BBEF2B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7A4A501-8450-304C-B19F-0B2F7D9FE1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89596" cy="6858000"/>
          </a:xfrm>
        </p:spPr>
      </p:pic>
    </p:spTree>
    <p:extLst>
      <p:ext uri="{BB962C8B-B14F-4D97-AF65-F5344CB8AC3E}">
        <p14:creationId xmlns:p14="http://schemas.microsoft.com/office/powerpoint/2010/main" val="228467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E547-DFE7-2141-AEF9-F8A7C4592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6619091-4EC7-AC49-AB0E-02660E192D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829570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D904-7493-144A-BEA9-5B5425E17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32421EA-04E4-4E4C-AC1D-34E847C5E6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9027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4BD57-81A1-234A-A04D-622C7C3E3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96883"/>
            <a:ext cx="8915400" cy="5614339"/>
          </a:xfrm>
        </p:spPr>
        <p:txBody>
          <a:bodyPr>
            <a:normAutofit/>
          </a:bodyPr>
          <a:lstStyle/>
          <a:p>
            <a:r>
              <a:rPr lang="en-IN" sz="2000" b="1"/>
              <a:t>Active genital herpes infection</a:t>
            </a:r>
          </a:p>
          <a:p>
            <a:r>
              <a:rPr lang="en-IN" sz="2000" b="1"/>
              <a:t>High risk with fetal compromise</a:t>
            </a:r>
          </a:p>
          <a:p>
            <a:r>
              <a:rPr lang="en-IN" sz="2000" b="1"/>
              <a:t>Heart disease</a:t>
            </a:r>
          </a:p>
          <a:p>
            <a:r>
              <a:rPr lang="en-IN" sz="2000" b="1"/>
              <a:t>Pelvic tumour</a:t>
            </a:r>
            <a:endParaRPr lang="en-US" sz="20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1E3C446-A34F-F043-9327-EAB770C31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831" y="1942110"/>
            <a:ext cx="4626429" cy="461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36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000DD-241B-8841-8978-26D2113F2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952C8A3-69AF-DF48-A4B2-1706499BF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34962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CF4F8-2B44-7B47-BDA3-68DC910F2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D9C660B-00E4-E449-BBD0-392ED9A37A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8121216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PowerPoint Presentation</vt:lpstr>
      <vt:lpstr>PowerPoint Presentation</vt:lpstr>
      <vt:lpstr>PURPOSE OF IOL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MEDICAL INDUCTION</vt:lpstr>
      <vt:lpstr>PowerPoint Presentation</vt:lpstr>
      <vt:lpstr>SURGICAL INDUCTION</vt:lpstr>
      <vt:lpstr>PowerPoint Presentation</vt:lpstr>
      <vt:lpstr>LRM</vt:lpstr>
      <vt:lpstr>STRIPPING THE MEMBRANE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nafiiiii2205@outlook.com</dc:creator>
  <cp:lastModifiedBy>nafiiiii2205@outlook.com</cp:lastModifiedBy>
  <cp:revision>2</cp:revision>
  <dcterms:created xsi:type="dcterms:W3CDTF">2020-08-31T13:19:45Z</dcterms:created>
  <dcterms:modified xsi:type="dcterms:W3CDTF">2020-08-31T15:12:29Z</dcterms:modified>
</cp:coreProperties>
</file>