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horzBarState="maximized">
    <p:restoredLeft sz="15620"/>
    <p:restoredTop sz="94660"/>
  </p:normalViewPr>
  <p:slideViewPr>
    <p:cSldViewPr>
      <p:cViewPr varScale="1">
        <p:scale>
          <a:sx n="73" d="100"/>
          <a:sy n="73" d="100"/>
        </p:scale>
        <p:origin x="1698"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2/22/2021</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B6F15528-21DE-4FAA-801E-634DDDAF4B2B}"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2/22/2021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2/22/2021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2/22/2021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2/22/2021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1D8BD707-D9CF-40AE-B4C6-C98DA3205C09}" type="datetimeFigureOut">
              <a:rPr lang="en-US" smtClean="0"/>
              <a:pPr/>
              <a:t>2/22/2021</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MENTAL HEALTH AND PSYCHIATRIC NURSING</a:t>
            </a:r>
            <a:endParaRPr lang="en-US" dirty="0"/>
          </a:p>
        </p:txBody>
      </p:sp>
      <p:sp>
        <p:nvSpPr>
          <p:cNvPr id="3" name="Subtitle 2"/>
          <p:cNvSpPr>
            <a:spLocks noGrp="1"/>
          </p:cNvSpPr>
          <p:nvPr>
            <p:ph type="subTitle" idx="1"/>
          </p:nvPr>
        </p:nvSpPr>
        <p:spPr>
          <a:xfrm>
            <a:off x="4917830" y="4191000"/>
            <a:ext cx="3733800" cy="1752600"/>
          </a:xfrm>
        </p:spPr>
        <p:txBody>
          <a:bodyPr/>
          <a:lstStyle/>
          <a:p>
            <a:pPr algn="l"/>
            <a:r>
              <a:rPr lang="en-US" dirty="0" smtClean="0"/>
              <a:t>PREPARED BY,</a:t>
            </a:r>
          </a:p>
          <a:p>
            <a:pPr algn="l"/>
            <a:r>
              <a:rPr lang="en-US" dirty="0" smtClean="0"/>
              <a:t>MS.RITIKA PATEL</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MENTAL HEALTH</a:t>
            </a:r>
            <a:endParaRPr lang="en-US" dirty="0"/>
          </a:p>
        </p:txBody>
      </p:sp>
      <p:sp>
        <p:nvSpPr>
          <p:cNvPr id="3" name="Content Placeholder 2"/>
          <p:cNvSpPr>
            <a:spLocks noGrp="1"/>
          </p:cNvSpPr>
          <p:nvPr>
            <p:ph idx="1"/>
          </p:nvPr>
        </p:nvSpPr>
        <p:spPr/>
        <p:txBody>
          <a:bodyPr/>
          <a:lstStyle/>
          <a:p>
            <a:pPr algn="just">
              <a:buNone/>
            </a:pPr>
            <a:r>
              <a:rPr lang="en-US" dirty="0" smtClean="0"/>
              <a:t>	It is a state of balance between the individual and the surrounding world, a state of harmony between oneself and others, a co-existence between the realities of the self and that of other people and the environment. </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dirty="0" smtClean="0"/>
              <a:t>Definitions</a:t>
            </a:r>
            <a:endParaRPr lang="en-US" dirty="0"/>
          </a:p>
        </p:txBody>
      </p:sp>
      <p:sp>
        <p:nvSpPr>
          <p:cNvPr id="3" name="Content Placeholder 2"/>
          <p:cNvSpPr>
            <a:spLocks noGrp="1"/>
          </p:cNvSpPr>
          <p:nvPr>
            <p:ph idx="1"/>
          </p:nvPr>
        </p:nvSpPr>
        <p:spPr/>
        <p:txBody>
          <a:bodyPr>
            <a:normAutofit/>
          </a:bodyPr>
          <a:lstStyle/>
          <a:p>
            <a:pPr algn="just">
              <a:buNone/>
            </a:pPr>
            <a:r>
              <a:rPr lang="en-US" dirty="0" smtClean="0"/>
              <a:t>	Karl Menninger (1947)defines mental health as "An adjustment of human beings to the world and to each other with a maximum of effectiveness and happiness." </a:t>
            </a:r>
          </a:p>
          <a:p>
            <a:pPr algn="just">
              <a:buNone/>
            </a:pPr>
            <a:r>
              <a:rPr lang="en-US" dirty="0"/>
              <a:t>	</a:t>
            </a:r>
            <a:r>
              <a:rPr lang="en-US" dirty="0" smtClean="0"/>
              <a:t>The American Psychiatric Association (APA 1980) defines mental health as: "Simultaneous success at working, loving and creating with the capacity for mature and flexible resolution of conflicts between instincts, conscience, Important other people and reality".</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Criteria for Mental Health</a:t>
            </a:r>
            <a:endParaRPr lang="en-US" dirty="0"/>
          </a:p>
        </p:txBody>
      </p:sp>
      <p:sp>
        <p:nvSpPr>
          <p:cNvPr id="3" name="Content Placeholder 2"/>
          <p:cNvSpPr>
            <a:spLocks noGrp="1"/>
          </p:cNvSpPr>
          <p:nvPr>
            <p:ph idx="1"/>
          </p:nvPr>
        </p:nvSpPr>
        <p:spPr/>
        <p:txBody>
          <a:bodyPr/>
          <a:lstStyle/>
          <a:p>
            <a:pPr>
              <a:buNone/>
            </a:pPr>
            <a:r>
              <a:rPr lang="en-US" dirty="0" smtClean="0"/>
              <a:t>• Adequate contact with reality</a:t>
            </a:r>
          </a:p>
          <a:p>
            <a:pPr>
              <a:buNone/>
            </a:pPr>
            <a:r>
              <a:rPr lang="en-US" dirty="0" smtClean="0"/>
              <a:t> • Control of thoughts and imagination</a:t>
            </a:r>
          </a:p>
          <a:p>
            <a:pPr>
              <a:buNone/>
            </a:pPr>
            <a:r>
              <a:rPr lang="en-US" dirty="0" smtClean="0"/>
              <a:t> • Efficiency in work and play </a:t>
            </a:r>
          </a:p>
          <a:p>
            <a:pPr>
              <a:buNone/>
            </a:pPr>
            <a:r>
              <a:rPr lang="en-US" dirty="0" smtClean="0"/>
              <a:t>• Social acceptance </a:t>
            </a:r>
          </a:p>
          <a:p>
            <a:pPr>
              <a:buNone/>
            </a:pPr>
            <a:r>
              <a:rPr lang="en-US" dirty="0" smtClean="0"/>
              <a:t>• Positive self-concept</a:t>
            </a:r>
          </a:p>
          <a:p>
            <a:pPr>
              <a:buNone/>
            </a:pPr>
            <a:r>
              <a:rPr lang="en-US" dirty="0" smtClean="0"/>
              <a:t>• A healthy emotional life</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Indicators of Mental Health</a:t>
            </a:r>
            <a:endParaRPr lang="en-US" dirty="0"/>
          </a:p>
        </p:txBody>
      </p:sp>
      <p:sp>
        <p:nvSpPr>
          <p:cNvPr id="3" name="Content Placeholder 2"/>
          <p:cNvSpPr>
            <a:spLocks noGrp="1"/>
          </p:cNvSpPr>
          <p:nvPr>
            <p:ph idx="1"/>
          </p:nvPr>
        </p:nvSpPr>
        <p:spPr/>
        <p:txBody>
          <a:bodyPr>
            <a:normAutofit fontScale="77500" lnSpcReduction="20000"/>
          </a:bodyPr>
          <a:lstStyle/>
          <a:p>
            <a:pPr algn="just"/>
            <a:r>
              <a:rPr lang="en-US" dirty="0" smtClean="0"/>
              <a:t>1. A positive attitude towards self This includes an objective view of self, including knowledge and acceptance of strengths and limitations. The individual feels a strong sense of personal identity and security within the environment. </a:t>
            </a:r>
          </a:p>
          <a:p>
            <a:pPr algn="just"/>
            <a:r>
              <a:rPr lang="en-US" dirty="0" smtClean="0"/>
              <a:t>2. Growth, development and the ability for self actualization This indicator correlates with whether the individual successfully achieves the tasks associated with each level of development.</a:t>
            </a:r>
          </a:p>
          <a:p>
            <a:pPr algn="just"/>
            <a:r>
              <a:rPr lang="en-US" dirty="0" smtClean="0"/>
              <a:t> 3. Integration Integration includes the ability to adaptively respond to the environment and the development of a philosophy of life, both of which help the individual maintain anxiety at a manageable level in response to stressful situations.</a:t>
            </a:r>
          </a:p>
          <a:p>
            <a:pPr algn="just"/>
            <a:r>
              <a:rPr lang="en-US" dirty="0" smtClean="0"/>
              <a:t> 4. Autonomy Refers to the individual's ability to perform, in an independent self-directed manner; the individual makes choices and accepts responsibility for the outcomes.</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en-US" dirty="0" smtClean="0"/>
              <a:t>5. Perception of reality This includes perception of the environment without distortion, as well as the capacity for empathy and social sensitivity- a respect and concern for the wants and needs of others.</a:t>
            </a:r>
          </a:p>
          <a:p>
            <a:pPr algn="just"/>
            <a:r>
              <a:rPr lang="en-US" dirty="0" smtClean="0"/>
              <a:t> 6. Environmental mastery This indicator suggests that the individual has achieved a satisfactory role within the group, society or environment. He is able to love and accept the love of others.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Characteristics of a Mentally Healthy Person</a:t>
            </a:r>
            <a:endParaRPr lang="en-US" dirty="0"/>
          </a:p>
        </p:txBody>
      </p:sp>
      <p:sp>
        <p:nvSpPr>
          <p:cNvPr id="3" name="Content Placeholder 2"/>
          <p:cNvSpPr>
            <a:spLocks noGrp="1"/>
          </p:cNvSpPr>
          <p:nvPr>
            <p:ph idx="1"/>
          </p:nvPr>
        </p:nvSpPr>
        <p:spPr/>
        <p:txBody>
          <a:bodyPr>
            <a:normAutofit fontScale="62500" lnSpcReduction="20000"/>
          </a:bodyPr>
          <a:lstStyle/>
          <a:p>
            <a:pPr algn="just">
              <a:buNone/>
            </a:pPr>
            <a:r>
              <a:rPr lang="en-US" dirty="0" smtClean="0"/>
              <a:t>• He has an ability to make adjustments.</a:t>
            </a:r>
          </a:p>
          <a:p>
            <a:pPr algn="just">
              <a:buNone/>
            </a:pPr>
            <a:r>
              <a:rPr lang="en-US" dirty="0" smtClean="0"/>
              <a:t> • He has a sense of personal worth, feels worthwhile and important. </a:t>
            </a:r>
          </a:p>
          <a:p>
            <a:pPr algn="just">
              <a:buNone/>
            </a:pPr>
            <a:r>
              <a:rPr lang="en-US" dirty="0" smtClean="0"/>
              <a:t>• He solves his problems largely by his own effort and makes his own decisions. </a:t>
            </a:r>
          </a:p>
          <a:p>
            <a:pPr algn="just">
              <a:buNone/>
            </a:pPr>
            <a:r>
              <a:rPr lang="en-US" dirty="0" smtClean="0"/>
              <a:t>• He has a sense of personal security and feels secure in a group, </a:t>
            </a:r>
            <a:r>
              <a:rPr lang="en-US" dirty="0" err="1" smtClean="0"/>
              <a:t>showsunderstanding</a:t>
            </a:r>
            <a:r>
              <a:rPr lang="en-US" dirty="0" smtClean="0"/>
              <a:t> of other people's problems and motives.</a:t>
            </a:r>
          </a:p>
          <a:p>
            <a:pPr algn="just">
              <a:buNone/>
            </a:pPr>
            <a:r>
              <a:rPr lang="en-US" dirty="0" smtClean="0"/>
              <a:t> • He has a sense of responsibility.</a:t>
            </a:r>
          </a:p>
          <a:p>
            <a:pPr algn="just">
              <a:buNone/>
            </a:pPr>
            <a:r>
              <a:rPr lang="en-US" dirty="0" smtClean="0"/>
              <a:t> • He can give and accept love.</a:t>
            </a:r>
          </a:p>
          <a:p>
            <a:pPr algn="just">
              <a:buNone/>
            </a:pPr>
            <a:r>
              <a:rPr lang="en-US" dirty="0" smtClean="0"/>
              <a:t> • He lives in a world of reality rather than fantasy. </a:t>
            </a:r>
          </a:p>
          <a:p>
            <a:pPr algn="just">
              <a:buNone/>
            </a:pPr>
            <a:r>
              <a:rPr lang="en-US" dirty="0" smtClean="0"/>
              <a:t>• He shows emotional maturity in his behavior, and develops a capacity to</a:t>
            </a:r>
          </a:p>
          <a:p>
            <a:pPr algn="just">
              <a:buNone/>
            </a:pPr>
            <a:r>
              <a:rPr lang="en-US" dirty="0" smtClean="0"/>
              <a:t>tolerate frustration and disappointments in his daily life.</a:t>
            </a:r>
          </a:p>
          <a:p>
            <a:pPr algn="just">
              <a:buNone/>
            </a:pPr>
            <a:r>
              <a:rPr lang="en-US" dirty="0" smtClean="0"/>
              <a:t>• He has developed a philosophy of life that gives meaning and purpose to his</a:t>
            </a:r>
          </a:p>
          <a:p>
            <a:pPr algn="just">
              <a:buNone/>
            </a:pPr>
            <a:r>
              <a:rPr lang="en-US" dirty="0" smtClean="0"/>
              <a:t>daily activities. </a:t>
            </a:r>
          </a:p>
          <a:p>
            <a:pPr algn="just">
              <a:buNone/>
            </a:pPr>
            <a:r>
              <a:rPr lang="en-US" dirty="0" smtClean="0"/>
              <a:t>• He has a variety of interests and generally lives a well-balanced life of work,</a:t>
            </a:r>
          </a:p>
          <a:p>
            <a:pPr algn="just">
              <a:buNone/>
            </a:pPr>
            <a:r>
              <a:rPr lang="en-US" dirty="0" smtClean="0"/>
              <a:t>rest and recreation.</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MENTAL ILLNESS</a:t>
            </a:r>
            <a:endParaRPr lang="en-US" dirty="0"/>
          </a:p>
        </p:txBody>
      </p:sp>
      <p:sp>
        <p:nvSpPr>
          <p:cNvPr id="3" name="Content Placeholder 2"/>
          <p:cNvSpPr>
            <a:spLocks noGrp="1"/>
          </p:cNvSpPr>
          <p:nvPr>
            <p:ph idx="1"/>
          </p:nvPr>
        </p:nvSpPr>
        <p:spPr/>
        <p:txBody>
          <a:bodyPr>
            <a:normAutofit lnSpcReduction="10000"/>
          </a:bodyPr>
          <a:lstStyle/>
          <a:p>
            <a:pPr algn="just">
              <a:buNone/>
            </a:pPr>
            <a:r>
              <a:rPr lang="en-US" dirty="0" smtClean="0"/>
              <a:t>	Mental illness is maladjustment in living. It produces a disharmony in the person's ability to meet human needs comfortably or effectively and function within a culture.</a:t>
            </a:r>
          </a:p>
          <a:p>
            <a:pPr algn="just">
              <a:buNone/>
            </a:pPr>
            <a:r>
              <a:rPr lang="en-US" dirty="0" smtClean="0"/>
              <a:t>Definition </a:t>
            </a:r>
          </a:p>
          <a:p>
            <a:pPr algn="just">
              <a:buNone/>
            </a:pPr>
            <a:r>
              <a:rPr lang="en-US" dirty="0" smtClean="0"/>
              <a:t>	Mental and behavioral disorders are understood as clinically significant conditions characterized by alterations in thinking, mood (emotions) or behavior associated with personal distress and/ or impaired functioning. (WHO, 2001)</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PROBLEMS OF MENTAL DISORDERS</a:t>
            </a:r>
            <a:endParaRPr lang="en-US" dirty="0"/>
          </a:p>
        </p:txBody>
      </p:sp>
      <p:sp>
        <p:nvSpPr>
          <p:cNvPr id="3" name="Content Placeholder 2"/>
          <p:cNvSpPr>
            <a:spLocks noGrp="1"/>
          </p:cNvSpPr>
          <p:nvPr>
            <p:ph idx="1"/>
          </p:nvPr>
        </p:nvSpPr>
        <p:spPr/>
        <p:txBody>
          <a:bodyPr>
            <a:normAutofit fontScale="70000" lnSpcReduction="20000"/>
          </a:bodyPr>
          <a:lstStyle/>
          <a:p>
            <a:pPr algn="just">
              <a:buNone/>
            </a:pPr>
            <a:r>
              <a:rPr lang="en-US" dirty="0" smtClean="0"/>
              <a:t>• Self-care limitations or impaired functioning related to mental illness</a:t>
            </a:r>
          </a:p>
          <a:p>
            <a:pPr algn="just">
              <a:buNone/>
            </a:pPr>
            <a:r>
              <a:rPr lang="en-US" dirty="0" smtClean="0"/>
              <a:t>• Significant deficits in biological, emotional and cognitive functioning </a:t>
            </a:r>
          </a:p>
          <a:p>
            <a:pPr algn="just">
              <a:buNone/>
            </a:pPr>
            <a:r>
              <a:rPr lang="en-US" dirty="0" smtClean="0"/>
              <a:t>• Disability, life-process changes </a:t>
            </a:r>
          </a:p>
          <a:p>
            <a:pPr algn="just">
              <a:buNone/>
            </a:pPr>
            <a:r>
              <a:rPr lang="en-US" dirty="0" smtClean="0"/>
              <a:t>• Emotional problems such as anxiety, anger, sadness, loneliness and grief </a:t>
            </a:r>
          </a:p>
          <a:p>
            <a:pPr algn="just">
              <a:buNone/>
            </a:pPr>
            <a:r>
              <a:rPr lang="en-US" dirty="0" smtClean="0"/>
              <a:t>• Physical symptoms that occur along with altered psychological functioning </a:t>
            </a:r>
          </a:p>
          <a:p>
            <a:pPr algn="just">
              <a:buNone/>
            </a:pPr>
            <a:r>
              <a:rPr lang="en-US" dirty="0" smtClean="0"/>
              <a:t>• Alteration in thinking, perceiving, communicating and decision making </a:t>
            </a:r>
          </a:p>
          <a:p>
            <a:pPr algn="just">
              <a:buNone/>
            </a:pPr>
            <a:r>
              <a:rPr lang="en-US" dirty="0" smtClean="0"/>
              <a:t>• Difficulties in relating to others</a:t>
            </a:r>
          </a:p>
          <a:p>
            <a:pPr algn="just">
              <a:buNone/>
            </a:pPr>
            <a:r>
              <a:rPr lang="en-US" dirty="0" smtClean="0"/>
              <a:t> • Patient's behavior may be dangerous to self or others</a:t>
            </a:r>
          </a:p>
          <a:p>
            <a:pPr algn="just">
              <a:buNone/>
            </a:pPr>
            <a:r>
              <a:rPr lang="en-US" dirty="0" smtClean="0"/>
              <a:t> • Adverse effects on the well-being of the individual, family and community </a:t>
            </a:r>
          </a:p>
          <a:p>
            <a:pPr algn="just">
              <a:buNone/>
            </a:pPr>
            <a:r>
              <a:rPr lang="en-US" dirty="0" smtClean="0"/>
              <a:t>• Financial, marital, family, academic and occupational problems.</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CONCEPTS OF NORMAL AND ABNORMAL BEHAVIOR</a:t>
            </a:r>
            <a:endParaRPr lang="en-US" dirty="0"/>
          </a:p>
        </p:txBody>
      </p:sp>
      <p:sp>
        <p:nvSpPr>
          <p:cNvPr id="3" name="Content Placeholder 2"/>
          <p:cNvSpPr>
            <a:spLocks noGrp="1"/>
          </p:cNvSpPr>
          <p:nvPr>
            <p:ph idx="1"/>
          </p:nvPr>
        </p:nvSpPr>
        <p:spPr/>
        <p:txBody>
          <a:bodyPr>
            <a:normAutofit fontScale="85000" lnSpcReduction="20000"/>
          </a:bodyPr>
          <a:lstStyle/>
          <a:p>
            <a:pPr algn="just"/>
            <a:r>
              <a:rPr lang="en-US" dirty="0" smtClean="0"/>
              <a:t>Psychiatry as evident from the above is concerned with abnormal behavior in its broadest sense, but defining the concepts of normal and abnormal behavior as such has been found to be difficult. These concepts are much under the influence of socio cultural factors.</a:t>
            </a:r>
          </a:p>
          <a:p>
            <a:pPr algn="just"/>
            <a:r>
              <a:rPr lang="en-US" dirty="0" smtClean="0"/>
              <a:t> Several models have been put forward in order to explain the concept of normal and abnormal behavior. Some of them are: </a:t>
            </a:r>
          </a:p>
          <a:p>
            <a:pPr algn="just"/>
            <a:r>
              <a:rPr lang="en-US" dirty="0" smtClean="0"/>
              <a:t>Medical Model Medical model considers organic pathology as the definite cause for mental disorder. According to this model abnormal people are the ones who have disturbances in thought, perception and psychomotor activities. The normal are the ones who are free from these disturbances.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pPr algn="just"/>
            <a:r>
              <a:rPr lang="en-US" dirty="0" smtClean="0"/>
              <a:t>Statistical Model It involves the analysis of responses on a test or a questionnaire or observations of some particular Mental Health and Mental Illness 5 behavioral variables. The degree of deviation from the standard norms arrived at statistically, characterizes the degree of abnormality. Statistically normal mental health falls within two standard deviations (SDs) of the normal distribution curve.</a:t>
            </a:r>
          </a:p>
          <a:p>
            <a:pPr algn="just"/>
            <a:r>
              <a:rPr lang="en-US" dirty="0" smtClean="0"/>
              <a:t> Sociocultural Model The beliefs, norms, taboos and values of a society have to be accepted and adopted by individuals. Breaking any of these would be considered as abnormal. Normalcy is defined in context with social norms prescribed by the culture. Thus cultural background has to be taken into account when distinguishing between normal and abnormal behavior. </a:t>
            </a:r>
          </a:p>
          <a:p>
            <a:pPr algn="just"/>
            <a:r>
              <a:rPr lang="en-US" dirty="0" smtClean="0"/>
              <a:t>Behavior Model Behavior that is adaptive, is normal, maladaptive is abnormal. Abnormal behavior is a set of faulty behaviors acquired through learning.</a:t>
            </a:r>
          </a:p>
          <a:p>
            <a:pPr algn="just"/>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ETIOLOGY OF MENTAL ILLNESS</a:t>
            </a:r>
            <a:endParaRPr lang="en-US" dirty="0"/>
          </a:p>
        </p:txBody>
      </p:sp>
      <p:sp>
        <p:nvSpPr>
          <p:cNvPr id="3" name="Content Placeholder 2"/>
          <p:cNvSpPr>
            <a:spLocks noGrp="1"/>
          </p:cNvSpPr>
          <p:nvPr>
            <p:ph idx="1"/>
          </p:nvPr>
        </p:nvSpPr>
        <p:spPr/>
        <p:txBody>
          <a:bodyPr>
            <a:normAutofit fontScale="92500" lnSpcReduction="10000"/>
          </a:bodyPr>
          <a:lstStyle/>
          <a:p>
            <a:pPr algn="just">
              <a:buNone/>
            </a:pPr>
            <a:r>
              <a:rPr lang="en-US" dirty="0" smtClean="0"/>
              <a:t>	Many factors are responsible for the causation of mental illness. These factors may predispose individual to mental illness, precipitate or perpetuate the mental illness.</a:t>
            </a:r>
          </a:p>
          <a:p>
            <a:pPr algn="just">
              <a:buNone/>
            </a:pPr>
            <a:r>
              <a:rPr lang="en-US" dirty="0" smtClean="0"/>
              <a:t>1)Predisposing Factors These factors determine an individual's susceptibility to mental illness. They interact with precipitating factors resulting in mental illness. These are: </a:t>
            </a:r>
          </a:p>
          <a:p>
            <a:pPr algn="just">
              <a:buNone/>
            </a:pPr>
            <a:r>
              <a:rPr lang="en-US" dirty="0" smtClean="0"/>
              <a:t>• Genetic make up </a:t>
            </a:r>
          </a:p>
          <a:p>
            <a:pPr algn="just">
              <a:buNone/>
            </a:pPr>
            <a:r>
              <a:rPr lang="en-US" dirty="0" smtClean="0"/>
              <a:t>• Physical damage to the central nervous system </a:t>
            </a:r>
          </a:p>
          <a:p>
            <a:pPr algn="just">
              <a:buNone/>
            </a:pPr>
            <a:r>
              <a:rPr lang="en-US" dirty="0" smtClean="0"/>
              <a:t>• Adverse psychosocial influence </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pPr algn="just">
              <a:buNone/>
            </a:pPr>
            <a:r>
              <a:rPr lang="en-US" dirty="0" smtClean="0"/>
              <a:t>2)Precipitating Factors These are events that occur shortly before the onset of a disorder and appear to have induced it. These are: </a:t>
            </a:r>
          </a:p>
          <a:p>
            <a:pPr algn="just">
              <a:buNone/>
            </a:pPr>
            <a:r>
              <a:rPr lang="en-US" dirty="0" smtClean="0"/>
              <a:t>• Physical stress</a:t>
            </a:r>
          </a:p>
          <a:p>
            <a:pPr algn="just">
              <a:buNone/>
            </a:pPr>
            <a:r>
              <a:rPr lang="en-US" dirty="0" smtClean="0"/>
              <a:t> • Psychosocial stress </a:t>
            </a:r>
          </a:p>
          <a:p>
            <a:pPr algn="just">
              <a:buNone/>
            </a:pPr>
            <a:r>
              <a:rPr lang="en-US" dirty="0" smtClean="0"/>
              <a:t>3)Perpetuating Factors These factors are responsible for aggravating or prolonging the diseases already existing in an individual. Psychosocial stress is an example. Thus etiological factors of mental illness can be:</a:t>
            </a:r>
          </a:p>
          <a:p>
            <a:pPr algn="just">
              <a:buNone/>
            </a:pPr>
            <a:r>
              <a:rPr lang="en-US" dirty="0" smtClean="0"/>
              <a:t> • Biological factors </a:t>
            </a:r>
          </a:p>
          <a:p>
            <a:pPr algn="just">
              <a:buNone/>
            </a:pPr>
            <a:r>
              <a:rPr lang="en-US" dirty="0" smtClean="0"/>
              <a:t>• Physiological changes </a:t>
            </a:r>
          </a:p>
          <a:p>
            <a:pPr algn="just">
              <a:buNone/>
            </a:pPr>
            <a:r>
              <a:rPr lang="en-US" dirty="0" smtClean="0"/>
              <a:t>• Psychological factors </a:t>
            </a:r>
          </a:p>
          <a:p>
            <a:pPr algn="just">
              <a:buNone/>
            </a:pPr>
            <a:r>
              <a:rPr lang="en-US" dirty="0" smtClean="0"/>
              <a:t>• Social factors</a:t>
            </a:r>
          </a:p>
          <a:p>
            <a:pPr algn="just">
              <a:buNone/>
            </a:pPr>
            <a:r>
              <a:rPr lang="en-US" dirty="0" smtClean="0"/>
              <a:t>4)Biological Factors </a:t>
            </a:r>
          </a:p>
          <a:p>
            <a:pPr algn="just">
              <a:buNone/>
            </a:pPr>
            <a:r>
              <a:rPr lang="en-US" dirty="0"/>
              <a:t>	</a:t>
            </a:r>
            <a:r>
              <a:rPr lang="en-US" dirty="0" smtClean="0"/>
              <a:t>Heredity</a:t>
            </a:r>
          </a:p>
          <a:p>
            <a:pPr algn="just">
              <a:buNone/>
            </a:pPr>
            <a:r>
              <a:rPr lang="en-US" dirty="0" smtClean="0"/>
              <a:t>	Biochemical Factors</a:t>
            </a:r>
          </a:p>
          <a:p>
            <a:pPr algn="just">
              <a:buNone/>
            </a:pPr>
            <a:r>
              <a:rPr lang="en-US" dirty="0" smtClean="0"/>
              <a:t>	Brain Damage</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smtClean="0"/>
              <a:t>5)Physiological Changes</a:t>
            </a:r>
          </a:p>
          <a:p>
            <a:pPr>
              <a:buNone/>
            </a:pPr>
            <a:r>
              <a:rPr lang="en-US" dirty="0" smtClean="0"/>
              <a:t>6) Psychological Factors</a:t>
            </a:r>
          </a:p>
          <a:p>
            <a:pPr>
              <a:buNone/>
            </a:pPr>
            <a:r>
              <a:rPr lang="en-US" dirty="0" smtClean="0"/>
              <a:t>7)Social Factors</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MISCONCEPTIONS ABOUT MENTAL ILLNESS</a:t>
            </a:r>
            <a:endParaRPr lang="en-US" dirty="0"/>
          </a:p>
        </p:txBody>
      </p:sp>
      <p:sp>
        <p:nvSpPr>
          <p:cNvPr id="3" name="Content Placeholder 2"/>
          <p:cNvSpPr>
            <a:spLocks noGrp="1"/>
          </p:cNvSpPr>
          <p:nvPr>
            <p:ph idx="1"/>
          </p:nvPr>
        </p:nvSpPr>
        <p:spPr/>
        <p:txBody>
          <a:bodyPr>
            <a:normAutofit fontScale="77500" lnSpcReduction="20000"/>
          </a:bodyPr>
          <a:lstStyle/>
          <a:p>
            <a:pPr algn="just"/>
            <a:r>
              <a:rPr lang="en-US" dirty="0" smtClean="0"/>
              <a:t>Mental illness is caused by supernatural power and is the result of a curse or possession by evil spirit</a:t>
            </a:r>
          </a:p>
          <a:p>
            <a:pPr algn="just">
              <a:buNone/>
            </a:pPr>
            <a:r>
              <a:rPr lang="en-US" dirty="0" smtClean="0"/>
              <a:t>• Mentally ill people show bizarre behavior</a:t>
            </a:r>
          </a:p>
          <a:p>
            <a:pPr algn="just">
              <a:buNone/>
            </a:pPr>
            <a:r>
              <a:rPr lang="en-US" dirty="0" smtClean="0"/>
              <a:t>• Mentally ill people are dangerous</a:t>
            </a:r>
          </a:p>
          <a:p>
            <a:pPr algn="just">
              <a:buNone/>
            </a:pPr>
            <a:r>
              <a:rPr lang="en-US" dirty="0" smtClean="0"/>
              <a:t>• Mental illness is something to be ashamed of This idea arouses an unsympathetic, cruel attitude towards a mentally ill person. </a:t>
            </a:r>
          </a:p>
          <a:p>
            <a:pPr algn="just">
              <a:buNone/>
            </a:pPr>
            <a:r>
              <a:rPr lang="en-US" dirty="0" smtClean="0"/>
              <a:t>• Mental illness is not curable</a:t>
            </a:r>
          </a:p>
          <a:p>
            <a:pPr algn="just">
              <a:buNone/>
            </a:pPr>
            <a:r>
              <a:rPr lang="en-US" dirty="0" smtClean="0"/>
              <a:t>• Mental illness is contagious</a:t>
            </a:r>
          </a:p>
          <a:p>
            <a:pPr algn="just">
              <a:buNone/>
            </a:pPr>
            <a:r>
              <a:rPr lang="en-US" dirty="0" smtClean="0"/>
              <a:t>• Mental illness is hereditary</a:t>
            </a:r>
          </a:p>
          <a:p>
            <a:pPr algn="just">
              <a:buNone/>
            </a:pPr>
            <a:r>
              <a:rPr lang="en-US" dirty="0" smtClean="0"/>
              <a:t>• Marriage can cure mental illness. </a:t>
            </a:r>
          </a:p>
          <a:p>
            <a:pPr algn="just">
              <a:buNone/>
            </a:pPr>
            <a:r>
              <a:rPr lang="en-US" dirty="0" smtClean="0"/>
              <a:t>• Mental hospitals are places where only dangerous mentally ill individuals are treated and restraint is a major form of treatment</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MENTAL HEALTH TEAM OR MULTIDISCIPLINARY TEAM</a:t>
            </a:r>
            <a:endParaRPr lang="en-US" dirty="0"/>
          </a:p>
        </p:txBody>
      </p:sp>
      <p:sp>
        <p:nvSpPr>
          <p:cNvPr id="3" name="Content Placeholder 2"/>
          <p:cNvSpPr>
            <a:spLocks noGrp="1"/>
          </p:cNvSpPr>
          <p:nvPr>
            <p:ph idx="1"/>
          </p:nvPr>
        </p:nvSpPr>
        <p:spPr/>
        <p:txBody>
          <a:bodyPr>
            <a:normAutofit fontScale="92500" lnSpcReduction="10000"/>
          </a:bodyPr>
          <a:lstStyle/>
          <a:p>
            <a:pPr algn="just">
              <a:buNone/>
            </a:pPr>
            <a:r>
              <a:rPr lang="en-US" dirty="0" smtClean="0"/>
              <a:t>	Multidisciplinary approach refers to collaboration between members of different disciplines who provide specific services to the patient. The multidisciplinary team includes:</a:t>
            </a:r>
          </a:p>
          <a:p>
            <a:pPr>
              <a:buNone/>
            </a:pPr>
            <a:r>
              <a:rPr lang="en-US" dirty="0" smtClean="0"/>
              <a:t> • A Psychiatrist </a:t>
            </a:r>
          </a:p>
          <a:p>
            <a:pPr>
              <a:buNone/>
            </a:pPr>
            <a:r>
              <a:rPr lang="en-US" dirty="0" smtClean="0"/>
              <a:t>• A Psychiatric nurse</a:t>
            </a:r>
          </a:p>
          <a:p>
            <a:pPr>
              <a:buNone/>
            </a:pPr>
            <a:r>
              <a:rPr lang="en-US" dirty="0" smtClean="0"/>
              <a:t> • A Clinical psychologist</a:t>
            </a:r>
          </a:p>
          <a:p>
            <a:pPr>
              <a:buNone/>
            </a:pPr>
            <a:r>
              <a:rPr lang="en-US" dirty="0" smtClean="0"/>
              <a:t> • A Psychiatric social worker</a:t>
            </a:r>
          </a:p>
          <a:p>
            <a:pPr>
              <a:buNone/>
            </a:pPr>
            <a:r>
              <a:rPr lang="en-US" dirty="0" smtClean="0"/>
              <a:t> • An Occupational therapist or an Activity therapist</a:t>
            </a:r>
          </a:p>
          <a:p>
            <a:pPr>
              <a:buNone/>
            </a:pPr>
            <a:r>
              <a:rPr lang="en-US" dirty="0" smtClean="0"/>
              <a:t>• A Pharmacist and a dietitian </a:t>
            </a:r>
          </a:p>
          <a:p>
            <a:pPr>
              <a:buNone/>
            </a:pPr>
            <a:r>
              <a:rPr lang="en-US" dirty="0" smtClean="0"/>
              <a:t>• 	A Counselor</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CLASSIFICATION OF MENTAL DISORDERS</a:t>
            </a:r>
            <a:endParaRPr lang="en-US" dirty="0"/>
          </a:p>
        </p:txBody>
      </p:sp>
      <p:sp>
        <p:nvSpPr>
          <p:cNvPr id="3" name="Content Placeholder 2"/>
          <p:cNvSpPr>
            <a:spLocks noGrp="1"/>
          </p:cNvSpPr>
          <p:nvPr>
            <p:ph idx="1"/>
          </p:nvPr>
        </p:nvSpPr>
        <p:spPr/>
        <p:txBody>
          <a:bodyPr>
            <a:normAutofit lnSpcReduction="10000"/>
          </a:bodyPr>
          <a:lstStyle/>
          <a:p>
            <a:pPr>
              <a:buNone/>
            </a:pPr>
            <a:r>
              <a:rPr lang="en-US" dirty="0"/>
              <a:t>T</a:t>
            </a:r>
            <a:r>
              <a:rPr lang="en-US" dirty="0" smtClean="0"/>
              <a:t>he main categories in ICD </a:t>
            </a:r>
            <a:r>
              <a:rPr lang="en-US" dirty="0" err="1" smtClean="0"/>
              <a:t>lO</a:t>
            </a:r>
            <a:r>
              <a:rPr lang="en-US" dirty="0" smtClean="0"/>
              <a:t> </a:t>
            </a:r>
          </a:p>
          <a:p>
            <a:r>
              <a:rPr lang="en-US" dirty="0" smtClean="0"/>
              <a:t>FOO-F09 Organic, including symptomatic, mental disorders</a:t>
            </a:r>
          </a:p>
          <a:p>
            <a:r>
              <a:rPr lang="en-US" dirty="0" smtClean="0"/>
              <a:t>F10-Fl9 Mental and behavior disorders due to psychoactive substance use</a:t>
            </a:r>
          </a:p>
          <a:p>
            <a:r>
              <a:rPr lang="en-US" dirty="0" smtClean="0"/>
              <a:t>F20-F29 Schizophrenia, schizotypal and delusional disorders</a:t>
            </a:r>
          </a:p>
          <a:p>
            <a:r>
              <a:rPr lang="en-US" dirty="0" smtClean="0"/>
              <a:t>F30-F39 Mood (affective) disorders</a:t>
            </a:r>
          </a:p>
          <a:p>
            <a:r>
              <a:rPr lang="en-US" dirty="0" smtClean="0"/>
              <a:t>F40-F49Neurotic, stress-related and somatoform disorders</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F50-F59Behavioral syndromes associated with physiological disturbances and physical factors</a:t>
            </a:r>
          </a:p>
          <a:p>
            <a:r>
              <a:rPr lang="en-US" dirty="0" smtClean="0"/>
              <a:t>F60-F69Disorders of adult personality and behavior</a:t>
            </a:r>
          </a:p>
          <a:p>
            <a:r>
              <a:rPr lang="en-US" dirty="0" smtClean="0"/>
              <a:t>F60-F79Mental retardation</a:t>
            </a:r>
          </a:p>
          <a:p>
            <a:r>
              <a:rPr lang="en-US" dirty="0" smtClean="0"/>
              <a:t>F80-F89Disorders of psychological development</a:t>
            </a:r>
          </a:p>
          <a:p>
            <a:r>
              <a:rPr lang="en-US" dirty="0" smtClean="0"/>
              <a:t>F90-F98Behavioral and emotional disorders with onset usually occurring in childhood and adolescence</a:t>
            </a:r>
          </a:p>
          <a:p>
            <a:r>
              <a:rPr lang="en-US" dirty="0" smtClean="0"/>
              <a:t>F99 Unspecified mental disorder </a:t>
            </a:r>
          </a:p>
          <a:p>
            <a:pPr>
              <a:buNone/>
            </a:pPr>
            <a:r>
              <a:rPr lang="en-US" dirty="0"/>
              <a:t>	</a:t>
            </a:r>
            <a:r>
              <a:rPr lang="en-US" dirty="0" smtClean="0"/>
              <a:t> </a:t>
            </a:r>
            <a:r>
              <a:rPr lang="en-US" dirty="0" smtClean="0">
                <a:solidFill>
                  <a:srgbClr val="FF0000"/>
                </a:solidFill>
              </a:rPr>
              <a:t>DSMIV (Diagnostic and Statistical Manual)</a:t>
            </a:r>
            <a:endParaRPr lang="en-US" dirty="0">
              <a:solidFill>
                <a:srgbClr val="FF0000"/>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99</TotalTime>
  <Words>1091</Words>
  <Application>Microsoft Office PowerPoint</Application>
  <PresentationFormat>On-screen Show (4:3)</PresentationFormat>
  <Paragraphs>112</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Book Antiqua</vt:lpstr>
      <vt:lpstr>Lucida Sans</vt:lpstr>
      <vt:lpstr>Wingdings</vt:lpstr>
      <vt:lpstr>Wingdings 2</vt:lpstr>
      <vt:lpstr>Wingdings 3</vt:lpstr>
      <vt:lpstr>Apex</vt:lpstr>
      <vt:lpstr>MENTAL HEALTH AND PSYCHIATRIC NURSING</vt:lpstr>
      <vt:lpstr>MENTAL HEALTH</vt:lpstr>
      <vt:lpstr>Definitions</vt:lpstr>
      <vt:lpstr>Criteria for Mental Health</vt:lpstr>
      <vt:lpstr>Indicators of Mental Health</vt:lpstr>
      <vt:lpstr>PowerPoint Presentation</vt:lpstr>
      <vt:lpstr>Characteristics of a Mentally Healthy Person</vt:lpstr>
      <vt:lpstr>MENTAL ILLNESS</vt:lpstr>
      <vt:lpstr>PROBLEMS OF MENTAL DISORDERS</vt:lpstr>
      <vt:lpstr>CONCEPTS OF NORMAL AND ABNORMAL BEHAVIOR</vt:lpstr>
      <vt:lpstr>PowerPoint Presentation</vt:lpstr>
      <vt:lpstr>ETIOLOGY OF MENTAL ILLNESS</vt:lpstr>
      <vt:lpstr>PowerPoint Presentation</vt:lpstr>
      <vt:lpstr>PowerPoint Presentation</vt:lpstr>
      <vt:lpstr>MISCONCEPTIONS ABOUT MENTAL ILLNESS</vt:lpstr>
      <vt:lpstr>MENTAL HEALTH TEAM OR MULTIDISCIPLINARY TEAM</vt:lpstr>
      <vt:lpstr>CLASSIFICATION OF MENTAL DISORDERS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dc:creator>
  <cp:lastModifiedBy>RITIKA</cp:lastModifiedBy>
  <cp:revision>14</cp:revision>
  <dcterms:created xsi:type="dcterms:W3CDTF">2006-08-16T00:00:00Z</dcterms:created>
  <dcterms:modified xsi:type="dcterms:W3CDTF">2021-02-22T14:07:29Z</dcterms:modified>
</cp:coreProperties>
</file>