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73"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3BB91C2-9778-4B14-A2EF-0CAEFE46D7DB}" type="datetimeFigureOut">
              <a:rPr lang="en-US" smtClean="0"/>
              <a:pPr/>
              <a:t>10/6/2020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D594606-E531-468B-B516-2AD8B34FE49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3BB91C2-9778-4B14-A2EF-0CAEFE46D7DB}" type="datetimeFigureOut">
              <a:rPr lang="en-US" smtClean="0"/>
              <a:pPr/>
              <a:t>10/6/2020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594606-E531-468B-B516-2AD8B34FE49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3BB91C2-9778-4B14-A2EF-0CAEFE46D7DB}" type="datetimeFigureOut">
              <a:rPr lang="en-US" smtClean="0"/>
              <a:pPr/>
              <a:t>10/6/2020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594606-E531-468B-B516-2AD8B34FE49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3BB91C2-9778-4B14-A2EF-0CAEFE46D7DB}" type="datetimeFigureOut">
              <a:rPr lang="en-US" smtClean="0"/>
              <a:pPr/>
              <a:t>10/6/2020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594606-E531-468B-B516-2AD8B34FE49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3BB91C2-9778-4B14-A2EF-0CAEFE46D7DB}" type="datetimeFigureOut">
              <a:rPr lang="en-US" smtClean="0"/>
              <a:pPr/>
              <a:t>10/6/2020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594606-E531-468B-B516-2AD8B34FE49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3BB91C2-9778-4B14-A2EF-0CAEFE46D7DB}" type="datetimeFigureOut">
              <a:rPr lang="en-US" smtClean="0"/>
              <a:pPr/>
              <a:t>10/6/2020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594606-E531-468B-B516-2AD8B34FE49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3BB91C2-9778-4B14-A2EF-0CAEFE46D7DB}" type="datetimeFigureOut">
              <a:rPr lang="en-US" smtClean="0"/>
              <a:pPr/>
              <a:t>10/6/2020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594606-E531-468B-B516-2AD8B34FE49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3BB91C2-9778-4B14-A2EF-0CAEFE46D7DB}" type="datetimeFigureOut">
              <a:rPr lang="en-US" smtClean="0"/>
              <a:pPr/>
              <a:t>10/6/2020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594606-E531-468B-B516-2AD8B34FE49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BB91C2-9778-4B14-A2EF-0CAEFE46D7DB}" type="datetimeFigureOut">
              <a:rPr lang="en-US" smtClean="0"/>
              <a:pPr/>
              <a:t>10/6/2020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594606-E531-468B-B516-2AD8B34FE49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3BB91C2-9778-4B14-A2EF-0CAEFE46D7DB}" type="datetimeFigureOut">
              <a:rPr lang="en-US" smtClean="0"/>
              <a:pPr/>
              <a:t>10/6/2020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594606-E531-468B-B516-2AD8B34FE49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3BB91C2-9778-4B14-A2EF-0CAEFE46D7DB}" type="datetimeFigureOut">
              <a:rPr lang="en-US" smtClean="0"/>
              <a:pPr/>
              <a:t>10/6/2020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6D594606-E531-468B-B516-2AD8B34FE499}"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3BB91C2-9778-4B14-A2EF-0CAEFE46D7DB}" type="datetimeFigureOut">
              <a:rPr lang="en-US" smtClean="0"/>
              <a:pPr/>
              <a:t>10/6/2020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D594606-E531-468B-B516-2AD8B34FE499}"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ctr"/>
            <a:r>
              <a:rPr lang="en-IN" dirty="0" smtClean="0"/>
              <a:t/>
            </a:r>
            <a:br>
              <a:rPr lang="en-IN" dirty="0" smtClean="0"/>
            </a:br>
            <a:r>
              <a:rPr lang="en-IN" dirty="0" smtClean="0"/>
              <a:t/>
            </a:r>
            <a:br>
              <a:rPr lang="en-IN" dirty="0" smtClean="0"/>
            </a:br>
            <a:r>
              <a:rPr lang="en-IN" dirty="0" smtClean="0"/>
              <a:t>WELCOME</a:t>
            </a:r>
            <a:endParaRPr lang="en-US" dirty="0"/>
          </a:p>
        </p:txBody>
      </p:sp>
      <p:sp>
        <p:nvSpPr>
          <p:cNvPr id="10" name="Text Placeholder 9"/>
          <p:cNvSpPr>
            <a:spLocks noGrp="1"/>
          </p:cNvSpPr>
          <p:nvPr>
            <p:ph type="body" sz="half" idx="2"/>
          </p:nvPr>
        </p:nvSpPr>
        <p:spPr/>
        <p:txBody>
          <a:bodyPr/>
          <a:lstStyle/>
          <a:p>
            <a:endParaRPr lang="en-US" dirty="0"/>
          </a:p>
        </p:txBody>
      </p:sp>
      <p:pic>
        <p:nvPicPr>
          <p:cNvPr id="11" name="Picture Placeholder 10" descr="images.jfif"/>
          <p:cNvPicPr>
            <a:picLocks noGrp="1" noChangeAspect="1"/>
          </p:cNvPicPr>
          <p:nvPr>
            <p:ph type="pic" idx="1"/>
          </p:nvPr>
        </p:nvPicPr>
        <p:blipFill>
          <a:blip r:embed="rId2"/>
          <a:srcRect l="5999" r="5999"/>
          <a:stretch>
            <a:fillRect/>
          </a:stretch>
        </p:blipFill>
        <p:spPr>
          <a:xfrm>
            <a:off x="582506" y="600803"/>
            <a:ext cx="8099385" cy="4829025"/>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to="" calcmode="lin" valueType="num">
                                      <p:cBhvr>
                                        <p:cTn id="7" dur="1" fill="hold"/>
                                        <p:tgtEl>
                                          <p:spTgt spid="11"/>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IN" dirty="0" smtClean="0"/>
              <a:t>Nurses working in mental hospitals definitely  need an adequate knowledge of normal and abnormal psychology.</a:t>
            </a:r>
          </a:p>
          <a:p>
            <a:pPr algn="just"/>
            <a:r>
              <a:rPr lang="en-IN" dirty="0" smtClean="0"/>
              <a:t>The knowledge of psychology helps the nurses in recognizing mental illness at general hospitals and community health centres and provide appropriate guidance to deal with stress, anxiety and other life problems.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To understand other people</a:t>
            </a:r>
            <a:endParaRPr lang="en-US" dirty="0"/>
          </a:p>
        </p:txBody>
      </p:sp>
      <p:sp>
        <p:nvSpPr>
          <p:cNvPr id="3" name="Content Placeholder 2"/>
          <p:cNvSpPr>
            <a:spLocks noGrp="1"/>
          </p:cNvSpPr>
          <p:nvPr>
            <p:ph idx="1"/>
          </p:nvPr>
        </p:nvSpPr>
        <p:spPr/>
        <p:txBody>
          <a:bodyPr/>
          <a:lstStyle/>
          <a:p>
            <a:pPr algn="just"/>
            <a:r>
              <a:rPr lang="en-IN" dirty="0" smtClean="0"/>
              <a:t>The student nurse has to study, work and live with other nurses, doctors, patients and their family members.</a:t>
            </a:r>
          </a:p>
          <a:p>
            <a:pPr algn="just"/>
            <a:r>
              <a:rPr lang="en-IN" dirty="0" smtClean="0"/>
              <a:t>With her scientific knowledge of human nature, she will understand them better and thus achieve greater success in interpersonal relationships.</a:t>
            </a:r>
          </a:p>
          <a:p>
            <a:pPr algn="just"/>
            <a:r>
              <a:rPr lang="en-IN" dirty="0" smtClean="0"/>
              <a:t>She will learn why others differs from their interests and abilities or in their likes and dislikes, in their interests and abilities or in their reactions to others.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to="" calcmode="lin" valueType="num">
                                      <p:cBhvr>
                                        <p:cTn id="22"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IN" dirty="0" smtClean="0"/>
              <a:t>She will realize how to differences in behaviour to some extent, are due to differences in customs &amp; beliefs or cultural pattern of groups to which she belongs or the way she has been brought up during her early years.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To provide quality care to patients.</a:t>
            </a:r>
            <a:endParaRPr lang="en-US" dirty="0"/>
          </a:p>
        </p:txBody>
      </p:sp>
      <p:sp>
        <p:nvSpPr>
          <p:cNvPr id="3" name="Content Placeholder 2"/>
          <p:cNvSpPr>
            <a:spLocks noGrp="1"/>
          </p:cNvSpPr>
          <p:nvPr>
            <p:ph idx="1"/>
          </p:nvPr>
        </p:nvSpPr>
        <p:spPr/>
        <p:txBody>
          <a:bodyPr/>
          <a:lstStyle/>
          <a:p>
            <a:pPr algn="just"/>
            <a:r>
              <a:rPr lang="en-IN" dirty="0" smtClean="0"/>
              <a:t>A nurse with good knowledge of human psychology can understand what fears or anxieties the patient faces, what he feels, what he would like to know and why he behaves the way he does.</a:t>
            </a:r>
          </a:p>
          <a:p>
            <a:pPr algn="just"/>
            <a:r>
              <a:rPr lang="en-IN" dirty="0" smtClean="0"/>
              <a:t>It will help the nurse to anticipate and meet requirements of the patients and relatives to adjust to the unavoidable circumstances in the best possible way.</a:t>
            </a:r>
          </a:p>
          <a:p>
            <a:pPr algn="just"/>
            <a:r>
              <a:rPr lang="en-IN" dirty="0" smtClean="0"/>
              <a:t>A good understanding of these patients by the nurse can be of best support to him.</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to="" calcmode="lin" valueType="num">
                                      <p:cBhvr>
                                        <p:cTn id="22"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480"/>
            <a:ext cx="8229600" cy="1275608"/>
          </a:xfrm>
        </p:spPr>
        <p:txBody>
          <a:bodyPr>
            <a:normAutofit/>
          </a:bodyPr>
          <a:lstStyle/>
          <a:p>
            <a:r>
              <a:rPr lang="en-IN" sz="3600" dirty="0" smtClean="0"/>
              <a:t>Helps the patients to adjust to the situations.</a:t>
            </a:r>
            <a:endParaRPr lang="en-US" sz="3600" dirty="0"/>
          </a:p>
        </p:txBody>
      </p:sp>
      <p:sp>
        <p:nvSpPr>
          <p:cNvPr id="3" name="Content Placeholder 2"/>
          <p:cNvSpPr>
            <a:spLocks noGrp="1"/>
          </p:cNvSpPr>
          <p:nvPr>
            <p:ph idx="1"/>
          </p:nvPr>
        </p:nvSpPr>
        <p:spPr/>
        <p:txBody>
          <a:bodyPr/>
          <a:lstStyle/>
          <a:p>
            <a:pPr algn="just"/>
            <a:r>
              <a:rPr lang="en-IN" dirty="0" smtClean="0"/>
              <a:t>Illness and physical handicaps often bring about need for major adjustments.</a:t>
            </a:r>
          </a:p>
          <a:p>
            <a:pPr algn="just"/>
            <a:r>
              <a:rPr lang="en-IN" dirty="0" smtClean="0"/>
              <a:t>Many disease such as heart disease and cancer etc. Require a special coping skills and health care.</a:t>
            </a:r>
          </a:p>
          <a:p>
            <a:pPr algn="just"/>
            <a:r>
              <a:rPr lang="en-IN" dirty="0" smtClean="0"/>
              <a:t>A nurse trained in psychology can be effective health educator and help in these kind of adjustments.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to="" calcmode="lin" valueType="num">
                                      <p:cBhvr>
                                        <p:cTn id="22"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642918"/>
            <a:ext cx="8229600" cy="1204170"/>
          </a:xfrm>
        </p:spPr>
        <p:txBody>
          <a:bodyPr>
            <a:normAutofit/>
          </a:bodyPr>
          <a:lstStyle/>
          <a:p>
            <a:r>
              <a:rPr lang="en-IN" sz="2800" b="1" dirty="0" smtClean="0"/>
              <a:t>Help the student nurse to appreciate the necessity for changing the environment or surroundings. </a:t>
            </a:r>
            <a:endParaRPr lang="en-US" sz="2800" b="1" dirty="0"/>
          </a:p>
        </p:txBody>
      </p:sp>
      <p:sp>
        <p:nvSpPr>
          <p:cNvPr id="3" name="Content Placeholder 2"/>
          <p:cNvSpPr>
            <a:spLocks noGrp="1"/>
          </p:cNvSpPr>
          <p:nvPr>
            <p:ph idx="1"/>
          </p:nvPr>
        </p:nvSpPr>
        <p:spPr/>
        <p:txBody>
          <a:bodyPr/>
          <a:lstStyle/>
          <a:p>
            <a:pPr algn="just"/>
            <a:r>
              <a:rPr lang="en-IN" dirty="0" smtClean="0"/>
              <a:t>Good nursing care depends upon the ability of a nurse to understand the situation properly and also in obtaining the cooperation of other people concerned.</a:t>
            </a:r>
          </a:p>
          <a:p>
            <a:pPr algn="just"/>
            <a:r>
              <a:rPr lang="en-IN" dirty="0" smtClean="0"/>
              <a:t>The change in environment is sometimes necessary for better adjustment and happiness.</a:t>
            </a:r>
          </a:p>
          <a:p>
            <a:pPr algn="just"/>
            <a:r>
              <a:rPr lang="en-IN" dirty="0" smtClean="0"/>
              <a:t>For example : a body who is completely denied the affectionate care of his parents may do better if he is given the care of foster parents.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to="" calcmode="lin" valueType="num">
                                      <p:cBhvr>
                                        <p:cTn id="22"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Help for effective studying</a:t>
            </a:r>
            <a:endParaRPr lang="en-US" dirty="0"/>
          </a:p>
        </p:txBody>
      </p:sp>
      <p:sp>
        <p:nvSpPr>
          <p:cNvPr id="3" name="Content Placeholder 2"/>
          <p:cNvSpPr>
            <a:spLocks noGrp="1"/>
          </p:cNvSpPr>
          <p:nvPr>
            <p:ph idx="1"/>
          </p:nvPr>
        </p:nvSpPr>
        <p:spPr/>
        <p:txBody>
          <a:bodyPr/>
          <a:lstStyle/>
          <a:p>
            <a:pPr algn="just"/>
            <a:r>
              <a:rPr lang="en-IN" dirty="0" smtClean="0"/>
              <a:t>The nurse has to learn many new things during her training.</a:t>
            </a:r>
          </a:p>
          <a:p>
            <a:pPr algn="just"/>
            <a:r>
              <a:rPr lang="en-IN" dirty="0" smtClean="0"/>
              <a:t>She has to obtain the knowledge of correct facts about disease conditions and their treatment.</a:t>
            </a:r>
          </a:p>
          <a:p>
            <a:pPr algn="just"/>
            <a:r>
              <a:rPr lang="en-IN" dirty="0" smtClean="0"/>
              <a:t>The study of psychology of learning will help the nurse to acquire knowledge in an effective way.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to="" calcmode="lin" valueType="num">
                                      <p:cBhvr>
                                        <p:cTn id="22"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Readjustment</a:t>
            </a:r>
            <a:endParaRPr lang="en-US" dirty="0"/>
          </a:p>
        </p:txBody>
      </p:sp>
      <p:sp>
        <p:nvSpPr>
          <p:cNvPr id="3" name="Content Placeholder 2"/>
          <p:cNvSpPr>
            <a:spLocks noGrp="1"/>
          </p:cNvSpPr>
          <p:nvPr>
            <p:ph idx="1"/>
          </p:nvPr>
        </p:nvSpPr>
        <p:spPr/>
        <p:txBody>
          <a:bodyPr/>
          <a:lstStyle/>
          <a:p>
            <a:pPr algn="just"/>
            <a:r>
              <a:rPr lang="en-IN" dirty="0" smtClean="0"/>
              <a:t>Every profession and career requires readjustment.</a:t>
            </a:r>
          </a:p>
          <a:p>
            <a:pPr algn="just"/>
            <a:r>
              <a:rPr lang="en-IN" dirty="0" smtClean="0"/>
              <a:t>A nurse needs to make the following kinds of adjustments for success in nursing career:</a:t>
            </a:r>
          </a:p>
          <a:p>
            <a:pPr marL="571500" indent="-571500" algn="just">
              <a:buNone/>
            </a:pPr>
            <a:r>
              <a:rPr lang="en-IN" dirty="0" smtClean="0"/>
              <a:t>	1) Overcoming homesickness and self reliance is 	needed if she has to live smoothly in a hostel or 	hospital.</a:t>
            </a:r>
          </a:p>
          <a:p>
            <a:pPr marL="571500" indent="-571500" algn="just">
              <a:buNone/>
            </a:pPr>
            <a:r>
              <a:rPr lang="en-IN" dirty="0" smtClean="0"/>
              <a:t>	2) Adjusting to sick persons, who may cry or be 	desperate or even ventilate their anger by making 	the nurse a target of their abuse and curse.</a:t>
            </a:r>
          </a:p>
          <a:p>
            <a:pPr marL="571500" indent="-571500" algn="just">
              <a:buNone/>
            </a:pPr>
            <a:r>
              <a:rPr lang="en-IN" dirty="0" smtClean="0"/>
              <a:t>	3) Trying to study and work together.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to="" calcmode="lin" valueType="num">
                                      <p:cBhvr>
                                        <p:cTn id="22" dur="1" fill="hold"/>
                                        <p:tgtEl>
                                          <p:spTgt spid="3">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to="" calcmode="lin" valueType="num">
                                      <p:cBhvr>
                                        <p:cTn id="27" dur="1" fill="hold"/>
                                        <p:tgtEl>
                                          <p:spTgt spid="3">
                                            <p:txEl>
                                              <p:pRg st="3" end="3"/>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to="" calcmode="lin" valueType="num">
                                      <p:cBhvr>
                                        <p:cTn id="32" dur="1" fill="hold"/>
                                        <p:tgtEl>
                                          <p:spTgt spid="3">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IN" dirty="0" smtClean="0"/>
              <a:t>In these efforts knowledge of psychology can be helpful, as an insight into the emotions will clear lots of problems.</a:t>
            </a:r>
          </a:p>
          <a:p>
            <a:pPr algn="just"/>
            <a:r>
              <a:rPr lang="en-IN" dirty="0" smtClean="0"/>
              <a:t>The well-being of patient is the prime responsibility of a nurse.</a:t>
            </a:r>
          </a:p>
          <a:p>
            <a:pPr algn="just"/>
            <a:r>
              <a:rPr lang="en-IN" dirty="0" smtClean="0"/>
              <a:t> She must not treat him physically, but also </a:t>
            </a:r>
            <a:r>
              <a:rPr lang="en-IN" dirty="0" err="1" smtClean="0"/>
              <a:t>instill</a:t>
            </a:r>
            <a:r>
              <a:rPr lang="en-IN" dirty="0" smtClean="0"/>
              <a:t> confidence in capacity to improve and recover fully.</a:t>
            </a:r>
          </a:p>
          <a:p>
            <a:pPr algn="just"/>
            <a:r>
              <a:rPr lang="en-IN" dirty="0" smtClean="0"/>
              <a:t>For this, knowledge of human psychology is essential.</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download (1).jfif"/>
          <p:cNvPicPr>
            <a:picLocks noGrp="1" noChangeAspect="1"/>
          </p:cNvPicPr>
          <p:nvPr>
            <p:ph idx="1"/>
          </p:nvPr>
        </p:nvPicPr>
        <p:blipFill>
          <a:blip r:embed="rId2"/>
          <a:stretch>
            <a:fillRect/>
          </a:stretch>
        </p:blipFill>
        <p:spPr>
          <a:xfrm>
            <a:off x="285720" y="642918"/>
            <a:ext cx="8501122" cy="5929354"/>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Psychology relevance to nursing</a:t>
            </a:r>
            <a:endParaRPr lang="en-US" dirty="0"/>
          </a:p>
        </p:txBody>
      </p:sp>
      <p:sp>
        <p:nvSpPr>
          <p:cNvPr id="3" name="Subtitle 2"/>
          <p:cNvSpPr>
            <a:spLocks noGrp="1"/>
          </p:cNvSpPr>
          <p:nvPr>
            <p:ph type="subTitle" idx="1"/>
          </p:nvPr>
        </p:nvSpPr>
        <p:spPr/>
        <p:txBody>
          <a:bodyPr/>
          <a:lstStyle/>
          <a:p>
            <a:r>
              <a:rPr lang="en-IN" dirty="0" smtClean="0"/>
              <a:t>By:</a:t>
            </a:r>
          </a:p>
          <a:p>
            <a:r>
              <a:rPr lang="en-IN" dirty="0" smtClean="0"/>
              <a:t>Ms. </a:t>
            </a:r>
            <a:r>
              <a:rPr lang="en-IN" dirty="0" err="1" smtClean="0"/>
              <a:t>Nehal</a:t>
            </a:r>
            <a:r>
              <a:rPr lang="en-IN" dirty="0" smtClean="0"/>
              <a:t> </a:t>
            </a:r>
            <a:r>
              <a:rPr lang="en-IN" dirty="0" err="1" smtClean="0"/>
              <a:t>Gohil</a:t>
            </a:r>
            <a:r>
              <a:rPr lang="en-IN" dirty="0" smtClean="0"/>
              <a:t>.</a:t>
            </a:r>
          </a:p>
          <a:p>
            <a:r>
              <a:rPr lang="en-IN" dirty="0" smtClean="0"/>
              <a:t>Nursing Tutor.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par>
                                <p:cTn id="13" presetID="24" presetClass="entr" presetSubtype="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to="" calcmode="lin" valueType="num">
                                      <p:cBhvr>
                                        <p:cTn id="15" dur="1" fill="hold"/>
                                        <p:tgtEl>
                                          <p:spTgt spid="3">
                                            <p:txEl>
                                              <p:pRg st="1" end="1"/>
                                            </p:txEl>
                                          </p:spTgt>
                                        </p:tgtEl>
                                        <p:attrNameLst>
                                          <p:attrName/>
                                        </p:attrNameLst>
                                      </p:cBhvr>
                                    </p:anim>
                                  </p:childTnLst>
                                </p:cTn>
                              </p:par>
                              <p:par>
                                <p:cTn id="16" presetID="24" presetClass="entr" presetSubtype="0"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to="" calcmode="lin" valueType="num">
                                      <p:cBhvr>
                                        <p:cTn id="18"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IN" smtClean="0"/>
              <a:t>Introduction</a:t>
            </a:r>
            <a:endParaRPr lang="en-US"/>
          </a:p>
        </p:txBody>
      </p:sp>
      <p:sp>
        <p:nvSpPr>
          <p:cNvPr id="14" name="Content Placeholder 13"/>
          <p:cNvSpPr>
            <a:spLocks noGrp="1"/>
          </p:cNvSpPr>
          <p:nvPr>
            <p:ph idx="1"/>
          </p:nvPr>
        </p:nvSpPr>
        <p:spPr>
          <a:xfrm>
            <a:off x="457200" y="1857364"/>
            <a:ext cx="8229600" cy="4467236"/>
          </a:xfrm>
        </p:spPr>
        <p:txBody>
          <a:bodyPr/>
          <a:lstStyle/>
          <a:p>
            <a:r>
              <a:rPr lang="en-IN" sz="3600" dirty="0" smtClean="0"/>
              <a:t>Psychology has become necessary in every profession including nursing today.</a:t>
            </a:r>
          </a:p>
          <a:p>
            <a:r>
              <a:rPr lang="en-IN" sz="3600" dirty="0" smtClean="0"/>
              <a:t>This is because of increasing emphasis being laid out on the interplay of body, mind and spirit in the health status of every individual.</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to="" calcmode="lin" valueType="num">
                                      <p:cBhvr>
                                        <p:cTn id="7" dur="1" fill="hold"/>
                                        <p:tgtEl>
                                          <p:spTgt spid="14">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14">
                                            <p:txEl>
                                              <p:pRg st="1" end="1"/>
                                            </p:txEl>
                                          </p:spTgt>
                                        </p:tgtEl>
                                        <p:attrNameLst>
                                          <p:attrName>style.visibility</p:attrName>
                                        </p:attrNameLst>
                                      </p:cBhvr>
                                      <p:to>
                                        <p:strVal val="visible"/>
                                      </p:to>
                                    </p:set>
                                    <p:anim to="" calcmode="lin" valueType="num">
                                      <p:cBhvr>
                                        <p:cTn id="12" dur="1" fill="hold"/>
                                        <p:tgtEl>
                                          <p:spTgt spid="14">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IN" sz="3200" dirty="0" smtClean="0"/>
              <a:t>The success in life of many people depends on how they get along with others, influence others and react to others.</a:t>
            </a:r>
          </a:p>
          <a:p>
            <a:r>
              <a:rPr lang="en-IN" sz="3200" dirty="0" smtClean="0"/>
              <a:t>The ability to understand ourselves and others comes from a wise study of psychology.</a:t>
            </a:r>
          </a:p>
          <a:p>
            <a:r>
              <a:rPr lang="en-IN" sz="3200" dirty="0" smtClean="0"/>
              <a:t>The learning of psychology helps a nurse in the following ways:</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1214446"/>
          </a:xfrm>
        </p:spPr>
        <p:txBody>
          <a:bodyPr>
            <a:normAutofit/>
          </a:bodyPr>
          <a:lstStyle/>
          <a:p>
            <a:r>
              <a:rPr lang="en-IN" sz="3200" b="1" dirty="0" smtClean="0"/>
              <a:t>To understand her own self</a:t>
            </a:r>
            <a:endParaRPr lang="en-US" sz="3200" b="1" dirty="0"/>
          </a:p>
        </p:txBody>
      </p:sp>
      <p:sp>
        <p:nvSpPr>
          <p:cNvPr id="3" name="Content Placeholder 2"/>
          <p:cNvSpPr>
            <a:spLocks noGrp="1"/>
          </p:cNvSpPr>
          <p:nvPr>
            <p:ph idx="1"/>
          </p:nvPr>
        </p:nvSpPr>
        <p:spPr>
          <a:xfrm>
            <a:off x="457200" y="1643050"/>
            <a:ext cx="8229600" cy="4681550"/>
          </a:xfrm>
        </p:spPr>
        <p:txBody>
          <a:bodyPr>
            <a:normAutofit/>
          </a:bodyPr>
          <a:lstStyle/>
          <a:p>
            <a:pPr algn="just"/>
            <a:r>
              <a:rPr lang="en-IN" dirty="0" smtClean="0"/>
              <a:t>The knowledge of psychology will help the nurse to get an insight into own motives, desires, emotions, feelings, attitude, personality characteristics and ambitions.</a:t>
            </a:r>
          </a:p>
          <a:p>
            <a:pPr algn="just"/>
            <a:r>
              <a:rPr lang="en-IN" dirty="0" smtClean="0"/>
              <a:t>She will realize how her personality is highly </a:t>
            </a:r>
            <a:r>
              <a:rPr lang="en-IN" dirty="0" err="1" smtClean="0"/>
              <a:t>inividualistic</a:t>
            </a:r>
            <a:r>
              <a:rPr lang="en-IN" dirty="0" smtClean="0"/>
              <a:t> and complex, arrives at decisions in her life and solve her own problems.</a:t>
            </a:r>
          </a:p>
          <a:p>
            <a:pPr algn="just"/>
            <a:r>
              <a:rPr lang="en-IN" dirty="0" smtClean="0"/>
              <a:t>This knowledge is also helps her understand her strengths and weaknesses.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to="" calcmode="lin" valueType="num">
                                      <p:cBhvr>
                                        <p:cTn id="22"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IN" dirty="0" smtClean="0"/>
              <a:t>By knowing these aspects she can not only try to overcome such weaknesses, which affect her work, but also develop good personality characteristics, abilities to carry on her responsibilities and perform her duties effectively and efficiently.</a:t>
            </a:r>
          </a:p>
          <a:p>
            <a:pPr algn="just"/>
            <a:r>
              <a:rPr lang="en-IN" dirty="0" smtClean="0"/>
              <a:t>This will let her direct her own life more productively and relate more easily with others, enabling her to control situations and attain self discipline.</a:t>
            </a:r>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To understand patients</a:t>
            </a:r>
            <a:endParaRPr lang="en-US" dirty="0"/>
          </a:p>
        </p:txBody>
      </p:sp>
      <p:sp>
        <p:nvSpPr>
          <p:cNvPr id="3" name="Content Placeholder 2"/>
          <p:cNvSpPr>
            <a:spLocks noGrp="1"/>
          </p:cNvSpPr>
          <p:nvPr>
            <p:ph idx="1"/>
          </p:nvPr>
        </p:nvSpPr>
        <p:spPr/>
        <p:txBody>
          <a:bodyPr>
            <a:normAutofit lnSpcReduction="10000"/>
          </a:bodyPr>
          <a:lstStyle/>
          <a:p>
            <a:pPr algn="just"/>
            <a:r>
              <a:rPr lang="en-IN" dirty="0" smtClean="0"/>
              <a:t>The nurses are professionals meant for providing care to the patients</a:t>
            </a:r>
          </a:p>
          <a:p>
            <a:pPr algn="just"/>
            <a:r>
              <a:rPr lang="en-IN" dirty="0" smtClean="0"/>
              <a:t>The patient may be suffering from acute or chronic diseases; may be male or female, young or old and come to the hospital with so many physical and psychological problems.</a:t>
            </a:r>
          </a:p>
          <a:p>
            <a:pPr algn="just"/>
            <a:r>
              <a:rPr lang="en-IN" dirty="0" smtClean="0"/>
              <a:t>They may also have tensions, worries, pains and also many doubts about their illness.</a:t>
            </a:r>
          </a:p>
          <a:p>
            <a:pPr algn="just"/>
            <a:r>
              <a:rPr lang="en-IN" dirty="0" smtClean="0"/>
              <a:t>The knowledge of psychology will help the nurse to understand the problems &amp; needs of the patients and attend them.</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to="" calcmode="lin" valueType="num">
                                      <p:cBhvr>
                                        <p:cTn id="22" dur="1" fill="hold"/>
                                        <p:tgtEl>
                                          <p:spTgt spid="3">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to="" calcmode="lin" valueType="num">
                                      <p:cBhvr>
                                        <p:cTn id="27"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IN" dirty="0" smtClean="0"/>
              <a:t>She can understand the motives, attitudes, perceptions and personality characteristics of patient in a better way.</a:t>
            </a:r>
          </a:p>
          <a:p>
            <a:pPr algn="just"/>
            <a:r>
              <a:rPr lang="en-IN" dirty="0" smtClean="0"/>
              <a:t>This will help the patient to attain quick relief and cure, which is basic motto of a nurse.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To recognize abnormal behaviour</a:t>
            </a:r>
            <a:endParaRPr lang="en-US" dirty="0"/>
          </a:p>
        </p:txBody>
      </p:sp>
      <p:sp>
        <p:nvSpPr>
          <p:cNvPr id="3" name="Content Placeholder 2"/>
          <p:cNvSpPr>
            <a:spLocks noGrp="1"/>
          </p:cNvSpPr>
          <p:nvPr>
            <p:ph idx="1"/>
          </p:nvPr>
        </p:nvSpPr>
        <p:spPr/>
        <p:txBody>
          <a:bodyPr/>
          <a:lstStyle/>
          <a:p>
            <a:pPr algn="just"/>
            <a:r>
              <a:rPr lang="en-IN" dirty="0" smtClean="0"/>
              <a:t>Psychology is relevant not only in physical health care but also highly relevant in field of mental health.</a:t>
            </a:r>
          </a:p>
          <a:p>
            <a:pPr algn="just"/>
            <a:r>
              <a:rPr lang="en-IN" dirty="0" smtClean="0"/>
              <a:t>Presently more and more people are suffering from mental illness.</a:t>
            </a:r>
          </a:p>
          <a:p>
            <a:pPr algn="just"/>
            <a:r>
              <a:rPr lang="en-IN" dirty="0" smtClean="0"/>
              <a:t>While some patients may have minor problems, other suffer with serious illnesses.</a:t>
            </a:r>
          </a:p>
          <a:p>
            <a:pPr algn="just"/>
            <a:r>
              <a:rPr lang="en-IN" dirty="0" smtClean="0"/>
              <a:t>The knowledge of psychology will help nurses to understand abnormal behaviours and help the patients in management mental of illness.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to="" calcmode="lin" valueType="num">
                                      <p:cBhvr>
                                        <p:cTn id="22" dur="1" fill="hold"/>
                                        <p:tgtEl>
                                          <p:spTgt spid="3">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to="" calcmode="lin" valueType="num">
                                      <p:cBhvr>
                                        <p:cTn id="27"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170</TotalTime>
  <Words>967</Words>
  <Application>Microsoft Office PowerPoint</Application>
  <PresentationFormat>On-screen Show (4:3)</PresentationFormat>
  <Paragraphs>62</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Flow</vt:lpstr>
      <vt:lpstr>  WELCOME</vt:lpstr>
      <vt:lpstr>Psychology relevance to nursing</vt:lpstr>
      <vt:lpstr>Introduction</vt:lpstr>
      <vt:lpstr>Slide 4</vt:lpstr>
      <vt:lpstr>To understand her own self</vt:lpstr>
      <vt:lpstr>Slide 6</vt:lpstr>
      <vt:lpstr>To understand patients</vt:lpstr>
      <vt:lpstr>Slide 8</vt:lpstr>
      <vt:lpstr>To recognize abnormal behaviour</vt:lpstr>
      <vt:lpstr>Slide 10</vt:lpstr>
      <vt:lpstr>To understand other people</vt:lpstr>
      <vt:lpstr>Slide 12</vt:lpstr>
      <vt:lpstr>To provide quality care to patients.</vt:lpstr>
      <vt:lpstr>Helps the patients to adjust to the situations.</vt:lpstr>
      <vt:lpstr>Help the student nurse to appreciate the necessity for changing the environment or surroundings. </vt:lpstr>
      <vt:lpstr>Help for effective studying</vt:lpstr>
      <vt:lpstr>Readjustment</vt:lpstr>
      <vt:lpstr>Slide 18</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Psychology relevance to nursing</dc:title>
  <dc:creator>nh gohil257</dc:creator>
  <cp:lastModifiedBy>nurshing</cp:lastModifiedBy>
  <cp:revision>17</cp:revision>
  <dcterms:created xsi:type="dcterms:W3CDTF">2018-10-07T08:57:26Z</dcterms:created>
  <dcterms:modified xsi:type="dcterms:W3CDTF">2020-10-06T12:03:55Z</dcterms:modified>
</cp:coreProperties>
</file>