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C255B5-D9CB-4AE2-955B-B5F62C3740C5}"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C255B5-D9CB-4AE2-955B-B5F62C3740C5}"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C255B5-D9CB-4AE2-955B-B5F62C3740C5}"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C255B5-D9CB-4AE2-955B-B5F62C3740C5}"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C255B5-D9CB-4AE2-955B-B5F62C3740C5}"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C255B5-D9CB-4AE2-955B-B5F62C3740C5}"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C255B5-D9CB-4AE2-955B-B5F62C3740C5}" type="datetimeFigureOut">
              <a:rPr lang="en-US" smtClean="0"/>
              <a:pPr/>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C255B5-D9CB-4AE2-955B-B5F62C3740C5}"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C255B5-D9CB-4AE2-955B-B5F62C3740C5}"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C255B5-D9CB-4AE2-955B-B5F62C3740C5}"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C255B5-D9CB-4AE2-955B-B5F62C3740C5}"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A7E18-D990-4611-BA55-8C54D49101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C255B5-D9CB-4AE2-955B-B5F62C3740C5}" type="datetimeFigureOut">
              <a:rPr lang="en-US" smtClean="0"/>
              <a:pPr/>
              <a:t>2/22/2021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A7E18-D990-4611-BA55-8C54D491011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u="sng" dirty="0" smtClean="0">
                <a:solidFill>
                  <a:srgbClr val="002060"/>
                </a:solidFill>
              </a:rPr>
              <a:t>Fetal circulation</a:t>
            </a:r>
            <a:endParaRPr lang="en-US" sz="6000" b="1" u="sng" dirty="0">
              <a:solidFill>
                <a:srgbClr val="002060"/>
              </a:solidFill>
            </a:endParaRPr>
          </a:p>
        </p:txBody>
      </p:sp>
      <p:sp>
        <p:nvSpPr>
          <p:cNvPr id="3" name="Subtitle 2"/>
          <p:cNvSpPr>
            <a:spLocks noGrp="1"/>
          </p:cNvSpPr>
          <p:nvPr>
            <p:ph type="subTitle" idx="1"/>
          </p:nvPr>
        </p:nvSpPr>
        <p:spPr/>
        <p:txBody>
          <a:bodyPr/>
          <a:lstStyle/>
          <a:p>
            <a:r>
              <a:rPr lang="en-US" dirty="0" smtClean="0"/>
              <a:t>                 PREPARED BY </a:t>
            </a:r>
          </a:p>
          <a:p>
            <a:r>
              <a:rPr lang="en-US" dirty="0" smtClean="0"/>
              <a:t>                             MS.PARUL SHARMA</a:t>
            </a:r>
            <a:endParaRPr lang="en-US"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42852"/>
            <a:ext cx="9144000" cy="6715148"/>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fetal circulation differs mainly from the adult one by the placenta of 3 major vascular shunt.</a:t>
            </a:r>
          </a:p>
          <a:p>
            <a:pPr marL="514350" indent="-514350">
              <a:buFont typeface="+mj-lt"/>
              <a:buAutoNum type="arabicPeriod"/>
            </a:pPr>
            <a:r>
              <a:rPr lang="en-US" dirty="0" smtClean="0"/>
              <a:t>Ductus venosus</a:t>
            </a:r>
            <a:r>
              <a:rPr lang="en-US" dirty="0" smtClean="0">
                <a:sym typeface="Wingdings" pitchFamily="2" charset="2"/>
              </a:rPr>
              <a:t>:(between the umbilical vein and inferior vena cava)</a:t>
            </a:r>
          </a:p>
          <a:p>
            <a:pPr marL="514350" indent="-514350">
              <a:buFont typeface="+mj-lt"/>
              <a:buAutoNum type="arabicPeriod"/>
            </a:pPr>
            <a:r>
              <a:rPr lang="en-US" dirty="0" smtClean="0">
                <a:sym typeface="Wingdings" pitchFamily="2" charset="2"/>
              </a:rPr>
              <a:t>Foramen oval: (between the right and left atrium)</a:t>
            </a:r>
          </a:p>
          <a:p>
            <a:pPr marL="514350" indent="-514350">
              <a:buFont typeface="+mj-lt"/>
              <a:buAutoNum type="arabicPeriod"/>
            </a:pPr>
            <a:r>
              <a:rPr lang="en-US" dirty="0" smtClean="0">
                <a:sym typeface="Wingdings" pitchFamily="2" charset="2"/>
              </a:rPr>
              <a:t>Ductus arteriosus: (between the pulmonary artery and descending aorta)</a:t>
            </a:r>
            <a:endParaRPr lang="en-US" dirty="0"/>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rational of these shunt is to divert to oxygenated blood from the less functioning organ as lung, liver, kidney, and intestine as placenta carry there function to the brain, heart and part of the body.</a:t>
            </a:r>
          </a:p>
          <a:p>
            <a:r>
              <a:rPr lang="en-US" dirty="0" smtClean="0"/>
              <a:t>As the placenta acts as the intermidediary organ of transfer between the mother and fetus, fetal circulation differs from that required extra uterine existence.</a:t>
            </a:r>
            <a:endParaRPr lang="en-US"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fetus receive oxygen through the placenta because the lung do not functions as organs of respiratory in the uterus.</a:t>
            </a:r>
          </a:p>
          <a:p>
            <a:r>
              <a:rPr lang="en-US" dirty="0" smtClean="0"/>
              <a:t>In fetal circulation have tow arteries and own vein</a:t>
            </a:r>
          </a:p>
          <a:p>
            <a:r>
              <a:rPr lang="en-US" dirty="0" smtClean="0"/>
              <a:t>Artery carry deoxygenated blood and vein carry oxygenated blood.</a:t>
            </a:r>
          </a:p>
          <a:p>
            <a:r>
              <a:rPr lang="en-US" dirty="0" smtClean="0"/>
              <a:t> </a:t>
            </a:r>
            <a:endParaRPr lang="en-US"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following function</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en-US" dirty="0" smtClean="0"/>
              <a:t>The umbilical vein transport blood rich oxygen and nutrients from the placenta to mother.</a:t>
            </a:r>
          </a:p>
          <a:p>
            <a:pPr>
              <a:buFont typeface="Wingdings" pitchFamily="2" charset="2"/>
              <a:buChar char="q"/>
            </a:pPr>
            <a:r>
              <a:rPr lang="en-US" dirty="0" smtClean="0"/>
              <a:t>This vein travels along the anterior abdominal wall of the fetus to liver, and than umbilical vein divided into two branches.</a:t>
            </a:r>
          </a:p>
          <a:p>
            <a:pPr>
              <a:buFont typeface="Wingdings" pitchFamily="2" charset="2"/>
              <a:buChar char="q"/>
            </a:pPr>
            <a:r>
              <a:rPr lang="en-US" dirty="0" smtClean="0"/>
              <a:t>About half of blood passes into the the liver and the rest enters a shutting vessals called the Ductus venosus that bypass the liver.</a:t>
            </a:r>
          </a:p>
          <a:p>
            <a:pPr>
              <a:buFont typeface="Wingdings" pitchFamily="2" charset="2"/>
              <a:buChar char="q"/>
            </a:pPr>
            <a:endParaRPr lang="en-US" dirty="0" smtClean="0"/>
          </a:p>
          <a:p>
            <a:pPr>
              <a:buFont typeface="Wingdings" pitchFamily="2" charset="2"/>
              <a:buChar char="q"/>
            </a:pPr>
            <a:endParaRPr lang="en-US" dirty="0"/>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Ductus venosus travels a short distance and joins the inferior vena cava.</a:t>
            </a:r>
          </a:p>
          <a:p>
            <a:r>
              <a:rPr lang="en-US" dirty="0" smtClean="0"/>
              <a:t>There, the oxygenated blood from the placenta is mixed with deoxygenated blood from the lower parts of the fetal body.</a:t>
            </a:r>
          </a:p>
          <a:p>
            <a:r>
              <a:rPr lang="en-US" dirty="0" smtClean="0"/>
              <a:t>This blood continue through the vena cava to the right atrium.</a:t>
            </a:r>
          </a:p>
          <a:p>
            <a:endParaRPr lang="en-US" dirty="0" smtClean="0"/>
          </a:p>
          <a:p>
            <a:pPr>
              <a:buNone/>
            </a:pPr>
            <a:endParaRPr lang="en-US" dirty="0" smtClean="0"/>
          </a:p>
        </p:txBody>
      </p:sp>
    </p:spTree>
  </p:cSld>
  <p:clrMapOvr>
    <a:masterClrMapping/>
  </p:clrMapOvr>
  <p:transition>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As the relatively high in oxygen enters the left atrium of the fetal heart, a large proportion of it is shunt directly into the left atrium through an opening in the aerial septum called the foramen ovale.</a:t>
            </a:r>
          </a:p>
          <a:p>
            <a:r>
              <a:rPr lang="en-US" dirty="0" smtClean="0"/>
              <a:t>The more highly oxygenated blood that enters the left atrium through the foramen ovale is mixed with a small amount of deoxygenated blood returning from the pulmonary vein.</a:t>
            </a:r>
            <a:endParaRPr lang="en-US" dirty="0"/>
          </a:p>
        </p:txBody>
      </p:sp>
    </p:spTree>
  </p:cSld>
  <p:clrMapOvr>
    <a:masterClrMapping/>
  </p:clrMapOvr>
  <p:transition>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This mixed moves into the left ventricles and is pumped into the aorta.</a:t>
            </a:r>
          </a:p>
          <a:p>
            <a:r>
              <a:rPr lang="en-US" dirty="0" smtClean="0"/>
              <a:t>Some of this blood reaches the myocardium by means of the coronary arteries and some reaches the tissues of the brain through the carotid arteries.</a:t>
            </a:r>
          </a:p>
          <a:p>
            <a:r>
              <a:rPr lang="en-US" dirty="0" smtClean="0"/>
              <a:t>The rest of the blood entering the right atrium, as well as the large proportion the deoxygenated blood entering from the superior vena cava, passes into right ventricles and out through the pulmonary artery.</a:t>
            </a:r>
            <a:endParaRPr lang="en-US" dirty="0"/>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Enough blood reaches the lung tissue to sustain them</a:t>
            </a:r>
          </a:p>
          <a:p>
            <a:r>
              <a:rPr lang="en-US" dirty="0" smtClean="0"/>
              <a:t>Most of the blood in the pulmonary arteries bypasses the lungs by entering the Ductus arteriosus, which connects, the pulmonary artery to descending portion of the aortic arch.</a:t>
            </a:r>
            <a:endParaRPr lang="en-US" dirty="0"/>
          </a:p>
        </p:txBody>
      </p:sp>
    </p:spTree>
  </p:cSld>
  <p:clrMapOvr>
    <a:masterClrMapping/>
  </p:clrMapOvr>
  <p:transition>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 of blood carry by the descending aorta lead to the various part in the lower region of the body.</a:t>
            </a:r>
          </a:p>
          <a:p>
            <a:r>
              <a:rPr lang="en-US" dirty="0" smtClean="0"/>
              <a:t>The rest of the blood passes into the umbilical iliac artery and lead to the placenta.</a:t>
            </a:r>
            <a:endParaRPr lang="en-US" dirty="0"/>
          </a:p>
        </p:txBody>
      </p:sp>
    </p:spTree>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in after birth</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Umbilical vein is obliterated and become round ligament of the liver.</a:t>
            </a:r>
          </a:p>
          <a:p>
            <a:pPr marL="514350" indent="-514350">
              <a:buFont typeface="+mj-lt"/>
              <a:buAutoNum type="arabicPeriod"/>
            </a:pPr>
            <a:r>
              <a:rPr lang="en-US" dirty="0" smtClean="0"/>
              <a:t>Umbilical arteries are obliterated and become round ligament of the liver.</a:t>
            </a:r>
          </a:p>
          <a:p>
            <a:pPr marL="514350" indent="-514350">
              <a:buFont typeface="+mj-lt"/>
              <a:buAutoNum type="arabicPeriod"/>
            </a:pPr>
            <a:r>
              <a:rPr lang="en-US" dirty="0" smtClean="0"/>
              <a:t>Ductus arteriosus  close( functionally 3-4 days and anatomical 3 weeks)</a:t>
            </a:r>
          </a:p>
          <a:p>
            <a:pPr marL="514350" indent="-514350">
              <a:buFont typeface="+mj-lt"/>
              <a:buAutoNum type="arabicPeriod"/>
            </a:pPr>
            <a:r>
              <a:rPr lang="en-US" dirty="0" smtClean="0"/>
              <a:t>The Ductus venosus close ( functionally within few hrs and anatomical 2 month)</a:t>
            </a:r>
          </a:p>
          <a:p>
            <a:pPr marL="514350" indent="-514350">
              <a:buFont typeface="+mj-lt"/>
              <a:buAutoNum type="arabicPeriod"/>
            </a:pPr>
            <a:r>
              <a:rPr lang="en-US" dirty="0" smtClean="0"/>
              <a:t>Foramen oval close ( after the umbilical cord is tied </a:t>
            </a:r>
            <a:r>
              <a:rPr lang="en-US" smtClean="0"/>
              <a:t>and cut)</a:t>
            </a:r>
            <a:endParaRPr lang="en-US" dirty="0" smtClean="0"/>
          </a:p>
          <a:p>
            <a:pPr marL="514350" indent="-514350">
              <a:buFont typeface="+mj-lt"/>
              <a:buAutoNum type="arabicPeriod"/>
            </a:pPr>
            <a:endParaRPr lang="en-US" dirty="0"/>
          </a:p>
        </p:txBody>
      </p:sp>
    </p:spTree>
  </p:cSld>
  <p:clrMapOvr>
    <a:masterClrMapping/>
  </p:clrMapOvr>
  <p:transition>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71470" y="-500090"/>
            <a:ext cx="9144000" cy="6858000"/>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573</Words>
  <Application>Microsoft Office PowerPoint</Application>
  <PresentationFormat>On-screen Show (4:3)</PresentationFormat>
  <Paragraphs>35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Fetal circulation</vt:lpstr>
      <vt:lpstr>Slide 2</vt:lpstr>
      <vt:lpstr>Slide 3</vt:lpstr>
      <vt:lpstr>Slide 4</vt:lpstr>
      <vt:lpstr>Slide 5</vt:lpstr>
      <vt:lpstr>The following function</vt:lpstr>
      <vt:lpstr>Slide 7</vt:lpstr>
      <vt:lpstr>Slide 8</vt:lpstr>
      <vt:lpstr>Slide 9</vt:lpstr>
      <vt:lpstr>Slide 10</vt:lpstr>
      <vt:lpstr>Slide 11</vt:lpstr>
      <vt:lpstr>Changing in after birth</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Fetal circulation</dc:title>
  <dc:creator>admin</dc:creator>
  <cp:lastModifiedBy>p</cp:lastModifiedBy>
  <cp:revision>13</cp:revision>
  <dcterms:created xsi:type="dcterms:W3CDTF">2019-11-19T13:42:59Z</dcterms:created>
  <dcterms:modified xsi:type="dcterms:W3CDTF">2021-02-22T12:31:08Z</dcterms:modified>
</cp:coreProperties>
</file>