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1552321" y="2566543"/>
            <a:ext cx="6191250" cy="76123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000" spc="10" dirty="0">
                <a:latin typeface="Showcard Gothic"/>
                <a:cs typeface="Showcard Gothic"/>
              </a:rPr>
              <a:t>GASTRIC LAVAGE</a:t>
            </a:r>
            <a:endParaRPr sz="6000">
              <a:latin typeface="Showcard Gothic"/>
              <a:cs typeface="Showcard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934845" y="315815"/>
            <a:ext cx="5272358" cy="107477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989" spc="10" dirty="0">
                <a:latin typeface="Harrington"/>
                <a:cs typeface="Harrington"/>
              </a:rPr>
              <a:t>DEFINATION</a:t>
            </a:r>
            <a:endParaRPr sz="6900">
              <a:latin typeface="Harrington"/>
              <a:cs typeface="Harrington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548640" y="1610611"/>
            <a:ext cx="8097565" cy="54078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solidFill>
                  <a:srgbClr val="FF0000"/>
                </a:solidFill>
                <a:latin typeface="Arial"/>
                <a:cs typeface="Arial"/>
              </a:rPr>
              <a:t>•  </a:t>
            </a:r>
            <a:r>
              <a:rPr sz="3200" spc="10" dirty="0">
                <a:solidFill>
                  <a:srgbClr val="FF0000"/>
                </a:solidFill>
                <a:latin typeface="Sylfaen"/>
                <a:cs typeface="Sylfaen"/>
              </a:rPr>
              <a:t>Gastric lavage </a:t>
            </a:r>
            <a:r>
              <a:rPr sz="3200" spc="10" dirty="0">
                <a:latin typeface="Sylfaen"/>
                <a:cs typeface="Sylfaen"/>
              </a:rPr>
              <a:t>also commonly called stomach</a:t>
            </a:r>
            <a:endParaRPr sz="3200">
              <a:latin typeface="Sylfaen"/>
              <a:cs typeface="Sylfaen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891539" y="2207499"/>
            <a:ext cx="7499461" cy="187936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Sylfaen"/>
                <a:cs typeface="Sylfaen"/>
              </a:rPr>
              <a:t>wash or gastric suction, is the process of</a:t>
            </a:r>
            <a:endParaRPr sz="32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3200" spc="10" dirty="0">
                <a:latin typeface="Sylfaen"/>
                <a:cs typeface="Sylfaen"/>
              </a:rPr>
              <a:t>cleaning out the contents of the stomach. It</a:t>
            </a:r>
            <a:endParaRPr sz="32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3200" spc="10" dirty="0">
                <a:latin typeface="Sylfaen"/>
                <a:cs typeface="Sylfaen"/>
              </a:rPr>
              <a:t>has been used for eliminating poisons from</a:t>
            </a:r>
            <a:endParaRPr sz="32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3200" spc="10" dirty="0">
                <a:latin typeface="Sylfaen"/>
                <a:cs typeface="Sylfaen"/>
              </a:rPr>
              <a:t>the stomach.</a:t>
            </a:r>
            <a:endParaRPr sz="3200">
              <a:latin typeface="Sylfaen"/>
              <a:cs typeface="Sylfae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469769" y="315815"/>
            <a:ext cx="4203068" cy="107477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989" spc="10" dirty="0">
                <a:latin typeface="Harrington"/>
                <a:cs typeface="Harrington"/>
              </a:rPr>
              <a:t>PURPOSE</a:t>
            </a:r>
            <a:endParaRPr sz="6900">
              <a:latin typeface="Harrington"/>
              <a:cs typeface="Harrington"/>
            </a:endParaRPr>
          </a:p>
        </p:txBody>
      </p:sp>
      <p:pic>
        <p:nvPicPr>
          <p:cNvPr id="5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675" y="1514248"/>
            <a:ext cx="7259064" cy="1619476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2570353" y="1764087"/>
            <a:ext cx="4400482" cy="3226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spc="10" dirty="0">
                <a:solidFill>
                  <a:srgbClr val="FFFFFF"/>
                </a:solidFill>
                <a:latin typeface="Sylfaen"/>
                <a:cs typeface="Sylfaen"/>
              </a:rPr>
              <a:t>1.For urgent removal of ingested</a:t>
            </a:r>
            <a:endParaRPr sz="2500">
              <a:latin typeface="Sylfaen"/>
              <a:cs typeface="Sylfaen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2570353" y="2181663"/>
            <a:ext cx="4116775" cy="3226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spc="10" dirty="0">
                <a:solidFill>
                  <a:srgbClr val="FFFFFF"/>
                </a:solidFill>
                <a:latin typeface="Sylfaen"/>
                <a:cs typeface="Sylfaen"/>
              </a:rPr>
              <a:t>substance to decrease systemic</a:t>
            </a:r>
            <a:endParaRPr sz="2500">
              <a:latin typeface="Sylfaen"/>
              <a:cs typeface="Sylfaen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2570353" y="2599239"/>
            <a:ext cx="1564038" cy="3226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spc="10" dirty="0">
                <a:solidFill>
                  <a:srgbClr val="FFFFFF"/>
                </a:solidFill>
                <a:latin typeface="Sylfaen"/>
                <a:cs typeface="Sylfaen"/>
              </a:rPr>
              <a:t>absorption.</a:t>
            </a:r>
            <a:endParaRPr sz="2500">
              <a:latin typeface="Sylfaen"/>
              <a:cs typeface="Sylfaen"/>
            </a:endParaRPr>
          </a:p>
        </p:txBody>
      </p:sp>
      <p:pic>
        <p:nvPicPr>
          <p:cNvPr id="6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1075" y="1657165"/>
            <a:ext cx="1552791" cy="1324160"/>
          </a:xfrm>
          <a:prstGeom prst="rect">
            <a:avLst/>
          </a:prstGeom>
        </p:spPr>
      </p:pic>
      <p:pic>
        <p:nvPicPr>
          <p:cNvPr id="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675" y="3152547"/>
            <a:ext cx="7259064" cy="1629002"/>
          </a:xfrm>
          <a:prstGeom prst="rect">
            <a:avLst/>
          </a:prstGeom>
        </p:spPr>
      </p:pic>
      <p:sp>
        <p:nvSpPr>
          <p:cNvPr id="13" name="text 1"/>
          <p:cNvSpPr txBox="1"/>
          <p:nvPr/>
        </p:nvSpPr>
        <p:spPr>
          <a:xfrm>
            <a:off x="2570353" y="3443534"/>
            <a:ext cx="4202681" cy="3226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spc="10" dirty="0">
                <a:solidFill>
                  <a:srgbClr val="FFFFFF"/>
                </a:solidFill>
                <a:latin typeface="Sylfaen"/>
                <a:cs typeface="Sylfaen"/>
              </a:rPr>
              <a:t>2.To empty the stomach before</a:t>
            </a:r>
            <a:endParaRPr sz="2500">
              <a:latin typeface="Sylfaen"/>
              <a:cs typeface="Sylfaen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2570353" y="3861110"/>
            <a:ext cx="3047244" cy="3226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spc="10" dirty="0">
                <a:solidFill>
                  <a:srgbClr val="FFFFFF"/>
                </a:solidFill>
                <a:latin typeface="Sylfaen"/>
                <a:cs typeface="Sylfaen"/>
              </a:rPr>
              <a:t>endoscopic procedure.</a:t>
            </a:r>
            <a:endParaRPr sz="2500">
              <a:latin typeface="Sylfaen"/>
              <a:cs typeface="Sylfaen"/>
            </a:endParaRPr>
          </a:p>
        </p:txBody>
      </p:sp>
      <p:pic>
        <p:nvPicPr>
          <p:cNvPr id="8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1075" y="3304990"/>
            <a:ext cx="1552791" cy="1324159"/>
          </a:xfrm>
          <a:prstGeom prst="rect">
            <a:avLst/>
          </a:prstGeom>
        </p:spPr>
      </p:pic>
      <p:pic>
        <p:nvPicPr>
          <p:cNvPr id="9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675" y="4800374"/>
            <a:ext cx="7259064" cy="1619476"/>
          </a:xfrm>
          <a:prstGeom prst="rect">
            <a:avLst/>
          </a:prstGeom>
        </p:spPr>
      </p:pic>
      <p:sp>
        <p:nvSpPr>
          <p:cNvPr id="15" name="text 1"/>
          <p:cNvSpPr txBox="1"/>
          <p:nvPr/>
        </p:nvSpPr>
        <p:spPr>
          <a:xfrm>
            <a:off x="2570353" y="5088185"/>
            <a:ext cx="5097866" cy="32269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spc="10" dirty="0">
                <a:solidFill>
                  <a:srgbClr val="FFFFFF"/>
                </a:solidFill>
                <a:latin typeface="Sylfaen"/>
                <a:cs typeface="Sylfaen"/>
              </a:rPr>
              <a:t>3.To diagnose gastric hemorrhage and</a:t>
            </a:r>
            <a:endParaRPr sz="2500">
              <a:latin typeface="Sylfaen"/>
              <a:cs typeface="Sylfaen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2570353" y="5505841"/>
            <a:ext cx="2939438" cy="32300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spc="10" dirty="0">
                <a:solidFill>
                  <a:srgbClr val="FFFFFF"/>
                </a:solidFill>
                <a:latin typeface="Sylfaen"/>
                <a:cs typeface="Sylfaen"/>
              </a:rPr>
              <a:t>to arrest hemorrhage.</a:t>
            </a:r>
            <a:endParaRPr sz="2500">
              <a:latin typeface="Sylfaen"/>
              <a:cs typeface="Sylfaen"/>
            </a:endParaRPr>
          </a:p>
        </p:txBody>
      </p:sp>
      <p:pic>
        <p:nvPicPr>
          <p:cNvPr id="10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1075" y="4952815"/>
            <a:ext cx="1552791" cy="13241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6675" y="-48122"/>
            <a:ext cx="4848902" cy="3562847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09067" y="754507"/>
            <a:ext cx="4081636" cy="112529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760" spc="1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3760" spc="10" dirty="0">
                <a:solidFill>
                  <a:srgbClr val="FFFFFF"/>
                </a:solidFill>
                <a:latin typeface="Sylfaen"/>
                <a:cs typeface="Sylfaen"/>
              </a:rPr>
              <a:t>With patient has</a:t>
            </a:r>
            <a:endParaRPr sz="3700">
              <a:latin typeface="Sylfaen"/>
              <a:cs typeface="Sylfaen"/>
            </a:endParaRPr>
          </a:p>
          <a:p>
            <a:pPr marL="274320">
              <a:lnSpc>
                <a:spcPct val="100000"/>
              </a:lnSpc>
            </a:pPr>
            <a:r>
              <a:rPr sz="4000" spc="10" dirty="0">
                <a:solidFill>
                  <a:srgbClr val="FFFFFF"/>
                </a:solidFill>
                <a:latin typeface="Sylfaen"/>
                <a:cs typeface="Sylfaen"/>
              </a:rPr>
              <a:t>ingested poison.</a:t>
            </a:r>
            <a:endParaRPr sz="4000">
              <a:latin typeface="Sylfaen"/>
              <a:cs typeface="Sylfaen"/>
            </a:endParaRPr>
          </a:p>
        </p:txBody>
      </p:sp>
      <p:pic>
        <p:nvPicPr>
          <p:cNvPr id="13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5325" y="-48122"/>
            <a:ext cx="4696481" cy="3562847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077714" y="904958"/>
            <a:ext cx="3663800" cy="4142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solidFill>
                  <a:srgbClr val="FFFFFF"/>
                </a:solidFill>
                <a:latin typeface="Sylfaen"/>
                <a:cs typeface="Sylfaen"/>
              </a:rPr>
              <a:t>3.Collecting stomach</a:t>
            </a:r>
            <a:endParaRPr sz="3200">
              <a:latin typeface="Sylfaen"/>
              <a:cs typeface="Sylfaen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5740908" y="1440038"/>
            <a:ext cx="2335364" cy="4145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solidFill>
                  <a:srgbClr val="FFFFFF"/>
                </a:solidFill>
                <a:latin typeface="Sylfaen"/>
                <a:cs typeface="Sylfaen"/>
              </a:rPr>
              <a:t>acid for tests.</a:t>
            </a:r>
            <a:endParaRPr sz="3200">
              <a:latin typeface="Sylfaen"/>
              <a:cs typeface="Sylfaen"/>
            </a:endParaRPr>
          </a:p>
        </p:txBody>
      </p:sp>
      <p:pic>
        <p:nvPicPr>
          <p:cNvPr id="14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6675" y="3380876"/>
            <a:ext cx="4791744" cy="3562847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41934" y="4558484"/>
            <a:ext cx="3575647" cy="3617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solidFill>
                  <a:srgbClr val="FFFFFF"/>
                </a:solidFill>
                <a:latin typeface="Sylfaen"/>
                <a:cs typeface="Sylfaen"/>
              </a:rPr>
              <a:t>2.Cleaning the stomach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022299" y="5026577"/>
            <a:ext cx="2616672" cy="3614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solidFill>
                  <a:srgbClr val="FFFFFF"/>
                </a:solidFill>
                <a:latin typeface="Sylfaen"/>
                <a:cs typeface="Sylfaen"/>
              </a:rPr>
              <a:t>before and upper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234086" y="5494445"/>
            <a:ext cx="4190795" cy="3614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solidFill>
                  <a:srgbClr val="FFFFFF"/>
                </a:solidFill>
                <a:latin typeface="Sylfaen"/>
                <a:cs typeface="Sylfaen"/>
              </a:rPr>
              <a:t>endoscopy in someone who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418490" y="5963837"/>
            <a:ext cx="3823985" cy="3614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solidFill>
                  <a:srgbClr val="FFFFFF"/>
                </a:solidFill>
                <a:latin typeface="Sylfaen"/>
                <a:cs typeface="Sylfaen"/>
              </a:rPr>
              <a:t>has been vomiting blood.</a:t>
            </a:r>
            <a:endParaRPr sz="2800">
              <a:latin typeface="Sylfaen"/>
              <a:cs typeface="Sylfaen"/>
            </a:endParaRPr>
          </a:p>
        </p:txBody>
      </p:sp>
      <p:pic>
        <p:nvPicPr>
          <p:cNvPr id="15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5325" y="3380876"/>
            <a:ext cx="4715534" cy="3562847"/>
          </a:xfrm>
          <a:prstGeom prst="rect">
            <a:avLst/>
          </a:prstGeom>
        </p:spPr>
      </p:pic>
      <p:sp>
        <p:nvSpPr>
          <p:cNvPr id="9" name="text 1"/>
          <p:cNvSpPr txBox="1"/>
          <p:nvPr/>
        </p:nvSpPr>
        <p:spPr>
          <a:xfrm>
            <a:off x="4919218" y="4737564"/>
            <a:ext cx="3978747" cy="185926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20" spc="10" dirty="0">
                <a:solidFill>
                  <a:srgbClr val="FFFFFF"/>
                </a:solidFill>
                <a:latin typeface="Sylfaen"/>
                <a:cs typeface="Sylfaen"/>
              </a:rPr>
              <a:t>4.Relieving pressure in</a:t>
            </a:r>
            <a:endParaRPr sz="2700">
              <a:latin typeface="Sylfaen"/>
              <a:cs typeface="Sylfaen"/>
            </a:endParaRPr>
          </a:p>
          <a:p>
            <a:pPr marL="603758">
              <a:lnSpc>
                <a:spcPct val="100000"/>
              </a:lnSpc>
            </a:pPr>
            <a:r>
              <a:rPr sz="3200" spc="10" dirty="0">
                <a:solidFill>
                  <a:srgbClr val="FFFFFF"/>
                </a:solidFill>
                <a:latin typeface="Sylfaen"/>
                <a:cs typeface="Sylfaen"/>
              </a:rPr>
              <a:t>someone with a</a:t>
            </a:r>
            <a:endParaRPr sz="3200">
              <a:latin typeface="Sylfaen"/>
              <a:cs typeface="Sylfaen"/>
            </a:endParaRPr>
          </a:p>
          <a:p>
            <a:pPr marL="209043">
              <a:lnSpc>
                <a:spcPct val="100000"/>
              </a:lnSpc>
            </a:pPr>
            <a:r>
              <a:rPr sz="3200" spc="10" dirty="0">
                <a:solidFill>
                  <a:srgbClr val="FFFFFF"/>
                </a:solidFill>
                <a:latin typeface="Sylfaen"/>
                <a:cs typeface="Sylfaen"/>
              </a:rPr>
              <a:t>blockage in the</a:t>
            </a:r>
            <a:endParaRPr sz="3200">
              <a:latin typeface="Sylfaen"/>
              <a:cs typeface="Sylfaen"/>
            </a:endParaRPr>
          </a:p>
          <a:p>
            <a:pPr marL="641858">
              <a:lnSpc>
                <a:spcPct val="100000"/>
              </a:lnSpc>
            </a:pPr>
            <a:r>
              <a:rPr sz="3200" spc="10" dirty="0">
                <a:solidFill>
                  <a:srgbClr val="FFFFFF"/>
                </a:solidFill>
                <a:latin typeface="Sylfaen"/>
                <a:cs typeface="Sylfaen"/>
              </a:rPr>
              <a:t>intestines.</a:t>
            </a:r>
            <a:endParaRPr sz="3200">
              <a:latin typeface="Sylfaen"/>
              <a:cs typeface="Sylfaen"/>
            </a:endParaRPr>
          </a:p>
        </p:txBody>
      </p:sp>
      <p:pic>
        <p:nvPicPr>
          <p:cNvPr id="16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4200" y="2371446"/>
            <a:ext cx="2896004" cy="2000529"/>
          </a:xfrm>
          <a:prstGeom prst="rect">
            <a:avLst/>
          </a:prstGeom>
        </p:spPr>
      </p:pic>
      <p:sp>
        <p:nvSpPr>
          <p:cNvPr id="10" name="text 1"/>
          <p:cNvSpPr txBox="1"/>
          <p:nvPr/>
        </p:nvSpPr>
        <p:spPr>
          <a:xfrm>
            <a:off x="3542411" y="2689802"/>
            <a:ext cx="2060903" cy="53304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INDICATIO</a:t>
            </a:r>
            <a:endParaRPr sz="3200">
              <a:latin typeface="Arial"/>
              <a:cs typeface="Arial"/>
            </a:endParaRPr>
          </a:p>
        </p:txBody>
      </p:sp>
      <p:sp>
        <p:nvSpPr>
          <p:cNvPr id="17" name="text 1"/>
          <p:cNvSpPr txBox="1"/>
          <p:nvPr/>
        </p:nvSpPr>
        <p:spPr>
          <a:xfrm>
            <a:off x="4424807" y="3397255"/>
            <a:ext cx="293787" cy="5326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50" spc="10" dirty="0">
                <a:latin typeface="Arial"/>
                <a:cs typeface="Arial"/>
              </a:rPr>
              <a:t>N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041806" y="403445"/>
            <a:ext cx="7060468" cy="89570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5940" spc="10" dirty="0">
                <a:latin typeface="Harrington"/>
                <a:cs typeface="Harrington"/>
              </a:rPr>
              <a:t>CONTRAINDICATION</a:t>
            </a:r>
            <a:endParaRPr sz="5900">
              <a:latin typeface="Harrington"/>
              <a:cs typeface="Harrington"/>
            </a:endParaRPr>
          </a:p>
        </p:txBody>
      </p:sp>
      <p:pic>
        <p:nvPicPr>
          <p:cNvPr id="18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250" y="1057038"/>
            <a:ext cx="6830378" cy="1695687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744016" y="1280820"/>
            <a:ext cx="3480816" cy="3102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1.Loss of airway protective</a:t>
            </a:r>
            <a:endParaRPr sz="2400">
              <a:latin typeface="Sylfaen"/>
              <a:cs typeface="Sylfaen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744016" y="1683185"/>
            <a:ext cx="4512499" cy="31059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reflexes, such as in a patient with a</a:t>
            </a:r>
            <a:endParaRPr sz="2400">
              <a:latin typeface="Sylfaen"/>
              <a:cs typeface="Sylfaen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744016" y="2084222"/>
            <a:ext cx="4207459" cy="3102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depressed state of consciousness.</a:t>
            </a:r>
            <a:endParaRPr sz="2400">
              <a:latin typeface="Sylfaen"/>
              <a:cs typeface="Sylfaen"/>
            </a:endParaRPr>
          </a:p>
        </p:txBody>
      </p:sp>
      <p:pic>
        <p:nvPicPr>
          <p:cNvPr id="19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550" y="2733489"/>
            <a:ext cx="6706536" cy="1333686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1242364" y="3096793"/>
            <a:ext cx="4581143" cy="3102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2.Ingestion of a corrosive substance</a:t>
            </a:r>
            <a:endParaRPr sz="2400">
              <a:latin typeface="Sylfaen"/>
              <a:cs typeface="Sylfaen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242364" y="3497605"/>
            <a:ext cx="3853281" cy="3102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such as a strong acid or alkali.</a:t>
            </a:r>
            <a:endParaRPr sz="2400">
              <a:latin typeface="Sylfaen"/>
              <a:cs typeface="Sylfaen"/>
            </a:endParaRPr>
          </a:p>
        </p:txBody>
      </p:sp>
      <p:pic>
        <p:nvPicPr>
          <p:cNvPr id="20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7300" y="4028896"/>
            <a:ext cx="6601746" cy="1276528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1529207" y="4399813"/>
            <a:ext cx="4418685" cy="3102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3.Ingestion of a hydrocarbon with</a:t>
            </a:r>
            <a:endParaRPr sz="2400">
              <a:latin typeface="Sylfaen"/>
              <a:cs typeface="Sylfaen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529207" y="4800655"/>
            <a:ext cx="3277742" cy="31059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high aspiration potential.</a:t>
            </a:r>
            <a:endParaRPr sz="2400">
              <a:latin typeface="Sylfaen"/>
              <a:cs typeface="Sylfaen"/>
            </a:endParaRPr>
          </a:p>
        </p:txBody>
      </p:sp>
      <p:pic>
        <p:nvPicPr>
          <p:cNvPr id="21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4525" y="5257587"/>
            <a:ext cx="6544589" cy="1514686"/>
          </a:xfrm>
          <a:prstGeom prst="rect">
            <a:avLst/>
          </a:prstGeom>
        </p:spPr>
      </p:pic>
      <p:sp>
        <p:nvSpPr>
          <p:cNvPr id="10" name="text 1"/>
          <p:cNvSpPr txBox="1"/>
          <p:nvPr/>
        </p:nvSpPr>
        <p:spPr>
          <a:xfrm>
            <a:off x="2184146" y="5512613"/>
            <a:ext cx="3625899" cy="3102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4.Patients who are at risk of</a:t>
            </a:r>
            <a:endParaRPr sz="2400">
              <a:latin typeface="Sylfaen"/>
              <a:cs typeface="Sylfaen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2184146" y="5913505"/>
            <a:ext cx="3999923" cy="31059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hemorrhage or gastrointestinal</a:t>
            </a:r>
            <a:endParaRPr sz="2400">
              <a:latin typeface="Sylfaen"/>
              <a:cs typeface="Sylfaen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2184146" y="6316065"/>
            <a:ext cx="1588922" cy="3102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solidFill>
                  <a:srgbClr val="FFFFFF"/>
                </a:solidFill>
                <a:latin typeface="Sylfaen"/>
                <a:cs typeface="Sylfaen"/>
              </a:rPr>
              <a:t>perforation.</a:t>
            </a:r>
            <a:endParaRPr sz="2400">
              <a:latin typeface="Sylfaen"/>
              <a:cs typeface="Sylfaen"/>
            </a:endParaRPr>
          </a:p>
        </p:txBody>
      </p:sp>
      <p:pic>
        <p:nvPicPr>
          <p:cNvPr id="22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8850" y="2238262"/>
            <a:ext cx="828790" cy="809738"/>
          </a:xfrm>
          <a:prstGeom prst="rect">
            <a:avLst/>
          </a:prstGeom>
        </p:spPr>
      </p:pic>
      <p:sp>
        <p:nvSpPr>
          <p:cNvPr id="13" name="text 1"/>
          <p:cNvSpPr txBox="1"/>
          <p:nvPr/>
        </p:nvSpPr>
        <p:spPr>
          <a:xfrm rot="5400000">
            <a:off x="6034410" y="2617021"/>
            <a:ext cx="1028694" cy="32855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600" spc="10" dirty="0">
                <a:solidFill>
                  <a:srgbClr val="FFFFFF"/>
                </a:solidFill>
                <a:latin typeface="MS Gothic"/>
                <a:cs typeface="MS Gothic"/>
              </a:rPr>
              <a:t>AW.</a:t>
            </a:r>
            <a:endParaRPr sz="2600">
              <a:latin typeface="MS Gothic"/>
              <a:cs typeface="MS Gothic"/>
            </a:endParaRPr>
          </a:p>
        </p:txBody>
      </p:sp>
      <p:pic>
        <p:nvPicPr>
          <p:cNvPr id="23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0" y="3609861"/>
            <a:ext cx="828790" cy="809738"/>
          </a:xfrm>
          <a:prstGeom prst="rect">
            <a:avLst/>
          </a:prstGeom>
        </p:spPr>
      </p:pic>
      <p:sp>
        <p:nvSpPr>
          <p:cNvPr id="14" name="text 1"/>
          <p:cNvSpPr txBox="1"/>
          <p:nvPr/>
        </p:nvSpPr>
        <p:spPr>
          <a:xfrm rot="5400000">
            <a:off x="6396360" y="3988621"/>
            <a:ext cx="1028694" cy="32855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600" spc="10" dirty="0">
                <a:solidFill>
                  <a:srgbClr val="FFFFFF"/>
                </a:solidFill>
                <a:latin typeface="MS Gothic"/>
                <a:cs typeface="MS Gothic"/>
              </a:rPr>
              <a:t>AW.</a:t>
            </a:r>
            <a:endParaRPr sz="2600">
              <a:latin typeface="MS Gothic"/>
              <a:cs typeface="MS Gothic"/>
            </a:endParaRPr>
          </a:p>
        </p:txBody>
      </p:sp>
      <p:pic>
        <p:nvPicPr>
          <p:cNvPr id="24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9425" y="4838587"/>
            <a:ext cx="828790" cy="809738"/>
          </a:xfrm>
          <a:prstGeom prst="rect">
            <a:avLst/>
          </a:prstGeom>
        </p:spPr>
      </p:pic>
      <p:sp>
        <p:nvSpPr>
          <p:cNvPr id="15" name="text 1"/>
          <p:cNvSpPr txBox="1"/>
          <p:nvPr/>
        </p:nvSpPr>
        <p:spPr>
          <a:xfrm rot="5400000">
            <a:off x="6824985" y="5217346"/>
            <a:ext cx="1028694" cy="32856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600" spc="10" dirty="0">
                <a:solidFill>
                  <a:srgbClr val="FFFFFF"/>
                </a:solidFill>
                <a:latin typeface="MS Gothic"/>
                <a:cs typeface="MS Gothic"/>
              </a:rPr>
              <a:t>AW.</a:t>
            </a:r>
            <a:endParaRPr sz="2600">
              <a:latin typeface="MS Gothic"/>
              <a:cs typeface="MS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292731" y="165862"/>
            <a:ext cx="4577410" cy="98488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419" spc="10" dirty="0">
                <a:latin typeface="Harrington"/>
                <a:cs typeface="Harrington"/>
              </a:rPr>
              <a:t>TECHNIQUE</a:t>
            </a:r>
            <a:endParaRPr sz="6400">
              <a:latin typeface="Harrington"/>
              <a:cs typeface="Harrington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87070" y="1307608"/>
            <a:ext cx="8107964" cy="20364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80" spc="10" dirty="0">
                <a:latin typeface="Sylfaen"/>
                <a:cs typeface="Sylfaen"/>
              </a:rPr>
              <a:t>1.Gastric lavage involves the passage of a tube</a:t>
            </a:r>
            <a:endParaRPr sz="31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via the mouth or nose down into the</a:t>
            </a:r>
            <a:endParaRPr sz="33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stomach, followed by sequential</a:t>
            </a:r>
            <a:endParaRPr sz="33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administration and removal of small</a:t>
            </a:r>
            <a:endParaRPr sz="33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volumes of liquid.</a:t>
            </a:r>
            <a:endParaRPr sz="3300">
              <a:latin typeface="Sylfaen"/>
              <a:cs typeface="Sylfaen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487070" y="3923271"/>
            <a:ext cx="8113588" cy="24390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2.The placement of the tube in the stomach</a:t>
            </a:r>
            <a:endParaRPr sz="33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must be confirmed either by air insufflation</a:t>
            </a:r>
            <a:endParaRPr sz="33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while listening to the stomach, by pH</a:t>
            </a:r>
            <a:endParaRPr sz="33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testing a small amount of aspirated stomach</a:t>
            </a:r>
            <a:endParaRPr sz="33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contents, or x-ray. This is to ensure the</a:t>
            </a:r>
            <a:endParaRPr sz="33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300" spc="10" dirty="0">
                <a:latin typeface="Sylfaen"/>
                <a:cs typeface="Sylfaen"/>
              </a:rPr>
              <a:t>tube is not in the lungs.</a:t>
            </a:r>
            <a:endParaRPr sz="3300">
              <a:latin typeface="Sylfaen"/>
              <a:cs typeface="Sylfae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648202" y="508121"/>
            <a:ext cx="2408014" cy="65754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370" spc="10" dirty="0">
                <a:latin typeface="Harrington"/>
                <a:cs typeface="Harrington"/>
              </a:rPr>
              <a:t>CON’T…</a:t>
            </a:r>
            <a:endParaRPr sz="4300">
              <a:latin typeface="Harrington"/>
              <a:cs typeface="Harrington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719662"/>
            <a:ext cx="7696260" cy="90237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10" spc="10" dirty="0">
                <a:latin typeface="Sylfaen"/>
                <a:cs typeface="Sylfaen"/>
              </a:rPr>
              <a:t>3.Lavage is repeated until the returning fluid</a:t>
            </a:r>
            <a:endParaRPr sz="31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200" spc="10" dirty="0">
                <a:latin typeface="Sylfaen"/>
                <a:cs typeface="Sylfaen"/>
              </a:rPr>
              <a:t>shows no further gastric contents.</a:t>
            </a:r>
            <a:endParaRPr sz="3200">
              <a:latin typeface="Sylfaen"/>
              <a:cs typeface="Sylfaen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548640" y="3378155"/>
            <a:ext cx="7915022" cy="138984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Sylfaen"/>
                <a:cs typeface="Sylfaen"/>
              </a:rPr>
              <a:t>4. If the patient is unconscious or cannot</a:t>
            </a:r>
            <a:endParaRPr sz="32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200" spc="10" dirty="0">
                <a:latin typeface="Sylfaen"/>
                <a:cs typeface="Sylfaen"/>
              </a:rPr>
              <a:t>protect their airway then the patient should</a:t>
            </a:r>
            <a:endParaRPr sz="3200">
              <a:latin typeface="Sylfaen"/>
              <a:cs typeface="Sylfaen"/>
            </a:endParaRPr>
          </a:p>
          <a:p>
            <a:pPr marL="342899">
              <a:lnSpc>
                <a:spcPct val="100000"/>
              </a:lnSpc>
            </a:pPr>
            <a:r>
              <a:rPr sz="3200" spc="10" dirty="0">
                <a:latin typeface="Sylfaen"/>
                <a:cs typeface="Sylfaen"/>
              </a:rPr>
              <a:t>be intubated before performing lavage.</a:t>
            </a:r>
            <a:endParaRPr sz="3200">
              <a:latin typeface="Sylfaen"/>
              <a:cs typeface="Sylfae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54201" y="315815"/>
            <a:ext cx="6432205" cy="107477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989" spc="10" dirty="0">
                <a:latin typeface="Harrington"/>
                <a:cs typeface="Harrington"/>
              </a:rPr>
              <a:t>COMPLICATION</a:t>
            </a:r>
            <a:endParaRPr sz="6900">
              <a:latin typeface="Harrington"/>
              <a:cs typeface="Harrington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559003" y="1640503"/>
            <a:ext cx="3774782" cy="3614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1.Aspiration pneumonia.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6" name="object 1"/>
          <p:cNvSpPr/>
          <p:nvPr/>
        </p:nvSpPr>
        <p:spPr>
          <a:xfrm>
            <a:off x="558977" y="1933956"/>
            <a:ext cx="3689604" cy="16764"/>
          </a:xfrm>
          <a:custGeom>
            <a:avLst/>
            <a:gdLst/>
            <a:ahLst/>
            <a:cxnLst/>
            <a:rect l="l" t="t" r="r" b="b"/>
            <a:pathLst>
              <a:path w="3689604" h="16764">
                <a:moveTo>
                  <a:pt x="0" y="16764"/>
                </a:moveTo>
                <a:lnTo>
                  <a:pt x="0" y="0"/>
                </a:lnTo>
                <a:lnTo>
                  <a:pt x="3689605" y="0"/>
                </a:lnTo>
                <a:lnTo>
                  <a:pt x="3689605" y="16764"/>
                </a:lnTo>
                <a:lnTo>
                  <a:pt x="0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 1"/>
          <p:cNvSpPr txBox="1"/>
          <p:nvPr/>
        </p:nvSpPr>
        <p:spPr>
          <a:xfrm>
            <a:off x="901903" y="2067223"/>
            <a:ext cx="7783277" cy="13859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0668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While taking the unwanted poison and drugs out of</a:t>
            </a:r>
            <a:endParaRPr sz="28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the stomach (lavage), the substances might</a:t>
            </a:r>
            <a:endParaRPr sz="28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accidentally enter the respiratory canal, into the</a:t>
            </a:r>
            <a:endParaRPr sz="28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lungs and cause aspiration pneumonia.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559003" y="3945426"/>
            <a:ext cx="2566405" cy="3614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2.Laryngospasm.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558977" y="4238244"/>
            <a:ext cx="2479548" cy="16764"/>
          </a:xfrm>
          <a:custGeom>
            <a:avLst/>
            <a:gdLst/>
            <a:ahLst/>
            <a:cxnLst/>
            <a:rect l="l" t="t" r="r" b="b"/>
            <a:pathLst>
              <a:path w="2479548" h="16764">
                <a:moveTo>
                  <a:pt x="0" y="16764"/>
                </a:moveTo>
                <a:lnTo>
                  <a:pt x="0" y="0"/>
                </a:lnTo>
                <a:lnTo>
                  <a:pt x="2479548" y="0"/>
                </a:lnTo>
                <a:lnTo>
                  <a:pt x="2479548" y="16764"/>
                </a:lnTo>
                <a:lnTo>
                  <a:pt x="0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text 1"/>
          <p:cNvSpPr txBox="1"/>
          <p:nvPr/>
        </p:nvSpPr>
        <p:spPr>
          <a:xfrm>
            <a:off x="901903" y="4372146"/>
            <a:ext cx="7484748" cy="70286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191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Uncontrolled and involuntary muscle contraction</a:t>
            </a:r>
            <a:endParaRPr sz="28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(spasm) of the larynx cord.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59003" y="5429908"/>
            <a:ext cx="4172015" cy="3617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3.Hypoxia and hypercapnia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8977" y="5722620"/>
            <a:ext cx="4084320" cy="16764"/>
          </a:xfrm>
          <a:custGeom>
            <a:avLst/>
            <a:gdLst/>
            <a:ahLst/>
            <a:cxnLst/>
            <a:rect l="l" t="t" r="r" b="b"/>
            <a:pathLst>
              <a:path w="4084320" h="16764">
                <a:moveTo>
                  <a:pt x="0" y="16764"/>
                </a:moveTo>
                <a:lnTo>
                  <a:pt x="0" y="0"/>
                </a:lnTo>
                <a:lnTo>
                  <a:pt x="4084321" y="0"/>
                </a:lnTo>
                <a:lnTo>
                  <a:pt x="4084321" y="16764"/>
                </a:lnTo>
                <a:lnTo>
                  <a:pt x="0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text 1"/>
          <p:cNvSpPr txBox="1"/>
          <p:nvPr/>
        </p:nvSpPr>
        <p:spPr>
          <a:xfrm>
            <a:off x="914095" y="5429908"/>
            <a:ext cx="5261398" cy="78842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3729787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.</a:t>
            </a:r>
            <a:endParaRPr sz="28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Lack of oxygen in the body tissues.</a:t>
            </a:r>
            <a:endParaRPr sz="2800">
              <a:latin typeface="Sylfaen"/>
              <a:cs typeface="Sylfae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354201" y="315815"/>
            <a:ext cx="6432205" cy="107477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989" spc="10" dirty="0">
                <a:latin typeface="Harrington"/>
                <a:cs typeface="Harrington"/>
              </a:rPr>
              <a:t>COMPLICATION</a:t>
            </a:r>
            <a:endParaRPr sz="6900">
              <a:latin typeface="Harrington"/>
              <a:cs typeface="Harrington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672507"/>
            <a:ext cx="2137532" cy="3614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4.Bradycardia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8388" y="1965960"/>
            <a:ext cx="1780032" cy="16764"/>
          </a:xfrm>
          <a:custGeom>
            <a:avLst/>
            <a:gdLst/>
            <a:ahLst/>
            <a:cxnLst/>
            <a:rect l="l" t="t" r="r" b="b"/>
            <a:pathLst>
              <a:path w="1780032" h="16764">
                <a:moveTo>
                  <a:pt x="0" y="16764"/>
                </a:moveTo>
                <a:lnTo>
                  <a:pt x="0" y="0"/>
                </a:lnTo>
                <a:lnTo>
                  <a:pt x="1780032" y="0"/>
                </a:lnTo>
                <a:lnTo>
                  <a:pt x="1780032" y="16764"/>
                </a:lnTo>
                <a:lnTo>
                  <a:pt x="0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 1"/>
          <p:cNvSpPr txBox="1"/>
          <p:nvPr/>
        </p:nvSpPr>
        <p:spPr>
          <a:xfrm>
            <a:off x="1005839" y="2142055"/>
            <a:ext cx="5564802" cy="3617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Pulse is slow and lower than normal.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548640" y="3081064"/>
            <a:ext cx="1893467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5.</a:t>
            </a:r>
            <a:r>
              <a:rPr lang="en-US" sz="2800" spc="10" dirty="0">
                <a:latin typeface="Sylfaen"/>
                <a:cs typeface="Sylfaen"/>
              </a:rPr>
              <a:t>DYSPNEA</a:t>
            </a:r>
            <a:endParaRPr sz="2800" dirty="0">
              <a:latin typeface="Sylfaen"/>
              <a:cs typeface="Sylfae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8388" y="3374136"/>
            <a:ext cx="655320" cy="16764"/>
          </a:xfrm>
          <a:custGeom>
            <a:avLst/>
            <a:gdLst/>
            <a:ahLst/>
            <a:cxnLst/>
            <a:rect l="l" t="t" r="r" b="b"/>
            <a:pathLst>
              <a:path w="655320" h="16764">
                <a:moveTo>
                  <a:pt x="0" y="16764"/>
                </a:moveTo>
                <a:lnTo>
                  <a:pt x="0" y="0"/>
                </a:lnTo>
                <a:lnTo>
                  <a:pt x="655320" y="0"/>
                </a:lnTo>
                <a:lnTo>
                  <a:pt x="655320" y="16764"/>
                </a:lnTo>
                <a:lnTo>
                  <a:pt x="0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text 1"/>
          <p:cNvSpPr txBox="1"/>
          <p:nvPr/>
        </p:nvSpPr>
        <p:spPr>
          <a:xfrm>
            <a:off x="548640" y="3455291"/>
            <a:ext cx="479374" cy="47191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891539" y="3550456"/>
            <a:ext cx="7772963" cy="1129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Patient might experience dyspnea due to a tube</a:t>
            </a:r>
            <a:endParaRPr sz="28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inserted through the oropharynx that can obstruct</a:t>
            </a:r>
            <a:endParaRPr sz="2800">
              <a:latin typeface="Sylfaen"/>
              <a:cs typeface="Sylfaen"/>
            </a:endParaRPr>
          </a:p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the patient airway, which cause low oxygen supply.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548640" y="5257746"/>
            <a:ext cx="3079160" cy="3617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6.Mechanical injury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8388" y="5550408"/>
            <a:ext cx="2805683" cy="16764"/>
          </a:xfrm>
          <a:custGeom>
            <a:avLst/>
            <a:gdLst/>
            <a:ahLst/>
            <a:cxnLst/>
            <a:rect l="l" t="t" r="r" b="b"/>
            <a:pathLst>
              <a:path w="2805683" h="16764">
                <a:moveTo>
                  <a:pt x="0" y="16764"/>
                </a:moveTo>
                <a:lnTo>
                  <a:pt x="0" y="0"/>
                </a:lnTo>
                <a:lnTo>
                  <a:pt x="2805683" y="0"/>
                </a:lnTo>
                <a:lnTo>
                  <a:pt x="2805683" y="16764"/>
                </a:lnTo>
                <a:lnTo>
                  <a:pt x="0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text 1"/>
          <p:cNvSpPr txBox="1"/>
          <p:nvPr/>
        </p:nvSpPr>
        <p:spPr>
          <a:xfrm>
            <a:off x="3624707" y="5257746"/>
            <a:ext cx="4369602" cy="3617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to the throat, esophagus, and</a:t>
            </a:r>
            <a:endParaRPr sz="2800">
              <a:latin typeface="Sylfaen"/>
              <a:cs typeface="Sylfaen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91539" y="5641968"/>
            <a:ext cx="1412556" cy="3614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spc="10" dirty="0">
                <a:latin typeface="Sylfaen"/>
                <a:cs typeface="Sylfaen"/>
              </a:rPr>
              <a:t>stomach.</a:t>
            </a:r>
            <a:endParaRPr sz="2800">
              <a:latin typeface="Sylfaen"/>
              <a:cs typeface="Sylfae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385</Words>
  <Application>Microsoft Office PowerPoint</Application>
  <PresentationFormat>On-screen Show (4:3)</PresentationFormat>
  <Paragraphs>84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Javid Noyda</dc:creator>
  <cp:lastModifiedBy>pc1</cp:lastModifiedBy>
  <cp:revision>3</cp:revision>
  <dcterms:created xsi:type="dcterms:W3CDTF">2019-05-02T22:51:55Z</dcterms:created>
  <dcterms:modified xsi:type="dcterms:W3CDTF">2024-07-24T06:56:05Z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2019-05-02T00:00:00Z</vt:filetime>
  </property>
  <property fmtid="{D5CDD505-2E9C-101B-9397-08002B2CF9AE}" pid="3" name="LastSaved">
    <vt:filetime>2019-05-02T00:00:00Z</vt:filetime>
  </property>
</Properties>
</file>