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9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6" r:id="rId16"/>
    <p:sldId id="271" r:id="rId17"/>
    <p:sldId id="272" r:id="rId18"/>
    <p:sldId id="273" r:id="rId19"/>
    <p:sldId id="274" r:id="rId20"/>
    <p:sldId id="277" r:id="rId21"/>
    <p:sldId id="278" r:id="rId22"/>
    <p:sldId id="279" r:id="rId23"/>
    <p:sldId id="281"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302" r:id="rId37"/>
    <p:sldId id="293" r:id="rId38"/>
    <p:sldId id="294" r:id="rId39"/>
    <p:sldId id="303" r:id="rId40"/>
    <p:sldId id="295" r:id="rId41"/>
    <p:sldId id="304" r:id="rId42"/>
    <p:sldId id="296" r:id="rId43"/>
    <p:sldId id="301" r:id="rId44"/>
    <p:sldId id="297" r:id="rId45"/>
    <p:sldId id="300" r:id="rId46"/>
    <p:sldId id="298" r:id="rId47"/>
    <p:sldId id="299"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16FDB9-7D20-4DBE-9FEA-28347CA34615}" type="datetimeFigureOut">
              <a:rPr lang="en-IN" smtClean="0"/>
              <a:t>19-06-2019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1563C5CE-AD5E-4AB1-BBD9-0172EB394BBE}" type="slidenum">
              <a:rPr lang="en-IN" smtClean="0"/>
              <a:t>‹#›</a:t>
            </a:fld>
            <a:endParaRPr lang="en-IN"/>
          </a:p>
        </p:txBody>
      </p:sp>
    </p:spTree>
    <p:extLst>
      <p:ext uri="{BB962C8B-B14F-4D97-AF65-F5344CB8AC3E}">
        <p14:creationId xmlns:p14="http://schemas.microsoft.com/office/powerpoint/2010/main" val="176826427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FDB9-7D20-4DBE-9FEA-28347CA34615}" type="datetimeFigureOut">
              <a:rPr lang="en-IN" smtClean="0"/>
              <a:t>19-06-2019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3879328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4016FDB9-7D20-4DBE-9FEA-28347CA34615}" type="datetimeFigureOut">
              <a:rPr lang="en-IN" smtClean="0"/>
              <a:t>19-06-2019</a:t>
            </a:fld>
            <a:endParaRPr lang="en-IN"/>
          </a:p>
        </p:txBody>
      </p:sp>
      <p:sp>
        <p:nvSpPr>
          <p:cNvPr id="5" name="Footer Placeholder 4"/>
          <p:cNvSpPr>
            <a:spLocks noGrp="1"/>
          </p:cNvSpPr>
          <p:nvPr>
            <p:ph type="ftr" sz="quarter" idx="11"/>
          </p:nvPr>
        </p:nvSpPr>
        <p:spPr>
          <a:xfrm>
            <a:off x="2182708" y="6272784"/>
            <a:ext cx="6327648" cy="365125"/>
          </a:xfrm>
        </p:spPr>
        <p:txBody>
          <a:bodyPr/>
          <a:lstStyle/>
          <a:p>
            <a:endParaRPr lang="en-IN"/>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1563C5CE-AD5E-4AB1-BBD9-0172EB394BBE}" type="slidenum">
              <a:rPr lang="en-IN" smtClean="0"/>
              <a:t>‹#›</a:t>
            </a:fld>
            <a:endParaRPr lang="en-IN"/>
          </a:p>
        </p:txBody>
      </p:sp>
    </p:spTree>
    <p:extLst>
      <p:ext uri="{BB962C8B-B14F-4D97-AF65-F5344CB8AC3E}">
        <p14:creationId xmlns:p14="http://schemas.microsoft.com/office/powerpoint/2010/main" val="395077731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6FDB9-7D20-4DBE-9FEA-28347CA34615}" type="datetimeFigureOut">
              <a:rPr lang="en-IN" smtClean="0"/>
              <a:t>19-06-2019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324566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16FDB9-7D20-4DBE-9FEA-28347CA34615}" type="datetimeFigureOut">
              <a:rPr lang="en-IN" smtClean="0"/>
              <a:t>19-06-2019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82003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16FDB9-7D20-4DBE-9FEA-28347CA34615}" type="datetimeFigureOut">
              <a:rPr lang="en-IN" smtClean="0"/>
              <a:t>19-06-2019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2083193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6FDB9-7D20-4DBE-9FEA-28347CA34615}" type="datetimeFigureOut">
              <a:rPr lang="en-IN" smtClean="0"/>
              <a:t>19-06-2019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1424876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16FDB9-7D20-4DBE-9FEA-28347CA34615}" type="datetimeFigureOut">
              <a:rPr lang="en-IN" smtClean="0"/>
              <a:t>19-06-2019</a:t>
            </a:fld>
            <a:endParaRPr lang="en-IN"/>
          </a:p>
        </p:txBody>
      </p:sp>
      <p:sp>
        <p:nvSpPr>
          <p:cNvPr id="6" name="Footer Placeholder 5"/>
          <p:cNvSpPr>
            <a:spLocks noGrp="1"/>
          </p:cNvSpPr>
          <p:nvPr>
            <p:ph type="ftr" sz="quarter" idx="11"/>
          </p:nvPr>
        </p:nvSpPr>
        <p:spPr/>
        <p:txBody>
          <a:bodyPr/>
          <a:lstStyle/>
          <a:p>
            <a:endParaRPr lang="en-IN"/>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339955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16FDB9-7D20-4DBE-9FEA-28347CA34615}" type="datetimeFigureOut">
              <a:rPr lang="en-IN" smtClean="0"/>
              <a:t>19-06-2019</a:t>
            </a:fld>
            <a:endParaRPr lang="en-IN"/>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2458130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FDB9-7D20-4DBE-9FEA-28347CA34615}" type="datetimeFigureOut">
              <a:rPr lang="en-IN" smtClean="0"/>
              <a:t>19-06-2019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257831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FDB9-7D20-4DBE-9FEA-28347CA34615}" type="datetimeFigureOut">
              <a:rPr lang="en-IN" smtClean="0"/>
              <a:t>19-06-2019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63C5CE-AD5E-4AB1-BBD9-0172EB394BBE}" type="slidenum">
              <a:rPr lang="en-IN" smtClean="0"/>
              <a:t>‹#›</a:t>
            </a:fld>
            <a:endParaRPr lang="en-IN"/>
          </a:p>
        </p:txBody>
      </p:sp>
    </p:spTree>
    <p:extLst>
      <p:ext uri="{BB962C8B-B14F-4D97-AF65-F5344CB8AC3E}">
        <p14:creationId xmlns:p14="http://schemas.microsoft.com/office/powerpoint/2010/main" val="249427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016FDB9-7D20-4DBE-9FEA-28347CA34615}" type="datetimeFigureOut">
              <a:rPr lang="en-IN" smtClean="0"/>
              <a:t>19-06-2019</a:t>
            </a:fld>
            <a:endParaRPr lang="en-IN"/>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IN"/>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1563C5CE-AD5E-4AB1-BBD9-0172EB394BBE}" type="slidenum">
              <a:rPr lang="en-IN" smtClean="0"/>
              <a:t>‹#›</a:t>
            </a:fld>
            <a:endParaRPr lang="en-IN"/>
          </a:p>
        </p:txBody>
      </p:sp>
    </p:spTree>
    <p:extLst>
      <p:ext uri="{BB962C8B-B14F-4D97-AF65-F5344CB8AC3E}">
        <p14:creationId xmlns:p14="http://schemas.microsoft.com/office/powerpoint/2010/main" val="729613970"/>
      </p:ext>
    </p:extLst>
  </p:cSld>
  <p:clrMap bg1="lt1" tx1="dk1" bg2="lt2" tx2="dk2" accent1="accent1" accent2="accent2" accent3="accent3" accent4="accent4" accent5="accent5" accent6="accent6" hlink="hlink" folHlink="folHlink"/>
  <p:sldLayoutIdLst>
    <p:sldLayoutId id="2147484500"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62DB-D73F-4415-AFE1-026D29001CCF}"/>
              </a:ext>
            </a:extLst>
          </p:cNvPr>
          <p:cNvSpPr>
            <a:spLocks noGrp="1"/>
          </p:cNvSpPr>
          <p:nvPr>
            <p:ph type="ctrTitle"/>
          </p:nvPr>
        </p:nvSpPr>
        <p:spPr>
          <a:xfrm>
            <a:off x="1051560" y="562708"/>
            <a:ext cx="9966960" cy="3905323"/>
          </a:xfrm>
        </p:spPr>
        <p:txBody>
          <a:bodyPr/>
          <a:lstStyle/>
          <a:p>
            <a:pPr algn="ctr"/>
            <a:r>
              <a:rPr lang="en-US" dirty="0"/>
              <a:t>Mobility </a:t>
            </a:r>
            <a:br>
              <a:rPr lang="en-US" dirty="0"/>
            </a:br>
            <a:r>
              <a:rPr lang="en-US" dirty="0"/>
              <a:t>and </a:t>
            </a:r>
            <a:br>
              <a:rPr lang="en-US" dirty="0"/>
            </a:br>
            <a:r>
              <a:rPr lang="en-US" dirty="0"/>
              <a:t>Immobility </a:t>
            </a:r>
            <a:endParaRPr lang="en-IN" dirty="0"/>
          </a:p>
        </p:txBody>
      </p:sp>
      <p:sp>
        <p:nvSpPr>
          <p:cNvPr id="3" name="Subtitle 2">
            <a:extLst>
              <a:ext uri="{FF2B5EF4-FFF2-40B4-BE49-F238E27FC236}">
                <a16:creationId xmlns:a16="http://schemas.microsoft.com/office/drawing/2014/main" id="{98747B1B-247C-4D36-97EB-AF4873315E26}"/>
              </a:ext>
            </a:extLst>
          </p:cNvPr>
          <p:cNvSpPr>
            <a:spLocks noGrp="1"/>
          </p:cNvSpPr>
          <p:nvPr>
            <p:ph type="subTitle" idx="1"/>
          </p:nvPr>
        </p:nvSpPr>
        <p:spPr/>
        <p:txBody>
          <a:bodyPr>
            <a:normAutofit fontScale="92500" lnSpcReduction="20000"/>
          </a:bodyPr>
          <a:lstStyle/>
          <a:p>
            <a:endParaRPr lang="en-US" dirty="0"/>
          </a:p>
          <a:p>
            <a:r>
              <a:rPr lang="en-US" dirty="0"/>
              <a:t>Mr. Jahid Noyda </a:t>
            </a:r>
          </a:p>
          <a:p>
            <a:r>
              <a:rPr lang="en-US" dirty="0"/>
              <a:t>H.N. Shukla Rajkot.</a:t>
            </a:r>
            <a:endParaRPr lang="en-IN" dirty="0"/>
          </a:p>
        </p:txBody>
      </p:sp>
    </p:spTree>
    <p:extLst>
      <p:ext uri="{BB962C8B-B14F-4D97-AF65-F5344CB8AC3E}">
        <p14:creationId xmlns:p14="http://schemas.microsoft.com/office/powerpoint/2010/main" val="43668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2EDD-84AF-4EA1-819E-2E21628ACE8B}"/>
              </a:ext>
            </a:extLst>
          </p:cNvPr>
          <p:cNvSpPr>
            <a:spLocks noGrp="1"/>
          </p:cNvSpPr>
          <p:nvPr>
            <p:ph type="title"/>
          </p:nvPr>
        </p:nvSpPr>
        <p:spPr/>
        <p:txBody>
          <a:bodyPr/>
          <a:lstStyle/>
          <a:p>
            <a:r>
              <a:rPr lang="en-US" dirty="0"/>
              <a:t>Mobility and Immobility </a:t>
            </a:r>
            <a:endParaRPr lang="en-IN" dirty="0"/>
          </a:p>
        </p:txBody>
      </p:sp>
      <p:sp>
        <p:nvSpPr>
          <p:cNvPr id="3" name="Content Placeholder 2">
            <a:extLst>
              <a:ext uri="{FF2B5EF4-FFF2-40B4-BE49-F238E27FC236}">
                <a16:creationId xmlns:a16="http://schemas.microsoft.com/office/drawing/2014/main" id="{A4BE4FB1-CE11-4838-90B3-7AEC37A1D2E2}"/>
              </a:ext>
            </a:extLst>
          </p:cNvPr>
          <p:cNvSpPr>
            <a:spLocks noGrp="1"/>
          </p:cNvSpPr>
          <p:nvPr>
            <p:ph idx="1"/>
          </p:nvPr>
        </p:nvSpPr>
        <p:spPr/>
        <p:txBody>
          <a:bodyPr>
            <a:normAutofit lnSpcReduction="10000"/>
          </a:bodyPr>
          <a:lstStyle/>
          <a:p>
            <a:r>
              <a:rPr lang="en-US" sz="4000" b="1" u="sng" dirty="0">
                <a:latin typeface="Agency FB" panose="020B0503020202020204" pitchFamily="34" charset="0"/>
              </a:rPr>
              <a:t>Mobility</a:t>
            </a:r>
            <a:r>
              <a:rPr lang="en-US" sz="4000" b="1" dirty="0">
                <a:latin typeface="Agency FB" panose="020B0503020202020204" pitchFamily="34" charset="0"/>
              </a:rPr>
              <a:t> refers to the ability to engage in activity  free movement which includes walking, running, sitting, standing, lifting, pushing, pulling, and performing activities of daily living (ADLs). </a:t>
            </a:r>
          </a:p>
          <a:p>
            <a:r>
              <a:rPr lang="en-US" sz="4000" b="1" dirty="0">
                <a:latin typeface="Agency FB" panose="020B0503020202020204" pitchFamily="34" charset="0"/>
              </a:rPr>
              <a:t>Muscle tone </a:t>
            </a:r>
          </a:p>
          <a:p>
            <a:r>
              <a:rPr lang="en-US" sz="4000" b="1" dirty="0">
                <a:latin typeface="Agency FB" panose="020B0503020202020204" pitchFamily="34" charset="0"/>
              </a:rPr>
              <a:t>Energy </a:t>
            </a:r>
          </a:p>
          <a:p>
            <a:r>
              <a:rPr lang="en-US" sz="4000" b="1" dirty="0">
                <a:latin typeface="Agency FB" panose="020B0503020202020204" pitchFamily="34" charset="0"/>
              </a:rPr>
              <a:t>Musculoskeletal and neurological system</a:t>
            </a:r>
          </a:p>
          <a:p>
            <a:endParaRPr lang="en-IN" sz="4000" b="1" dirty="0">
              <a:latin typeface="Agency FB" panose="020B0503020202020204" pitchFamily="34" charset="0"/>
            </a:endParaRPr>
          </a:p>
        </p:txBody>
      </p:sp>
    </p:spTree>
    <p:extLst>
      <p:ext uri="{BB962C8B-B14F-4D97-AF65-F5344CB8AC3E}">
        <p14:creationId xmlns:p14="http://schemas.microsoft.com/office/powerpoint/2010/main" val="3495186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92A9-86D8-4010-AFA8-595A2AA320A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12C04E-0FF2-4149-A4FE-4043C652035E}"/>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191BDED7-FC95-4170-80CB-036B3285B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847" y="963285"/>
            <a:ext cx="9265734" cy="4931430"/>
          </a:xfrm>
          <a:prstGeom prst="rect">
            <a:avLst/>
          </a:prstGeom>
        </p:spPr>
      </p:pic>
    </p:spTree>
    <p:extLst>
      <p:ext uri="{BB962C8B-B14F-4D97-AF65-F5344CB8AC3E}">
        <p14:creationId xmlns:p14="http://schemas.microsoft.com/office/powerpoint/2010/main" val="2019235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E374-2B87-43A0-8694-25C64B0A0FCA}"/>
              </a:ext>
            </a:extLst>
          </p:cNvPr>
          <p:cNvSpPr>
            <a:spLocks noGrp="1"/>
          </p:cNvSpPr>
          <p:nvPr>
            <p:ph type="title"/>
          </p:nvPr>
        </p:nvSpPr>
        <p:spPr/>
        <p:txBody>
          <a:bodyPr/>
          <a:lstStyle/>
          <a:p>
            <a:r>
              <a:rPr lang="en-US" dirty="0"/>
              <a:t>IMPORTANCE OF BODY MECHANICS</a:t>
            </a:r>
            <a:endParaRPr lang="en-IN" dirty="0"/>
          </a:p>
        </p:txBody>
      </p:sp>
      <p:sp>
        <p:nvSpPr>
          <p:cNvPr id="3" name="Content Placeholder 2">
            <a:extLst>
              <a:ext uri="{FF2B5EF4-FFF2-40B4-BE49-F238E27FC236}">
                <a16:creationId xmlns:a16="http://schemas.microsoft.com/office/drawing/2014/main" id="{2B796CF2-A4A7-447F-A2B7-45A0803E76BF}"/>
              </a:ext>
            </a:extLst>
          </p:cNvPr>
          <p:cNvSpPr>
            <a:spLocks noGrp="1"/>
          </p:cNvSpPr>
          <p:nvPr>
            <p:ph idx="1"/>
          </p:nvPr>
        </p:nvSpPr>
        <p:spPr>
          <a:xfrm>
            <a:off x="1069848" y="2121408"/>
            <a:ext cx="10058400" cy="4476340"/>
          </a:xfrm>
        </p:spPr>
        <p:txBody>
          <a:bodyPr>
            <a:normAutofit fontScale="92500"/>
          </a:bodyPr>
          <a:lstStyle/>
          <a:p>
            <a:pPr algn="just"/>
            <a:r>
              <a:rPr lang="en-US" sz="2400" dirty="0"/>
              <a:t>Proper body mechanics are important for nurses in their work and also equally beneficial to the patient.</a:t>
            </a:r>
          </a:p>
          <a:p>
            <a:pPr marL="457200" indent="-457200" algn="just">
              <a:buFont typeface="+mj-lt"/>
              <a:buAutoNum type="arabicPeriod"/>
            </a:pPr>
            <a:r>
              <a:rPr lang="en-US" sz="2400" dirty="0"/>
              <a:t>Proper body alignment and posture prevent fatigue and deformities.</a:t>
            </a:r>
          </a:p>
          <a:p>
            <a:pPr marL="457200" indent="-457200" algn="just">
              <a:buFont typeface="+mj-lt"/>
              <a:buAutoNum type="arabicPeriod"/>
            </a:pPr>
            <a:r>
              <a:rPr lang="en-US" sz="2400" dirty="0"/>
              <a:t>It promotes physiological function of the body. It aids in circulation and digestion. </a:t>
            </a:r>
          </a:p>
          <a:p>
            <a:pPr marL="457200" indent="-457200" algn="just">
              <a:buFont typeface="+mj-lt"/>
              <a:buAutoNum type="arabicPeriod"/>
            </a:pPr>
            <a:r>
              <a:rPr lang="en-US" sz="2400" dirty="0"/>
              <a:t>It minimizes the expenditure of energy. </a:t>
            </a:r>
          </a:p>
          <a:p>
            <a:pPr marL="457200" indent="-457200" algn="just">
              <a:buFont typeface="+mj-lt"/>
              <a:buAutoNum type="arabicPeriod"/>
            </a:pPr>
            <a:r>
              <a:rPr lang="en-US" sz="2400" dirty="0"/>
              <a:t>It helps in maintaining balance of body without under strain and spasm resulting in backache. </a:t>
            </a:r>
          </a:p>
          <a:p>
            <a:pPr marL="457200" indent="-457200" algn="just">
              <a:buFont typeface="+mj-lt"/>
              <a:buAutoNum type="arabicPeriod"/>
            </a:pPr>
            <a:r>
              <a:rPr lang="en-US" sz="2400" dirty="0"/>
              <a:t>It helps in maintaining size and shape of thoracic, abdominal and pelvic cavities &amp; thus prevents kyphosis, lordosis, scoliosis etc.</a:t>
            </a:r>
          </a:p>
          <a:p>
            <a:pPr marL="457200" indent="-457200" algn="just">
              <a:buFont typeface="+mj-lt"/>
              <a:buAutoNum type="arabicPeriod"/>
            </a:pPr>
            <a:r>
              <a:rPr lang="en-US" sz="2400" dirty="0"/>
              <a:t> It contributes to one’s beauty. </a:t>
            </a:r>
            <a:endParaRPr lang="en-IN" sz="2400" dirty="0"/>
          </a:p>
        </p:txBody>
      </p:sp>
    </p:spTree>
    <p:extLst>
      <p:ext uri="{BB962C8B-B14F-4D97-AF65-F5344CB8AC3E}">
        <p14:creationId xmlns:p14="http://schemas.microsoft.com/office/powerpoint/2010/main" val="1161929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0B4DEF-1871-428F-8167-22627759D392}"/>
              </a:ext>
            </a:extLst>
          </p:cNvPr>
          <p:cNvSpPr>
            <a:spLocks noGrp="1"/>
          </p:cNvSpPr>
          <p:nvPr>
            <p:ph idx="1"/>
          </p:nvPr>
        </p:nvSpPr>
        <p:spPr>
          <a:xfrm>
            <a:off x="1069848" y="1111348"/>
            <a:ext cx="10058400" cy="5060852"/>
          </a:xfrm>
        </p:spPr>
        <p:txBody>
          <a:bodyPr>
            <a:normAutofit/>
          </a:bodyPr>
          <a:lstStyle/>
          <a:p>
            <a:pPr lvl="1"/>
            <a:r>
              <a:rPr lang="en-US" sz="4000" dirty="0"/>
              <a:t>	Good posture promotes balance, reduces strain and injury to support structures, facilitates respiratory effort, enhances gastrointestinal processes, and gives an appearance of confidence and health. A correct postural stance is maintained by a well-functioning musculoskeletal system.</a:t>
            </a:r>
            <a:endParaRPr lang="en-IN" sz="4000" dirty="0"/>
          </a:p>
        </p:txBody>
      </p:sp>
    </p:spTree>
    <p:extLst>
      <p:ext uri="{BB962C8B-B14F-4D97-AF65-F5344CB8AC3E}">
        <p14:creationId xmlns:p14="http://schemas.microsoft.com/office/powerpoint/2010/main" val="1738571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455BF-497F-45DE-9AFF-52B3DA6D459A}"/>
              </a:ext>
            </a:extLst>
          </p:cNvPr>
          <p:cNvSpPr>
            <a:spLocks noGrp="1"/>
          </p:cNvSpPr>
          <p:nvPr>
            <p:ph idx="1"/>
          </p:nvPr>
        </p:nvSpPr>
        <p:spPr>
          <a:xfrm>
            <a:off x="1069848" y="422031"/>
            <a:ext cx="10058400" cy="6172200"/>
          </a:xfrm>
        </p:spPr>
        <p:txBody>
          <a:bodyPr>
            <a:normAutofit/>
          </a:bodyPr>
          <a:lstStyle/>
          <a:p>
            <a:r>
              <a:rPr lang="en-US" sz="3600" b="1" dirty="0">
                <a:latin typeface="Arial Rounded MT Bold" panose="020F0704030504030204" pitchFamily="34" charset="0"/>
              </a:rPr>
              <a:t>Body alignment refers to the position of body parts in relation to each other</a:t>
            </a:r>
          </a:p>
          <a:p>
            <a:r>
              <a:rPr lang="en-US" sz="2800" dirty="0"/>
              <a:t>The benefits of proper alignment and posture include </a:t>
            </a:r>
          </a:p>
          <a:p>
            <a:r>
              <a:rPr lang="en-US" sz="2800" dirty="0"/>
              <a:t>(1) client comfort; </a:t>
            </a:r>
          </a:p>
          <a:p>
            <a:r>
              <a:rPr lang="en-US" sz="2800" dirty="0"/>
              <a:t>(2) prevention of contractures;</a:t>
            </a:r>
          </a:p>
          <a:p>
            <a:r>
              <a:rPr lang="en-US" sz="2800" dirty="0"/>
              <a:t> (3) promotion of circulation; </a:t>
            </a:r>
          </a:p>
          <a:p>
            <a:r>
              <a:rPr lang="en-US" sz="2800" dirty="0"/>
              <a:t>(4) less stress on muscle, tendons, nerves, and joints; and </a:t>
            </a:r>
          </a:p>
          <a:p>
            <a:r>
              <a:rPr lang="en-US" sz="2800" dirty="0"/>
              <a:t>(5) prevention of foot drop (plantar flexion).</a:t>
            </a:r>
            <a:endParaRPr lang="en-IN" sz="2800" dirty="0"/>
          </a:p>
        </p:txBody>
      </p:sp>
    </p:spTree>
    <p:extLst>
      <p:ext uri="{BB962C8B-B14F-4D97-AF65-F5344CB8AC3E}">
        <p14:creationId xmlns:p14="http://schemas.microsoft.com/office/powerpoint/2010/main" val="322145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808BA-6257-4ED4-BA28-433407A3FBEF}"/>
              </a:ext>
            </a:extLst>
          </p:cNvPr>
          <p:cNvSpPr>
            <a:spLocks noGrp="1"/>
          </p:cNvSpPr>
          <p:nvPr>
            <p:ph type="title"/>
          </p:nvPr>
        </p:nvSpPr>
        <p:spPr>
          <a:xfrm>
            <a:off x="777748" y="548132"/>
            <a:ext cx="10058400" cy="1609344"/>
          </a:xfrm>
        </p:spPr>
        <p:txBody>
          <a:bodyPr>
            <a:normAutofit fontScale="90000"/>
          </a:bodyPr>
          <a:lstStyle/>
          <a:p>
            <a:r>
              <a:rPr lang="en-US" dirty="0"/>
              <a:t>PRINCIPLES FOR CORRECT BODY MECHANICS</a:t>
            </a:r>
            <a:br>
              <a:rPr lang="en-US" dirty="0"/>
            </a:br>
            <a:endParaRPr lang="en-IN" dirty="0"/>
          </a:p>
        </p:txBody>
      </p:sp>
      <p:pic>
        <p:nvPicPr>
          <p:cNvPr id="1028" name="Picture 4" descr="Image result for principles  for standing position">
            <a:extLst>
              <a:ext uri="{FF2B5EF4-FFF2-40B4-BE49-F238E27FC236}">
                <a16:creationId xmlns:a16="http://schemas.microsoft.com/office/drawing/2014/main" id="{3E567F8A-12AD-43B5-B780-EC029CDD5D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645523" y="1960562"/>
            <a:ext cx="2381250" cy="35337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AC7ED9-A3A2-4571-9703-C0A40CBDA99E}"/>
              </a:ext>
            </a:extLst>
          </p:cNvPr>
          <p:cNvSpPr txBox="1"/>
          <p:nvPr/>
        </p:nvSpPr>
        <p:spPr>
          <a:xfrm>
            <a:off x="777748" y="1562100"/>
            <a:ext cx="7007352" cy="4401205"/>
          </a:xfrm>
          <a:prstGeom prst="rect">
            <a:avLst/>
          </a:prstGeom>
          <a:noFill/>
        </p:spPr>
        <p:txBody>
          <a:bodyPr wrap="square" rtlCol="0">
            <a:spAutoFit/>
          </a:bodyPr>
          <a:lstStyle/>
          <a:p>
            <a:r>
              <a:rPr lang="en-US" sz="2800" b="1" u="sng" dirty="0"/>
              <a:t>1. Standing position</a:t>
            </a:r>
          </a:p>
          <a:p>
            <a:pPr marL="457200" indent="-457200">
              <a:buFont typeface="Arial" panose="020B0604020202020204" pitchFamily="34" charset="0"/>
              <a:buChar char="•"/>
            </a:pPr>
            <a:r>
              <a:rPr lang="en-US" sz="2800" dirty="0"/>
              <a:t>Head extended with chin tucked in. </a:t>
            </a:r>
          </a:p>
          <a:p>
            <a:pPr marL="457200" indent="-457200">
              <a:buFont typeface="Arial" panose="020B0604020202020204" pitchFamily="34" charset="0"/>
              <a:buChar char="•"/>
            </a:pPr>
            <a:r>
              <a:rPr lang="en-US" sz="2800" dirty="0"/>
              <a:t> Chest should be most forward part.</a:t>
            </a:r>
          </a:p>
          <a:p>
            <a:pPr marL="457200" indent="-457200">
              <a:buFont typeface="Arial" panose="020B0604020202020204" pitchFamily="34" charset="0"/>
              <a:buChar char="•"/>
            </a:pPr>
            <a:r>
              <a:rPr lang="en-US" sz="2800" dirty="0"/>
              <a:t>Shoulders should be slightly abducted.</a:t>
            </a:r>
          </a:p>
          <a:p>
            <a:pPr marL="457200" indent="-457200">
              <a:buFont typeface="Arial" panose="020B0604020202020204" pitchFamily="34" charset="0"/>
              <a:buChar char="•"/>
            </a:pPr>
            <a:r>
              <a:rPr lang="en-US" sz="2800" dirty="0"/>
              <a:t>Elbows lightly flexed. </a:t>
            </a:r>
          </a:p>
          <a:p>
            <a:pPr marL="457200" indent="-457200">
              <a:buFont typeface="Arial" panose="020B0604020202020204" pitchFamily="34" charset="0"/>
              <a:buChar char="•"/>
            </a:pPr>
            <a:r>
              <a:rPr lang="en-US" sz="2800" dirty="0"/>
              <a:t>wrist straight“</a:t>
            </a:r>
          </a:p>
          <a:p>
            <a:pPr marL="457200" indent="-457200">
              <a:buFont typeface="Arial" panose="020B0604020202020204" pitchFamily="34" charset="0"/>
              <a:buChar char="•"/>
            </a:pPr>
            <a:r>
              <a:rPr lang="en-US" sz="2800" dirty="0"/>
              <a:t>Fingers flexed.</a:t>
            </a:r>
          </a:p>
          <a:p>
            <a:pPr marL="457200" indent="-457200">
              <a:buFont typeface="Arial" panose="020B0604020202020204" pitchFamily="34" charset="0"/>
              <a:buChar char="•"/>
            </a:pPr>
            <a:r>
              <a:rPr lang="en-US" sz="2800" dirty="0"/>
              <a:t>Abdomen flat and relaxed</a:t>
            </a:r>
          </a:p>
          <a:p>
            <a:pPr marL="457200" indent="-457200">
              <a:buFont typeface="Arial" panose="020B0604020202020204" pitchFamily="34" charset="0"/>
              <a:buChar char="•"/>
            </a:pPr>
            <a:r>
              <a:rPr lang="en-US" sz="2800" dirty="0"/>
              <a:t>Buttocks contracted</a:t>
            </a:r>
            <a:endParaRPr lang="en-IN" sz="2800" dirty="0"/>
          </a:p>
        </p:txBody>
      </p:sp>
    </p:spTree>
    <p:extLst>
      <p:ext uri="{BB962C8B-B14F-4D97-AF65-F5344CB8AC3E}">
        <p14:creationId xmlns:p14="http://schemas.microsoft.com/office/powerpoint/2010/main" val="1876332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F75E-2F09-4166-A9E3-CB71EC44DB36}"/>
              </a:ext>
            </a:extLst>
          </p:cNvPr>
          <p:cNvSpPr>
            <a:spLocks noGrp="1"/>
          </p:cNvSpPr>
          <p:nvPr>
            <p:ph type="title"/>
          </p:nvPr>
        </p:nvSpPr>
        <p:spPr/>
        <p:txBody>
          <a:bodyPr/>
          <a:lstStyle/>
          <a:p>
            <a:r>
              <a:rPr lang="en-US" dirty="0"/>
              <a:t>2. Sitting </a:t>
            </a:r>
            <a:endParaRPr lang="en-IN" dirty="0"/>
          </a:p>
        </p:txBody>
      </p:sp>
      <p:pic>
        <p:nvPicPr>
          <p:cNvPr id="3074" name="Picture 2" descr="Related image">
            <a:extLst>
              <a:ext uri="{FF2B5EF4-FFF2-40B4-BE49-F238E27FC236}">
                <a16:creationId xmlns:a16="http://schemas.microsoft.com/office/drawing/2014/main" id="{2F5EA374-0D59-4CDB-91B5-7A64B681E3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25924" y="2411476"/>
            <a:ext cx="407987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332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29FC-A74E-4090-9495-6E5AEFED16FC}"/>
              </a:ext>
            </a:extLst>
          </p:cNvPr>
          <p:cNvSpPr>
            <a:spLocks noGrp="1"/>
          </p:cNvSpPr>
          <p:nvPr>
            <p:ph type="title"/>
          </p:nvPr>
        </p:nvSpPr>
        <p:spPr/>
        <p:txBody>
          <a:bodyPr/>
          <a:lstStyle/>
          <a:p>
            <a:r>
              <a:rPr lang="en-US" dirty="0"/>
              <a:t>Bending ( stooping )</a:t>
            </a:r>
            <a:endParaRPr lang="en-IN" dirty="0"/>
          </a:p>
        </p:txBody>
      </p:sp>
      <p:pic>
        <p:nvPicPr>
          <p:cNvPr id="5" name="Content Placeholder 4">
            <a:extLst>
              <a:ext uri="{FF2B5EF4-FFF2-40B4-BE49-F238E27FC236}">
                <a16:creationId xmlns:a16="http://schemas.microsoft.com/office/drawing/2014/main" id="{876A4FF6-1783-4A4A-9A4C-4C1E3AEB9A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002" y="2093976"/>
            <a:ext cx="7602545" cy="4051300"/>
          </a:xfrm>
        </p:spPr>
      </p:pic>
    </p:spTree>
    <p:extLst>
      <p:ext uri="{BB962C8B-B14F-4D97-AF65-F5344CB8AC3E}">
        <p14:creationId xmlns:p14="http://schemas.microsoft.com/office/powerpoint/2010/main" val="208348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9557-7505-44CD-ADED-4E977616179E}"/>
              </a:ext>
            </a:extLst>
          </p:cNvPr>
          <p:cNvSpPr>
            <a:spLocks noGrp="1"/>
          </p:cNvSpPr>
          <p:nvPr>
            <p:ph type="title"/>
          </p:nvPr>
        </p:nvSpPr>
        <p:spPr/>
        <p:txBody>
          <a:bodyPr/>
          <a:lstStyle/>
          <a:p>
            <a:r>
              <a:rPr lang="en-US" dirty="0"/>
              <a:t>4. Lifting </a:t>
            </a:r>
            <a:endParaRPr lang="en-IN" dirty="0"/>
          </a:p>
        </p:txBody>
      </p:sp>
      <p:pic>
        <p:nvPicPr>
          <p:cNvPr id="5" name="Content Placeholder 4">
            <a:extLst>
              <a:ext uri="{FF2B5EF4-FFF2-40B4-BE49-F238E27FC236}">
                <a16:creationId xmlns:a16="http://schemas.microsoft.com/office/drawing/2014/main" id="{5AA1E9C5-6149-4A83-A4C1-E6A6C00E79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4342" y="2120900"/>
            <a:ext cx="7589666" cy="4051300"/>
          </a:xfrm>
        </p:spPr>
      </p:pic>
    </p:spTree>
    <p:extLst>
      <p:ext uri="{BB962C8B-B14F-4D97-AF65-F5344CB8AC3E}">
        <p14:creationId xmlns:p14="http://schemas.microsoft.com/office/powerpoint/2010/main" val="2652512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DC369-7431-4ED9-91A8-2646C0FE353F}"/>
              </a:ext>
            </a:extLst>
          </p:cNvPr>
          <p:cNvSpPr>
            <a:spLocks noGrp="1"/>
          </p:cNvSpPr>
          <p:nvPr>
            <p:ph type="title"/>
          </p:nvPr>
        </p:nvSpPr>
        <p:spPr/>
        <p:txBody>
          <a:bodyPr/>
          <a:lstStyle/>
          <a:p>
            <a:r>
              <a:rPr lang="en-US" dirty="0"/>
              <a:t>5.Pushing </a:t>
            </a:r>
            <a:endParaRPr lang="en-IN" dirty="0"/>
          </a:p>
        </p:txBody>
      </p:sp>
      <p:pic>
        <p:nvPicPr>
          <p:cNvPr id="4098" name="Picture 2" descr="Image result for pushing">
            <a:extLst>
              <a:ext uri="{FF2B5EF4-FFF2-40B4-BE49-F238E27FC236}">
                <a16:creationId xmlns:a16="http://schemas.microsoft.com/office/drawing/2014/main" id="{3CB0F389-E044-4C7E-9DE9-52913B3607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9910" y="2093976"/>
            <a:ext cx="5038930" cy="405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89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F12B3-DFC6-4C54-A33B-9CE2448AB65C}"/>
              </a:ext>
            </a:extLst>
          </p:cNvPr>
          <p:cNvSpPr>
            <a:spLocks noGrp="1"/>
          </p:cNvSpPr>
          <p:nvPr>
            <p:ph type="title"/>
          </p:nvPr>
        </p:nvSpPr>
        <p:spPr/>
        <p:txBody>
          <a:bodyPr/>
          <a:lstStyle/>
          <a:p>
            <a:r>
              <a:rPr lang="en-US" dirty="0"/>
              <a:t>6. </a:t>
            </a:r>
            <a:r>
              <a:rPr lang="en-US" dirty="0" err="1"/>
              <a:t>Carring</a:t>
            </a:r>
            <a:r>
              <a:rPr lang="en-US" dirty="0"/>
              <a:t> </a:t>
            </a:r>
            <a:endParaRPr lang="en-IN" dirty="0"/>
          </a:p>
        </p:txBody>
      </p:sp>
      <p:sp>
        <p:nvSpPr>
          <p:cNvPr id="6" name="Content Placeholder 5">
            <a:extLst>
              <a:ext uri="{FF2B5EF4-FFF2-40B4-BE49-F238E27FC236}">
                <a16:creationId xmlns:a16="http://schemas.microsoft.com/office/drawing/2014/main" id="{2EE830EA-57EB-47A0-92A9-8C82640A618C}"/>
              </a:ext>
            </a:extLst>
          </p:cNvPr>
          <p:cNvSpPr>
            <a:spLocks noGrp="1"/>
          </p:cNvSpPr>
          <p:nvPr>
            <p:ph idx="1"/>
          </p:nvPr>
        </p:nvSpPr>
        <p:spPr/>
        <p:txBody>
          <a:bodyPr/>
          <a:lstStyle/>
          <a:p>
            <a:r>
              <a:rPr lang="en-US" dirty="0"/>
              <a:t>Place both feet flat on the floor.</a:t>
            </a:r>
          </a:p>
          <a:p>
            <a:r>
              <a:rPr lang="en-US" dirty="0"/>
              <a:t>Hold the object close to the body near the </a:t>
            </a:r>
            <a:r>
              <a:rPr lang="en-US" dirty="0" err="1"/>
              <a:t>centre</a:t>
            </a:r>
            <a:r>
              <a:rPr lang="en-US" dirty="0"/>
              <a:t> of gravity. </a:t>
            </a:r>
          </a:p>
          <a:p>
            <a:r>
              <a:rPr lang="en-US" dirty="0"/>
              <a:t>Hold head erect and supine straight</a:t>
            </a:r>
            <a:endParaRPr lang="en-IN" dirty="0"/>
          </a:p>
        </p:txBody>
      </p:sp>
    </p:spTree>
    <p:extLst>
      <p:ext uri="{BB962C8B-B14F-4D97-AF65-F5344CB8AC3E}">
        <p14:creationId xmlns:p14="http://schemas.microsoft.com/office/powerpoint/2010/main" val="3021198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032A1-4FC8-4B8F-9831-7CA6484CEE6C}"/>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E2188682-FFEB-4424-AAEA-A45ABCB34E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304" y="351282"/>
            <a:ext cx="12833003" cy="6328918"/>
          </a:xfrm>
        </p:spPr>
      </p:pic>
    </p:spTree>
    <p:extLst>
      <p:ext uri="{BB962C8B-B14F-4D97-AF65-F5344CB8AC3E}">
        <p14:creationId xmlns:p14="http://schemas.microsoft.com/office/powerpoint/2010/main" val="301163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6B32-095A-47F2-BDA1-778AF8696C03}"/>
              </a:ext>
            </a:extLst>
          </p:cNvPr>
          <p:cNvSpPr>
            <a:spLocks noGrp="1"/>
          </p:cNvSpPr>
          <p:nvPr>
            <p:ph type="title"/>
          </p:nvPr>
        </p:nvSpPr>
        <p:spPr>
          <a:xfrm>
            <a:off x="1069848" y="484632"/>
            <a:ext cx="10487152" cy="1609344"/>
          </a:xfrm>
        </p:spPr>
        <p:txBody>
          <a:bodyPr>
            <a:normAutofit fontScale="90000"/>
          </a:bodyPr>
          <a:lstStyle/>
          <a:p>
            <a:pPr algn="just"/>
            <a:r>
              <a:rPr lang="en-IN" dirty="0" err="1"/>
              <a:t>Alteratlons</a:t>
            </a:r>
            <a:r>
              <a:rPr lang="en-IN" dirty="0"/>
              <a:t> In Body </a:t>
            </a:r>
            <a:r>
              <a:rPr lang="en-IN" dirty="0" err="1"/>
              <a:t>Allgnment</a:t>
            </a:r>
            <a:r>
              <a:rPr lang="en-IN" dirty="0"/>
              <a:t> &amp; </a:t>
            </a:r>
            <a:r>
              <a:rPr lang="en-IN" dirty="0" err="1"/>
              <a:t>Moblllty</a:t>
            </a:r>
            <a:br>
              <a:rPr lang="en-IN" dirty="0"/>
            </a:br>
            <a:endParaRPr lang="en-IN" dirty="0"/>
          </a:p>
        </p:txBody>
      </p:sp>
      <p:sp>
        <p:nvSpPr>
          <p:cNvPr id="3" name="Content Placeholder 2">
            <a:extLst>
              <a:ext uri="{FF2B5EF4-FFF2-40B4-BE49-F238E27FC236}">
                <a16:creationId xmlns:a16="http://schemas.microsoft.com/office/drawing/2014/main" id="{C3F6E093-820C-4475-BB3B-ED3F537B7C31}"/>
              </a:ext>
            </a:extLst>
          </p:cNvPr>
          <p:cNvSpPr>
            <a:spLocks noGrp="1"/>
          </p:cNvSpPr>
          <p:nvPr>
            <p:ph idx="1"/>
          </p:nvPr>
        </p:nvSpPr>
        <p:spPr/>
        <p:txBody>
          <a:bodyPr>
            <a:normAutofit/>
          </a:bodyPr>
          <a:lstStyle/>
          <a:p>
            <a:r>
              <a:rPr lang="en-US" sz="3600" dirty="0"/>
              <a:t>immobility:  It is the inability to move a body part or the whole body. Immobilization can be prescribed or unavoidable restriction of movement. </a:t>
            </a:r>
            <a:endParaRPr lang="en-IN" sz="3600" dirty="0"/>
          </a:p>
        </p:txBody>
      </p:sp>
    </p:spTree>
    <p:extLst>
      <p:ext uri="{BB962C8B-B14F-4D97-AF65-F5344CB8AC3E}">
        <p14:creationId xmlns:p14="http://schemas.microsoft.com/office/powerpoint/2010/main" val="3190223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80215-D24C-4380-B924-DE321D86465F}"/>
              </a:ext>
            </a:extLst>
          </p:cNvPr>
          <p:cNvSpPr>
            <a:spLocks noGrp="1"/>
          </p:cNvSpPr>
          <p:nvPr>
            <p:ph type="title"/>
          </p:nvPr>
        </p:nvSpPr>
        <p:spPr/>
        <p:txBody>
          <a:bodyPr/>
          <a:lstStyle/>
          <a:p>
            <a:r>
              <a:rPr lang="en-US" dirty="0"/>
              <a:t>Types of immobility:</a:t>
            </a:r>
            <a:endParaRPr lang="en-IN" dirty="0"/>
          </a:p>
        </p:txBody>
      </p:sp>
      <p:sp>
        <p:nvSpPr>
          <p:cNvPr id="3" name="Content Placeholder 2">
            <a:extLst>
              <a:ext uri="{FF2B5EF4-FFF2-40B4-BE49-F238E27FC236}">
                <a16:creationId xmlns:a16="http://schemas.microsoft.com/office/drawing/2014/main" id="{C28450AB-1805-41BC-9194-985C2B75A5BB}"/>
              </a:ext>
            </a:extLst>
          </p:cNvPr>
          <p:cNvSpPr>
            <a:spLocks noGrp="1"/>
          </p:cNvSpPr>
          <p:nvPr>
            <p:ph idx="1"/>
          </p:nvPr>
        </p:nvSpPr>
        <p:spPr/>
        <p:txBody>
          <a:bodyPr>
            <a:normAutofit/>
          </a:bodyPr>
          <a:lstStyle/>
          <a:p>
            <a:pPr marL="457200" indent="-457200">
              <a:buAutoNum type="arabicParenR"/>
            </a:pPr>
            <a:r>
              <a:rPr lang="en-US" sz="3200" b="1" dirty="0"/>
              <a:t>Social immobility</a:t>
            </a:r>
            <a:r>
              <a:rPr lang="en-US" sz="2400" dirty="0"/>
              <a:t>:  May be thought as an interruption in or withdrawal from normal patterns of social interaction.</a:t>
            </a:r>
          </a:p>
          <a:p>
            <a:pPr marL="457200" indent="-457200">
              <a:buAutoNum type="arabicParenR"/>
            </a:pPr>
            <a:r>
              <a:rPr lang="en-US" sz="2800" b="1" dirty="0"/>
              <a:t>Emotional immobility:  </a:t>
            </a:r>
            <a:r>
              <a:rPr lang="en-US" sz="2400" dirty="0"/>
              <a:t>can occur when stressors exceed the coping ability of an individual.</a:t>
            </a:r>
          </a:p>
          <a:p>
            <a:pPr marL="457200" indent="-457200">
              <a:buAutoNum type="arabicParenR"/>
            </a:pPr>
            <a:r>
              <a:rPr lang="en-US" sz="2800" b="1" dirty="0"/>
              <a:t>Intellectual immobility:- </a:t>
            </a:r>
            <a:r>
              <a:rPr lang="en-US" sz="2400" dirty="0"/>
              <a:t>can occur in persons who lack the ability to acquire needed knowledge.</a:t>
            </a:r>
          </a:p>
          <a:p>
            <a:pPr marL="457200" indent="-457200">
              <a:buAutoNum type="arabicParenR"/>
            </a:pPr>
            <a:r>
              <a:rPr lang="en-US" sz="2800" b="1" dirty="0"/>
              <a:t>Physical immobility:-  </a:t>
            </a:r>
            <a:r>
              <a:rPr lang="en-US" sz="2400" dirty="0"/>
              <a:t>can be caused by physical problems or by necessary therapeutic measures.</a:t>
            </a:r>
          </a:p>
          <a:p>
            <a:endParaRPr lang="en-IN" sz="2400" dirty="0"/>
          </a:p>
        </p:txBody>
      </p:sp>
    </p:spTree>
    <p:extLst>
      <p:ext uri="{BB962C8B-B14F-4D97-AF65-F5344CB8AC3E}">
        <p14:creationId xmlns:p14="http://schemas.microsoft.com/office/powerpoint/2010/main" val="209010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D885-F117-4D10-8639-07BBD380E4FC}"/>
              </a:ext>
            </a:extLst>
          </p:cNvPr>
          <p:cNvSpPr>
            <a:spLocks noGrp="1"/>
          </p:cNvSpPr>
          <p:nvPr>
            <p:ph type="title"/>
          </p:nvPr>
        </p:nvSpPr>
        <p:spPr/>
        <p:txBody>
          <a:bodyPr/>
          <a:lstStyle/>
          <a:p>
            <a:r>
              <a:rPr lang="en-US" dirty="0"/>
              <a:t>ALTERED/IMPAIRED MOTOR FUNCTION RELATED TO DISEASE</a:t>
            </a:r>
            <a:endParaRPr lang="en-IN" dirty="0"/>
          </a:p>
        </p:txBody>
      </p:sp>
      <p:sp>
        <p:nvSpPr>
          <p:cNvPr id="3" name="Content Placeholder 2">
            <a:extLst>
              <a:ext uri="{FF2B5EF4-FFF2-40B4-BE49-F238E27FC236}">
                <a16:creationId xmlns:a16="http://schemas.microsoft.com/office/drawing/2014/main" id="{B20A89FB-8825-4731-8725-6B1C70103021}"/>
              </a:ext>
            </a:extLst>
          </p:cNvPr>
          <p:cNvSpPr>
            <a:spLocks noGrp="1"/>
          </p:cNvSpPr>
          <p:nvPr>
            <p:ph idx="1"/>
          </p:nvPr>
        </p:nvSpPr>
        <p:spPr/>
        <p:txBody>
          <a:bodyPr/>
          <a:lstStyle/>
          <a:p>
            <a:r>
              <a:rPr lang="en-US" dirty="0"/>
              <a:t>1. Neuromuscular Disease. </a:t>
            </a:r>
          </a:p>
          <a:p>
            <a:pPr lvl="1"/>
            <a:r>
              <a:rPr lang="en-US" dirty="0"/>
              <a:t> Muscle weakness </a:t>
            </a:r>
          </a:p>
          <a:p>
            <a:r>
              <a:rPr lang="en-US" dirty="0"/>
              <a:t>2.masculoskeletal disease.  </a:t>
            </a:r>
          </a:p>
          <a:p>
            <a:pPr lvl="1"/>
            <a:r>
              <a:rPr lang="en-US" dirty="0"/>
              <a:t>Bones and joints </a:t>
            </a:r>
          </a:p>
          <a:p>
            <a:r>
              <a:rPr lang="en-US" dirty="0"/>
              <a:t>3. CNS</a:t>
            </a:r>
          </a:p>
          <a:p>
            <a:pPr lvl="1"/>
            <a:r>
              <a:rPr lang="en-US" dirty="0"/>
              <a:t>Tumor</a:t>
            </a:r>
          </a:p>
          <a:p>
            <a:pPr lvl="1"/>
            <a:endParaRPr lang="en-US" dirty="0"/>
          </a:p>
          <a:p>
            <a:endParaRPr lang="en-US" dirty="0"/>
          </a:p>
          <a:p>
            <a:endParaRPr lang="en-IN" dirty="0"/>
          </a:p>
        </p:txBody>
      </p:sp>
    </p:spTree>
    <p:extLst>
      <p:ext uri="{BB962C8B-B14F-4D97-AF65-F5344CB8AC3E}">
        <p14:creationId xmlns:p14="http://schemas.microsoft.com/office/powerpoint/2010/main" val="379325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B98B-A465-437D-8EF9-330005BF0724}"/>
              </a:ext>
            </a:extLst>
          </p:cNvPr>
          <p:cNvSpPr>
            <a:spLocks noGrp="1"/>
          </p:cNvSpPr>
          <p:nvPr>
            <p:ph type="title"/>
          </p:nvPr>
        </p:nvSpPr>
        <p:spPr>
          <a:xfrm>
            <a:off x="1066800" y="1750723"/>
            <a:ext cx="10058400" cy="3116697"/>
          </a:xfrm>
        </p:spPr>
        <p:txBody>
          <a:bodyPr>
            <a:normAutofit/>
          </a:bodyPr>
          <a:lstStyle/>
          <a:p>
            <a:pPr algn="ctr"/>
            <a:r>
              <a:rPr lang="en-US" sz="13800" b="1" dirty="0"/>
              <a:t>Exercise </a:t>
            </a:r>
            <a:endParaRPr lang="en-IN" sz="13800" b="1" dirty="0"/>
          </a:p>
        </p:txBody>
      </p:sp>
    </p:spTree>
    <p:extLst>
      <p:ext uri="{BB962C8B-B14F-4D97-AF65-F5344CB8AC3E}">
        <p14:creationId xmlns:p14="http://schemas.microsoft.com/office/powerpoint/2010/main" val="1372875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EB705-EE93-4EBC-8F8D-A2497AF4E1E7}"/>
              </a:ext>
            </a:extLst>
          </p:cNvPr>
          <p:cNvSpPr>
            <a:spLocks noGrp="1"/>
          </p:cNvSpPr>
          <p:nvPr>
            <p:ph idx="1"/>
          </p:nvPr>
        </p:nvSpPr>
        <p:spPr>
          <a:xfrm>
            <a:off x="1069848" y="1392703"/>
            <a:ext cx="10058400" cy="4779498"/>
          </a:xfrm>
        </p:spPr>
        <p:txBody>
          <a:bodyPr>
            <a:normAutofit/>
          </a:bodyPr>
          <a:lstStyle/>
          <a:p>
            <a:r>
              <a:rPr lang="en-US" sz="4000" b="1" dirty="0"/>
              <a:t>Exercise is any physical activity involving muscles that elevates the heart rate above resting levels. </a:t>
            </a:r>
          </a:p>
          <a:p>
            <a:r>
              <a:rPr lang="en-US" sz="2800" b="1" dirty="0"/>
              <a:t>Exercise reduces joint pain and stiffness, and increases flexibility, muscle strength. </a:t>
            </a:r>
          </a:p>
          <a:p>
            <a:r>
              <a:rPr lang="en-US" sz="2800" b="1" dirty="0"/>
              <a:t>It also helps with weight reduction and contributes to an improved sense of well being</a:t>
            </a:r>
            <a:endParaRPr lang="en-IN" sz="2800" b="1" dirty="0"/>
          </a:p>
        </p:txBody>
      </p:sp>
    </p:spTree>
    <p:extLst>
      <p:ext uri="{BB962C8B-B14F-4D97-AF65-F5344CB8AC3E}">
        <p14:creationId xmlns:p14="http://schemas.microsoft.com/office/powerpoint/2010/main" val="253344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B6794-CA34-4BCB-BEA6-854993F14255}"/>
              </a:ext>
            </a:extLst>
          </p:cNvPr>
          <p:cNvSpPr>
            <a:spLocks noGrp="1"/>
          </p:cNvSpPr>
          <p:nvPr>
            <p:ph type="title"/>
          </p:nvPr>
        </p:nvSpPr>
        <p:spPr>
          <a:xfrm>
            <a:off x="1066800" y="0"/>
            <a:ext cx="10058400" cy="1609344"/>
          </a:xfrm>
        </p:spPr>
        <p:txBody>
          <a:bodyPr/>
          <a:lstStyle/>
          <a:p>
            <a:r>
              <a:rPr lang="en-US" dirty="0"/>
              <a:t>Benefits of exercise</a:t>
            </a:r>
            <a:endParaRPr lang="en-IN" dirty="0"/>
          </a:p>
        </p:txBody>
      </p:sp>
      <p:sp>
        <p:nvSpPr>
          <p:cNvPr id="3" name="Content Placeholder 2">
            <a:extLst>
              <a:ext uri="{FF2B5EF4-FFF2-40B4-BE49-F238E27FC236}">
                <a16:creationId xmlns:a16="http://schemas.microsoft.com/office/drawing/2014/main" id="{E13FA8BC-269D-42DC-B638-67A2A20438D2}"/>
              </a:ext>
            </a:extLst>
          </p:cNvPr>
          <p:cNvSpPr>
            <a:spLocks noGrp="1"/>
          </p:cNvSpPr>
          <p:nvPr>
            <p:ph idx="1"/>
          </p:nvPr>
        </p:nvSpPr>
        <p:spPr>
          <a:xfrm>
            <a:off x="1069848" y="1609344"/>
            <a:ext cx="10058400" cy="5248657"/>
          </a:xfrm>
        </p:spPr>
        <p:txBody>
          <a:bodyPr>
            <a:normAutofit/>
          </a:bodyPr>
          <a:lstStyle/>
          <a:p>
            <a:r>
              <a:rPr lang="en-IN" sz="2400" dirty="0"/>
              <a:t>Normalizes glucose tolerance</a:t>
            </a:r>
          </a:p>
          <a:p>
            <a:r>
              <a:rPr lang="en-IN" sz="2400" dirty="0"/>
              <a:t>Improves gait and balance.</a:t>
            </a:r>
          </a:p>
          <a:p>
            <a:r>
              <a:rPr lang="en-IN" sz="2400" dirty="0"/>
              <a:t>Improves cardiovascular function. </a:t>
            </a:r>
          </a:p>
          <a:p>
            <a:r>
              <a:rPr lang="en-IN" sz="2400" dirty="0"/>
              <a:t>Increases energy </a:t>
            </a:r>
          </a:p>
          <a:p>
            <a:r>
              <a:rPr lang="en-IN" sz="2400" dirty="0"/>
              <a:t>Promotes bone density </a:t>
            </a:r>
          </a:p>
          <a:p>
            <a:r>
              <a:rPr lang="en-IN" sz="2400" dirty="0"/>
              <a:t>Improves mobility </a:t>
            </a:r>
          </a:p>
          <a:p>
            <a:r>
              <a:rPr lang="en-IN" sz="2400" dirty="0"/>
              <a:t>Promotes weight loss </a:t>
            </a:r>
          </a:p>
          <a:p>
            <a:r>
              <a:rPr lang="en-IN" sz="2400" dirty="0"/>
              <a:t> Reduces blood pressure</a:t>
            </a:r>
          </a:p>
          <a:p>
            <a:r>
              <a:rPr lang="en-IN" sz="2400" dirty="0"/>
              <a:t>Lowers cholesterol</a:t>
            </a:r>
          </a:p>
          <a:p>
            <a:r>
              <a:rPr lang="en-IN" sz="2400" dirty="0"/>
              <a:t>Promotes rest and relaxation </a:t>
            </a:r>
          </a:p>
          <a:p>
            <a:r>
              <a:rPr lang="en-IN" sz="2400" dirty="0"/>
              <a:t> Improves sleep</a:t>
            </a:r>
          </a:p>
          <a:p>
            <a:endParaRPr lang="en-IN" sz="2400" dirty="0"/>
          </a:p>
        </p:txBody>
      </p:sp>
    </p:spTree>
    <p:extLst>
      <p:ext uri="{BB962C8B-B14F-4D97-AF65-F5344CB8AC3E}">
        <p14:creationId xmlns:p14="http://schemas.microsoft.com/office/powerpoint/2010/main" val="141038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9467-490B-48BC-AB7A-8F26A4651EEF}"/>
              </a:ext>
            </a:extLst>
          </p:cNvPr>
          <p:cNvSpPr>
            <a:spLocks noGrp="1"/>
          </p:cNvSpPr>
          <p:nvPr>
            <p:ph type="title"/>
          </p:nvPr>
        </p:nvSpPr>
        <p:spPr/>
        <p:txBody>
          <a:bodyPr>
            <a:normAutofit/>
          </a:bodyPr>
          <a:lstStyle/>
          <a:p>
            <a:r>
              <a:rPr lang="en-US" sz="4400" dirty="0"/>
              <a:t>Range of motion (ROM)</a:t>
            </a:r>
            <a:endParaRPr lang="en-IN" sz="4400" dirty="0"/>
          </a:p>
        </p:txBody>
      </p:sp>
      <p:sp>
        <p:nvSpPr>
          <p:cNvPr id="3" name="Content Placeholder 2">
            <a:extLst>
              <a:ext uri="{FF2B5EF4-FFF2-40B4-BE49-F238E27FC236}">
                <a16:creationId xmlns:a16="http://schemas.microsoft.com/office/drawing/2014/main" id="{64BDBEAD-1C86-4F37-9AE3-A210A98BB5AD}"/>
              </a:ext>
            </a:extLst>
          </p:cNvPr>
          <p:cNvSpPr>
            <a:spLocks noGrp="1"/>
          </p:cNvSpPr>
          <p:nvPr>
            <p:ph idx="1"/>
          </p:nvPr>
        </p:nvSpPr>
        <p:spPr/>
        <p:txBody>
          <a:bodyPr>
            <a:normAutofit/>
          </a:bodyPr>
          <a:lstStyle/>
          <a:p>
            <a:r>
              <a:rPr lang="en-US" sz="2800" b="1" dirty="0"/>
              <a:t>Definition:-</a:t>
            </a:r>
            <a:r>
              <a:rPr lang="en-US" sz="2800" dirty="0"/>
              <a:t> </a:t>
            </a:r>
          </a:p>
          <a:p>
            <a:pPr lvl="1"/>
            <a:r>
              <a:rPr lang="en-US" sz="2800" dirty="0"/>
              <a:t>Range of motion (ROM) is the range, measured in degrees of a circle, through which the bones of a joint can be moved.</a:t>
            </a:r>
          </a:p>
          <a:p>
            <a:pPr lvl="1"/>
            <a:r>
              <a:rPr lang="en-US" sz="2800" dirty="0"/>
              <a:t>Range of motion is the maximum amount of movement available at a joint in one of the three planes of the body, sagittal, frontal or transverse. </a:t>
            </a:r>
          </a:p>
          <a:p>
            <a:pPr lvl="1"/>
            <a:endParaRPr lang="en-IN" sz="2800" dirty="0"/>
          </a:p>
        </p:txBody>
      </p:sp>
    </p:spTree>
    <p:extLst>
      <p:ext uri="{BB962C8B-B14F-4D97-AF65-F5344CB8AC3E}">
        <p14:creationId xmlns:p14="http://schemas.microsoft.com/office/powerpoint/2010/main" val="3696157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0ABF4F-7045-4C55-AD0E-6B9A2DE33A41}"/>
              </a:ext>
            </a:extLst>
          </p:cNvPr>
          <p:cNvSpPr>
            <a:spLocks noGrp="1"/>
          </p:cNvSpPr>
          <p:nvPr>
            <p:ph idx="1"/>
          </p:nvPr>
        </p:nvSpPr>
        <p:spPr>
          <a:xfrm>
            <a:off x="1069848" y="1392702"/>
            <a:ext cx="10058400" cy="4779498"/>
          </a:xfrm>
        </p:spPr>
        <p:txBody>
          <a:bodyPr>
            <a:normAutofit/>
          </a:bodyPr>
          <a:lstStyle/>
          <a:p>
            <a:r>
              <a:rPr lang="en-US" sz="3200" dirty="0"/>
              <a:t>Sagittal plane :- It is a line that passes through the body from front to back, dividing the body into left and right side. </a:t>
            </a:r>
          </a:p>
          <a:p>
            <a:r>
              <a:rPr lang="en-US" sz="3200" dirty="0"/>
              <a:t>Frontal plane :- Plane that passes through the body from side to side and dividing the body into front and back.</a:t>
            </a:r>
          </a:p>
          <a:p>
            <a:r>
              <a:rPr lang="en-US" sz="3200" dirty="0"/>
              <a:t>Transverse plane :  It is a horizontal line that divides the body into upper and lower portion. </a:t>
            </a:r>
            <a:endParaRPr lang="en-IN" sz="3200" dirty="0"/>
          </a:p>
          <a:p>
            <a:endParaRPr lang="en-IN" sz="3200" dirty="0"/>
          </a:p>
        </p:txBody>
      </p:sp>
    </p:spTree>
    <p:extLst>
      <p:ext uri="{BB962C8B-B14F-4D97-AF65-F5344CB8AC3E}">
        <p14:creationId xmlns:p14="http://schemas.microsoft.com/office/powerpoint/2010/main" val="2828056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40DDC-9446-44AE-91C1-FBBB6B8D1C9F}"/>
              </a:ext>
            </a:extLst>
          </p:cNvPr>
          <p:cNvSpPr>
            <a:spLocks noGrp="1"/>
          </p:cNvSpPr>
          <p:nvPr>
            <p:ph type="title"/>
          </p:nvPr>
        </p:nvSpPr>
        <p:spPr/>
        <p:txBody>
          <a:bodyPr/>
          <a:lstStyle/>
          <a:p>
            <a:r>
              <a:rPr lang="en-US" dirty="0"/>
              <a:t>Types of ROM Exercise </a:t>
            </a:r>
            <a:endParaRPr lang="en-IN" dirty="0"/>
          </a:p>
        </p:txBody>
      </p:sp>
      <p:sp>
        <p:nvSpPr>
          <p:cNvPr id="3" name="Content Placeholder 2">
            <a:extLst>
              <a:ext uri="{FF2B5EF4-FFF2-40B4-BE49-F238E27FC236}">
                <a16:creationId xmlns:a16="http://schemas.microsoft.com/office/drawing/2014/main" id="{8A199619-C061-450B-9B5C-1C59F9F45774}"/>
              </a:ext>
            </a:extLst>
          </p:cNvPr>
          <p:cNvSpPr>
            <a:spLocks noGrp="1"/>
          </p:cNvSpPr>
          <p:nvPr>
            <p:ph idx="1"/>
          </p:nvPr>
        </p:nvSpPr>
        <p:spPr/>
        <p:txBody>
          <a:bodyPr>
            <a:normAutofit/>
          </a:bodyPr>
          <a:lstStyle/>
          <a:p>
            <a:r>
              <a:rPr lang="en-US" sz="3200" b="1" dirty="0"/>
              <a:t>1) Active ROM Exercises</a:t>
            </a:r>
            <a:r>
              <a:rPr lang="en-US" sz="3200" dirty="0"/>
              <a:t>  </a:t>
            </a:r>
          </a:p>
          <a:p>
            <a:pPr lvl="1"/>
            <a:r>
              <a:rPr lang="en-US" sz="3200" dirty="0"/>
              <a:t>Used for the client who are able to move his or her joints independently.  </a:t>
            </a:r>
          </a:p>
          <a:p>
            <a:r>
              <a:rPr lang="en-US" sz="3200" b="1" dirty="0"/>
              <a:t>2) Passive ROM Exercises</a:t>
            </a:r>
          </a:p>
          <a:p>
            <a:pPr lvl="1"/>
            <a:r>
              <a:rPr lang="en-US" sz="3200" b="1" dirty="0"/>
              <a:t> </a:t>
            </a:r>
            <a:r>
              <a:rPr lang="en-US" sz="3200" dirty="0"/>
              <a:t>Used for clients who does not have voluntary motor control, passive ROM exercises are of choice. </a:t>
            </a:r>
            <a:endParaRPr lang="en-IN" sz="3200" dirty="0"/>
          </a:p>
        </p:txBody>
      </p:sp>
    </p:spTree>
    <p:extLst>
      <p:ext uri="{BB962C8B-B14F-4D97-AF65-F5344CB8AC3E}">
        <p14:creationId xmlns:p14="http://schemas.microsoft.com/office/powerpoint/2010/main" val="1402140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ED08F-7B4E-4AA0-B797-DD7EA32031A0}"/>
              </a:ext>
            </a:extLst>
          </p:cNvPr>
          <p:cNvSpPr>
            <a:spLocks noGrp="1"/>
          </p:cNvSpPr>
          <p:nvPr>
            <p:ph type="title"/>
          </p:nvPr>
        </p:nvSpPr>
        <p:spPr>
          <a:xfrm>
            <a:off x="1069848" y="484632"/>
            <a:ext cx="10058400" cy="1287897"/>
          </a:xfrm>
        </p:spPr>
        <p:txBody>
          <a:bodyPr>
            <a:normAutofit fontScale="90000"/>
          </a:bodyPr>
          <a:lstStyle/>
          <a:p>
            <a:r>
              <a:rPr lang="en-US" dirty="0"/>
              <a:t>TYPES OF movements AT VARIOUS :-</a:t>
            </a:r>
            <a:br>
              <a:rPr lang="en-US" dirty="0"/>
            </a:br>
            <a:endParaRPr lang="en-IN" dirty="0"/>
          </a:p>
        </p:txBody>
      </p:sp>
      <p:sp>
        <p:nvSpPr>
          <p:cNvPr id="3" name="Content Placeholder 2">
            <a:extLst>
              <a:ext uri="{FF2B5EF4-FFF2-40B4-BE49-F238E27FC236}">
                <a16:creationId xmlns:a16="http://schemas.microsoft.com/office/drawing/2014/main" id="{516B3C25-B32B-4381-8FED-7CBAECA1ADFF}"/>
              </a:ext>
            </a:extLst>
          </p:cNvPr>
          <p:cNvSpPr>
            <a:spLocks noGrp="1"/>
          </p:cNvSpPr>
          <p:nvPr>
            <p:ph idx="1"/>
          </p:nvPr>
        </p:nvSpPr>
        <p:spPr/>
        <p:txBody>
          <a:bodyPr/>
          <a:lstStyle/>
          <a:p>
            <a:r>
              <a:rPr lang="en-US" sz="4000" b="1" dirty="0"/>
              <a:t> 1) Flexion </a:t>
            </a:r>
            <a:r>
              <a:rPr lang="en-US" dirty="0"/>
              <a:t>: Decrease in the angle between circulatory bones. </a:t>
            </a:r>
          </a:p>
          <a:p>
            <a:r>
              <a:rPr lang="en-US" dirty="0"/>
              <a:t>Bending motion that decreases the angle of the joint bringing two bone closer together</a:t>
            </a:r>
          </a:p>
          <a:p>
            <a:r>
              <a:rPr lang="en-US" dirty="0"/>
              <a:t>-  Movement of palm toward inner aspect of forearm</a:t>
            </a:r>
          </a:p>
          <a:p>
            <a:r>
              <a:rPr lang="en-US" dirty="0"/>
              <a:t> - Making a fist.</a:t>
            </a:r>
          </a:p>
          <a:p>
            <a:r>
              <a:rPr lang="en-US" dirty="0"/>
              <a:t>  </a:t>
            </a:r>
            <a:endParaRPr lang="en-IN" dirty="0"/>
          </a:p>
        </p:txBody>
      </p:sp>
    </p:spTree>
    <p:extLst>
      <p:ext uri="{BB962C8B-B14F-4D97-AF65-F5344CB8AC3E}">
        <p14:creationId xmlns:p14="http://schemas.microsoft.com/office/powerpoint/2010/main" val="890918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A9CB-D306-49D2-A086-3CC27434DBCB}"/>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D350192B-DD5F-4DAA-8D95-E0C3B2E842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1482" y="484632"/>
            <a:ext cx="10280670" cy="5205046"/>
          </a:xfrm>
        </p:spPr>
      </p:pic>
    </p:spTree>
    <p:extLst>
      <p:ext uri="{BB962C8B-B14F-4D97-AF65-F5344CB8AC3E}">
        <p14:creationId xmlns:p14="http://schemas.microsoft.com/office/powerpoint/2010/main" val="1483199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1062ED-A305-454B-82A2-051B57FBAA89}"/>
              </a:ext>
            </a:extLst>
          </p:cNvPr>
          <p:cNvSpPr>
            <a:spLocks noGrp="1"/>
          </p:cNvSpPr>
          <p:nvPr>
            <p:ph idx="1"/>
          </p:nvPr>
        </p:nvSpPr>
        <p:spPr/>
        <p:txBody>
          <a:bodyPr>
            <a:normAutofit/>
          </a:bodyPr>
          <a:lstStyle/>
          <a:p>
            <a:r>
              <a:rPr lang="en-US" sz="3200" b="1" dirty="0"/>
              <a:t>2. Extension :-</a:t>
            </a:r>
          </a:p>
          <a:p>
            <a:pPr lvl="1"/>
            <a:r>
              <a:rPr lang="en-US" sz="3000" b="1" dirty="0"/>
              <a:t>Straightening a joint. There is increase in angle between circulating bones often to restore a part of the body to the anatomical position after it has been flexed.</a:t>
            </a:r>
          </a:p>
          <a:p>
            <a:pPr lvl="1"/>
            <a:r>
              <a:rPr lang="en-US" sz="3000" b="1" dirty="0"/>
              <a:t>Head in erect position.</a:t>
            </a:r>
          </a:p>
          <a:p>
            <a:pPr lvl="1"/>
            <a:endParaRPr lang="en-IN" sz="3000" b="1" dirty="0"/>
          </a:p>
        </p:txBody>
      </p:sp>
    </p:spTree>
    <p:extLst>
      <p:ext uri="{BB962C8B-B14F-4D97-AF65-F5344CB8AC3E}">
        <p14:creationId xmlns:p14="http://schemas.microsoft.com/office/powerpoint/2010/main" val="1711021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E633CC-1C56-423B-AE71-E1F3AD6344F1}"/>
              </a:ext>
            </a:extLst>
          </p:cNvPr>
          <p:cNvSpPr>
            <a:spLocks noGrp="1"/>
          </p:cNvSpPr>
          <p:nvPr>
            <p:ph idx="1"/>
          </p:nvPr>
        </p:nvSpPr>
        <p:spPr/>
        <p:txBody>
          <a:bodyPr/>
          <a:lstStyle/>
          <a:p>
            <a:r>
              <a:rPr lang="en-US" sz="3600" dirty="0"/>
              <a:t>3) Hyperextension :  </a:t>
            </a:r>
          </a:p>
          <a:p>
            <a:endParaRPr lang="en-US" sz="3600" dirty="0"/>
          </a:p>
          <a:p>
            <a:r>
              <a:rPr lang="en-US" sz="3600" dirty="0"/>
              <a:t>Moving a joint part normal, extension or continuation of extension beyond the anatomical position is called hyperextension.</a:t>
            </a:r>
          </a:p>
          <a:p>
            <a:endParaRPr lang="en-IN" dirty="0"/>
          </a:p>
        </p:txBody>
      </p:sp>
    </p:spTree>
    <p:extLst>
      <p:ext uri="{BB962C8B-B14F-4D97-AF65-F5344CB8AC3E}">
        <p14:creationId xmlns:p14="http://schemas.microsoft.com/office/powerpoint/2010/main" val="1274483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12F296-6349-4611-95CC-5613B36B224D}"/>
              </a:ext>
            </a:extLst>
          </p:cNvPr>
          <p:cNvSpPr>
            <a:spLocks noGrp="1"/>
          </p:cNvSpPr>
          <p:nvPr>
            <p:ph idx="1"/>
          </p:nvPr>
        </p:nvSpPr>
        <p:spPr>
          <a:xfrm>
            <a:off x="619682" y="1038196"/>
            <a:ext cx="10058400" cy="4050792"/>
          </a:xfrm>
        </p:spPr>
        <p:txBody>
          <a:bodyPr>
            <a:noAutofit/>
          </a:bodyPr>
          <a:lstStyle/>
          <a:p>
            <a:pPr algn="just"/>
            <a:r>
              <a:rPr lang="en-US" sz="2800" dirty="0"/>
              <a:t>4) Abduction :- </a:t>
            </a:r>
          </a:p>
          <a:p>
            <a:pPr lvl="1" algn="just"/>
            <a:r>
              <a:rPr lang="en-US" sz="2800" dirty="0"/>
              <a:t>Moving a joint or extremity away from midline of the body. </a:t>
            </a:r>
          </a:p>
          <a:p>
            <a:pPr lvl="1" algn="just"/>
            <a:r>
              <a:rPr lang="en-US" sz="2800" dirty="0" err="1"/>
              <a:t>e.g.Moving</a:t>
            </a:r>
            <a:r>
              <a:rPr lang="en-US" sz="2800" dirty="0"/>
              <a:t> of the palm laterally at wrist joint. </a:t>
            </a:r>
          </a:p>
          <a:p>
            <a:pPr lvl="1" algn="just"/>
            <a:r>
              <a:rPr lang="en-US" sz="2800" dirty="0"/>
              <a:t> Moving the femur laterally at the hip joint. </a:t>
            </a:r>
          </a:p>
          <a:p>
            <a:pPr algn="just"/>
            <a:r>
              <a:rPr lang="en-US" sz="2800" dirty="0"/>
              <a:t>5) Adduction :</a:t>
            </a:r>
          </a:p>
          <a:p>
            <a:pPr algn="just"/>
            <a:r>
              <a:rPr lang="en-US" sz="2800" dirty="0"/>
              <a:t>  Moving a joint or extremity toward the midline of the body.</a:t>
            </a:r>
          </a:p>
          <a:p>
            <a:pPr algn="just"/>
            <a:r>
              <a:rPr lang="en-US" sz="2800" dirty="0"/>
              <a:t>   e.g. Bringing finger together. </a:t>
            </a:r>
          </a:p>
          <a:p>
            <a:pPr algn="just"/>
            <a:r>
              <a:rPr lang="en-US" sz="2800" dirty="0"/>
              <a:t> </a:t>
            </a:r>
            <a:endParaRPr lang="en-IN" sz="2800" dirty="0"/>
          </a:p>
        </p:txBody>
      </p:sp>
    </p:spTree>
    <p:extLst>
      <p:ext uri="{BB962C8B-B14F-4D97-AF65-F5344CB8AC3E}">
        <p14:creationId xmlns:p14="http://schemas.microsoft.com/office/powerpoint/2010/main" val="3483330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B9BB-F0AE-4164-95CE-E73F99C03A8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2E76DA5-3CA2-4305-8CA4-BBF7C99B6C67}"/>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CA3A6D2C-1977-4873-B7C5-AD9EFE9730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751" y="368641"/>
            <a:ext cx="11274181" cy="6004727"/>
          </a:xfrm>
          <a:prstGeom prst="rect">
            <a:avLst/>
          </a:prstGeom>
        </p:spPr>
      </p:pic>
    </p:spTree>
    <p:extLst>
      <p:ext uri="{BB962C8B-B14F-4D97-AF65-F5344CB8AC3E}">
        <p14:creationId xmlns:p14="http://schemas.microsoft.com/office/powerpoint/2010/main" val="2267961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19F46E-7F65-40B2-82B5-ECB9A24310DE}"/>
              </a:ext>
            </a:extLst>
          </p:cNvPr>
          <p:cNvSpPr>
            <a:spLocks noGrp="1"/>
          </p:cNvSpPr>
          <p:nvPr>
            <p:ph idx="1"/>
          </p:nvPr>
        </p:nvSpPr>
        <p:spPr/>
        <p:txBody>
          <a:bodyPr/>
          <a:lstStyle/>
          <a:p>
            <a:r>
              <a:rPr lang="en-US" dirty="0"/>
              <a:t>6) Circumduction : </a:t>
            </a:r>
          </a:p>
          <a:p>
            <a:r>
              <a:rPr lang="en-US" dirty="0"/>
              <a:t> Moving a body part in widening circles. It occurs as a result of continuous sequence of flexion, abduction, extension and adduction. </a:t>
            </a:r>
            <a:r>
              <a:rPr lang="en-US" dirty="0" err="1"/>
              <a:t>Eg.</a:t>
            </a:r>
            <a:r>
              <a:rPr lang="en-US" dirty="0"/>
              <a:t> Moving the </a:t>
            </a:r>
            <a:r>
              <a:rPr lang="en-US" dirty="0" err="1"/>
              <a:t>humerous</a:t>
            </a:r>
            <a:r>
              <a:rPr lang="en-US" dirty="0"/>
              <a:t> in circle at the shoulder joint.</a:t>
            </a:r>
            <a:endParaRPr lang="en-IN" dirty="0"/>
          </a:p>
        </p:txBody>
      </p:sp>
      <p:pic>
        <p:nvPicPr>
          <p:cNvPr id="5" name="Picture 4">
            <a:extLst>
              <a:ext uri="{FF2B5EF4-FFF2-40B4-BE49-F238E27FC236}">
                <a16:creationId xmlns:a16="http://schemas.microsoft.com/office/drawing/2014/main" id="{D5028282-AE18-4B88-AA4F-9F2865C9A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002" y="3429000"/>
            <a:ext cx="6058746" cy="3229426"/>
          </a:xfrm>
          <a:prstGeom prst="rect">
            <a:avLst/>
          </a:prstGeom>
        </p:spPr>
      </p:pic>
    </p:spTree>
    <p:extLst>
      <p:ext uri="{BB962C8B-B14F-4D97-AF65-F5344CB8AC3E}">
        <p14:creationId xmlns:p14="http://schemas.microsoft.com/office/powerpoint/2010/main" val="93891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BD00D4-D9AD-47EA-95FB-617B19651633}"/>
              </a:ext>
            </a:extLst>
          </p:cNvPr>
          <p:cNvSpPr>
            <a:spLocks noGrp="1"/>
          </p:cNvSpPr>
          <p:nvPr>
            <p:ph idx="1"/>
          </p:nvPr>
        </p:nvSpPr>
        <p:spPr>
          <a:xfrm>
            <a:off x="1069848" y="520505"/>
            <a:ext cx="10058400" cy="5651695"/>
          </a:xfrm>
        </p:spPr>
        <p:txBody>
          <a:bodyPr/>
          <a:lstStyle/>
          <a:p>
            <a:r>
              <a:rPr lang="en-US" dirty="0"/>
              <a:t>7) Rotation :  In rotation, a bone revolve around its own longitudinal </a:t>
            </a:r>
            <a:r>
              <a:rPr lang="en-US" dirty="0" err="1"/>
              <a:t>aXIS</a:t>
            </a:r>
            <a:r>
              <a:rPr lang="en-US" dirty="0"/>
              <a:t>.</a:t>
            </a:r>
          </a:p>
          <a:p>
            <a:r>
              <a:rPr lang="en-US" dirty="0"/>
              <a:t> E.g. Turning head from side to side. </a:t>
            </a:r>
          </a:p>
          <a:p>
            <a:r>
              <a:rPr lang="en-US" dirty="0"/>
              <a:t>Two types :  . </a:t>
            </a:r>
          </a:p>
          <a:p>
            <a:r>
              <a:rPr lang="en-US" dirty="0"/>
              <a:t>I . a) Internal rotation :  Turning a joint or an extremity on Its axis towards body’s midline </a:t>
            </a:r>
          </a:p>
          <a:p>
            <a:r>
              <a:rPr lang="en-US" dirty="0"/>
              <a:t>. e.g. Turning foot and leg toward other leg. _ </a:t>
            </a:r>
          </a:p>
          <a:p>
            <a:r>
              <a:rPr lang="en-US" dirty="0"/>
              <a:t>b) External rotation :  </a:t>
            </a:r>
          </a:p>
          <a:p>
            <a:r>
              <a:rPr lang="en-US" dirty="0"/>
              <a:t>Turning a joint or an extremity on its axis away from the </a:t>
            </a:r>
            <a:r>
              <a:rPr lang="en-US" dirty="0" err="1"/>
              <a:t>bOdy</a:t>
            </a:r>
            <a:r>
              <a:rPr lang="en-US" dirty="0"/>
              <a:t> s midline.</a:t>
            </a:r>
          </a:p>
          <a:p>
            <a:endParaRPr lang="en-US" dirty="0"/>
          </a:p>
          <a:p>
            <a:r>
              <a:rPr lang="en-US" dirty="0"/>
              <a:t> e.g. Turn foot and leg away from other leg.</a:t>
            </a:r>
          </a:p>
          <a:p>
            <a:endParaRPr lang="en-IN" dirty="0"/>
          </a:p>
        </p:txBody>
      </p:sp>
    </p:spTree>
    <p:extLst>
      <p:ext uri="{BB962C8B-B14F-4D97-AF65-F5344CB8AC3E}">
        <p14:creationId xmlns:p14="http://schemas.microsoft.com/office/powerpoint/2010/main" val="2469565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79C11A-72F1-4114-B2D2-DC56D73E5BA3}"/>
              </a:ext>
            </a:extLst>
          </p:cNvPr>
          <p:cNvSpPr>
            <a:spLocks noGrp="1"/>
          </p:cNvSpPr>
          <p:nvPr>
            <p:ph idx="1"/>
          </p:nvPr>
        </p:nvSpPr>
        <p:spPr>
          <a:xfrm>
            <a:off x="717452" y="759655"/>
            <a:ext cx="10410796" cy="5412545"/>
          </a:xfrm>
        </p:spPr>
        <p:txBody>
          <a:bodyPr/>
          <a:lstStyle/>
          <a:p>
            <a:pPr marL="0" indent="0" algn="just">
              <a:buNone/>
            </a:pPr>
            <a:r>
              <a:rPr lang="en-US" dirty="0"/>
              <a:t>8) supination :-</a:t>
            </a:r>
          </a:p>
          <a:p>
            <a:pPr marL="0" indent="0" algn="just">
              <a:buNone/>
            </a:pPr>
            <a:r>
              <a:rPr lang="en-US" dirty="0"/>
              <a:t> Turning the body or a body part to face upward. Supination is a position of at </a:t>
            </a:r>
            <a:r>
              <a:rPr lang="en-US" dirty="0" err="1"/>
              <a:t>eithr</a:t>
            </a:r>
            <a:r>
              <a:rPr lang="en-US" dirty="0"/>
              <a:t> forearm or foot. </a:t>
            </a:r>
          </a:p>
          <a:p>
            <a:pPr marL="0" indent="0" algn="just">
              <a:buNone/>
            </a:pPr>
            <a:r>
              <a:rPr lang="en-US" dirty="0"/>
              <a:t>Supination of the forearm occurs when palm face front of the body parts.</a:t>
            </a:r>
          </a:p>
          <a:p>
            <a:pPr marL="0" indent="0" algn="just">
              <a:buNone/>
            </a:pPr>
            <a:endParaRPr lang="en-US" dirty="0"/>
          </a:p>
          <a:p>
            <a:pPr marL="0" indent="0" algn="just">
              <a:buNone/>
            </a:pPr>
            <a:r>
              <a:rPr lang="en-US" dirty="0"/>
              <a:t>9) Pronation :-</a:t>
            </a:r>
          </a:p>
          <a:p>
            <a:pPr marL="0" indent="0" algn="just">
              <a:buNone/>
            </a:pPr>
            <a:r>
              <a:rPr lang="en-US" dirty="0"/>
              <a:t> turning  body or body </a:t>
            </a:r>
            <a:r>
              <a:rPr lang="en-US" dirty="0" err="1"/>
              <a:t>parta</a:t>
            </a:r>
            <a:r>
              <a:rPr lang="en-US" dirty="0"/>
              <a:t> to face downward. </a:t>
            </a:r>
            <a:endParaRPr lang="en-IN" dirty="0"/>
          </a:p>
        </p:txBody>
      </p:sp>
    </p:spTree>
    <p:extLst>
      <p:ext uri="{BB962C8B-B14F-4D97-AF65-F5344CB8AC3E}">
        <p14:creationId xmlns:p14="http://schemas.microsoft.com/office/powerpoint/2010/main" val="14534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2ABEA-2A19-4AD6-9296-6FAEAE7D4DCC}"/>
              </a:ext>
            </a:extLst>
          </p:cNvPr>
          <p:cNvSpPr>
            <a:spLocks noGrp="1"/>
          </p:cNvSpPr>
          <p:nvPr>
            <p:ph idx="1"/>
          </p:nvPr>
        </p:nvSpPr>
        <p:spPr/>
        <p:txBody>
          <a:bodyPr/>
          <a:lstStyle/>
          <a:p>
            <a:r>
              <a:rPr lang="en-US" dirty="0"/>
              <a:t>10) Inversion ;-Turning the feet inward, so toes are pointing toward the Midline.</a:t>
            </a:r>
          </a:p>
          <a:p>
            <a:r>
              <a:rPr lang="en-US" dirty="0"/>
              <a:t> inversion is the movement of the sole towards the median plane.</a:t>
            </a:r>
          </a:p>
          <a:p>
            <a:endParaRPr lang="en-US" dirty="0"/>
          </a:p>
          <a:p>
            <a:endParaRPr lang="en-US" dirty="0"/>
          </a:p>
          <a:p>
            <a:r>
              <a:rPr lang="en-US" dirty="0"/>
              <a:t>11) Eversion :</a:t>
            </a:r>
          </a:p>
          <a:p>
            <a:r>
              <a:rPr lang="en-US" dirty="0"/>
              <a:t>  Eversion is the movement of the sole of the foot away from the median plane. Turning the feet outward so toes are pointing away from the midline.</a:t>
            </a:r>
            <a:endParaRPr lang="en-IN" dirty="0"/>
          </a:p>
        </p:txBody>
      </p:sp>
    </p:spTree>
    <p:extLst>
      <p:ext uri="{BB962C8B-B14F-4D97-AF65-F5344CB8AC3E}">
        <p14:creationId xmlns:p14="http://schemas.microsoft.com/office/powerpoint/2010/main" val="853020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415E9-E490-44CF-B467-68D64817DD6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0C2C9B0-85CD-4178-9965-472285D4CA6D}"/>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D26846DC-CF2A-4BDA-8E91-A95E4DEC9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124" y="484632"/>
            <a:ext cx="10221751" cy="5439534"/>
          </a:xfrm>
          <a:prstGeom prst="rect">
            <a:avLst/>
          </a:prstGeom>
        </p:spPr>
      </p:pic>
    </p:spTree>
    <p:extLst>
      <p:ext uri="{BB962C8B-B14F-4D97-AF65-F5344CB8AC3E}">
        <p14:creationId xmlns:p14="http://schemas.microsoft.com/office/powerpoint/2010/main" val="4228207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420A-FC9C-4BC1-B3C3-5C7EA635828A}"/>
              </a:ext>
            </a:extLst>
          </p:cNvPr>
          <p:cNvSpPr>
            <a:spLocks noGrp="1"/>
          </p:cNvSpPr>
          <p:nvPr>
            <p:ph type="title"/>
          </p:nvPr>
        </p:nvSpPr>
        <p:spPr>
          <a:xfrm>
            <a:off x="1069847" y="484631"/>
            <a:ext cx="10662607" cy="5325325"/>
          </a:xfrm>
        </p:spPr>
        <p:txBody>
          <a:bodyPr>
            <a:normAutofit/>
          </a:bodyPr>
          <a:lstStyle/>
          <a:p>
            <a:r>
              <a:rPr lang="en-IN" sz="11500" b="1" dirty="0"/>
              <a:t>BODY POSITIONS</a:t>
            </a:r>
            <a:br>
              <a:rPr lang="en-IN" sz="11500" b="1" dirty="0"/>
            </a:br>
            <a:endParaRPr lang="en-IN" sz="11500" b="1" dirty="0"/>
          </a:p>
        </p:txBody>
      </p:sp>
    </p:spTree>
    <p:extLst>
      <p:ext uri="{BB962C8B-B14F-4D97-AF65-F5344CB8AC3E}">
        <p14:creationId xmlns:p14="http://schemas.microsoft.com/office/powerpoint/2010/main" val="92460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3201-E224-4698-976C-A64D1EDAEA8B}"/>
              </a:ext>
            </a:extLst>
          </p:cNvPr>
          <p:cNvSpPr>
            <a:spLocks noGrp="1"/>
          </p:cNvSpPr>
          <p:nvPr>
            <p:ph type="title"/>
          </p:nvPr>
        </p:nvSpPr>
        <p:spPr/>
        <p:txBody>
          <a:bodyPr/>
          <a:lstStyle/>
          <a:p>
            <a:r>
              <a:rPr lang="en-US" dirty="0"/>
              <a:t>1. Dorsal or horizontal recumbent or supine position </a:t>
            </a:r>
            <a:endParaRPr lang="en-IN" dirty="0"/>
          </a:p>
        </p:txBody>
      </p:sp>
      <p:sp>
        <p:nvSpPr>
          <p:cNvPr id="3" name="Content Placeholder 2">
            <a:extLst>
              <a:ext uri="{FF2B5EF4-FFF2-40B4-BE49-F238E27FC236}">
                <a16:creationId xmlns:a16="http://schemas.microsoft.com/office/drawing/2014/main" id="{AACA11B0-6227-4288-BA02-AA140707D0BE}"/>
              </a:ext>
            </a:extLst>
          </p:cNvPr>
          <p:cNvSpPr>
            <a:spLocks noGrp="1"/>
          </p:cNvSpPr>
          <p:nvPr>
            <p:ph idx="1"/>
          </p:nvPr>
        </p:nvSpPr>
        <p:spPr/>
        <p:txBody>
          <a:bodyPr>
            <a:normAutofit/>
          </a:bodyPr>
          <a:lstStyle/>
          <a:p>
            <a:pPr marL="0" indent="0">
              <a:buNone/>
            </a:pPr>
            <a:r>
              <a:rPr lang="en-US" sz="2800" dirty="0"/>
              <a:t> In this position, the patient lies flat on his legs together. His head may be supported with a pillow and his legs either extended or slightly flexed. </a:t>
            </a:r>
            <a:endParaRPr lang="en-IN" sz="2800" dirty="0"/>
          </a:p>
        </p:txBody>
      </p:sp>
    </p:spTree>
    <p:extLst>
      <p:ext uri="{BB962C8B-B14F-4D97-AF65-F5344CB8AC3E}">
        <p14:creationId xmlns:p14="http://schemas.microsoft.com/office/powerpoint/2010/main" val="2162952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0715-231A-4217-BB8C-2E01B01D2D6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80D6E2B-253B-4F62-9F08-595962EE2D97}"/>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687D5BA8-42FE-4690-A037-0F423261A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232" y="342469"/>
            <a:ext cx="9545333" cy="5086658"/>
          </a:xfrm>
          <a:prstGeom prst="rect">
            <a:avLst/>
          </a:prstGeom>
        </p:spPr>
      </p:pic>
    </p:spTree>
    <p:extLst>
      <p:ext uri="{BB962C8B-B14F-4D97-AF65-F5344CB8AC3E}">
        <p14:creationId xmlns:p14="http://schemas.microsoft.com/office/powerpoint/2010/main" val="2187674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7BDC-82B7-4B54-B150-EBD033D8E9CC}"/>
              </a:ext>
            </a:extLst>
          </p:cNvPr>
          <p:cNvSpPr>
            <a:spLocks noGrp="1"/>
          </p:cNvSpPr>
          <p:nvPr>
            <p:ph type="title"/>
          </p:nvPr>
        </p:nvSpPr>
        <p:spPr/>
        <p:txBody>
          <a:bodyPr/>
          <a:lstStyle/>
          <a:p>
            <a:r>
              <a:rPr lang="en-US" dirty="0"/>
              <a:t>2) Dorsal elevated or semi recumbent position</a:t>
            </a:r>
            <a:endParaRPr lang="en-IN" dirty="0"/>
          </a:p>
        </p:txBody>
      </p:sp>
      <p:sp>
        <p:nvSpPr>
          <p:cNvPr id="3" name="Content Placeholder 2">
            <a:extLst>
              <a:ext uri="{FF2B5EF4-FFF2-40B4-BE49-F238E27FC236}">
                <a16:creationId xmlns:a16="http://schemas.microsoft.com/office/drawing/2014/main" id="{BDC559E4-1C3E-4AD6-90C6-8558E2A0E9A9}"/>
              </a:ext>
            </a:extLst>
          </p:cNvPr>
          <p:cNvSpPr>
            <a:spLocks noGrp="1"/>
          </p:cNvSpPr>
          <p:nvPr>
            <p:ph idx="1"/>
          </p:nvPr>
        </p:nvSpPr>
        <p:spPr/>
        <p:txBody>
          <a:bodyPr/>
          <a:lstStyle/>
          <a:p>
            <a:r>
              <a:rPr lang="en-US" dirty="0"/>
              <a:t>The patient lies in the bed with two or more pillows which may be arranged in arm chair fashion to support shoulders arms elbows. This position is used in minor respiratory distress.</a:t>
            </a:r>
            <a:endParaRPr lang="en-IN" dirty="0"/>
          </a:p>
        </p:txBody>
      </p:sp>
    </p:spTree>
    <p:extLst>
      <p:ext uri="{BB962C8B-B14F-4D97-AF65-F5344CB8AC3E}">
        <p14:creationId xmlns:p14="http://schemas.microsoft.com/office/powerpoint/2010/main" val="3880659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2F9D-FB4F-4BBC-B76F-F8B8DC3232E7}"/>
              </a:ext>
            </a:extLst>
          </p:cNvPr>
          <p:cNvSpPr>
            <a:spLocks noGrp="1"/>
          </p:cNvSpPr>
          <p:nvPr>
            <p:ph type="title"/>
          </p:nvPr>
        </p:nvSpPr>
        <p:spPr/>
        <p:txBody>
          <a:bodyPr/>
          <a:lstStyle/>
          <a:p>
            <a:r>
              <a:rPr lang="en-US" dirty="0"/>
              <a:t>3) Prone Position</a:t>
            </a:r>
            <a:endParaRPr lang="en-IN" dirty="0"/>
          </a:p>
        </p:txBody>
      </p:sp>
      <p:sp>
        <p:nvSpPr>
          <p:cNvPr id="3" name="Content Placeholder 2">
            <a:extLst>
              <a:ext uri="{FF2B5EF4-FFF2-40B4-BE49-F238E27FC236}">
                <a16:creationId xmlns:a16="http://schemas.microsoft.com/office/drawing/2014/main" id="{B4350CC0-D180-430B-84A9-E06C156D8861}"/>
              </a:ext>
            </a:extLst>
          </p:cNvPr>
          <p:cNvSpPr>
            <a:spLocks noGrp="1"/>
          </p:cNvSpPr>
          <p:nvPr>
            <p:ph idx="1"/>
          </p:nvPr>
        </p:nvSpPr>
        <p:spPr>
          <a:xfrm>
            <a:off x="1069848" y="2264195"/>
            <a:ext cx="10058400" cy="4050792"/>
          </a:xfrm>
        </p:spPr>
        <p:txBody>
          <a:bodyPr>
            <a:normAutofit/>
          </a:bodyPr>
          <a:lstStyle/>
          <a:p>
            <a:r>
              <a:rPr lang="en-US" sz="2800" b="1" dirty="0"/>
              <a:t>The patient lies on the abdomen face turned sideways, with one small pillow under the ankle. The head rests on a pillow. One or both arms rest in a comfortable way either beyond the head or at the sides of head.</a:t>
            </a:r>
            <a:endParaRPr lang="en-IN" sz="2800" b="1" dirty="0"/>
          </a:p>
        </p:txBody>
      </p:sp>
    </p:spTree>
    <p:extLst>
      <p:ext uri="{BB962C8B-B14F-4D97-AF65-F5344CB8AC3E}">
        <p14:creationId xmlns:p14="http://schemas.microsoft.com/office/powerpoint/2010/main" val="15779946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21A33-26F8-4452-AB58-076D3739EB4C}"/>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A294922-DC31-4F23-910E-6A5E8DB759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2796" y="68326"/>
            <a:ext cx="10846120" cy="5783834"/>
          </a:xfrm>
        </p:spPr>
      </p:pic>
    </p:spTree>
    <p:extLst>
      <p:ext uri="{BB962C8B-B14F-4D97-AF65-F5344CB8AC3E}">
        <p14:creationId xmlns:p14="http://schemas.microsoft.com/office/powerpoint/2010/main" val="3889802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7E6C-A52B-4DD8-B649-3C89FE23B9E6}"/>
              </a:ext>
            </a:extLst>
          </p:cNvPr>
          <p:cNvSpPr>
            <a:spLocks noGrp="1"/>
          </p:cNvSpPr>
          <p:nvPr>
            <p:ph type="title"/>
          </p:nvPr>
        </p:nvSpPr>
        <p:spPr/>
        <p:txBody>
          <a:bodyPr/>
          <a:lstStyle/>
          <a:p>
            <a:r>
              <a:rPr lang="en-US" dirty="0"/>
              <a:t>4). Lateral or side lying position</a:t>
            </a:r>
            <a:endParaRPr lang="en-IN" dirty="0"/>
          </a:p>
        </p:txBody>
      </p:sp>
      <p:sp>
        <p:nvSpPr>
          <p:cNvPr id="3" name="Content Placeholder 2">
            <a:extLst>
              <a:ext uri="{FF2B5EF4-FFF2-40B4-BE49-F238E27FC236}">
                <a16:creationId xmlns:a16="http://schemas.microsoft.com/office/drawing/2014/main" id="{A562DBAE-7791-48E7-AC0B-09D4BBDEED62}"/>
              </a:ext>
            </a:extLst>
          </p:cNvPr>
          <p:cNvSpPr>
            <a:spLocks noGrp="1"/>
          </p:cNvSpPr>
          <p:nvPr>
            <p:ph idx="1"/>
          </p:nvPr>
        </p:nvSpPr>
        <p:spPr/>
        <p:txBody>
          <a:bodyPr>
            <a:normAutofit/>
          </a:bodyPr>
          <a:lstStyle/>
          <a:p>
            <a:pPr marL="0" indent="0">
              <a:buNone/>
            </a:pPr>
            <a:r>
              <a:rPr lang="en-US" sz="2800" dirty="0"/>
              <a:t>The patient lies on his side with both knees slightly flexed towards abdomen, one knee more acutely than the other. A pillow under the head support the head, a pillow at the back gives support to the back, a pillow in front supports the arms and abdomen, a pillow between knees takes weight of upper leg</a:t>
            </a:r>
            <a:endParaRPr lang="en-IN" sz="2800" dirty="0"/>
          </a:p>
        </p:txBody>
      </p:sp>
    </p:spTree>
    <p:extLst>
      <p:ext uri="{BB962C8B-B14F-4D97-AF65-F5344CB8AC3E}">
        <p14:creationId xmlns:p14="http://schemas.microsoft.com/office/powerpoint/2010/main" val="2411458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2D95-12CE-409E-B788-7F21FFA6C7E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5BBC201-0348-4333-8611-AEBDD2479042}"/>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BD1EF746-392C-445B-847A-2598B7022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665" y="376932"/>
            <a:ext cx="9705646" cy="5168748"/>
          </a:xfrm>
          <a:prstGeom prst="rect">
            <a:avLst/>
          </a:prstGeom>
        </p:spPr>
      </p:pic>
    </p:spTree>
    <p:extLst>
      <p:ext uri="{BB962C8B-B14F-4D97-AF65-F5344CB8AC3E}">
        <p14:creationId xmlns:p14="http://schemas.microsoft.com/office/powerpoint/2010/main" val="1597829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C774-C635-4828-BCCC-04D5C97176DB}"/>
              </a:ext>
            </a:extLst>
          </p:cNvPr>
          <p:cNvSpPr>
            <a:spLocks noGrp="1"/>
          </p:cNvSpPr>
          <p:nvPr>
            <p:ph type="title"/>
          </p:nvPr>
        </p:nvSpPr>
        <p:spPr/>
        <p:txBody>
          <a:bodyPr/>
          <a:lstStyle/>
          <a:p>
            <a:r>
              <a:rPr lang="en-US" dirty="0"/>
              <a:t>5) Fowler’s Position : </a:t>
            </a:r>
            <a:endParaRPr lang="en-IN" dirty="0"/>
          </a:p>
        </p:txBody>
      </p:sp>
      <p:sp>
        <p:nvSpPr>
          <p:cNvPr id="3" name="Content Placeholder 2">
            <a:extLst>
              <a:ext uri="{FF2B5EF4-FFF2-40B4-BE49-F238E27FC236}">
                <a16:creationId xmlns:a16="http://schemas.microsoft.com/office/drawing/2014/main" id="{DE89196F-1A7E-4E5E-84E5-239AA779A6FF}"/>
              </a:ext>
            </a:extLst>
          </p:cNvPr>
          <p:cNvSpPr>
            <a:spLocks noGrp="1"/>
          </p:cNvSpPr>
          <p:nvPr>
            <p:ph idx="1"/>
          </p:nvPr>
        </p:nvSpPr>
        <p:spPr/>
        <p:txBody>
          <a:bodyPr/>
          <a:lstStyle/>
          <a:p>
            <a:r>
              <a:rPr lang="en-US" dirty="0"/>
              <a:t>This is the more erect position, in which the effort is made to maintain the position of the patient in sitting position as nearly upright as possible. </a:t>
            </a:r>
          </a:p>
          <a:p>
            <a:r>
              <a:rPr lang="en-US" dirty="0"/>
              <a:t>This position can be maintained by means of a backrest and additional pillows. </a:t>
            </a:r>
          </a:p>
          <a:p>
            <a:r>
              <a:rPr lang="en-US" dirty="0"/>
              <a:t>The arms should be supported on pillows so that the patient sits with arms supported in an arm chair fashion. </a:t>
            </a:r>
            <a:endParaRPr lang="en-IN" dirty="0"/>
          </a:p>
        </p:txBody>
      </p:sp>
    </p:spTree>
    <p:extLst>
      <p:ext uri="{BB962C8B-B14F-4D97-AF65-F5344CB8AC3E}">
        <p14:creationId xmlns:p14="http://schemas.microsoft.com/office/powerpoint/2010/main" val="1777019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3922-22C2-47A7-9EE2-D003FBF3C8E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33EAAC2-6E77-4165-BF22-91136F60DD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1367" y="484632"/>
            <a:ext cx="10238996" cy="5451934"/>
          </a:xfrm>
        </p:spPr>
      </p:pic>
    </p:spTree>
    <p:extLst>
      <p:ext uri="{BB962C8B-B14F-4D97-AF65-F5344CB8AC3E}">
        <p14:creationId xmlns:p14="http://schemas.microsoft.com/office/powerpoint/2010/main" val="3373907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F7F3A-D564-4CD7-BAE6-E1F51234A66D}"/>
              </a:ext>
            </a:extLst>
          </p:cNvPr>
          <p:cNvSpPr>
            <a:spLocks noGrp="1"/>
          </p:cNvSpPr>
          <p:nvPr>
            <p:ph type="title"/>
          </p:nvPr>
        </p:nvSpPr>
        <p:spPr/>
        <p:txBody>
          <a:bodyPr/>
          <a:lstStyle/>
          <a:p>
            <a:r>
              <a:rPr lang="en-US" dirty="0"/>
              <a:t>Sim s lateral or left lateral prone position :-</a:t>
            </a:r>
            <a:endParaRPr lang="en-IN" dirty="0"/>
          </a:p>
        </p:txBody>
      </p:sp>
      <p:sp>
        <p:nvSpPr>
          <p:cNvPr id="3" name="Content Placeholder 2">
            <a:extLst>
              <a:ext uri="{FF2B5EF4-FFF2-40B4-BE49-F238E27FC236}">
                <a16:creationId xmlns:a16="http://schemas.microsoft.com/office/drawing/2014/main" id="{DD2D8980-D604-403C-B0D2-454F6A1A8979}"/>
              </a:ext>
            </a:extLst>
          </p:cNvPr>
          <p:cNvSpPr>
            <a:spLocks noGrp="1"/>
          </p:cNvSpPr>
          <p:nvPr>
            <p:ph idx="1"/>
          </p:nvPr>
        </p:nvSpPr>
        <p:spPr/>
        <p:txBody>
          <a:bodyPr>
            <a:normAutofit/>
          </a:bodyPr>
          <a:lstStyle/>
          <a:p>
            <a:r>
              <a:rPr lang="en-US" sz="2800" dirty="0"/>
              <a:t>In this position, the patient lies on his left side. One pillow is placed under the head with left cheek resting on it.</a:t>
            </a:r>
          </a:p>
          <a:p>
            <a:r>
              <a:rPr lang="en-US" sz="2800" dirty="0"/>
              <a:t> The left arm is drawn behind the back and the right arm may be in any position comfortable for the patient.</a:t>
            </a:r>
          </a:p>
          <a:p>
            <a:r>
              <a:rPr lang="en-US" sz="2800" dirty="0"/>
              <a:t> The right thigh is flexed against the abdomen. </a:t>
            </a:r>
          </a:p>
          <a:p>
            <a:r>
              <a:rPr lang="en-US" sz="2800" dirty="0"/>
              <a:t>This position is used for vaginal and rectal examination.</a:t>
            </a:r>
            <a:endParaRPr lang="en-IN" sz="2800" dirty="0"/>
          </a:p>
        </p:txBody>
      </p:sp>
    </p:spTree>
    <p:extLst>
      <p:ext uri="{BB962C8B-B14F-4D97-AF65-F5344CB8AC3E}">
        <p14:creationId xmlns:p14="http://schemas.microsoft.com/office/powerpoint/2010/main" val="1131097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34292-3330-4BEF-8CB4-77DF6D7BA8C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4EFEF37D-533A-40BF-A2E7-FDEFC903051C}"/>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C47B5CE0-33B8-49AE-977E-80F4958EC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9597" y="484631"/>
            <a:ext cx="10001767" cy="5325325"/>
          </a:xfrm>
          <a:prstGeom prst="rect">
            <a:avLst/>
          </a:prstGeom>
        </p:spPr>
      </p:pic>
    </p:spTree>
    <p:extLst>
      <p:ext uri="{BB962C8B-B14F-4D97-AF65-F5344CB8AC3E}">
        <p14:creationId xmlns:p14="http://schemas.microsoft.com/office/powerpoint/2010/main" val="71221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C758-7342-4748-8FBE-4A2C1FE1597D}"/>
              </a:ext>
            </a:extLst>
          </p:cNvPr>
          <p:cNvSpPr>
            <a:spLocks noGrp="1"/>
          </p:cNvSpPr>
          <p:nvPr>
            <p:ph type="title"/>
          </p:nvPr>
        </p:nvSpPr>
        <p:spPr/>
        <p:txBody>
          <a:bodyPr/>
          <a:lstStyle/>
          <a:p>
            <a:r>
              <a:rPr lang="en-US" dirty="0"/>
              <a:t>Lithotomy Position :</a:t>
            </a:r>
            <a:endParaRPr lang="en-IN" dirty="0"/>
          </a:p>
        </p:txBody>
      </p:sp>
      <p:sp>
        <p:nvSpPr>
          <p:cNvPr id="3" name="Content Placeholder 2">
            <a:extLst>
              <a:ext uri="{FF2B5EF4-FFF2-40B4-BE49-F238E27FC236}">
                <a16:creationId xmlns:a16="http://schemas.microsoft.com/office/drawing/2014/main" id="{48B82175-6604-4FEF-A1B4-3E9944A7FFA7}"/>
              </a:ext>
            </a:extLst>
          </p:cNvPr>
          <p:cNvSpPr>
            <a:spLocks noGrp="1"/>
          </p:cNvSpPr>
          <p:nvPr>
            <p:ph idx="1"/>
          </p:nvPr>
        </p:nvSpPr>
        <p:spPr/>
        <p:txBody>
          <a:bodyPr/>
          <a:lstStyle/>
          <a:p>
            <a:r>
              <a:rPr lang="en-US" dirty="0"/>
              <a:t>Patient lies on his back with one pillow under the head.</a:t>
            </a:r>
          </a:p>
          <a:p>
            <a:r>
              <a:rPr lang="en-US" dirty="0"/>
              <a:t> The legs are well separated and thighs are well flexed on abdomen and legs on the thigh. </a:t>
            </a:r>
          </a:p>
          <a:p>
            <a:r>
              <a:rPr lang="en-US" dirty="0"/>
              <a:t>The patients buttocks brought to the extreme edge of the table and legs are supported on the strips. If the calf muscles are pressed or if position is prolonged, there is danger of embolism.</a:t>
            </a:r>
            <a:endParaRPr lang="en-IN" dirty="0"/>
          </a:p>
        </p:txBody>
      </p:sp>
    </p:spTree>
    <p:extLst>
      <p:ext uri="{BB962C8B-B14F-4D97-AF65-F5344CB8AC3E}">
        <p14:creationId xmlns:p14="http://schemas.microsoft.com/office/powerpoint/2010/main" val="3497160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7F31-009C-4CE1-B0CA-CAB936952D9A}"/>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82F27F90-6068-468F-9342-15F0E92D18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3752" y="484632"/>
            <a:ext cx="9726168" cy="5185461"/>
          </a:xfrm>
          <a:prstGeom prst="rect">
            <a:avLst/>
          </a:prstGeom>
        </p:spPr>
      </p:pic>
    </p:spTree>
    <p:extLst>
      <p:ext uri="{BB962C8B-B14F-4D97-AF65-F5344CB8AC3E}">
        <p14:creationId xmlns:p14="http://schemas.microsoft.com/office/powerpoint/2010/main" val="9027845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258</TotalTime>
  <Words>1567</Words>
  <Application>Microsoft Office PowerPoint</Application>
  <PresentationFormat>Widescreen</PresentationFormat>
  <Paragraphs>151</Paragraphs>
  <Slides>47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Agency FB</vt:lpstr>
      <vt:lpstr>Arial</vt:lpstr>
      <vt:lpstr>Arial Rounded MT Bold</vt:lpstr>
      <vt:lpstr>Rockwell</vt:lpstr>
      <vt:lpstr>Rockwell Condensed</vt:lpstr>
      <vt:lpstr>Wingdings</vt:lpstr>
      <vt:lpstr>Wood Type</vt:lpstr>
      <vt:lpstr>Mobility  and  Immobility </vt:lpstr>
      <vt:lpstr>Mobility and Immobility </vt:lpstr>
      <vt:lpstr>PowerPoint Presentation</vt:lpstr>
      <vt:lpstr>IMPORTANCE OF BODY MECHANICS</vt:lpstr>
      <vt:lpstr>PowerPoint Presentation</vt:lpstr>
      <vt:lpstr>PowerPoint Presentation</vt:lpstr>
      <vt:lpstr>PRINCIPLES FOR CORRECT BODY MECHANICS </vt:lpstr>
      <vt:lpstr>2. Sitting </vt:lpstr>
      <vt:lpstr>Bending ( stooping )</vt:lpstr>
      <vt:lpstr>4. Lifting </vt:lpstr>
      <vt:lpstr>5.Pushing </vt:lpstr>
      <vt:lpstr>6. Carring </vt:lpstr>
      <vt:lpstr>PowerPoint Presentation</vt:lpstr>
      <vt:lpstr>Alteratlons In Body Allgnment &amp; Moblllty </vt:lpstr>
      <vt:lpstr>Types of immobility:</vt:lpstr>
      <vt:lpstr>ALTERED/IMPAIRED MOTOR FUNCTION RELATED TO DISEASE</vt:lpstr>
      <vt:lpstr>Exercise </vt:lpstr>
      <vt:lpstr>PowerPoint Presentation</vt:lpstr>
      <vt:lpstr>Benefits of exercise</vt:lpstr>
      <vt:lpstr>Range of motion (ROM)</vt:lpstr>
      <vt:lpstr>PowerPoint Presentation</vt:lpstr>
      <vt:lpstr>Types of ROM Exercise </vt:lpstr>
      <vt:lpstr>TYPES OF movements AT VARIOUS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BODY POSITIONS </vt:lpstr>
      <vt:lpstr>1. Dorsal or horizontal recumbent or supine position </vt:lpstr>
      <vt:lpstr>PowerPoint Presentation</vt:lpstr>
      <vt:lpstr>2) Dorsal elevated or semi recumbent position</vt:lpstr>
      <vt:lpstr>3) Prone Position</vt:lpstr>
      <vt:lpstr>PowerPoint Presentation</vt:lpstr>
      <vt:lpstr>4). Lateral or side lying position</vt:lpstr>
      <vt:lpstr>PowerPoint Presentation</vt:lpstr>
      <vt:lpstr>5) Fowler’s Position : </vt:lpstr>
      <vt:lpstr>PowerPoint Presentation</vt:lpstr>
      <vt:lpstr>Sim s lateral or left lateral prone position :-</vt:lpstr>
      <vt:lpstr>PowerPoint Presentation</vt:lpstr>
      <vt:lpstr>Lithotomy Position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Mobility  and  Immobility </dc:title>
  <dc:creator>Javid Noyda</dc:creator>
  <cp:lastModifiedBy>Javid Noyda</cp:lastModifiedBy>
  <cp:revision>24</cp:revision>
  <dcterms:created xsi:type="dcterms:W3CDTF">2019-04-18T19:25:35Z</dcterms:created>
  <dcterms:modified xsi:type="dcterms:W3CDTF">2019-06-19T06:37:03Z</dcterms:modified>
</cp:coreProperties>
</file>