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11/18/2022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11/18/2022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11/18/2022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11/18/2022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11/18/2022</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11/18/2022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11/18/2022</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11/18/2022</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11/18/2022</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11/18/2022</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11/18/2022</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8556-BE4E-423B-540D-738F4568B97D}"/>
              </a:ext>
            </a:extLst>
          </p:cNvPr>
          <p:cNvSpPr>
            <a:spLocks noGrp="1"/>
          </p:cNvSpPr>
          <p:nvPr>
            <p:ph type="ctrTitle"/>
          </p:nvPr>
        </p:nvSpPr>
        <p:spPr>
          <a:xfrm>
            <a:off x="2281744" y="892395"/>
            <a:ext cx="5518066" cy="2268559"/>
          </a:xfrm>
        </p:spPr>
        <p:txBody>
          <a:bodyPr/>
          <a:lstStyle/>
          <a:p>
            <a:r>
              <a:rPr lang="en-US" dirty="0"/>
              <a:t>STAFFING </a:t>
            </a:r>
          </a:p>
        </p:txBody>
      </p:sp>
      <p:sp>
        <p:nvSpPr>
          <p:cNvPr id="3" name="Subtitle 2">
            <a:extLst>
              <a:ext uri="{FF2B5EF4-FFF2-40B4-BE49-F238E27FC236}">
                <a16:creationId xmlns:a16="http://schemas.microsoft.com/office/drawing/2014/main" id="{E2A564D8-5F21-70CC-261F-20E6FAAA014D}"/>
              </a:ext>
            </a:extLst>
          </p:cNvPr>
          <p:cNvSpPr>
            <a:spLocks noGrp="1"/>
          </p:cNvSpPr>
          <p:nvPr>
            <p:ph type="subTitle" idx="1"/>
          </p:nvPr>
        </p:nvSpPr>
        <p:spPr>
          <a:xfrm>
            <a:off x="5692588" y="4322519"/>
            <a:ext cx="2656813" cy="1643086"/>
          </a:xfrm>
        </p:spPr>
        <p:txBody>
          <a:bodyPr/>
          <a:lstStyle/>
          <a:p>
            <a:r>
              <a:rPr lang="en-US" dirty="0"/>
              <a:t>PREPARED BY,</a:t>
            </a:r>
          </a:p>
          <a:p>
            <a:r>
              <a:rPr lang="en-US" dirty="0"/>
              <a:t>MS.RITIKA PATEL</a:t>
            </a:r>
          </a:p>
          <a:p>
            <a:r>
              <a:rPr lang="en-US" dirty="0"/>
              <a:t>M.SC (N) MHN </a:t>
            </a:r>
          </a:p>
        </p:txBody>
      </p:sp>
    </p:spTree>
    <p:extLst>
      <p:ext uri="{BB962C8B-B14F-4D97-AF65-F5344CB8AC3E}">
        <p14:creationId xmlns:p14="http://schemas.microsoft.com/office/powerpoint/2010/main" val="3779390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FBB96A-939D-4E85-C266-B35FC9EDA4F2}"/>
              </a:ext>
            </a:extLst>
          </p:cNvPr>
          <p:cNvSpPr>
            <a:spLocks noGrp="1"/>
          </p:cNvSpPr>
          <p:nvPr>
            <p:ph idx="1"/>
          </p:nvPr>
        </p:nvSpPr>
        <p:spPr>
          <a:xfrm>
            <a:off x="1882587" y="2628289"/>
            <a:ext cx="9950823" cy="5904481"/>
          </a:xfrm>
        </p:spPr>
        <p:txBody>
          <a:bodyPr/>
          <a:lstStyle/>
          <a:p>
            <a:r>
              <a:rPr lang="en-US" sz="2400" dirty="0"/>
              <a:t>There will be post of 1 Chief Nursing Officer for every hospital having 500 or more beds.</a:t>
            </a:r>
          </a:p>
          <a:p>
            <a:r>
              <a:rPr lang="en-US" sz="2400" dirty="0"/>
              <a:t>It is recommended that 45 % posts added for the area of 365 days working including 10 % leave reserve ( maternity, earned leave &amp; days off as nurses are entitled for 8 days Off per month and 3 national holidays per year when doing 3 shift duties)</a:t>
            </a:r>
          </a:p>
          <a:p>
            <a:pPr marL="0" indent="0">
              <a:buNone/>
            </a:pPr>
            <a:r>
              <a:rPr lang="en-US" sz="2400" dirty="0"/>
              <a:t>      Most of the hospital s today are following the S.I.U. </a:t>
            </a:r>
            <a:r>
              <a:rPr lang="en-US" sz="2400" dirty="0" err="1"/>
              <a:t>norms.In</a:t>
            </a:r>
            <a:r>
              <a:rPr lang="en-US" sz="2400" dirty="0"/>
              <a:t> this the post of the nursing sisters and the staff nurse s has been clubbed together and work of the ward sister remains same as staff nurse even after promotion. The 'Assistant Nursing Superintendent’ and the 'Deputy Nursing Superintendent ‘ have to do the duty of one category below their rank.</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9467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72149-94EC-0270-AFC5-53AA266498AC}"/>
              </a:ext>
            </a:extLst>
          </p:cNvPr>
          <p:cNvSpPr>
            <a:spLocks noGrp="1"/>
          </p:cNvSpPr>
          <p:nvPr>
            <p:ph type="title"/>
          </p:nvPr>
        </p:nvSpPr>
        <p:spPr/>
        <p:txBody>
          <a:bodyPr/>
          <a:lstStyle/>
          <a:p>
            <a:pPr algn="ctr"/>
            <a:r>
              <a:rPr lang="en-US" dirty="0"/>
              <a:t>Definition </a:t>
            </a:r>
          </a:p>
        </p:txBody>
      </p:sp>
      <p:sp>
        <p:nvSpPr>
          <p:cNvPr id="3" name="Content Placeholder 2">
            <a:extLst>
              <a:ext uri="{FF2B5EF4-FFF2-40B4-BE49-F238E27FC236}">
                <a16:creationId xmlns:a16="http://schemas.microsoft.com/office/drawing/2014/main" id="{C50042A9-8CEA-87DA-D7CA-0032B95335AD}"/>
              </a:ext>
            </a:extLst>
          </p:cNvPr>
          <p:cNvSpPr>
            <a:spLocks noGrp="1"/>
          </p:cNvSpPr>
          <p:nvPr>
            <p:ph idx="1"/>
          </p:nvPr>
        </p:nvSpPr>
        <p:spPr/>
        <p:txBody>
          <a:bodyPr/>
          <a:lstStyle/>
          <a:p>
            <a:r>
              <a:rPr lang="en-US" sz="2800" dirty="0"/>
              <a:t>Staffing</a:t>
            </a:r>
            <a:r>
              <a:rPr lang="en-US" dirty="0"/>
              <a:t> </a:t>
            </a:r>
            <a:r>
              <a:rPr lang="en-US" sz="2800" dirty="0"/>
              <a:t>is selection, training, motivating and retaining of a personnel in the organization </a:t>
            </a:r>
          </a:p>
        </p:txBody>
      </p:sp>
    </p:spTree>
    <p:extLst>
      <p:ext uri="{BB962C8B-B14F-4D97-AF65-F5344CB8AC3E}">
        <p14:creationId xmlns:p14="http://schemas.microsoft.com/office/powerpoint/2010/main" val="1201533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6A18-455B-B95B-0DC1-CCCDBEA07629}"/>
              </a:ext>
            </a:extLst>
          </p:cNvPr>
          <p:cNvSpPr>
            <a:spLocks noGrp="1"/>
          </p:cNvSpPr>
          <p:nvPr>
            <p:ph type="title"/>
          </p:nvPr>
        </p:nvSpPr>
        <p:spPr/>
        <p:txBody>
          <a:bodyPr/>
          <a:lstStyle/>
          <a:p>
            <a:r>
              <a:rPr lang="en-US" dirty="0"/>
              <a:t>Philosophy of Staffing in Nursing </a:t>
            </a:r>
          </a:p>
        </p:txBody>
      </p:sp>
      <p:sp>
        <p:nvSpPr>
          <p:cNvPr id="3" name="Content Placeholder 2">
            <a:extLst>
              <a:ext uri="{FF2B5EF4-FFF2-40B4-BE49-F238E27FC236}">
                <a16:creationId xmlns:a16="http://schemas.microsoft.com/office/drawing/2014/main" id="{87250BFB-222A-69A0-2C7A-835B70002767}"/>
              </a:ext>
            </a:extLst>
          </p:cNvPr>
          <p:cNvSpPr>
            <a:spLocks noGrp="1"/>
          </p:cNvSpPr>
          <p:nvPr>
            <p:ph idx="1"/>
          </p:nvPr>
        </p:nvSpPr>
        <p:spPr>
          <a:xfrm>
            <a:off x="1491400" y="1737857"/>
            <a:ext cx="9718556" cy="4510877"/>
          </a:xfrm>
        </p:spPr>
        <p:txBody>
          <a:bodyPr>
            <a:noAutofit/>
          </a:bodyPr>
          <a:lstStyle/>
          <a:p>
            <a:r>
              <a:rPr lang="en-US" sz="2400" dirty="0"/>
              <a:t>Nurses Administrators of a hospital nursing department must adopt the following staffing philosophy :</a:t>
            </a:r>
          </a:p>
          <a:p>
            <a:r>
              <a:rPr lang="en-US" sz="2400" dirty="0"/>
              <a:t>Nurse administrators believe that the needs of critically ill patients should be met by professional nurses , as the condition of certain patients may be more complex in nature</a:t>
            </a:r>
          </a:p>
          <a:p>
            <a:r>
              <a:rPr lang="en-US" sz="2400" dirty="0"/>
              <a:t>Nurse administrator believe that patient’s assessment, work qualification and job analysis should be used to determine the number of personnel in each category to be assigned in care for patients of a particular disease condition.</a:t>
            </a:r>
          </a:p>
        </p:txBody>
      </p:sp>
    </p:spTree>
    <p:extLst>
      <p:ext uri="{BB962C8B-B14F-4D97-AF65-F5344CB8AC3E}">
        <p14:creationId xmlns:p14="http://schemas.microsoft.com/office/powerpoint/2010/main" val="425755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B9A26D-BAAF-0BA7-0CB1-078E42C16DC1}"/>
              </a:ext>
            </a:extLst>
          </p:cNvPr>
          <p:cNvSpPr>
            <a:spLocks noGrp="1"/>
          </p:cNvSpPr>
          <p:nvPr>
            <p:ph idx="1"/>
          </p:nvPr>
        </p:nvSpPr>
        <p:spPr>
          <a:xfrm>
            <a:off x="1393604" y="782374"/>
            <a:ext cx="9840802" cy="5635540"/>
          </a:xfrm>
        </p:spPr>
        <p:txBody>
          <a:bodyPr>
            <a:normAutofit/>
          </a:bodyPr>
          <a:lstStyle/>
          <a:p>
            <a:r>
              <a:rPr lang="en-US" sz="2800" dirty="0"/>
              <a:t>Nurse administrators believe that a master staffing plans, policies and protocols in all units should be prepared centrally by the nursing department heads of nursing service.</a:t>
            </a:r>
          </a:p>
          <a:p>
            <a:r>
              <a:rPr lang="en-US" sz="2800" dirty="0"/>
              <a:t>Nurse administrators believe s that the staffing plan should be administered at the unit level by the head nurse, so that selected plan details ,such as shift start time, number of staff assigned to go on holiday s, and number of employees assigned to each shift could be modified to accommodate the unit’s workload and workflow.</a:t>
            </a:r>
          </a:p>
        </p:txBody>
      </p:sp>
    </p:spTree>
    <p:extLst>
      <p:ext uri="{BB962C8B-B14F-4D97-AF65-F5344CB8AC3E}">
        <p14:creationId xmlns:p14="http://schemas.microsoft.com/office/powerpoint/2010/main" val="3128533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65F30-05FD-26CE-6ED7-6CED58879A03}"/>
              </a:ext>
            </a:extLst>
          </p:cNvPr>
          <p:cNvSpPr>
            <a:spLocks noGrp="1"/>
          </p:cNvSpPr>
          <p:nvPr>
            <p:ph type="title"/>
          </p:nvPr>
        </p:nvSpPr>
        <p:spPr/>
        <p:txBody>
          <a:bodyPr/>
          <a:lstStyle/>
          <a:p>
            <a:r>
              <a:rPr lang="en-US" dirty="0"/>
              <a:t>Norms of Staffing (S I U inspection Unit)</a:t>
            </a:r>
          </a:p>
        </p:txBody>
      </p:sp>
      <p:sp>
        <p:nvSpPr>
          <p:cNvPr id="3" name="Content Placeholder 2">
            <a:extLst>
              <a:ext uri="{FF2B5EF4-FFF2-40B4-BE49-F238E27FC236}">
                <a16:creationId xmlns:a16="http://schemas.microsoft.com/office/drawing/2014/main" id="{1168F068-5FDC-C150-3E68-EB8A0F53132F}"/>
              </a:ext>
            </a:extLst>
          </p:cNvPr>
          <p:cNvSpPr>
            <a:spLocks noGrp="1"/>
          </p:cNvSpPr>
          <p:nvPr>
            <p:ph idx="1"/>
          </p:nvPr>
        </p:nvSpPr>
        <p:spPr>
          <a:xfrm>
            <a:off x="1858727" y="3669988"/>
            <a:ext cx="8375235" cy="4561392"/>
          </a:xfrm>
        </p:spPr>
        <p:txBody>
          <a:bodyPr/>
          <a:lstStyle/>
          <a:p>
            <a:r>
              <a:rPr lang="en-US" sz="2800" dirty="0"/>
              <a:t>Norms – Norms are standards that guide , control and regulate individuals and </a:t>
            </a:r>
            <a:r>
              <a:rPr lang="en-US" sz="2800" dirty="0" err="1"/>
              <a:t>communities.For</a:t>
            </a:r>
            <a:r>
              <a:rPr lang="en-US" sz="2800" dirty="0"/>
              <a:t> planning nursing manpower in a hospital we have to follow some </a:t>
            </a:r>
            <a:r>
              <a:rPr lang="en-US" sz="2800" dirty="0" err="1"/>
              <a:t>norms.The</a:t>
            </a:r>
            <a:r>
              <a:rPr lang="en-US" sz="2800" dirty="0"/>
              <a:t> nursing norms recommended by various committee, such as ;the 'Nursing Man Power </a:t>
            </a:r>
            <a:r>
              <a:rPr lang="en-US" sz="2800" dirty="0" err="1"/>
              <a:t>Committee,The</a:t>
            </a:r>
            <a:r>
              <a:rPr lang="en-US" sz="2800" dirty="0"/>
              <a:t> High-power Committee, </a:t>
            </a:r>
            <a:r>
              <a:rPr lang="en-US" sz="2800" dirty="0" err="1"/>
              <a:t>Dr.Bajaj</a:t>
            </a:r>
            <a:r>
              <a:rPr lang="en-US" sz="2800" dirty="0"/>
              <a:t> </a:t>
            </a:r>
            <a:r>
              <a:rPr lang="en-US" sz="2800" dirty="0" err="1"/>
              <a:t>Committee,TNAI</a:t>
            </a:r>
            <a:r>
              <a:rPr lang="en-US" sz="2800" dirty="0"/>
              <a:t> and INC'.</a:t>
            </a:r>
          </a:p>
          <a:p>
            <a:endParaRPr lang="en-US" sz="2800"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8210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67DEAD-CA57-CC7D-BA86-ACA04FA43139}"/>
              </a:ext>
            </a:extLst>
          </p:cNvPr>
          <p:cNvSpPr>
            <a:spLocks noGrp="1"/>
          </p:cNvSpPr>
          <p:nvPr>
            <p:ph idx="1"/>
          </p:nvPr>
        </p:nvSpPr>
        <p:spPr>
          <a:xfrm>
            <a:off x="2773599" y="1002417"/>
            <a:ext cx="7796540" cy="5047527"/>
          </a:xfrm>
        </p:spPr>
        <p:txBody>
          <a:bodyPr>
            <a:normAutofit/>
          </a:bodyPr>
          <a:lstStyle/>
          <a:p>
            <a:r>
              <a:rPr lang="en-US" sz="2800" dirty="0"/>
              <a:t>All the above committees and the staff inspection unit recommend the norms for optimum nurse-patient ratio, such as 1:3 for non teaching hospital and 1:5 for the teaching hospital </a:t>
            </a:r>
          </a:p>
        </p:txBody>
      </p:sp>
    </p:spTree>
    <p:extLst>
      <p:ext uri="{BB962C8B-B14F-4D97-AF65-F5344CB8AC3E}">
        <p14:creationId xmlns:p14="http://schemas.microsoft.com/office/powerpoint/2010/main" val="245578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189F9-5366-93ED-3AC4-41AAD943BFB5}"/>
              </a:ext>
            </a:extLst>
          </p:cNvPr>
          <p:cNvSpPr>
            <a:spLocks noGrp="1"/>
          </p:cNvSpPr>
          <p:nvPr>
            <p:ph type="title"/>
          </p:nvPr>
        </p:nvSpPr>
        <p:spPr>
          <a:xfrm>
            <a:off x="977968" y="319072"/>
            <a:ext cx="10857475" cy="1244060"/>
          </a:xfrm>
        </p:spPr>
        <p:txBody>
          <a:bodyPr anchor="ctr"/>
          <a:lstStyle/>
          <a:p>
            <a:pPr algn="ctr"/>
            <a:r>
              <a:rPr lang="en-US" dirty="0"/>
              <a:t>Staff Inspection Unit </a:t>
            </a:r>
          </a:p>
        </p:txBody>
      </p:sp>
      <p:sp>
        <p:nvSpPr>
          <p:cNvPr id="3" name="Content Placeholder 2">
            <a:extLst>
              <a:ext uri="{FF2B5EF4-FFF2-40B4-BE49-F238E27FC236}">
                <a16:creationId xmlns:a16="http://schemas.microsoft.com/office/drawing/2014/main" id="{44ABCC2C-2E97-D28A-0484-899404B7CA42}"/>
              </a:ext>
            </a:extLst>
          </p:cNvPr>
          <p:cNvSpPr>
            <a:spLocks noGrp="1"/>
          </p:cNvSpPr>
          <p:nvPr>
            <p:ph idx="1"/>
          </p:nvPr>
        </p:nvSpPr>
        <p:spPr>
          <a:xfrm>
            <a:off x="1324026" y="1907037"/>
            <a:ext cx="9739236" cy="4631891"/>
          </a:xfrm>
        </p:spPr>
        <p:txBody>
          <a:bodyPr/>
          <a:lstStyle/>
          <a:p>
            <a:r>
              <a:rPr lang="en-US" sz="2800" dirty="0"/>
              <a:t>The Staff Inspection Unit (SIU) is the Unit which has recommended the nursing norms in the year 1991-92. As per this SIU norms the present nurse – patient ratio is based and practiced in all central government hospitals.</a:t>
            </a:r>
          </a:p>
        </p:txBody>
      </p:sp>
    </p:spTree>
    <p:extLst>
      <p:ext uri="{BB962C8B-B14F-4D97-AF65-F5344CB8AC3E}">
        <p14:creationId xmlns:p14="http://schemas.microsoft.com/office/powerpoint/2010/main" val="1753151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19BA5-2E9D-2B0A-0171-A50204DE0FDC}"/>
              </a:ext>
            </a:extLst>
          </p:cNvPr>
          <p:cNvSpPr>
            <a:spLocks noGrp="1"/>
          </p:cNvSpPr>
          <p:nvPr>
            <p:ph type="title"/>
          </p:nvPr>
        </p:nvSpPr>
        <p:spPr/>
        <p:txBody>
          <a:bodyPr/>
          <a:lstStyle/>
          <a:p>
            <a:r>
              <a:rPr lang="en-US" dirty="0"/>
              <a:t>Recommendations by SIU</a:t>
            </a:r>
          </a:p>
        </p:txBody>
      </p:sp>
      <p:sp>
        <p:nvSpPr>
          <p:cNvPr id="3" name="Content Placeholder 2">
            <a:extLst>
              <a:ext uri="{FF2B5EF4-FFF2-40B4-BE49-F238E27FC236}">
                <a16:creationId xmlns:a16="http://schemas.microsoft.com/office/drawing/2014/main" id="{AC89DAE6-CF6D-3626-946D-528FABAA2EA6}"/>
              </a:ext>
            </a:extLst>
          </p:cNvPr>
          <p:cNvSpPr>
            <a:spLocks noGrp="1"/>
          </p:cNvSpPr>
          <p:nvPr>
            <p:ph idx="1"/>
          </p:nvPr>
        </p:nvSpPr>
        <p:spPr>
          <a:xfrm>
            <a:off x="1686995" y="2052116"/>
            <a:ext cx="9681882" cy="4512494"/>
          </a:xfrm>
        </p:spPr>
        <p:txBody>
          <a:bodyPr>
            <a:noAutofit/>
          </a:bodyPr>
          <a:lstStyle/>
          <a:p>
            <a:r>
              <a:rPr lang="en-US" sz="2400" dirty="0"/>
              <a:t>The norms for providing staff nurse and nursing sisters in government hospital is given in this </a:t>
            </a:r>
            <a:r>
              <a:rPr lang="en-US" sz="2400" dirty="0" err="1"/>
              <a:t>report.The</a:t>
            </a:r>
            <a:r>
              <a:rPr lang="en-US" sz="2400" dirty="0"/>
              <a:t> norms have been recommended taking in to account the workload projected in the wards and the other areas of the hospital.</a:t>
            </a:r>
          </a:p>
          <a:p>
            <a:r>
              <a:rPr lang="en-US" sz="2400" dirty="0"/>
              <a:t>The posts of nursing sisters and staff nurses have been clubbed together for calculating the staff entitled for performing nursing care work . The work that  is assigned to the nursing staff will be continued even after he/she has been promoted to the existing scale of nursing sister from the post of staff nurse.</a:t>
            </a:r>
          </a:p>
        </p:txBody>
      </p:sp>
    </p:spTree>
    <p:extLst>
      <p:ext uri="{BB962C8B-B14F-4D97-AF65-F5344CB8AC3E}">
        <p14:creationId xmlns:p14="http://schemas.microsoft.com/office/powerpoint/2010/main" val="405420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AA32F9-F5BE-EC33-02C1-4F19CCAD5AD9}"/>
              </a:ext>
            </a:extLst>
          </p:cNvPr>
          <p:cNvSpPr>
            <a:spLocks noGrp="1"/>
          </p:cNvSpPr>
          <p:nvPr>
            <p:ph idx="1"/>
          </p:nvPr>
        </p:nvSpPr>
        <p:spPr>
          <a:xfrm>
            <a:off x="1026866" y="391187"/>
            <a:ext cx="10109743" cy="6246770"/>
          </a:xfrm>
        </p:spPr>
        <p:txBody>
          <a:bodyPr>
            <a:normAutofit fontScale="92500" lnSpcReduction="20000"/>
          </a:bodyPr>
          <a:lstStyle/>
          <a:p>
            <a:r>
              <a:rPr lang="en-US" sz="2800" dirty="0"/>
              <a:t>Out of the entitlement worked out on the basis of the norms, 30 % posts may be sanctioned as nursing sister. This would further improve the existing ratio of 1 nursing sister to 3:6 that is the ratio of staff nurses fixed by the government, in settlement with the Delhi Nurse Union in May 1990.</a:t>
            </a:r>
          </a:p>
          <a:p>
            <a:r>
              <a:rPr lang="en-US" sz="2800" dirty="0"/>
              <a:t>The assistant nursing superintendents are recommended in the ratio of 1 ANS to every 4:5 nursing sisters. The ANS will perform the duty presently performed by nursing sisters and perform duty in shift also.</a:t>
            </a:r>
          </a:p>
          <a:p>
            <a:r>
              <a:rPr lang="en-US" sz="2800" dirty="0"/>
              <a:t>The posts of Deputy Nursing Superintendent may continue at the level of 1 DNS per every 7:5 ANS.</a:t>
            </a:r>
          </a:p>
          <a:p>
            <a:r>
              <a:rPr lang="en-US" sz="2800" dirty="0"/>
              <a:t>There will be a post of Nursing Superintendent for every hospital having 250 or more beds.</a:t>
            </a:r>
          </a:p>
          <a:p>
            <a:endParaRPr lang="en-US" dirty="0"/>
          </a:p>
        </p:txBody>
      </p:sp>
    </p:spTree>
    <p:extLst>
      <p:ext uri="{BB962C8B-B14F-4D97-AF65-F5344CB8AC3E}">
        <p14:creationId xmlns:p14="http://schemas.microsoft.com/office/powerpoint/2010/main" val="21683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Madison</vt:lpstr>
      <vt:lpstr>STAFFING </vt:lpstr>
      <vt:lpstr>Definition </vt:lpstr>
      <vt:lpstr>Philosophy of Staffing in Nursing </vt:lpstr>
      <vt:lpstr>PowerPoint Presentation</vt:lpstr>
      <vt:lpstr>Norms of Staffing (S I U inspection Unit)</vt:lpstr>
      <vt:lpstr>PowerPoint Presentation</vt:lpstr>
      <vt:lpstr>Staff Inspection Unit </vt:lpstr>
      <vt:lpstr>Recommendations by SIU</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 </dc:title>
  <dc:creator>ritikapatelrp215@gmail.com</dc:creator>
  <cp:lastModifiedBy>ritikapatelrp215@gmail.com</cp:lastModifiedBy>
  <cp:revision>5</cp:revision>
  <dcterms:created xsi:type="dcterms:W3CDTF">2022-11-17T08:56:26Z</dcterms:created>
  <dcterms:modified xsi:type="dcterms:W3CDTF">2022-11-18T10:15:50Z</dcterms:modified>
</cp:coreProperties>
</file>