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07" r:id="rId5"/>
    <p:sldId id="259" r:id="rId6"/>
    <p:sldId id="260" r:id="rId7"/>
    <p:sldId id="261" r:id="rId8"/>
    <p:sldId id="262" r:id="rId9"/>
    <p:sldId id="308" r:id="rId10"/>
    <p:sldId id="263" r:id="rId11"/>
    <p:sldId id="264" r:id="rId12"/>
    <p:sldId id="309" r:id="rId13"/>
    <p:sldId id="265" r:id="rId14"/>
    <p:sldId id="266" r:id="rId15"/>
    <p:sldId id="268" r:id="rId16"/>
    <p:sldId id="310" r:id="rId17"/>
    <p:sldId id="269" r:id="rId18"/>
    <p:sldId id="270" r:id="rId19"/>
    <p:sldId id="295" r:id="rId20"/>
    <p:sldId id="296" r:id="rId21"/>
    <p:sldId id="271" r:id="rId22"/>
    <p:sldId id="293" r:id="rId23"/>
    <p:sldId id="291" r:id="rId24"/>
    <p:sldId id="272" r:id="rId25"/>
    <p:sldId id="273" r:id="rId26"/>
    <p:sldId id="274" r:id="rId27"/>
    <p:sldId id="292" r:id="rId28"/>
    <p:sldId id="275" r:id="rId29"/>
    <p:sldId id="276" r:id="rId30"/>
    <p:sldId id="277" r:id="rId31"/>
    <p:sldId id="278" r:id="rId32"/>
    <p:sldId id="279" r:id="rId33"/>
    <p:sldId id="280" r:id="rId34"/>
    <p:sldId id="286" r:id="rId35"/>
    <p:sldId id="287" r:id="rId36"/>
    <p:sldId id="281" r:id="rId37"/>
    <p:sldId id="288" r:id="rId38"/>
    <p:sldId id="283" r:id="rId39"/>
    <p:sldId id="284" r:id="rId40"/>
    <p:sldId id="285" r:id="rId41"/>
    <p:sldId id="282" r:id="rId42"/>
    <p:sldId id="289" r:id="rId43"/>
    <p:sldId id="297" r:id="rId44"/>
    <p:sldId id="298" r:id="rId45"/>
    <p:sldId id="299" r:id="rId46"/>
    <p:sldId id="300" r:id="rId47"/>
    <p:sldId id="305" r:id="rId48"/>
    <p:sldId id="306" r:id="rId49"/>
    <p:sldId id="29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rgbClr val="FFFF00"/>
                </a:solidFill>
              </a:rPr>
              <a:t>BLOOD </a:t>
            </a:r>
            <a:endParaRPr lang="en-IN" sz="4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/>
              <a:t>BLOOD</a:t>
            </a:r>
            <a:endParaRPr lang="en-IN" sz="5400" b="1" dirty="0"/>
          </a:p>
        </p:txBody>
      </p:sp>
      <p:pic>
        <p:nvPicPr>
          <p:cNvPr id="1026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62916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943600"/>
            <a:ext cx="2895600" cy="646331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BY- AHMED SODHA</a:t>
            </a: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       M.Sc.(N)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>
                <a:latin typeface="Century" pitchFamily="18" charset="0"/>
              </a:rPr>
              <a:t>Electrolytes:</a:t>
            </a:r>
          </a:p>
          <a:p>
            <a:r>
              <a:rPr lang="en-IN" dirty="0" smtClean="0">
                <a:latin typeface="Century" pitchFamily="18" charset="0"/>
              </a:rPr>
              <a:t>Ca2+, Na+,  K+ </a:t>
            </a:r>
          </a:p>
          <a:p>
            <a:r>
              <a:rPr lang="en-IN" dirty="0" smtClean="0">
                <a:latin typeface="Century" pitchFamily="18" charset="0"/>
              </a:rPr>
              <a:t>Main functions:</a:t>
            </a:r>
          </a:p>
          <a:p>
            <a:r>
              <a:rPr lang="en-IN" dirty="0" smtClean="0">
                <a:latin typeface="Century" pitchFamily="18" charset="0"/>
              </a:rPr>
              <a:t>Calcium: muscle contraction</a:t>
            </a:r>
          </a:p>
          <a:p>
            <a:r>
              <a:rPr lang="en-IN" dirty="0" smtClean="0">
                <a:latin typeface="Century" pitchFamily="18" charset="0"/>
              </a:rPr>
              <a:t>Calcium and sodium: transmission of nerve </a:t>
            </a:r>
          </a:p>
          <a:p>
            <a:r>
              <a:rPr lang="en-IN" dirty="0" smtClean="0">
                <a:latin typeface="Century" pitchFamily="18" charset="0"/>
              </a:rPr>
              <a:t>Maintenance of blood pH and acid base balanc</a:t>
            </a:r>
            <a:r>
              <a:rPr lang="en-IN" dirty="0" smtClean="0">
                <a:latin typeface="Modern No. 20" pitchFamily="18" charset="0"/>
              </a:rPr>
              <a:t>e</a:t>
            </a:r>
          </a:p>
          <a:p>
            <a:r>
              <a:rPr lang="en-IN" dirty="0" smtClean="0">
                <a:latin typeface="Modern No. 20" pitchFamily="18" charset="0"/>
              </a:rPr>
              <a:t>Blood pH is </a:t>
            </a:r>
            <a:r>
              <a:rPr lang="en-IN" sz="2800" b="1" dirty="0" smtClean="0">
                <a:solidFill>
                  <a:srgbClr val="FFFF00"/>
                </a:solidFill>
                <a:latin typeface="Modern No. 20" pitchFamily="18" charset="0"/>
              </a:rPr>
              <a:t>7.35-7.45.</a:t>
            </a:r>
            <a:endParaRPr lang="en-IN" b="1" dirty="0" smtClean="0">
              <a:solidFill>
                <a:srgbClr val="FFFF00"/>
              </a:solidFill>
              <a:latin typeface="Modern No. 20" pitchFamily="18" charset="0"/>
            </a:endParaRPr>
          </a:p>
          <a:p>
            <a:endParaRPr lang="en-IN" dirty="0"/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76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2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49808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800" b="1" dirty="0">
                <a:latin typeface="Century" pitchFamily="18" charset="0"/>
              </a:rPr>
              <a:t>Nutrients</a:t>
            </a:r>
            <a:r>
              <a:rPr lang="en-IN" sz="2800" b="1" dirty="0" smtClean="0">
                <a:latin typeface="Century" pitchFamily="18" charset="0"/>
              </a:rPr>
              <a:t>: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The product of digestion e.g. glucose, amino acids, fatty acids and glycerol are present in plasma which is absorbed from alimentary tract.</a:t>
            </a:r>
          </a:p>
          <a:p>
            <a:pPr algn="just"/>
            <a:r>
              <a:rPr lang="en-IN" sz="2800" b="1" dirty="0" smtClean="0">
                <a:latin typeface="Century" pitchFamily="18" charset="0"/>
              </a:rPr>
              <a:t>Waste products: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Urea, uric acids, </a:t>
            </a:r>
            <a:r>
              <a:rPr lang="en-IN" sz="2800" dirty="0" err="1" smtClean="0">
                <a:latin typeface="Century" pitchFamily="18" charset="0"/>
              </a:rPr>
              <a:t>creatinine</a:t>
            </a:r>
            <a:r>
              <a:rPr lang="en-IN" sz="2800" dirty="0" smtClean="0">
                <a:latin typeface="Century" pitchFamily="18" charset="0"/>
              </a:rPr>
              <a:t> are waste products of proteins metabolism.</a:t>
            </a:r>
          </a:p>
          <a:p>
            <a:pPr algn="just"/>
            <a:r>
              <a:rPr lang="en-IN" sz="2800" b="1" dirty="0" smtClean="0">
                <a:latin typeface="Century" pitchFamily="18" charset="0"/>
              </a:rPr>
              <a:t>Hormones: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These are chemical messengers synthesised by endocrine glands.</a:t>
            </a:r>
          </a:p>
          <a:p>
            <a:pPr algn="just"/>
            <a:r>
              <a:rPr lang="en-IN" sz="2800" b="1" dirty="0" smtClean="0">
                <a:latin typeface="Century" pitchFamily="18" charset="0"/>
              </a:rPr>
              <a:t>Gases: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Oxygen, co2 &amp; nitrogen are transported round the body dissolved in plasma.</a:t>
            </a:r>
            <a:endParaRPr lang="en-IN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16" y="0"/>
            <a:ext cx="723900" cy="88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27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930fc581c2429acd5438dbf9bcfbf5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Blood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latin typeface="Century" pitchFamily="18" charset="0"/>
              </a:rPr>
              <a:t>There are three types of blood cells.</a:t>
            </a:r>
          </a:p>
          <a:p>
            <a:r>
              <a:rPr lang="en-IN" dirty="0" smtClean="0">
                <a:latin typeface="Century" pitchFamily="18" charset="0"/>
              </a:rPr>
              <a:t>1. erythrocytes –RBC</a:t>
            </a:r>
          </a:p>
          <a:p>
            <a:r>
              <a:rPr lang="en-IN" dirty="0" smtClean="0">
                <a:latin typeface="Century" pitchFamily="18" charset="0"/>
              </a:rPr>
              <a:t>2. thrombocytes – platelets</a:t>
            </a:r>
          </a:p>
          <a:p>
            <a:r>
              <a:rPr lang="en-IN" dirty="0" smtClean="0">
                <a:latin typeface="Century" pitchFamily="18" charset="0"/>
              </a:rPr>
              <a:t>3. leukocytes - WBC</a:t>
            </a:r>
            <a:endParaRPr lang="en-IN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58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1</a:t>
            </a:r>
            <a:r>
              <a:rPr lang="en-IN" sz="4000" b="1" dirty="0" smtClean="0">
                <a:solidFill>
                  <a:srgbClr val="FFFF00"/>
                </a:solidFill>
              </a:rPr>
              <a:t>. Erythrocytes </a:t>
            </a:r>
            <a:r>
              <a:rPr lang="en-IN" b="1" dirty="0" smtClean="0"/>
              <a:t>–red blood cells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Century" pitchFamily="18" charset="0"/>
              </a:rPr>
              <a:t>Shape: these are biconcave discs</a:t>
            </a:r>
          </a:p>
          <a:p>
            <a:r>
              <a:rPr lang="en-IN" sz="2800" dirty="0" smtClean="0">
                <a:latin typeface="Century" pitchFamily="18" charset="0"/>
              </a:rPr>
              <a:t>They have no nucleus</a:t>
            </a:r>
          </a:p>
          <a:p>
            <a:r>
              <a:rPr lang="en-IN" sz="2800" dirty="0" smtClean="0">
                <a:latin typeface="Century" pitchFamily="18" charset="0"/>
              </a:rPr>
              <a:t>Their diameter is about 7 micro meter.</a:t>
            </a:r>
          </a:p>
          <a:p>
            <a:r>
              <a:rPr lang="en-IN" sz="2800" dirty="0" smtClean="0">
                <a:latin typeface="Century" pitchFamily="18" charset="0"/>
              </a:rPr>
              <a:t>Normal amount:</a:t>
            </a:r>
          </a:p>
          <a:p>
            <a:r>
              <a:rPr lang="en-IN" sz="2800" dirty="0" smtClean="0">
                <a:latin typeface="Century" pitchFamily="18" charset="0"/>
              </a:rPr>
              <a:t>4.5- 6.5 millions/mm3</a:t>
            </a:r>
          </a:p>
          <a:p>
            <a:r>
              <a:rPr lang="en-IN" sz="2800" b="1" dirty="0" smtClean="0">
                <a:latin typeface="Century" pitchFamily="18" charset="0"/>
              </a:rPr>
              <a:t>Functions:</a:t>
            </a:r>
          </a:p>
          <a:p>
            <a:r>
              <a:rPr lang="en-IN" sz="2800" dirty="0" smtClean="0">
                <a:latin typeface="Century" pitchFamily="18" charset="0"/>
              </a:rPr>
              <a:t>Transportation of gasesO2 &amp; Co2 </a:t>
            </a:r>
          </a:p>
          <a:p>
            <a:endParaRPr lang="en-IN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8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latin typeface="Modern No. 20" pitchFamily="18" charset="0"/>
              </a:rPr>
              <a:t>haemoglobin</a:t>
            </a:r>
            <a:endParaRPr lang="en-IN" sz="3600" b="1" dirty="0">
              <a:solidFill>
                <a:srgbClr val="FFFF00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866888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800" dirty="0" smtClean="0">
                <a:latin typeface="Century" pitchFamily="18" charset="0"/>
              </a:rPr>
              <a:t>It is large, complex protein containing a globin( protein) and a pigmented iron containing complex called </a:t>
            </a:r>
            <a:r>
              <a:rPr lang="en-IN" sz="2800" dirty="0" err="1" smtClean="0">
                <a:latin typeface="Century" pitchFamily="18" charset="0"/>
              </a:rPr>
              <a:t>haem</a:t>
            </a:r>
            <a:r>
              <a:rPr lang="en-IN" sz="2800" dirty="0" smtClean="0">
                <a:latin typeface="Century" pitchFamily="18" charset="0"/>
              </a:rPr>
              <a:t>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Each haemoglobin molecule contains four globin chains and four </a:t>
            </a:r>
            <a:r>
              <a:rPr lang="en-IN" sz="2800" dirty="0" err="1" smtClean="0">
                <a:latin typeface="Century" pitchFamily="18" charset="0"/>
              </a:rPr>
              <a:t>haem</a:t>
            </a:r>
            <a:r>
              <a:rPr lang="en-IN" sz="2800" dirty="0" smtClean="0">
                <a:latin typeface="Century" pitchFamily="18" charset="0"/>
              </a:rPr>
              <a:t> units.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Each </a:t>
            </a:r>
            <a:r>
              <a:rPr lang="en-IN" sz="2800" dirty="0" err="1" smtClean="0">
                <a:latin typeface="Century" pitchFamily="18" charset="0"/>
              </a:rPr>
              <a:t>Hb</a:t>
            </a:r>
            <a:r>
              <a:rPr lang="en-IN" sz="2800" dirty="0" smtClean="0">
                <a:latin typeface="Century" pitchFamily="18" charset="0"/>
              </a:rPr>
              <a:t> molecule can carry up to four molecules of oxygen.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An average RBCs carries 280 millions </a:t>
            </a:r>
            <a:r>
              <a:rPr lang="en-IN" sz="2800" dirty="0" err="1" smtClean="0">
                <a:latin typeface="Century" pitchFamily="18" charset="0"/>
              </a:rPr>
              <a:t>Hb</a:t>
            </a:r>
            <a:r>
              <a:rPr lang="en-IN" sz="2800" dirty="0" smtClean="0">
                <a:latin typeface="Century" pitchFamily="18" charset="0"/>
              </a:rPr>
              <a:t>, which carries billions of O2.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Normal amount of </a:t>
            </a:r>
            <a:r>
              <a:rPr lang="en-IN" sz="2800" dirty="0" err="1" smtClean="0">
                <a:latin typeface="Century" pitchFamily="18" charset="0"/>
              </a:rPr>
              <a:t>Hb</a:t>
            </a:r>
            <a:r>
              <a:rPr lang="en-IN" sz="2800" dirty="0" smtClean="0">
                <a:latin typeface="Century" pitchFamily="18" charset="0"/>
              </a:rPr>
              <a:t> in blood it is 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Male: 13-18 mg/dl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Female: 12-16 mg/dl</a:t>
            </a:r>
            <a:endParaRPr lang="en-IN" sz="2800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04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emoglob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382000" cy="6477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latin typeface="Modern No. 20" pitchFamily="18" charset="0"/>
              </a:rPr>
              <a:t>Erythropoiesis:</a:t>
            </a:r>
            <a:endParaRPr lang="en-IN" sz="3600" b="1" dirty="0">
              <a:solidFill>
                <a:srgbClr val="FFFF00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866888" cy="5181600"/>
          </a:xfrm>
        </p:spPr>
        <p:txBody>
          <a:bodyPr>
            <a:normAutofit/>
          </a:bodyPr>
          <a:lstStyle/>
          <a:p>
            <a:pPr algn="just"/>
            <a:r>
              <a:rPr lang="en-IN" sz="2600" dirty="0" smtClean="0">
                <a:latin typeface="Century" pitchFamily="18" charset="0"/>
              </a:rPr>
              <a:t>The process of development of RBCs from stem cells is called erythropoiesis , it takes 7 days. Haemolysis( break down of RBC) occurs in spleen , bone marrow, liver.</a:t>
            </a:r>
          </a:p>
          <a:p>
            <a:pPr algn="just"/>
            <a:r>
              <a:rPr lang="en-IN" sz="2600" dirty="0" smtClean="0">
                <a:latin typeface="Century" pitchFamily="18" charset="0"/>
              </a:rPr>
              <a:t>Erythrocytes  </a:t>
            </a:r>
            <a:r>
              <a:rPr lang="en-IN" sz="2600" dirty="0">
                <a:latin typeface="Century" pitchFamily="18" charset="0"/>
              </a:rPr>
              <a:t>are produced in red bone marrow which is present in the ends of long bones and in flat and irregular bones.</a:t>
            </a:r>
          </a:p>
          <a:p>
            <a:pPr algn="just"/>
            <a:r>
              <a:rPr lang="en-IN" sz="2600" dirty="0">
                <a:latin typeface="Century" pitchFamily="18" charset="0"/>
              </a:rPr>
              <a:t>Their life span in blood circulation is about 120 days.</a:t>
            </a:r>
          </a:p>
          <a:p>
            <a:pPr algn="just"/>
            <a:r>
              <a:rPr lang="en-IN" sz="2600" dirty="0">
                <a:latin typeface="Century" pitchFamily="18" charset="0"/>
              </a:rPr>
              <a:t>Vitamin B12 and folic acid is required for red blood cell synthesis.</a:t>
            </a:r>
          </a:p>
          <a:p>
            <a:endParaRPr lang="en-IN" sz="2600" dirty="0">
              <a:latin typeface="Century" pitchFamily="18" charset="0"/>
            </a:endParaRPr>
          </a:p>
          <a:p>
            <a:endParaRPr lang="en-IN" dirty="0"/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15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latin typeface="Modern No. 20" pitchFamily="18" charset="0"/>
              </a:rPr>
              <a:t>Control of erythropoiesis:</a:t>
            </a:r>
            <a:endParaRPr lang="en-IN" sz="3600" b="1" dirty="0">
              <a:solidFill>
                <a:srgbClr val="FFFF00"/>
              </a:solidFill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Century" pitchFamily="18" charset="0"/>
              </a:rPr>
              <a:t>The hormone that regulates red blood cell production is erythropoietin, produced by mainly kidney.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Hypoxia increases </a:t>
            </a:r>
            <a:r>
              <a:rPr lang="en-IN" sz="2800" dirty="0" err="1" smtClean="0">
                <a:latin typeface="Century" pitchFamily="18" charset="0"/>
              </a:rPr>
              <a:t>erythrocytye</a:t>
            </a:r>
            <a:r>
              <a:rPr lang="en-IN" sz="2800" dirty="0" smtClean="0">
                <a:latin typeface="Century" pitchFamily="18" charset="0"/>
              </a:rPr>
              <a:t> formation by </a:t>
            </a:r>
            <a:r>
              <a:rPr lang="en-IN" sz="2800" dirty="0" err="1" smtClean="0">
                <a:latin typeface="Century" pitchFamily="18" charset="0"/>
              </a:rPr>
              <a:t>stimulatating</a:t>
            </a:r>
            <a:r>
              <a:rPr lang="en-IN" sz="2800" dirty="0" smtClean="0">
                <a:latin typeface="Century" pitchFamily="18" charset="0"/>
              </a:rPr>
              <a:t> </a:t>
            </a:r>
            <a:r>
              <a:rPr lang="en-IN" sz="2800" dirty="0" err="1" smtClean="0">
                <a:latin typeface="Century" pitchFamily="18" charset="0"/>
              </a:rPr>
              <a:t>erythopoietin</a:t>
            </a:r>
            <a:r>
              <a:rPr lang="en-IN" sz="2800" dirty="0" smtClean="0">
                <a:latin typeface="Century" pitchFamily="18" charset="0"/>
              </a:rPr>
              <a:t> production.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Erythropoietin stimulates increase in production of </a:t>
            </a:r>
            <a:r>
              <a:rPr lang="en-IN" sz="2800" dirty="0" err="1" smtClean="0">
                <a:latin typeface="Century" pitchFamily="18" charset="0"/>
              </a:rPr>
              <a:t>proerythoblasts</a:t>
            </a:r>
            <a:r>
              <a:rPr lang="en-IN" sz="2800" dirty="0" smtClean="0">
                <a:latin typeface="Century" pitchFamily="18" charset="0"/>
              </a:rPr>
              <a:t>.</a:t>
            </a:r>
          </a:p>
          <a:p>
            <a:pPr algn="just"/>
            <a:r>
              <a:rPr lang="en-IN" sz="2800" dirty="0" smtClean="0"/>
              <a:t>And release of increased number of </a:t>
            </a:r>
            <a:r>
              <a:rPr lang="en-IN" sz="2800" dirty="0" err="1" smtClean="0"/>
              <a:t>reticulocytes</a:t>
            </a:r>
            <a:r>
              <a:rPr lang="en-IN" sz="2800" dirty="0" smtClean="0"/>
              <a:t> into the blood.</a:t>
            </a:r>
          </a:p>
          <a:p>
            <a:pPr algn="just"/>
            <a:endParaRPr lang="en-IN" sz="2800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71716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78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It also speed up RBC maturation .</a:t>
            </a:r>
          </a:p>
          <a:p>
            <a:r>
              <a:rPr lang="en-IN" dirty="0" smtClean="0"/>
              <a:t>When the tissue hypoxia is overcome, erythropoietin production declines.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6807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  <a:latin typeface="AR JULIAN" pitchFamily="2" charset="0"/>
              </a:rPr>
              <a:t>INTRODUCTION</a:t>
            </a:r>
            <a:endParaRPr lang="en-IN" dirty="0">
              <a:solidFill>
                <a:srgbClr val="FFFF00"/>
              </a:solidFill>
              <a:latin typeface="AR JULI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en-IN" dirty="0" smtClean="0">
                <a:latin typeface="Century" pitchFamily="18" charset="0"/>
              </a:rPr>
              <a:t>Blood is fluid connective tissue.</a:t>
            </a:r>
          </a:p>
          <a:p>
            <a:pPr marL="82296" indent="0" algn="just">
              <a:buNone/>
            </a:pPr>
            <a:r>
              <a:rPr lang="en-IN" dirty="0" smtClean="0">
                <a:latin typeface="Century" pitchFamily="18" charset="0"/>
              </a:rPr>
              <a:t>It circulates continually around the body, allowing constant communication between tissues distant from other.</a:t>
            </a:r>
          </a:p>
          <a:p>
            <a:pPr marL="82296" indent="0" algn="just">
              <a:buNone/>
            </a:pPr>
            <a:r>
              <a:rPr lang="en-IN" b="1" dirty="0" smtClean="0">
                <a:latin typeface="Century" pitchFamily="18" charset="0"/>
              </a:rPr>
              <a:t>It is composed of :</a:t>
            </a:r>
          </a:p>
          <a:p>
            <a:pPr marL="82296" indent="0" algn="just">
              <a:buNone/>
            </a:pPr>
            <a:r>
              <a:rPr lang="en-IN" dirty="0" smtClean="0">
                <a:latin typeface="Century" pitchFamily="18" charset="0"/>
              </a:rPr>
              <a:t>Clear, straw coloured , watery fluid called plasma, in which several blood cells are suspended.</a:t>
            </a:r>
          </a:p>
          <a:p>
            <a:pPr marL="82296" indent="0" algn="just">
              <a:buNone/>
            </a:pPr>
            <a:endParaRPr lang="en-IN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76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7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destruction of RBC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Haemolysis is carried out by phagocytic </a:t>
            </a:r>
            <a:r>
              <a:rPr lang="en-IN" dirty="0" err="1" smtClean="0"/>
              <a:t>reticuloendothelium</a:t>
            </a:r>
            <a:r>
              <a:rPr lang="en-IN" dirty="0" smtClean="0"/>
              <a:t> cells. These cells are found in mainly liver, bone marrow and spleen.</a:t>
            </a:r>
          </a:p>
          <a:p>
            <a:r>
              <a:rPr lang="en-IN" dirty="0" smtClean="0"/>
              <a:t>By  haemolysis iron is released and retained in to body to reuse in the bone marrow.</a:t>
            </a:r>
          </a:p>
          <a:p>
            <a:r>
              <a:rPr lang="en-IN" dirty="0" smtClean="0"/>
              <a:t>The other part of haemoglobin completely reused to the yellow pigment bilirubin and transported to the liver.</a:t>
            </a:r>
          </a:p>
          <a:p>
            <a:r>
              <a:rPr lang="en-IN" dirty="0" smtClean="0"/>
              <a:t>In liver it changed from fat soluble to water soluble and excreted as constituent of bile.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1224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IN" b="1" dirty="0" smtClean="0">
                <a:latin typeface="Modern No. 20" pitchFamily="18" charset="0"/>
              </a:rPr>
              <a:t>2. </a:t>
            </a:r>
            <a:r>
              <a:rPr lang="en-IN" sz="3600" b="1" dirty="0" smtClean="0">
                <a:solidFill>
                  <a:srgbClr val="FFFF00"/>
                </a:solidFill>
                <a:latin typeface="Modern No. 20" pitchFamily="18" charset="0"/>
              </a:rPr>
              <a:t>leukocytes</a:t>
            </a:r>
            <a:r>
              <a:rPr lang="en-IN" b="1" dirty="0" smtClean="0">
                <a:latin typeface="Modern No. 20" pitchFamily="18" charset="0"/>
              </a:rPr>
              <a:t>: ( white blood cells)</a:t>
            </a:r>
            <a:endParaRPr lang="en-IN" b="1" dirty="0">
              <a:latin typeface="Modern No. 2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49808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800" dirty="0" smtClean="0">
                <a:latin typeface="Century" pitchFamily="18" charset="0"/>
              </a:rPr>
              <a:t>Leukocytes are largest blood cells but they account for only about 1 % of the blood volume.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They contains nuclei &amp; some have granules in their cytoplasm.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There are main two types:</a:t>
            </a:r>
          </a:p>
          <a:p>
            <a:pPr algn="just"/>
            <a:r>
              <a:rPr lang="en-IN" sz="2800" b="1" dirty="0" smtClean="0">
                <a:solidFill>
                  <a:srgbClr val="92D050"/>
                </a:solidFill>
                <a:latin typeface="Century" pitchFamily="18" charset="0"/>
              </a:rPr>
              <a:t>1. granulocytes- </a:t>
            </a:r>
            <a:r>
              <a:rPr lang="en-IN" sz="2800" dirty="0" smtClean="0">
                <a:latin typeface="Century" pitchFamily="18" charset="0"/>
              </a:rPr>
              <a:t>neutrophils, eosinophil and basophils</a:t>
            </a:r>
          </a:p>
          <a:p>
            <a:pPr algn="just"/>
            <a:r>
              <a:rPr lang="en-IN" sz="2800" b="1" dirty="0" smtClean="0">
                <a:solidFill>
                  <a:srgbClr val="92D050"/>
                </a:solidFill>
                <a:latin typeface="Century" pitchFamily="18" charset="0"/>
              </a:rPr>
              <a:t>2. </a:t>
            </a:r>
            <a:r>
              <a:rPr lang="en-IN" sz="2800" b="1" dirty="0" err="1" smtClean="0">
                <a:solidFill>
                  <a:srgbClr val="92D050"/>
                </a:solidFill>
                <a:latin typeface="Century" pitchFamily="18" charset="0"/>
              </a:rPr>
              <a:t>agreanulocytes</a:t>
            </a:r>
            <a:r>
              <a:rPr lang="en-IN" sz="2800" b="1" dirty="0" smtClean="0">
                <a:solidFill>
                  <a:srgbClr val="92D050"/>
                </a:solidFill>
                <a:latin typeface="Century" pitchFamily="18" charset="0"/>
              </a:rPr>
              <a:t>- </a:t>
            </a:r>
            <a:r>
              <a:rPr lang="en-IN" sz="2800" dirty="0" smtClean="0">
                <a:latin typeface="Century" pitchFamily="18" charset="0"/>
              </a:rPr>
              <a:t>monocytes and lymphocytes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Rising white cells numbers in the blood stream usually indicate physiological problem, e.g. infection, trauma</a:t>
            </a:r>
            <a:endParaRPr lang="en-IN" sz="28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VISHAL\Downloads\ChJk9jqW4AQtb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08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VISHAL\Downloads\image_2916_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58200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Neutrophils</a:t>
            </a:r>
            <a:r>
              <a:rPr lang="en-IN" b="1" dirty="0" smtClean="0"/>
              <a:t>: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98080" cy="5181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800" dirty="0" smtClean="0">
                <a:latin typeface="Century" pitchFamily="18" charset="0"/>
              </a:rPr>
              <a:t>These small, fast and active </a:t>
            </a:r>
            <a:r>
              <a:rPr lang="en-IN" sz="2800" dirty="0" err="1" smtClean="0">
                <a:latin typeface="Century" pitchFamily="18" charset="0"/>
              </a:rPr>
              <a:t>scavegers</a:t>
            </a:r>
            <a:r>
              <a:rPr lang="en-IN" sz="2800" dirty="0" smtClean="0">
                <a:latin typeface="Century" pitchFamily="18" charset="0"/>
              </a:rPr>
              <a:t> (person who search and collect discarded items)protect the body against bacteria and remove dead cells and debris from damaged tissues.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Neutrophils are highly mobile and squeeze through the capillary walls in the affected area by </a:t>
            </a:r>
            <a:r>
              <a:rPr lang="en-IN" sz="2800" dirty="0" err="1" smtClean="0">
                <a:latin typeface="Century" pitchFamily="18" charset="0"/>
              </a:rPr>
              <a:t>diapedesis</a:t>
            </a:r>
            <a:r>
              <a:rPr lang="en-IN" sz="2800" dirty="0" smtClean="0">
                <a:latin typeface="Century" pitchFamily="18" charset="0"/>
              </a:rPr>
              <a:t> (passage of blood cells through the intact blood vessels).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Having </a:t>
            </a:r>
            <a:r>
              <a:rPr lang="en-IN" sz="2800" dirty="0" err="1" smtClean="0">
                <a:latin typeface="Century" pitchFamily="18" charset="0"/>
              </a:rPr>
              <a:t>nuclei,complex</a:t>
            </a:r>
            <a:r>
              <a:rPr lang="en-IN" sz="2800" dirty="0" smtClean="0">
                <a:latin typeface="Century" pitchFamily="18" charset="0"/>
              </a:rPr>
              <a:t> with granules, lysosomes containing enzymes.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Normal value: 40-75%</a:t>
            </a:r>
          </a:p>
          <a:p>
            <a:pPr algn="just"/>
            <a:r>
              <a:rPr lang="en-IN" sz="2800" dirty="0" smtClean="0">
                <a:latin typeface="Century" pitchFamily="18" charset="0"/>
              </a:rPr>
              <a:t>Neutrophils live on average 6-9 hours in the blood stream.</a:t>
            </a:r>
          </a:p>
          <a:p>
            <a:endParaRPr lang="en-IN" dirty="0">
              <a:latin typeface="Modern No. 20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2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FF00"/>
                </a:solidFill>
              </a:rPr>
              <a:t>Eosinophil: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467600" cy="4873752"/>
          </a:xfrm>
        </p:spPr>
        <p:txBody>
          <a:bodyPr/>
          <a:lstStyle/>
          <a:p>
            <a:pPr algn="just"/>
            <a:r>
              <a:rPr lang="en-IN" dirty="0" smtClean="0"/>
              <a:t>Less active then neutrophils</a:t>
            </a:r>
          </a:p>
          <a:p>
            <a:pPr algn="just"/>
            <a:r>
              <a:rPr lang="en-IN" dirty="0" smtClean="0"/>
              <a:t>They are equipped with certain toxic chemicals, stored in their granules, which they release when the eosinophil binds to an infecting organism.</a:t>
            </a:r>
          </a:p>
          <a:p>
            <a:pPr algn="just"/>
            <a:r>
              <a:rPr lang="en-IN" dirty="0" smtClean="0"/>
              <a:t>Normal value: 1-6%</a:t>
            </a:r>
          </a:p>
          <a:p>
            <a:pPr algn="just"/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76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76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Basophils</a:t>
            </a:r>
            <a:r>
              <a:rPr lang="en-IN" b="1" dirty="0" smtClean="0"/>
              <a:t>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Century" pitchFamily="18" charset="0"/>
              </a:rPr>
              <a:t>It contains cytoplasmic granules packed with heparin ( anti coagulant), histamine ( inflammatory agent) and other substance that promote inflammation.</a:t>
            </a:r>
          </a:p>
          <a:p>
            <a:r>
              <a:rPr lang="en-IN" sz="2800" dirty="0" smtClean="0">
                <a:latin typeface="Century" pitchFamily="18" charset="0"/>
              </a:rPr>
              <a:t>Normal value &lt; 1 %</a:t>
            </a:r>
            <a:endParaRPr lang="en-IN" sz="2800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32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VISHAL\Downloads\MariebHAP09_17-10_artque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763000" cy="6781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70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 err="1" smtClean="0">
                <a:solidFill>
                  <a:srgbClr val="FFFF00"/>
                </a:solidFill>
              </a:rPr>
              <a:t>Agranulocytes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000" dirty="0" smtClean="0">
                <a:latin typeface="Century" pitchFamily="18" charset="0"/>
              </a:rPr>
              <a:t>The monocytes and lymphocytes make up 25 – 50% of the total leukocytes count.</a:t>
            </a:r>
          </a:p>
          <a:p>
            <a:pPr algn="just"/>
            <a:r>
              <a:rPr lang="en-IN" sz="3000" b="1" dirty="0" smtClean="0">
                <a:latin typeface="Century" pitchFamily="18" charset="0"/>
              </a:rPr>
              <a:t>Monocytes:</a:t>
            </a:r>
          </a:p>
          <a:p>
            <a:pPr algn="just"/>
            <a:r>
              <a:rPr lang="en-IN" sz="3000" dirty="0" smtClean="0">
                <a:latin typeface="Century" pitchFamily="18" charset="0"/>
              </a:rPr>
              <a:t>These are the largest of the white blood cells &amp; develops into macrophages which produces interleukin 1.</a:t>
            </a:r>
          </a:p>
          <a:p>
            <a:pPr algn="just"/>
            <a:r>
              <a:rPr lang="en-IN" sz="3000" dirty="0" smtClean="0">
                <a:latin typeface="Century" pitchFamily="18" charset="0"/>
              </a:rPr>
              <a:t>Stimulates the production of some globulins by the liver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8844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Enhances the production of activated T lymphocytes.</a:t>
            </a:r>
          </a:p>
          <a:p>
            <a:r>
              <a:rPr lang="en-IN" dirty="0" smtClean="0"/>
              <a:t>Normal value:  2-10 %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3386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7498080" cy="41148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Century" pitchFamily="18" charset="0"/>
              </a:rPr>
              <a:t>blood is consists of 55% of plasma &amp; 45% of blood cells.</a:t>
            </a:r>
          </a:p>
          <a:p>
            <a:r>
              <a:rPr lang="en-IN" dirty="0" smtClean="0">
                <a:latin typeface="Century" pitchFamily="18" charset="0"/>
              </a:rPr>
              <a:t>Blood makes 7% of body weight &amp; about 5-6 litres in adult.</a:t>
            </a:r>
          </a:p>
          <a:p>
            <a:r>
              <a:rPr lang="en-IN" dirty="0" smtClean="0">
                <a:latin typeface="Century" pitchFamily="18" charset="0"/>
              </a:rPr>
              <a:t>Blood is composed of plasma and blood cells.</a:t>
            </a: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76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9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FFFF00"/>
                </a:solidFill>
              </a:rPr>
              <a:t>Monocytes</a:t>
            </a:r>
            <a:r>
              <a:rPr lang="en-IN" dirty="0" smtClean="0"/>
              <a:t> </a:t>
            </a:r>
            <a:r>
              <a:rPr lang="en-IN" sz="3600" dirty="0" smtClean="0">
                <a:solidFill>
                  <a:srgbClr val="FFFF00"/>
                </a:solidFill>
              </a:rPr>
              <a:t>macrophages system: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This is also known as </a:t>
            </a:r>
            <a:r>
              <a:rPr lang="en-IN" dirty="0" err="1" smtClean="0"/>
              <a:t>reticulo</a:t>
            </a:r>
            <a:r>
              <a:rPr lang="en-IN" dirty="0" smtClean="0"/>
              <a:t>- endothelial system.</a:t>
            </a:r>
          </a:p>
          <a:p>
            <a:r>
              <a:rPr lang="en-IN" dirty="0" smtClean="0"/>
              <a:t>It consist of the body’s complement of monocytes &amp; macrophages.</a:t>
            </a:r>
          </a:p>
          <a:p>
            <a:r>
              <a:rPr lang="en-IN" dirty="0" smtClean="0"/>
              <a:t>They are actively phagocytic( big eater).</a:t>
            </a:r>
          </a:p>
          <a:p>
            <a:r>
              <a:rPr lang="en-IN" dirty="0" smtClean="0"/>
              <a:t>Collections of fixed macrophages include:</a:t>
            </a:r>
          </a:p>
          <a:p>
            <a:r>
              <a:rPr lang="en-IN" dirty="0" smtClean="0"/>
              <a:t>Synovial cells in joint</a:t>
            </a:r>
          </a:p>
          <a:p>
            <a:r>
              <a:rPr lang="en-IN" dirty="0" smtClean="0"/>
              <a:t>Langerhans cells in skin</a:t>
            </a:r>
          </a:p>
          <a:p>
            <a:r>
              <a:rPr lang="en-IN" dirty="0" smtClean="0"/>
              <a:t>Hepatic macrophages( </a:t>
            </a:r>
            <a:r>
              <a:rPr lang="en-IN" dirty="0" err="1" smtClean="0"/>
              <a:t>kupffer</a:t>
            </a:r>
            <a:r>
              <a:rPr lang="en-IN" dirty="0" smtClean="0"/>
              <a:t> cells) in liver</a:t>
            </a:r>
          </a:p>
          <a:p>
            <a:r>
              <a:rPr lang="en-IN" dirty="0" smtClean="0"/>
              <a:t>Alveolar macrophages in lungs</a:t>
            </a:r>
          </a:p>
        </p:txBody>
      </p:sp>
    </p:spTree>
    <p:extLst>
      <p:ext uri="{BB962C8B-B14F-4D97-AF65-F5344CB8AC3E}">
        <p14:creationId xmlns="" xmlns:p14="http://schemas.microsoft.com/office/powerpoint/2010/main" val="36494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Lymphocytes</a:t>
            </a:r>
            <a:r>
              <a:rPr lang="en-IN" b="1" dirty="0" smtClean="0"/>
              <a:t>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Lymphocytes are smaller than monocytes and have large nuclei.</a:t>
            </a:r>
          </a:p>
          <a:p>
            <a:r>
              <a:rPr lang="en-IN" dirty="0" smtClean="0"/>
              <a:t>It will be present &amp; circulate as lymphatic tissue such as lymph nodes &amp; spleen.</a:t>
            </a:r>
          </a:p>
          <a:p>
            <a:r>
              <a:rPr lang="en-IN" dirty="0" smtClean="0"/>
              <a:t>There are two types of lymphocytes </a:t>
            </a:r>
          </a:p>
          <a:p>
            <a:pPr lvl="1"/>
            <a:r>
              <a:rPr lang="en-IN" dirty="0" smtClean="0"/>
              <a:t>T	 - lymphocytes</a:t>
            </a:r>
          </a:p>
          <a:p>
            <a:pPr lvl="1"/>
            <a:r>
              <a:rPr lang="en-IN" dirty="0" smtClean="0"/>
              <a:t>B- lymphocytes</a:t>
            </a:r>
          </a:p>
          <a:p>
            <a:pPr lvl="1"/>
            <a:r>
              <a:rPr lang="en-IN" dirty="0" smtClean="0"/>
              <a:t>Normal value: 20-50%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5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Platelets</a:t>
            </a:r>
            <a:r>
              <a:rPr lang="en-IN" b="1" dirty="0" smtClean="0"/>
              <a:t> ( thrombocytes)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These are very small discs, 2-4 um in diameter, derived from the cytoplasm of megakaryocytes in red bone marrow.</a:t>
            </a:r>
          </a:p>
          <a:p>
            <a:r>
              <a:rPr lang="en-IN" dirty="0" smtClean="0"/>
              <a:t>It contains variety of substances that promote blood clotting, which causes haemostasis.</a:t>
            </a:r>
          </a:p>
          <a:p>
            <a:r>
              <a:rPr lang="en-IN" dirty="0" smtClean="0"/>
              <a:t>Normal value:  2-3.5  </a:t>
            </a:r>
            <a:r>
              <a:rPr lang="en-IN" dirty="0" err="1" smtClean="0"/>
              <a:t>lacs</a:t>
            </a:r>
            <a:r>
              <a:rPr lang="en-IN" dirty="0" smtClean="0"/>
              <a:t>/mm3</a:t>
            </a:r>
          </a:p>
          <a:p>
            <a:r>
              <a:rPr lang="en-IN" dirty="0" smtClean="0"/>
              <a:t>Life spans of platelets is between 8-11 days.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664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Blood clotting( haemostasis)</a:t>
            </a:r>
            <a:endParaRPr lang="en-IN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IN" dirty="0" smtClean="0"/>
              <a:t>When blood vessel is damaged , loss of blood is stopped and healing occurs in a  series of overlapping processes in which platelets play a vital part.</a:t>
            </a:r>
          </a:p>
          <a:p>
            <a:pPr algn="just"/>
            <a:r>
              <a:rPr lang="en-IN" dirty="0" smtClean="0"/>
              <a:t>Quickly after 15 seconds of bleeding, coagulation process will begins.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437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VISHAL\Downloads\clot-formation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4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VISHAL\Downloads\e99e6e2ae986cb0294a5047ce22af4d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54"/>
            <a:ext cx="8534400" cy="6673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14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81000"/>
            <a:ext cx="7498080" cy="5943600"/>
          </a:xfrm>
        </p:spPr>
        <p:txBody>
          <a:bodyPr/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1. vasoconstriction: </a:t>
            </a:r>
          </a:p>
          <a:p>
            <a:pPr marL="82296" indent="0" algn="ctr">
              <a:lnSpc>
                <a:spcPct val="150000"/>
              </a:lnSpc>
              <a:buNone/>
            </a:pPr>
            <a:r>
              <a:rPr lang="en-IN" dirty="0" smtClean="0"/>
              <a:t>When bleeding occurs</a:t>
            </a:r>
          </a:p>
          <a:p>
            <a:pPr marL="82296" indent="0" algn="ctr">
              <a:lnSpc>
                <a:spcPct val="150000"/>
              </a:lnSpc>
              <a:buNone/>
            </a:pPr>
            <a:r>
              <a:rPr lang="en-IN" dirty="0" smtClean="0"/>
              <a:t>Platelet will comes in contact with blood vessels</a:t>
            </a:r>
          </a:p>
          <a:p>
            <a:pPr marL="82296" indent="0" algn="ctr">
              <a:lnSpc>
                <a:spcPct val="150000"/>
              </a:lnSpc>
              <a:buNone/>
            </a:pPr>
            <a:r>
              <a:rPr lang="en-IN" dirty="0" smtClean="0"/>
              <a:t>Blood vessels secrets serotonin</a:t>
            </a:r>
          </a:p>
          <a:p>
            <a:pPr marL="82296" indent="0" algn="ctr">
              <a:lnSpc>
                <a:spcPct val="150000"/>
              </a:lnSpc>
              <a:buNone/>
            </a:pPr>
            <a:r>
              <a:rPr lang="en-IN" dirty="0" smtClean="0"/>
              <a:t>Which causes vasoconstriction( narrowing of blood vessels)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688758" y="1587911"/>
            <a:ext cx="685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688758" y="2133600"/>
            <a:ext cx="685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688758" y="2708787"/>
            <a:ext cx="685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206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VISHAL\Downloads\photo15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6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7498080" cy="6324600"/>
          </a:xfrm>
        </p:spPr>
        <p:txBody>
          <a:bodyPr/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2. platelets plug formation</a:t>
            </a:r>
          </a:p>
          <a:p>
            <a:pPr algn="just"/>
            <a:r>
              <a:rPr lang="en-IN" sz="2800" dirty="0" smtClean="0"/>
              <a:t>the  adherent platelets clumps to each and release other substance including adenosine </a:t>
            </a:r>
            <a:r>
              <a:rPr lang="en-IN" sz="2800" dirty="0" err="1" smtClean="0"/>
              <a:t>diphosphate</a:t>
            </a:r>
            <a:r>
              <a:rPr lang="en-IN" sz="2800" dirty="0" smtClean="0"/>
              <a:t> (ADP) , which attract  more platelets to the site.</a:t>
            </a:r>
          </a:p>
          <a:p>
            <a:pPr algn="just"/>
            <a:r>
              <a:rPr lang="en-IN" sz="2800" dirty="0" smtClean="0"/>
              <a:t>Passing platelets stick to those already at the damaged vessels and release chemicals</a:t>
            </a:r>
          </a:p>
          <a:p>
            <a:pPr algn="just"/>
            <a:r>
              <a:rPr lang="en-IN" sz="2800" dirty="0" smtClean="0"/>
              <a:t>Quickly platelets arrives that sites and temporary seal the platelet plug.</a:t>
            </a:r>
          </a:p>
          <a:p>
            <a:pPr algn="just"/>
            <a:r>
              <a:rPr lang="en-IN" sz="2800" dirty="0" smtClean="0"/>
              <a:t>Platelets plug formation usually complete by 6 minutes after injury.</a:t>
            </a:r>
            <a:endParaRPr lang="en-IN" sz="2800" dirty="0"/>
          </a:p>
          <a:p>
            <a:pPr algn="just"/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487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3. coagulation (blood clotting)</a:t>
            </a:r>
          </a:p>
          <a:p>
            <a:r>
              <a:rPr lang="en-IN" dirty="0" smtClean="0"/>
              <a:t>This is complex process that also involves feedback system &amp; only few stages are included here.</a:t>
            </a:r>
          </a:p>
          <a:p>
            <a:r>
              <a:rPr lang="en-IN" dirty="0" smtClean="0"/>
              <a:t>Blood clotting factors:</a:t>
            </a:r>
          </a:p>
          <a:p>
            <a:pPr marL="402336" lvl="1" indent="0">
              <a:buNone/>
            </a:pPr>
            <a:r>
              <a:rPr lang="en-IN" sz="2800" dirty="0" smtClean="0"/>
              <a:t>I- fibrinogen</a:t>
            </a:r>
          </a:p>
          <a:p>
            <a:pPr marL="402336" lvl="1" indent="0">
              <a:buNone/>
            </a:pPr>
            <a:r>
              <a:rPr lang="en-IN" sz="2800" dirty="0" smtClean="0"/>
              <a:t>II- </a:t>
            </a:r>
            <a:r>
              <a:rPr lang="en-IN" sz="2800" dirty="0" err="1" smtClean="0"/>
              <a:t>prothrombin</a:t>
            </a:r>
            <a:endParaRPr lang="en-IN" sz="2800" dirty="0" smtClean="0"/>
          </a:p>
          <a:p>
            <a:pPr marL="402336" lvl="1" indent="0">
              <a:buNone/>
            </a:pPr>
            <a:r>
              <a:rPr lang="en-IN" sz="2800" dirty="0" smtClean="0"/>
              <a:t>III- tissue factors ( </a:t>
            </a:r>
            <a:r>
              <a:rPr lang="en-IN" sz="2800" dirty="0" err="1" smtClean="0"/>
              <a:t>thromboplastin</a:t>
            </a:r>
            <a:r>
              <a:rPr lang="en-IN" sz="2800" dirty="0" smtClean="0"/>
              <a:t>)</a:t>
            </a:r>
          </a:p>
          <a:p>
            <a:pPr marL="402336" lvl="1" indent="0">
              <a:buNone/>
            </a:pPr>
            <a:r>
              <a:rPr lang="en-IN" sz="2800" dirty="0" smtClean="0"/>
              <a:t>IV- calcium</a:t>
            </a:r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5735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fference-between-Serum-and-Plas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458199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2800" dirty="0" smtClean="0"/>
              <a:t>V – labile factors, </a:t>
            </a:r>
            <a:r>
              <a:rPr lang="en-IN" sz="2800" dirty="0" err="1" smtClean="0"/>
              <a:t>proaccelerin</a:t>
            </a:r>
            <a:endParaRPr lang="en-IN" sz="2800" dirty="0" smtClean="0"/>
          </a:p>
          <a:p>
            <a:r>
              <a:rPr lang="en-IN" sz="2800" dirty="0" smtClean="0"/>
              <a:t>VII- stable factor, </a:t>
            </a:r>
            <a:r>
              <a:rPr lang="en-IN" sz="2800" dirty="0" err="1" smtClean="0"/>
              <a:t>proconvertin</a:t>
            </a:r>
            <a:endParaRPr lang="en-IN" sz="2800" dirty="0" smtClean="0"/>
          </a:p>
          <a:p>
            <a:r>
              <a:rPr lang="en-IN" sz="2800" dirty="0" smtClean="0"/>
              <a:t>VIII- </a:t>
            </a:r>
            <a:r>
              <a:rPr lang="en-IN" sz="2800" dirty="0" err="1" smtClean="0"/>
              <a:t>antihaemophilic</a:t>
            </a:r>
            <a:r>
              <a:rPr lang="en-IN" sz="2800" dirty="0" smtClean="0"/>
              <a:t> globulin</a:t>
            </a:r>
          </a:p>
          <a:p>
            <a:r>
              <a:rPr lang="en-IN" sz="2800" dirty="0" smtClean="0"/>
              <a:t>IX- CHRISTMAS FACTOR</a:t>
            </a:r>
          </a:p>
          <a:p>
            <a:r>
              <a:rPr lang="en-IN" sz="2800" dirty="0" smtClean="0"/>
              <a:t>X- </a:t>
            </a:r>
            <a:r>
              <a:rPr lang="en-IN" sz="2800" dirty="0" err="1" smtClean="0"/>
              <a:t>stuart</a:t>
            </a:r>
            <a:r>
              <a:rPr lang="en-IN" sz="2800" dirty="0" smtClean="0"/>
              <a:t> </a:t>
            </a:r>
            <a:r>
              <a:rPr lang="en-IN" sz="2800" dirty="0" err="1" smtClean="0"/>
              <a:t>prower</a:t>
            </a:r>
            <a:r>
              <a:rPr lang="en-IN" sz="2800" dirty="0" smtClean="0"/>
              <a:t> factors</a:t>
            </a:r>
          </a:p>
          <a:p>
            <a:r>
              <a:rPr lang="en-IN" sz="2800" dirty="0" smtClean="0"/>
              <a:t>XI– plasma </a:t>
            </a:r>
            <a:r>
              <a:rPr lang="en-IN" sz="2800" dirty="0" err="1" smtClean="0"/>
              <a:t>athromboplastin</a:t>
            </a:r>
            <a:r>
              <a:rPr lang="en-IN" sz="2800" dirty="0" smtClean="0"/>
              <a:t> </a:t>
            </a:r>
          </a:p>
          <a:p>
            <a:r>
              <a:rPr lang="en-IN" sz="2800" dirty="0" smtClean="0"/>
              <a:t>XII- </a:t>
            </a:r>
            <a:r>
              <a:rPr lang="en-IN" sz="2800" dirty="0" err="1" smtClean="0"/>
              <a:t>hageman</a:t>
            </a:r>
            <a:r>
              <a:rPr lang="en-IN" sz="2800" dirty="0" smtClean="0"/>
              <a:t> factor</a:t>
            </a:r>
          </a:p>
          <a:p>
            <a:r>
              <a:rPr lang="en-IN" sz="2800" dirty="0" smtClean="0"/>
              <a:t>XIII- fibrin stabilising factor</a:t>
            </a:r>
            <a:r>
              <a:rPr lang="en-IN" dirty="0" smtClean="0"/>
              <a:t>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498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dirty="0" err="1" smtClean="0"/>
              <a:t>Prothombin</a:t>
            </a:r>
            <a:r>
              <a:rPr lang="en-IN" dirty="0" smtClean="0"/>
              <a:t> activator</a:t>
            </a:r>
            <a:endParaRPr lang="en-IN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err="1" smtClean="0"/>
              <a:t>Prothombin</a:t>
            </a:r>
            <a:endParaRPr lang="en-IN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smtClean="0"/>
              <a:t>Thrombin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smtClean="0"/>
              <a:t>Fibrinogen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smtClean="0"/>
              <a:t>Fibrin threads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smtClean="0"/>
              <a:t>Stabilised fibrin clot 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962400" y="21336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3962400" y="28194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3962400" y="34290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962400" y="40386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3969774" y="47244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143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FF00"/>
                </a:solidFill>
              </a:rPr>
              <a:t>4</a:t>
            </a:r>
            <a:r>
              <a:rPr lang="en-IN" b="1" dirty="0" smtClean="0"/>
              <a:t>. </a:t>
            </a:r>
            <a:r>
              <a:rPr lang="en-IN" sz="3200" b="1" dirty="0" smtClean="0">
                <a:solidFill>
                  <a:srgbClr val="FFFF00"/>
                </a:solidFill>
              </a:rPr>
              <a:t>fibrinolysis</a:t>
            </a:r>
            <a:endParaRPr lang="en-IN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After clot formation , the clot has to be removed</a:t>
            </a:r>
          </a:p>
          <a:p>
            <a:r>
              <a:rPr lang="en-IN" dirty="0" smtClean="0"/>
              <a:t>Breakdown of the fibrin clots are known as fibrinolysis.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smtClean="0"/>
              <a:t> </a:t>
            </a:r>
            <a:r>
              <a:rPr lang="en-IN" sz="2800" dirty="0" smtClean="0"/>
              <a:t>plasminogen present in clot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800" dirty="0" smtClean="0"/>
              <a:t>Activators convert it into plasmin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2800" dirty="0" smtClean="0"/>
              <a:t>Plasmin initiates the breakdown of fibrin to soluble products that are treated as waste </a:t>
            </a:r>
            <a:r>
              <a:rPr lang="en-IN" sz="3200" dirty="0" smtClean="0"/>
              <a:t>m</a:t>
            </a:r>
            <a:r>
              <a:rPr lang="en-IN" sz="2800" dirty="0" smtClean="0"/>
              <a:t>aterial and removed by phagocytosis</a:t>
            </a:r>
            <a:endParaRPr lang="en-IN" sz="2800" dirty="0"/>
          </a:p>
        </p:txBody>
      </p:sp>
      <p:sp>
        <p:nvSpPr>
          <p:cNvPr id="4" name="Down Arrow 3"/>
          <p:cNvSpPr/>
          <p:nvPr/>
        </p:nvSpPr>
        <p:spPr>
          <a:xfrm>
            <a:off x="3886200" y="35814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3888658" y="4284406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3900948" y="4953000"/>
            <a:ext cx="304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802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u="sng" dirty="0"/>
              <a:t>Blood groups</a:t>
            </a:r>
            <a:r>
              <a:rPr lang="en-IN" dirty="0"/>
              <a:t/>
            </a:r>
            <a:br>
              <a:rPr lang="en-IN" dirty="0"/>
            </a:br>
            <a:r>
              <a:rPr lang="en-IN" b="1" u="sng" dirty="0">
                <a:solidFill>
                  <a:schemeClr val="tx1"/>
                </a:solidFill>
              </a:rPr>
              <a:t>Blood groups</a:t>
            </a:r>
            <a:r>
              <a:rPr lang="en-IN" dirty="0">
                <a:solidFill>
                  <a:schemeClr val="tx1"/>
                </a:solidFill>
              </a:rPr>
              <a:t/>
            </a:r>
            <a:br>
              <a:rPr lang="en-IN" dirty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IN" dirty="0"/>
              <a:t>Individual have different typed of antigen on the surface of their re blood cells.</a:t>
            </a:r>
          </a:p>
          <a:p>
            <a:pPr lvl="0"/>
            <a:r>
              <a:rPr lang="en-IN" dirty="0"/>
              <a:t>These antigens which are inherited, determine the individual’s blood group.</a:t>
            </a:r>
          </a:p>
          <a:p>
            <a:pPr lvl="0"/>
            <a:r>
              <a:rPr lang="en-IN" dirty="0"/>
              <a:t>Individuals makes antibodies to these antigens, but not to their own type of antigen,  since if they did the antigens and antibody reactions, causing transfusion reaction, which can be fatal. </a:t>
            </a:r>
          </a:p>
          <a:p>
            <a:pPr lvl="0"/>
            <a:r>
              <a:rPr lang="en-IN" dirty="0"/>
              <a:t>These antibodies circulate in the blood stream and the ability to make them like antigen is genetically determine and not associated with acquired immunity.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89918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N" dirty="0"/>
              <a:t>If individuals are transfused with blood of the same group </a:t>
            </a:r>
            <a:r>
              <a:rPr lang="en-IN" dirty="0" err="1"/>
              <a:t>eg</a:t>
            </a:r>
            <a:r>
              <a:rPr lang="en-IN" dirty="0"/>
              <a:t>. Possessing same antigens on the surface of the cells, their immune system will not recognise them as foreign and will not reject them.</a:t>
            </a:r>
          </a:p>
          <a:p>
            <a:pPr lvl="0"/>
            <a:r>
              <a:rPr lang="en-IN" dirty="0"/>
              <a:t>If there blood groups are different blood type to the antigen on their red blood cells, immune system will attack upon them and will destroyed transfused cell , this is called transfusion reactions.</a:t>
            </a:r>
          </a:p>
          <a:p>
            <a:r>
              <a:rPr lang="en-IN" dirty="0"/>
              <a:t>This is the basis of the transfusion reaction , the two blood types, the donor and the recipient are incompatible.</a:t>
            </a:r>
          </a:p>
        </p:txBody>
      </p:sp>
    </p:spTree>
    <p:extLst>
      <p:ext uri="{BB962C8B-B14F-4D97-AF65-F5344CB8AC3E}">
        <p14:creationId xmlns="" xmlns:p14="http://schemas.microsoft.com/office/powerpoint/2010/main" val="3792322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IN" dirty="0"/>
              <a:t>There are different collections of red surface antigens but the most important are the ABO and the Rhesus systems.</a:t>
            </a:r>
          </a:p>
          <a:p>
            <a:r>
              <a:rPr lang="en-IN" dirty="0"/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36564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 smtClean="0">
                <a:solidFill>
                  <a:schemeClr val="tx1"/>
                </a:solidFill>
              </a:rPr>
              <a:t>1. </a:t>
            </a:r>
            <a:r>
              <a:rPr lang="en-IN" dirty="0">
                <a:solidFill>
                  <a:schemeClr val="tx1"/>
                </a:solidFill>
              </a:rPr>
              <a:t>The ABO system: </a:t>
            </a:r>
            <a:br>
              <a:rPr lang="en-IN" dirty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IN" dirty="0"/>
              <a:t>About 55% of the population has either A type </a:t>
            </a:r>
            <a:r>
              <a:rPr lang="en-IN" dirty="0" smtClean="0"/>
              <a:t>antigens</a:t>
            </a:r>
            <a:r>
              <a:rPr lang="en-IN" dirty="0"/>
              <a:t>( blood group A) , B type antigens (blood group B)  or both blood group AB on their red blood cells.</a:t>
            </a:r>
          </a:p>
          <a:p>
            <a:pPr lvl="0"/>
            <a:r>
              <a:rPr lang="en-IN" dirty="0"/>
              <a:t>The remaining 45% have neither A nor B type antigens( blood group O) . The corresponding antibodies are called anti A and anti –B. </a:t>
            </a:r>
          </a:p>
          <a:p>
            <a:r>
              <a:rPr lang="en-IN" dirty="0"/>
              <a:t>Blood group -A individuals cannot make anti –A, they make anti B antibody. Blood group B individuals make only anti A. blood group AB make neither and blood group O make both anti A and anti B.</a:t>
            </a:r>
          </a:p>
        </p:txBody>
      </p:sp>
    </p:spTree>
    <p:extLst>
      <p:ext uri="{BB962C8B-B14F-4D97-AF65-F5344CB8AC3E}">
        <p14:creationId xmlns="" xmlns:p14="http://schemas.microsoft.com/office/powerpoint/2010/main" val="2814393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/>
          <a:lstStyle/>
          <a:p>
            <a:pPr lvl="0"/>
            <a:r>
              <a:rPr lang="en-IN" dirty="0"/>
              <a:t>Because blood group And people make neither anti A nor anti B antibodies they are knows as universal recipient.</a:t>
            </a:r>
          </a:p>
          <a:p>
            <a:pPr lvl="0"/>
            <a:r>
              <a:rPr lang="en-IN" dirty="0"/>
              <a:t>Group O people have neither A </a:t>
            </a:r>
            <a:r>
              <a:rPr lang="en-IN" dirty="0" smtClean="0"/>
              <a:t> AND </a:t>
            </a:r>
            <a:r>
              <a:rPr lang="en-IN" dirty="0"/>
              <a:t>B antigens on their red cells membranes and their blood may safety transfused into </a:t>
            </a:r>
            <a:r>
              <a:rPr lang="en-IN" dirty="0" smtClean="0"/>
              <a:t>A,B, AB </a:t>
            </a:r>
            <a:r>
              <a:rPr lang="en-IN" dirty="0"/>
              <a:t>OR O is known as universal donor.</a:t>
            </a:r>
          </a:p>
          <a:p>
            <a:pPr lvl="0"/>
            <a:r>
              <a:rPr lang="en-IN" dirty="0"/>
              <a:t>Therefore prior to transfusion blood group cross matching is still required to ensure that there is no reaction between donor and recipient bloods.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53448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b="1" dirty="0">
                <a:solidFill>
                  <a:schemeClr val="tx1"/>
                </a:solidFill>
              </a:rPr>
              <a:t>Rhesus system:</a:t>
            </a:r>
            <a:r>
              <a:rPr lang="en-IN" dirty="0">
                <a:solidFill>
                  <a:schemeClr val="tx1"/>
                </a:solidFill>
              </a:rPr>
              <a:t/>
            </a:r>
            <a:br>
              <a:rPr lang="en-IN" dirty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The red blood cell membrane antigen important here is the rhesus antigen factor.  About 85% of people have this antigen, they are rhesus positive RH + and do not make therefore anti rhesus antibodies.</a:t>
            </a:r>
          </a:p>
          <a:p>
            <a:r>
              <a:rPr lang="en-IN" smtClean="0"/>
              <a:t>Remaining </a:t>
            </a:r>
            <a:r>
              <a:rPr lang="en-IN" dirty="0"/>
              <a:t>15% have no rhesus antigen  they are rhesus negative RH </a:t>
            </a:r>
            <a:r>
              <a:rPr lang="en-IN" dirty="0" smtClean="0"/>
              <a:t>– Antibodies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86424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VISHAL\Downloads\1603853hc9542uxr2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6868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9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533400"/>
            <a:ext cx="7498080" cy="4800600"/>
          </a:xfrm>
        </p:spPr>
        <p:txBody>
          <a:bodyPr/>
          <a:lstStyle/>
          <a:p>
            <a:r>
              <a:rPr lang="en-IN" dirty="0" smtClean="0">
                <a:latin typeface="Century" pitchFamily="18" charset="0"/>
              </a:rPr>
              <a:t>Blood cells are</a:t>
            </a:r>
          </a:p>
          <a:p>
            <a:r>
              <a:rPr lang="en-IN" dirty="0" smtClean="0">
                <a:latin typeface="Century" pitchFamily="18" charset="0"/>
              </a:rPr>
              <a:t>Red blood cells( erythrocytes)</a:t>
            </a:r>
          </a:p>
          <a:p>
            <a:r>
              <a:rPr lang="en-IN" dirty="0" smtClean="0">
                <a:latin typeface="Century" pitchFamily="18" charset="0"/>
              </a:rPr>
              <a:t>White blood cells(thrombocytes)</a:t>
            </a:r>
          </a:p>
          <a:p>
            <a:r>
              <a:rPr lang="en-IN" dirty="0" smtClean="0">
                <a:latin typeface="Century" pitchFamily="18" charset="0"/>
              </a:rPr>
              <a:t>Platelets(</a:t>
            </a:r>
            <a:r>
              <a:rPr lang="en-IN" dirty="0" err="1" smtClean="0">
                <a:latin typeface="Century" pitchFamily="18" charset="0"/>
              </a:rPr>
              <a:t>leuckocytes</a:t>
            </a:r>
            <a:r>
              <a:rPr lang="en-IN" dirty="0" smtClean="0">
                <a:latin typeface="Century" pitchFamily="18" charset="0"/>
              </a:rPr>
              <a:t>)</a:t>
            </a:r>
          </a:p>
          <a:p>
            <a:pPr marL="82296" indent="0">
              <a:buNone/>
            </a:pPr>
            <a:endParaRPr lang="en-IN" dirty="0">
              <a:latin typeface="Century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76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02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FF00"/>
                </a:solidFill>
              </a:rPr>
              <a:t>Plasma: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Century" pitchFamily="18" charset="0"/>
              </a:rPr>
              <a:t>Plasma constitutes: water (90-92%) and dissolved and suspended substances, including:</a:t>
            </a:r>
          </a:p>
          <a:p>
            <a:r>
              <a:rPr lang="en-IN" dirty="0">
                <a:latin typeface="Century" pitchFamily="18" charset="0"/>
              </a:rPr>
              <a:t>Plasma portions</a:t>
            </a:r>
          </a:p>
          <a:p>
            <a:r>
              <a:rPr lang="en-IN" dirty="0">
                <a:latin typeface="Century" pitchFamily="18" charset="0"/>
              </a:rPr>
              <a:t>Inorganic salts</a:t>
            </a:r>
          </a:p>
          <a:p>
            <a:r>
              <a:rPr lang="en-IN" dirty="0">
                <a:latin typeface="Century" pitchFamily="18" charset="0"/>
              </a:rPr>
              <a:t>Nutrients</a:t>
            </a:r>
          </a:p>
          <a:p>
            <a:r>
              <a:rPr lang="en-IN" dirty="0">
                <a:latin typeface="Century" pitchFamily="18" charset="0"/>
              </a:rPr>
              <a:t>Waste materials</a:t>
            </a:r>
          </a:p>
          <a:p>
            <a:r>
              <a:rPr lang="en-IN" dirty="0">
                <a:latin typeface="Century" pitchFamily="18" charset="0"/>
              </a:rPr>
              <a:t>Hormones</a:t>
            </a:r>
          </a:p>
          <a:p>
            <a:r>
              <a:rPr lang="en-IN" dirty="0">
                <a:latin typeface="Century" pitchFamily="18" charset="0"/>
              </a:rPr>
              <a:t>gases</a:t>
            </a:r>
          </a:p>
          <a:p>
            <a:endParaRPr lang="en-IN" dirty="0"/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00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Plasma proteins: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>
                <a:latin typeface="Century" pitchFamily="18" charset="0"/>
              </a:rPr>
              <a:t>Which make up about 7 % of plasma are normally retained within the blood.</a:t>
            </a:r>
          </a:p>
          <a:p>
            <a:pPr algn="just"/>
            <a:r>
              <a:rPr lang="en-IN" dirty="0" smtClean="0">
                <a:latin typeface="Century" pitchFamily="18" charset="0"/>
              </a:rPr>
              <a:t>They are responsible for creating osmotic pressure.</a:t>
            </a:r>
          </a:p>
          <a:p>
            <a:pPr algn="just"/>
            <a:r>
              <a:rPr lang="en-IN" b="1" dirty="0" smtClean="0">
                <a:latin typeface="Century" pitchFamily="18" charset="0"/>
              </a:rPr>
              <a:t>Albumins: </a:t>
            </a:r>
            <a:r>
              <a:rPr lang="en-IN" dirty="0" smtClean="0">
                <a:latin typeface="Century" pitchFamily="18" charset="0"/>
              </a:rPr>
              <a:t>this are most plasma proteins in blood and their main function is to maintain normal plasma osmotic pressure.</a:t>
            </a:r>
          </a:p>
          <a:p>
            <a:pPr algn="just"/>
            <a:endParaRPr lang="en-IN" dirty="0">
              <a:latin typeface="Modern No. 20" pitchFamily="18" charset="0"/>
            </a:endParaRP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27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98080" cy="6248400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Century" pitchFamily="18" charset="0"/>
              </a:rPr>
              <a:t>Globulin: </a:t>
            </a:r>
          </a:p>
          <a:p>
            <a:r>
              <a:rPr lang="en-IN" dirty="0" smtClean="0">
                <a:latin typeface="Century" pitchFamily="18" charset="0"/>
              </a:rPr>
              <a:t>Main functions are:</a:t>
            </a:r>
          </a:p>
          <a:p>
            <a:r>
              <a:rPr lang="en-IN" dirty="0" smtClean="0">
                <a:latin typeface="Century" pitchFamily="18" charset="0"/>
              </a:rPr>
              <a:t>Act as antibodies, immunoglobulin which are complete proteins produce by lymphocytes that play an important role in immunity.</a:t>
            </a:r>
            <a:r>
              <a:rPr lang="en-IN" dirty="0">
                <a:latin typeface="Century" pitchFamily="18" charset="0"/>
              </a:rPr>
              <a:t> </a:t>
            </a:r>
            <a:r>
              <a:rPr lang="en-IN" dirty="0" smtClean="0">
                <a:latin typeface="Century" pitchFamily="18" charset="0"/>
              </a:rPr>
              <a:t>E.g. Ig G,</a:t>
            </a:r>
          </a:p>
          <a:p>
            <a:pPr>
              <a:buNone/>
            </a:pPr>
            <a:r>
              <a:rPr lang="en-IN" dirty="0" smtClean="0">
                <a:latin typeface="Century" pitchFamily="18" charset="0"/>
              </a:rPr>
              <a:t>    Ig M</a:t>
            </a:r>
          </a:p>
          <a:p>
            <a:r>
              <a:rPr lang="en-IN" dirty="0" smtClean="0">
                <a:latin typeface="Century" pitchFamily="18" charset="0"/>
              </a:rPr>
              <a:t>Transportation of some hormones and mineral salts</a:t>
            </a:r>
          </a:p>
          <a:p>
            <a:r>
              <a:rPr lang="en-IN" dirty="0" smtClean="0">
                <a:latin typeface="Century" pitchFamily="18" charset="0"/>
              </a:rPr>
              <a:t>Inhibition of some proteolytic enzymes (</a:t>
            </a:r>
            <a:r>
              <a:rPr lang="en-IN" dirty="0" err="1" smtClean="0">
                <a:latin typeface="Century" pitchFamily="18" charset="0"/>
              </a:rPr>
              <a:t>eg.Trypsin</a:t>
            </a:r>
            <a:r>
              <a:rPr lang="en-IN" dirty="0" smtClean="0">
                <a:latin typeface="Century" pitchFamily="18" charset="0"/>
              </a:rPr>
              <a:t>).</a:t>
            </a:r>
          </a:p>
          <a:p>
            <a:endParaRPr lang="en-IN" dirty="0" smtClean="0">
              <a:latin typeface="Century" pitchFamily="18" charset="0"/>
            </a:endParaRPr>
          </a:p>
          <a:p>
            <a:r>
              <a:rPr lang="en-IN" b="1" dirty="0" smtClean="0">
                <a:latin typeface="Century" pitchFamily="18" charset="0"/>
              </a:rPr>
              <a:t>Clotting factors:</a:t>
            </a:r>
          </a:p>
          <a:p>
            <a:r>
              <a:rPr lang="en-IN" dirty="0" smtClean="0">
                <a:latin typeface="Century" pitchFamily="18" charset="0"/>
              </a:rPr>
              <a:t>Responsible for blood coagulations. </a:t>
            </a:r>
          </a:p>
        </p:txBody>
      </p:sp>
      <p:pic>
        <p:nvPicPr>
          <p:cNvPr id="4" name="Picture 2" descr="C:\Users\VISHAL\Downloads\arte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6" y="0"/>
            <a:ext cx="14478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23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otting-factors-7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76200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4">
      <a:dk1>
        <a:srgbClr val="FFFFFF"/>
      </a:dk1>
      <a:lt1>
        <a:srgbClr val="002060"/>
      </a:lt1>
      <a:dk2>
        <a:srgbClr val="002060"/>
      </a:dk2>
      <a:lt2>
        <a:srgbClr val="181818"/>
      </a:lt2>
      <a:accent1>
        <a:srgbClr val="AB0042"/>
      </a:accent1>
      <a:accent2>
        <a:srgbClr val="FFFFFF"/>
      </a:accent2>
      <a:accent3>
        <a:srgbClr val="550021"/>
      </a:accent3>
      <a:accent4>
        <a:srgbClr val="F2F2F2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1667</TotalTime>
  <Words>1864</Words>
  <Application>Microsoft Office PowerPoint</Application>
  <PresentationFormat>On-screen Show (4:3)</PresentationFormat>
  <Paragraphs>199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Oriel</vt:lpstr>
      <vt:lpstr>BLOOD </vt:lpstr>
      <vt:lpstr>INTRODUCTION</vt:lpstr>
      <vt:lpstr>Slide 3</vt:lpstr>
      <vt:lpstr>Slide 4</vt:lpstr>
      <vt:lpstr>Slide 5</vt:lpstr>
      <vt:lpstr>Plasma:</vt:lpstr>
      <vt:lpstr>Plasma proteins:</vt:lpstr>
      <vt:lpstr>Slide 8</vt:lpstr>
      <vt:lpstr>Slide 9</vt:lpstr>
      <vt:lpstr>Slide 10</vt:lpstr>
      <vt:lpstr>Slide 11</vt:lpstr>
      <vt:lpstr>Slide 12</vt:lpstr>
      <vt:lpstr>Blood cells</vt:lpstr>
      <vt:lpstr>1. Erythrocytes –red blood cells</vt:lpstr>
      <vt:lpstr>haemoglobin</vt:lpstr>
      <vt:lpstr>Slide 16</vt:lpstr>
      <vt:lpstr>Erythropoiesis:</vt:lpstr>
      <vt:lpstr>Control of erythropoiesis:</vt:lpstr>
      <vt:lpstr>Slide 19</vt:lpstr>
      <vt:lpstr>destruction of RBC</vt:lpstr>
      <vt:lpstr>2. leukocytes: ( white blood cells)</vt:lpstr>
      <vt:lpstr>Slide 22</vt:lpstr>
      <vt:lpstr>Slide 23</vt:lpstr>
      <vt:lpstr>Neutrophils: </vt:lpstr>
      <vt:lpstr>Eosinophil:</vt:lpstr>
      <vt:lpstr>Basophils:</vt:lpstr>
      <vt:lpstr>Slide 27</vt:lpstr>
      <vt:lpstr>Agranulocytes:</vt:lpstr>
      <vt:lpstr>Slide 29</vt:lpstr>
      <vt:lpstr>Monocytes macrophages system:</vt:lpstr>
      <vt:lpstr>Lymphocytes:</vt:lpstr>
      <vt:lpstr>Platelets ( thrombocytes)</vt:lpstr>
      <vt:lpstr>Blood clotting( haemostasis)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4. fibrinolysis</vt:lpstr>
      <vt:lpstr>Blood groups Blood groups </vt:lpstr>
      <vt:lpstr>Slide 44</vt:lpstr>
      <vt:lpstr>Slide 45</vt:lpstr>
      <vt:lpstr>1. The ABO system:  </vt:lpstr>
      <vt:lpstr>Slide 47</vt:lpstr>
      <vt:lpstr>Rhesus system: 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VISHAL</dc:creator>
  <cp:lastModifiedBy>nurshing</cp:lastModifiedBy>
  <cp:revision>64</cp:revision>
  <dcterms:created xsi:type="dcterms:W3CDTF">2006-08-16T00:00:00Z</dcterms:created>
  <dcterms:modified xsi:type="dcterms:W3CDTF">2020-10-08T06:56:47Z</dcterms:modified>
</cp:coreProperties>
</file>