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69" r:id="rId4"/>
    <p:sldId id="368" r:id="rId5"/>
    <p:sldId id="258" r:id="rId6"/>
    <p:sldId id="259" r:id="rId7"/>
    <p:sldId id="370" r:id="rId8"/>
    <p:sldId id="275" r:id="rId9"/>
    <p:sldId id="260" r:id="rId10"/>
    <p:sldId id="373" r:id="rId11"/>
    <p:sldId id="261" r:id="rId12"/>
    <p:sldId id="371" r:id="rId13"/>
    <p:sldId id="372" r:id="rId14"/>
    <p:sldId id="262" r:id="rId15"/>
    <p:sldId id="263" r:id="rId16"/>
    <p:sldId id="276" r:id="rId17"/>
    <p:sldId id="264" r:id="rId18"/>
    <p:sldId id="265" r:id="rId19"/>
    <p:sldId id="266" r:id="rId20"/>
    <p:sldId id="270" r:id="rId21"/>
    <p:sldId id="268" r:id="rId22"/>
    <p:sldId id="269" r:id="rId23"/>
    <p:sldId id="267" r:id="rId24"/>
    <p:sldId id="271" r:id="rId25"/>
    <p:sldId id="308" r:id="rId26"/>
    <p:sldId id="272" r:id="rId27"/>
    <p:sldId id="273" r:id="rId28"/>
    <p:sldId id="309" r:id="rId29"/>
    <p:sldId id="274" r:id="rId30"/>
    <p:sldId id="277" r:id="rId31"/>
    <p:sldId id="280" r:id="rId32"/>
    <p:sldId id="278" r:id="rId33"/>
    <p:sldId id="281" r:id="rId34"/>
    <p:sldId id="282" r:id="rId35"/>
    <p:sldId id="284" r:id="rId36"/>
    <p:sldId id="279" r:id="rId37"/>
    <p:sldId id="285" r:id="rId38"/>
    <p:sldId id="287" r:id="rId39"/>
    <p:sldId id="288" r:id="rId40"/>
    <p:sldId id="289" r:id="rId41"/>
    <p:sldId id="290" r:id="rId42"/>
    <p:sldId id="291" r:id="rId43"/>
    <p:sldId id="310" r:id="rId44"/>
    <p:sldId id="292" r:id="rId45"/>
    <p:sldId id="286" r:id="rId46"/>
    <p:sldId id="293" r:id="rId47"/>
    <p:sldId id="294" r:id="rId48"/>
    <p:sldId id="296" r:id="rId49"/>
    <p:sldId id="297" r:id="rId50"/>
    <p:sldId id="298" r:id="rId51"/>
    <p:sldId id="299" r:id="rId52"/>
    <p:sldId id="300" r:id="rId53"/>
    <p:sldId id="334" r:id="rId54"/>
    <p:sldId id="295" r:id="rId55"/>
    <p:sldId id="374" r:id="rId56"/>
    <p:sldId id="336" r:id="rId57"/>
    <p:sldId id="302" r:id="rId58"/>
    <p:sldId id="301" r:id="rId59"/>
    <p:sldId id="303" r:id="rId60"/>
    <p:sldId id="375" r:id="rId61"/>
    <p:sldId id="304" r:id="rId62"/>
    <p:sldId id="311" r:id="rId63"/>
    <p:sldId id="312" r:id="rId64"/>
    <p:sldId id="305" r:id="rId65"/>
    <p:sldId id="306" r:id="rId66"/>
    <p:sldId id="307" r:id="rId67"/>
    <p:sldId id="313" r:id="rId68"/>
    <p:sldId id="314" r:id="rId69"/>
    <p:sldId id="333" r:id="rId70"/>
    <p:sldId id="315" r:id="rId71"/>
    <p:sldId id="316" r:id="rId72"/>
    <p:sldId id="318" r:id="rId73"/>
    <p:sldId id="317" r:id="rId74"/>
    <p:sldId id="319" r:id="rId75"/>
    <p:sldId id="320" r:id="rId76"/>
    <p:sldId id="321" r:id="rId77"/>
    <p:sldId id="323" r:id="rId78"/>
    <p:sldId id="322" r:id="rId79"/>
    <p:sldId id="324" r:id="rId80"/>
    <p:sldId id="325" r:id="rId81"/>
    <p:sldId id="326" r:id="rId82"/>
    <p:sldId id="327" r:id="rId83"/>
    <p:sldId id="328" r:id="rId84"/>
    <p:sldId id="329" r:id="rId85"/>
    <p:sldId id="365" r:id="rId86"/>
    <p:sldId id="330" r:id="rId87"/>
    <p:sldId id="331" r:id="rId88"/>
    <p:sldId id="332" r:id="rId89"/>
    <p:sldId id="360" r:id="rId90"/>
    <p:sldId id="337" r:id="rId91"/>
    <p:sldId id="338" r:id="rId92"/>
    <p:sldId id="366" r:id="rId93"/>
    <p:sldId id="339" r:id="rId94"/>
    <p:sldId id="340" r:id="rId95"/>
    <p:sldId id="341" r:id="rId96"/>
    <p:sldId id="342" r:id="rId97"/>
    <p:sldId id="343" r:id="rId98"/>
    <p:sldId id="344" r:id="rId99"/>
    <p:sldId id="345" r:id="rId100"/>
    <p:sldId id="361" r:id="rId101"/>
    <p:sldId id="362" r:id="rId102"/>
    <p:sldId id="346" r:id="rId103"/>
    <p:sldId id="347" r:id="rId104"/>
    <p:sldId id="348" r:id="rId105"/>
    <p:sldId id="349" r:id="rId106"/>
    <p:sldId id="350" r:id="rId107"/>
    <p:sldId id="351" r:id="rId108"/>
    <p:sldId id="352" r:id="rId109"/>
    <p:sldId id="363" r:id="rId110"/>
    <p:sldId id="353" r:id="rId111"/>
    <p:sldId id="364" r:id="rId112"/>
    <p:sldId id="354" r:id="rId113"/>
    <p:sldId id="355" r:id="rId114"/>
    <p:sldId id="356" r:id="rId115"/>
    <p:sldId id="357" r:id="rId116"/>
    <p:sldId id="358" r:id="rId117"/>
    <p:sldId id="359"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25" autoAdjust="0"/>
    <p:restoredTop sz="97670" autoAdjust="0"/>
  </p:normalViewPr>
  <p:slideViewPr>
    <p:cSldViewPr>
      <p:cViewPr varScale="1">
        <p:scale>
          <a:sx n="73" d="100"/>
          <a:sy n="73" d="100"/>
        </p:scale>
        <p:origin x="-366" y="-90"/>
      </p:cViewPr>
      <p:guideLst>
        <p:guide orient="horz" pos="2160"/>
        <p:guide pos="2880"/>
      </p:guideLst>
    </p:cSldViewPr>
  </p:slideViewPr>
  <p:outlineViewPr>
    <p:cViewPr>
      <p:scale>
        <a:sx n="33" d="100"/>
        <a:sy n="33" d="100"/>
      </p:scale>
      <p:origin x="0" y="59994"/>
    </p:cViewPr>
  </p:outlineViewPr>
  <p:notesTextViewPr>
    <p:cViewPr>
      <p:scale>
        <a:sx n="100" d="100"/>
        <a:sy n="100" d="100"/>
      </p:scale>
      <p:origin x="0" y="0"/>
    </p:cViewPr>
  </p:notesTextViewPr>
  <p:sorterViewPr>
    <p:cViewPr>
      <p:scale>
        <a:sx n="100" d="100"/>
        <a:sy n="100" d="100"/>
      </p:scale>
      <p:origin x="0" y="965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10/8/2020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10/8/2020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6F15528-21DE-4FAA-801E-634DDDAF4B2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D8BD707-D9CF-40AE-B4C6-C98DA3205C09}" type="datetimeFigureOut">
              <a:rPr lang="en-US" smtClean="0"/>
              <a:pPr/>
              <a:t>10/8/2020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IN" dirty="0" smtClean="0"/>
              <a:t>By- AHMED</a:t>
            </a:r>
          </a:p>
          <a:p>
            <a:pPr algn="ctr"/>
            <a:r>
              <a:rPr lang="en-IN" dirty="0" smtClean="0"/>
              <a:t>     SODHA</a:t>
            </a:r>
          </a:p>
          <a:p>
            <a:pPr algn="ctr"/>
            <a:r>
              <a:rPr lang="en-IN" smtClean="0"/>
              <a:t>    M.Sc.(N)</a:t>
            </a:r>
            <a:endParaRPr lang="en-IN" dirty="0"/>
          </a:p>
        </p:txBody>
      </p:sp>
      <p:sp>
        <p:nvSpPr>
          <p:cNvPr id="2" name="Title 1"/>
          <p:cNvSpPr>
            <a:spLocks noGrp="1"/>
          </p:cNvSpPr>
          <p:nvPr>
            <p:ph type="title"/>
          </p:nvPr>
        </p:nvSpPr>
        <p:spPr>
          <a:xfrm>
            <a:off x="457200" y="609600"/>
            <a:ext cx="6324600" cy="1295400"/>
          </a:xfrm>
        </p:spPr>
        <p:txBody>
          <a:bodyPr/>
          <a:lstStyle/>
          <a:p>
            <a:pPr algn="ctr"/>
            <a:r>
              <a:rPr lang="en-IN" dirty="0" smtClean="0"/>
              <a:t>heart</a:t>
            </a:r>
            <a:endParaRPr lang="en-IN" dirty="0"/>
          </a:p>
        </p:txBody>
      </p:sp>
      <p:pic>
        <p:nvPicPr>
          <p:cNvPr id="1026" name="Picture 2" descr="C:\Users\VISHAL\Downloads\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133600"/>
            <a:ext cx="54864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4854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icardium.jpg"/>
          <p:cNvPicPr>
            <a:picLocks noGrp="1" noChangeAspect="1"/>
          </p:cNvPicPr>
          <p:nvPr>
            <p:ph idx="1"/>
          </p:nvPr>
        </p:nvPicPr>
        <p:blipFill>
          <a:blip r:embed="rId2"/>
          <a:stretch>
            <a:fillRect/>
          </a:stretch>
        </p:blipFill>
        <p:spPr>
          <a:xfrm>
            <a:off x="381000" y="228600"/>
            <a:ext cx="8382000" cy="6248400"/>
          </a:xfr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6146" name="Picture 2" descr="C:\Users\VISHAL\Downloads\slide_37.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381000"/>
            <a:ext cx="8686800" cy="601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92572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7170" name="Picture 2" descr="C:\Users\VISHAL\Downloads\Aortic-vein_(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53" y="304800"/>
            <a:ext cx="8991600" cy="6202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21644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sz="2400" dirty="0">
                <a:solidFill>
                  <a:schemeClr val="bg1"/>
                </a:solidFill>
              </a:rPr>
              <a:t>The abdominal aorta is the continuation of thoracic aorta&amp; entering behind diaphragm at the 12</a:t>
            </a:r>
            <a:r>
              <a:rPr lang="en-IN" sz="2400" baseline="30000" dirty="0">
                <a:solidFill>
                  <a:schemeClr val="bg1"/>
                </a:solidFill>
              </a:rPr>
              <a:t>th</a:t>
            </a:r>
            <a:r>
              <a:rPr lang="en-IN" sz="2400" dirty="0">
                <a:solidFill>
                  <a:schemeClr val="bg1"/>
                </a:solidFill>
              </a:rPr>
              <a:t> thoracic vertebrae , at the level of  4ht lumber </a:t>
            </a:r>
            <a:r>
              <a:rPr lang="en-IN" sz="2400" dirty="0" smtClean="0">
                <a:solidFill>
                  <a:schemeClr val="bg1"/>
                </a:solidFill>
              </a:rPr>
              <a:t>vertebrae. </a:t>
            </a:r>
            <a:r>
              <a:rPr lang="en-IN" sz="2400" dirty="0">
                <a:solidFill>
                  <a:schemeClr val="bg1"/>
                </a:solidFill>
              </a:rPr>
              <a:t>it will divide into two common iliac artery.</a:t>
            </a:r>
          </a:p>
          <a:p>
            <a:r>
              <a:rPr lang="en-IN" sz="2400" dirty="0">
                <a:solidFill>
                  <a:schemeClr val="bg1"/>
                </a:solidFill>
              </a:rPr>
              <a:t>Many branches arises from the abdominal aorta.</a:t>
            </a:r>
          </a:p>
          <a:p>
            <a:pPr lvl="0"/>
            <a:r>
              <a:rPr lang="en-IN" sz="2400" b="1" u="sng" dirty="0">
                <a:solidFill>
                  <a:schemeClr val="bg1"/>
                </a:solidFill>
              </a:rPr>
              <a:t>Paired  branches:</a:t>
            </a:r>
            <a:endParaRPr lang="en-IN" sz="2400" dirty="0">
              <a:solidFill>
                <a:schemeClr val="bg1"/>
              </a:solidFill>
            </a:endParaRPr>
          </a:p>
          <a:p>
            <a:pPr lvl="0"/>
            <a:r>
              <a:rPr lang="en-IN" sz="2400" dirty="0">
                <a:solidFill>
                  <a:schemeClr val="bg1"/>
                </a:solidFill>
              </a:rPr>
              <a:t>Inferior phrenic artery : diaphragm</a:t>
            </a:r>
          </a:p>
          <a:p>
            <a:pPr lvl="0"/>
            <a:r>
              <a:rPr lang="en-IN" sz="2400" dirty="0">
                <a:solidFill>
                  <a:schemeClr val="bg1"/>
                </a:solidFill>
              </a:rPr>
              <a:t>Renal artery: kidney</a:t>
            </a:r>
          </a:p>
          <a:p>
            <a:pPr lvl="0"/>
            <a:r>
              <a:rPr lang="en-IN" sz="2400" dirty="0">
                <a:solidFill>
                  <a:schemeClr val="bg1"/>
                </a:solidFill>
              </a:rPr>
              <a:t>Superior renal artery: adrenal gland</a:t>
            </a:r>
          </a:p>
          <a:p>
            <a:pPr lvl="0"/>
            <a:r>
              <a:rPr lang="en-IN" sz="2400" dirty="0">
                <a:solidFill>
                  <a:schemeClr val="bg1"/>
                </a:solidFill>
              </a:rPr>
              <a:t>Testicular artery: testes</a:t>
            </a:r>
          </a:p>
          <a:p>
            <a:pPr lvl="0"/>
            <a:r>
              <a:rPr lang="en-IN" sz="2400" dirty="0">
                <a:solidFill>
                  <a:schemeClr val="bg1"/>
                </a:solidFill>
              </a:rPr>
              <a:t>Ovarian artery: ovary</a:t>
            </a:r>
          </a:p>
          <a:p>
            <a:endParaRPr lang="en-IN" dirty="0"/>
          </a:p>
        </p:txBody>
      </p:sp>
      <p:sp>
        <p:nvSpPr>
          <p:cNvPr id="3" name="Title 2"/>
          <p:cNvSpPr>
            <a:spLocks noGrp="1"/>
          </p:cNvSpPr>
          <p:nvPr>
            <p:ph type="title"/>
          </p:nvPr>
        </p:nvSpPr>
        <p:spPr/>
        <p:txBody>
          <a:bodyPr/>
          <a:lstStyle/>
          <a:p>
            <a:r>
              <a:rPr lang="en-IN" b="1" u="sng" dirty="0"/>
              <a:t>ABDOMINAL AORTA:</a:t>
            </a:r>
            <a:r>
              <a:rPr lang="en-IN" dirty="0"/>
              <a:t/>
            </a:r>
            <a:br>
              <a:rPr lang="en-IN" dirty="0"/>
            </a:br>
            <a:endParaRPr lang="en-IN" dirty="0"/>
          </a:p>
        </p:txBody>
      </p:sp>
    </p:spTree>
    <p:extLst>
      <p:ext uri="{BB962C8B-B14F-4D97-AF65-F5344CB8AC3E}">
        <p14:creationId xmlns:p14="http://schemas.microsoft.com/office/powerpoint/2010/main" xmlns="" val="33913315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5529"/>
          </a:xfrm>
        </p:spPr>
        <p:txBody>
          <a:bodyPr>
            <a:noAutofit/>
          </a:bodyPr>
          <a:lstStyle/>
          <a:p>
            <a:pPr lvl="0"/>
            <a:r>
              <a:rPr lang="en-IN" b="1" u="sng" dirty="0">
                <a:solidFill>
                  <a:schemeClr val="bg1"/>
                </a:solidFill>
              </a:rPr>
              <a:t>Unpaired  branches:</a:t>
            </a:r>
            <a:endParaRPr lang="en-IN" dirty="0">
              <a:solidFill>
                <a:schemeClr val="bg1"/>
              </a:solidFill>
            </a:endParaRPr>
          </a:p>
          <a:p>
            <a:pPr marL="45720" lvl="0" indent="0">
              <a:buNone/>
            </a:pPr>
            <a:r>
              <a:rPr lang="en-IN" b="1" dirty="0" smtClean="0">
                <a:solidFill>
                  <a:srgbClr val="FF0000"/>
                </a:solidFill>
              </a:rPr>
              <a:t>1. The </a:t>
            </a:r>
            <a:r>
              <a:rPr lang="en-IN" b="1" dirty="0">
                <a:solidFill>
                  <a:srgbClr val="FF0000"/>
                </a:solidFill>
              </a:rPr>
              <a:t>coeliac artery</a:t>
            </a:r>
            <a:r>
              <a:rPr lang="en-IN" dirty="0">
                <a:solidFill>
                  <a:schemeClr val="bg1"/>
                </a:solidFill>
              </a:rPr>
              <a:t>: is short, thick, 1.25cm long &amp; it rises immediate below the diaphragm </a:t>
            </a:r>
            <a:r>
              <a:rPr lang="en-IN" dirty="0" smtClean="0">
                <a:solidFill>
                  <a:schemeClr val="bg1"/>
                </a:solidFill>
              </a:rPr>
              <a:t>7, </a:t>
            </a:r>
            <a:r>
              <a:rPr lang="en-IN" dirty="0">
                <a:solidFill>
                  <a:schemeClr val="bg1"/>
                </a:solidFill>
              </a:rPr>
              <a:t>divides into 3 branches.</a:t>
            </a:r>
          </a:p>
          <a:p>
            <a:pPr lvl="0"/>
            <a:r>
              <a:rPr lang="en-IN" dirty="0">
                <a:solidFill>
                  <a:srgbClr val="FF0000"/>
                </a:solidFill>
              </a:rPr>
              <a:t>Left gastric artery</a:t>
            </a:r>
            <a:r>
              <a:rPr lang="en-IN" dirty="0">
                <a:solidFill>
                  <a:schemeClr val="bg1"/>
                </a:solidFill>
              </a:rPr>
              <a:t>: stomach</a:t>
            </a:r>
          </a:p>
          <a:p>
            <a:pPr lvl="0"/>
            <a:r>
              <a:rPr lang="en-IN" dirty="0">
                <a:solidFill>
                  <a:srgbClr val="FF0000"/>
                </a:solidFill>
              </a:rPr>
              <a:t>Splenic artery</a:t>
            </a:r>
            <a:r>
              <a:rPr lang="en-IN" dirty="0">
                <a:solidFill>
                  <a:schemeClr val="bg1"/>
                </a:solidFill>
              </a:rPr>
              <a:t>: pancreas &amp; spleen</a:t>
            </a:r>
          </a:p>
          <a:p>
            <a:pPr lvl="0"/>
            <a:r>
              <a:rPr lang="en-IN" dirty="0">
                <a:solidFill>
                  <a:srgbClr val="FF0000"/>
                </a:solidFill>
              </a:rPr>
              <a:t>Hepatic artery</a:t>
            </a:r>
            <a:r>
              <a:rPr lang="en-IN" dirty="0">
                <a:solidFill>
                  <a:schemeClr val="bg1"/>
                </a:solidFill>
              </a:rPr>
              <a:t>: liver, gall bladder, duodenum</a:t>
            </a:r>
          </a:p>
          <a:p>
            <a:pPr marL="45720" lvl="0" indent="0">
              <a:buNone/>
            </a:pPr>
            <a:r>
              <a:rPr lang="en-IN" b="1" dirty="0" smtClean="0">
                <a:solidFill>
                  <a:schemeClr val="bg1"/>
                </a:solidFill>
              </a:rPr>
              <a:t>2. Superior </a:t>
            </a:r>
            <a:r>
              <a:rPr lang="en-IN" b="1" dirty="0">
                <a:solidFill>
                  <a:schemeClr val="bg1"/>
                </a:solidFill>
              </a:rPr>
              <a:t>mesenteric artery:</a:t>
            </a:r>
            <a:endParaRPr lang="en-IN" dirty="0">
              <a:solidFill>
                <a:schemeClr val="bg1"/>
              </a:solidFill>
            </a:endParaRPr>
          </a:p>
          <a:p>
            <a:r>
              <a:rPr lang="en-IN" dirty="0">
                <a:solidFill>
                  <a:schemeClr val="bg1"/>
                </a:solidFill>
              </a:rPr>
              <a:t>It is a branch from aorta between the coeliac artery &amp; renal artery &amp; supply blood supply </a:t>
            </a:r>
            <a:r>
              <a:rPr lang="en-IN" dirty="0">
                <a:solidFill>
                  <a:srgbClr val="FF0000"/>
                </a:solidFill>
              </a:rPr>
              <a:t>to small intestine &amp; proximal part of large intestine</a:t>
            </a:r>
            <a:r>
              <a:rPr lang="en-IN" dirty="0" smtClean="0">
                <a:solidFill>
                  <a:srgbClr val="FF0000"/>
                </a:solidFill>
              </a:rPr>
              <a:t>.</a:t>
            </a:r>
            <a:endParaRPr lang="en-IN" dirty="0">
              <a:solidFill>
                <a:srgbClr val="FF0000"/>
              </a:solidFill>
            </a:endParaRPr>
          </a:p>
          <a:p>
            <a:pPr marL="45720" lvl="0" indent="0">
              <a:buNone/>
            </a:pPr>
            <a:r>
              <a:rPr lang="en-IN" b="1" smtClean="0">
                <a:solidFill>
                  <a:schemeClr val="bg1"/>
                </a:solidFill>
              </a:rPr>
              <a:t>3. Inferior </a:t>
            </a:r>
            <a:r>
              <a:rPr lang="en-IN" b="1" dirty="0">
                <a:solidFill>
                  <a:schemeClr val="bg1"/>
                </a:solidFill>
              </a:rPr>
              <a:t>mesenteric artery:</a:t>
            </a:r>
            <a:endParaRPr lang="en-IN" dirty="0">
              <a:solidFill>
                <a:schemeClr val="bg1"/>
              </a:solidFill>
            </a:endParaRPr>
          </a:p>
          <a:p>
            <a:r>
              <a:rPr lang="en-IN" dirty="0">
                <a:solidFill>
                  <a:schemeClr val="bg1"/>
                </a:solidFill>
              </a:rPr>
              <a:t>It arises from aorta about 4cm above its division into common iliac artery. It supplies </a:t>
            </a:r>
            <a:r>
              <a:rPr lang="en-IN" dirty="0">
                <a:solidFill>
                  <a:srgbClr val="FF0000"/>
                </a:solidFill>
              </a:rPr>
              <a:t>distal half of large intestine &amp; part of </a:t>
            </a:r>
            <a:r>
              <a:rPr lang="en-IN" dirty="0" smtClean="0">
                <a:solidFill>
                  <a:srgbClr val="FF0000"/>
                </a:solidFill>
              </a:rPr>
              <a:t>rectum. </a:t>
            </a:r>
            <a:endParaRPr lang="en-IN" dirty="0">
              <a:solidFill>
                <a:srgbClr val="FF0000"/>
              </a:solidFill>
            </a:endParaRPr>
          </a:p>
          <a:p>
            <a:endParaRPr lang="en-IN" dirty="0">
              <a:solidFill>
                <a:schemeClr val="bg1"/>
              </a:solidFill>
            </a:endParaRPr>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28450451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VISHAL\Downloads\slide_10.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0"/>
            <a:ext cx="8686800" cy="6858000"/>
          </a:xfrm>
          <a:prstGeom prst="rect">
            <a:avLst/>
          </a:prstGeom>
          <a:noFill/>
          <a:ln>
            <a:noFill/>
          </a:ln>
        </p:spPr>
      </p:pic>
    </p:spTree>
    <p:extLst>
      <p:ext uri="{BB962C8B-B14F-4D97-AF65-F5344CB8AC3E}">
        <p14:creationId xmlns:p14="http://schemas.microsoft.com/office/powerpoint/2010/main" xmlns="" val="1558081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solidFill>
                  <a:schemeClr val="bg1"/>
                </a:solidFill>
                <a:latin typeface="Century" pitchFamily="18" charset="0"/>
              </a:rPr>
              <a:t>Paired testicular, ovarian, renal &amp; adrenal veins join into  directly inferior </a:t>
            </a:r>
            <a:r>
              <a:rPr lang="en-IN" sz="2400" dirty="0" err="1">
                <a:solidFill>
                  <a:schemeClr val="bg1"/>
                </a:solidFill>
                <a:latin typeface="Century" pitchFamily="18" charset="0"/>
              </a:rPr>
              <a:t>venacava</a:t>
            </a:r>
            <a:r>
              <a:rPr lang="en-IN" sz="2400" dirty="0">
                <a:solidFill>
                  <a:schemeClr val="bg1"/>
                </a:solidFill>
                <a:latin typeface="Century" pitchFamily="18" charset="0"/>
              </a:rPr>
              <a:t>.</a:t>
            </a:r>
          </a:p>
          <a:p>
            <a:r>
              <a:rPr lang="en-IN" sz="2400" dirty="0">
                <a:solidFill>
                  <a:schemeClr val="bg1"/>
                </a:solidFill>
                <a:latin typeface="Century" pitchFamily="18" charset="0"/>
              </a:rPr>
              <a:t>Blood from remaining organs in the abdominal cavity </a:t>
            </a:r>
            <a:r>
              <a:rPr lang="en-IN" sz="2400" dirty="0" smtClean="0">
                <a:solidFill>
                  <a:schemeClr val="bg1"/>
                </a:solidFill>
                <a:latin typeface="Century" pitchFamily="18" charset="0"/>
              </a:rPr>
              <a:t>passes </a:t>
            </a:r>
            <a:r>
              <a:rPr lang="en-IN" sz="2400" dirty="0">
                <a:solidFill>
                  <a:schemeClr val="bg1"/>
                </a:solidFill>
                <a:latin typeface="Century" pitchFamily="18" charset="0"/>
              </a:rPr>
              <a:t>through the liver via </a:t>
            </a:r>
            <a:r>
              <a:rPr lang="en-IN" sz="2400" b="1" dirty="0">
                <a:solidFill>
                  <a:schemeClr val="bg1"/>
                </a:solidFill>
                <a:latin typeface="Century" pitchFamily="18" charset="0"/>
              </a:rPr>
              <a:t>PORTAL CIRCULATION</a:t>
            </a:r>
            <a:r>
              <a:rPr lang="en-IN" sz="2400" dirty="0">
                <a:solidFill>
                  <a:schemeClr val="bg1"/>
                </a:solidFill>
                <a:latin typeface="Century" pitchFamily="18" charset="0"/>
              </a:rPr>
              <a:t> &amp; enter into interior </a:t>
            </a:r>
            <a:r>
              <a:rPr lang="en-IN" sz="2400" dirty="0" err="1">
                <a:solidFill>
                  <a:schemeClr val="bg1"/>
                </a:solidFill>
                <a:latin typeface="Century" pitchFamily="18" charset="0"/>
              </a:rPr>
              <a:t>venacva</a:t>
            </a:r>
            <a:r>
              <a:rPr lang="en-IN" sz="2400" dirty="0">
                <a:solidFill>
                  <a:schemeClr val="bg1"/>
                </a:solidFill>
                <a:latin typeface="Century" pitchFamily="18" charset="0"/>
              </a:rPr>
              <a:t>.</a:t>
            </a:r>
          </a:p>
          <a:p>
            <a:endParaRPr lang="en-IN" sz="2400" dirty="0">
              <a:solidFill>
                <a:schemeClr val="bg1"/>
              </a:solidFill>
              <a:latin typeface="Century" pitchFamily="18" charset="0"/>
            </a:endParaRPr>
          </a:p>
        </p:txBody>
      </p:sp>
      <p:sp>
        <p:nvSpPr>
          <p:cNvPr id="3" name="Title 2"/>
          <p:cNvSpPr>
            <a:spLocks noGrp="1"/>
          </p:cNvSpPr>
          <p:nvPr>
            <p:ph type="title"/>
          </p:nvPr>
        </p:nvSpPr>
        <p:spPr/>
        <p:txBody>
          <a:bodyPr/>
          <a:lstStyle/>
          <a:p>
            <a:r>
              <a:rPr lang="en-IN" u="sng" dirty="0"/>
              <a:t>Venus return:</a:t>
            </a:r>
            <a:r>
              <a:rPr lang="en-IN" dirty="0"/>
              <a:t/>
            </a:r>
            <a:br>
              <a:rPr lang="en-IN" dirty="0"/>
            </a:br>
            <a:endParaRPr lang="en-IN" dirty="0"/>
          </a:p>
        </p:txBody>
      </p:sp>
    </p:spTree>
    <p:extLst>
      <p:ext uri="{BB962C8B-B14F-4D97-AF65-F5344CB8AC3E}">
        <p14:creationId xmlns:p14="http://schemas.microsoft.com/office/powerpoint/2010/main" xmlns="" val="21995488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solidFill>
                  <a:schemeClr val="bg1"/>
                </a:solidFill>
                <a:latin typeface="Century" pitchFamily="18" charset="0"/>
              </a:rPr>
              <a:t>In the portal circulation, venous blood passes from the capillary  beds of the abdominal part of the digestive system, spleen, pancreas to the liver. </a:t>
            </a:r>
            <a:endParaRPr lang="en-IN" sz="2400" dirty="0" smtClean="0">
              <a:solidFill>
                <a:schemeClr val="bg1"/>
              </a:solidFill>
              <a:latin typeface="Century" pitchFamily="18" charset="0"/>
            </a:endParaRPr>
          </a:p>
          <a:p>
            <a:r>
              <a:rPr lang="en-IN" sz="2400" dirty="0" smtClean="0">
                <a:solidFill>
                  <a:schemeClr val="bg1"/>
                </a:solidFill>
                <a:latin typeface="Century" pitchFamily="18" charset="0"/>
              </a:rPr>
              <a:t>In this way blood with a high concentration of nutrients, absorbed from the stomach and intestines goes to the liver first.</a:t>
            </a:r>
          </a:p>
          <a:p>
            <a:r>
              <a:rPr lang="en-IN" sz="2400" dirty="0" smtClean="0">
                <a:solidFill>
                  <a:schemeClr val="bg1"/>
                </a:solidFill>
                <a:latin typeface="Century" pitchFamily="18" charset="0"/>
              </a:rPr>
              <a:t>In liver certain modification take place including the regulation of blood nutrients levels.</a:t>
            </a:r>
            <a:endParaRPr lang="en-IN" sz="2400" dirty="0">
              <a:solidFill>
                <a:schemeClr val="bg1"/>
              </a:solidFill>
              <a:latin typeface="Century" pitchFamily="18" charset="0"/>
            </a:endParaRPr>
          </a:p>
          <a:p>
            <a:r>
              <a:rPr lang="en-IN" sz="2400" dirty="0">
                <a:solidFill>
                  <a:schemeClr val="bg1"/>
                </a:solidFill>
                <a:latin typeface="Century" pitchFamily="18" charset="0"/>
              </a:rPr>
              <a:t>It passes in second capillary bed , the hepatic sinusoids &amp; from portal vein.</a:t>
            </a:r>
          </a:p>
          <a:p>
            <a:endParaRPr lang="en-IN" sz="2400" dirty="0">
              <a:solidFill>
                <a:schemeClr val="bg1"/>
              </a:solidFill>
              <a:latin typeface="Century" pitchFamily="18" charset="0"/>
            </a:endParaRPr>
          </a:p>
        </p:txBody>
      </p:sp>
      <p:sp>
        <p:nvSpPr>
          <p:cNvPr id="3" name="Title 2"/>
          <p:cNvSpPr>
            <a:spLocks noGrp="1"/>
          </p:cNvSpPr>
          <p:nvPr>
            <p:ph type="title"/>
          </p:nvPr>
        </p:nvSpPr>
        <p:spPr/>
        <p:txBody>
          <a:bodyPr/>
          <a:lstStyle/>
          <a:p>
            <a:r>
              <a:rPr lang="en-IN" b="1" u="sng" dirty="0"/>
              <a:t>PORTAL CIRCULATION:</a:t>
            </a:r>
            <a:r>
              <a:rPr lang="en-IN" dirty="0"/>
              <a:t/>
            </a:r>
            <a:br>
              <a:rPr lang="en-IN" dirty="0"/>
            </a:br>
            <a:endParaRPr lang="en-IN" dirty="0"/>
          </a:p>
        </p:txBody>
      </p:sp>
    </p:spTree>
    <p:extLst>
      <p:ext uri="{BB962C8B-B14F-4D97-AF65-F5344CB8AC3E}">
        <p14:creationId xmlns:p14="http://schemas.microsoft.com/office/powerpoint/2010/main" xmlns="" val="36456131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VISHAL\Downloads\8a12643cb1b54e7211ad7262bf7eeb34.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381000"/>
            <a:ext cx="8458200" cy="6096000"/>
          </a:xfrm>
          <a:prstGeom prst="rect">
            <a:avLst/>
          </a:prstGeom>
          <a:noFill/>
          <a:ln>
            <a:noFill/>
          </a:ln>
        </p:spPr>
      </p:pic>
    </p:spTree>
    <p:extLst>
      <p:ext uri="{BB962C8B-B14F-4D97-AF65-F5344CB8AC3E}">
        <p14:creationId xmlns:p14="http://schemas.microsoft.com/office/powerpoint/2010/main" xmlns="" val="29745107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Autofit/>
          </a:bodyPr>
          <a:lstStyle/>
          <a:p>
            <a:r>
              <a:rPr lang="en-IN" b="1" u="sng" dirty="0">
                <a:solidFill>
                  <a:schemeClr val="bg1"/>
                </a:solidFill>
                <a:latin typeface="Century" pitchFamily="18" charset="0"/>
              </a:rPr>
              <a:t>PORTAL VEIN:</a:t>
            </a:r>
            <a:endParaRPr lang="en-IN" b="1" dirty="0">
              <a:solidFill>
                <a:schemeClr val="bg1"/>
              </a:solidFill>
              <a:latin typeface="Century" pitchFamily="18" charset="0"/>
            </a:endParaRPr>
          </a:p>
          <a:p>
            <a:r>
              <a:rPr lang="en-IN" dirty="0">
                <a:solidFill>
                  <a:schemeClr val="bg1"/>
                </a:solidFill>
                <a:latin typeface="Century" pitchFamily="18" charset="0"/>
              </a:rPr>
              <a:t>This is formed by the union of the following veins, each of which drains blood from the area supplied by corresponding artery.</a:t>
            </a:r>
          </a:p>
          <a:p>
            <a:pPr lvl="0"/>
            <a:r>
              <a:rPr lang="en-IN" b="1" dirty="0">
                <a:solidFill>
                  <a:srgbClr val="FF0000"/>
                </a:solidFill>
                <a:latin typeface="Century" pitchFamily="18" charset="0"/>
              </a:rPr>
              <a:t>Splenic </a:t>
            </a:r>
            <a:r>
              <a:rPr lang="en-IN" b="1" dirty="0" smtClean="0">
                <a:solidFill>
                  <a:srgbClr val="FF0000"/>
                </a:solidFill>
                <a:latin typeface="Century" pitchFamily="18" charset="0"/>
              </a:rPr>
              <a:t>vein</a:t>
            </a:r>
            <a:r>
              <a:rPr lang="en-IN" dirty="0" smtClean="0">
                <a:solidFill>
                  <a:schemeClr val="bg1"/>
                </a:solidFill>
                <a:latin typeface="Century" pitchFamily="18" charset="0"/>
              </a:rPr>
              <a:t>: drains blood spleen , pancreas, part of stomach</a:t>
            </a:r>
            <a:endParaRPr lang="en-IN" dirty="0">
              <a:solidFill>
                <a:schemeClr val="bg1"/>
              </a:solidFill>
              <a:latin typeface="Century" pitchFamily="18" charset="0"/>
            </a:endParaRPr>
          </a:p>
          <a:p>
            <a:pPr lvl="0"/>
            <a:r>
              <a:rPr lang="en-IN" b="1" dirty="0">
                <a:solidFill>
                  <a:srgbClr val="FF0000"/>
                </a:solidFill>
                <a:latin typeface="Century" pitchFamily="18" charset="0"/>
              </a:rPr>
              <a:t>Inferior mesenteric </a:t>
            </a:r>
            <a:r>
              <a:rPr lang="en-IN" b="1" dirty="0" smtClean="0">
                <a:solidFill>
                  <a:srgbClr val="FF0000"/>
                </a:solidFill>
                <a:latin typeface="Century" pitchFamily="18" charset="0"/>
              </a:rPr>
              <a:t>vein</a:t>
            </a:r>
            <a:r>
              <a:rPr lang="en-IN" dirty="0" smtClean="0">
                <a:solidFill>
                  <a:schemeClr val="bg1"/>
                </a:solidFill>
                <a:latin typeface="Century" pitchFamily="18" charset="0"/>
              </a:rPr>
              <a:t>: rectum, pelvic, descending colon of large intestine.</a:t>
            </a:r>
            <a:endParaRPr lang="en-IN" dirty="0">
              <a:solidFill>
                <a:schemeClr val="bg1"/>
              </a:solidFill>
              <a:latin typeface="Century" pitchFamily="18" charset="0"/>
            </a:endParaRPr>
          </a:p>
          <a:p>
            <a:pPr lvl="0"/>
            <a:r>
              <a:rPr lang="en-IN" b="1" dirty="0">
                <a:solidFill>
                  <a:srgbClr val="FF0000"/>
                </a:solidFill>
                <a:latin typeface="Century" pitchFamily="18" charset="0"/>
              </a:rPr>
              <a:t>Superior mesenteric </a:t>
            </a:r>
            <a:r>
              <a:rPr lang="en-IN" b="1" dirty="0" smtClean="0">
                <a:solidFill>
                  <a:srgbClr val="FF0000"/>
                </a:solidFill>
                <a:latin typeface="Century" pitchFamily="18" charset="0"/>
              </a:rPr>
              <a:t>vein</a:t>
            </a:r>
            <a:r>
              <a:rPr lang="en-IN" dirty="0" smtClean="0">
                <a:solidFill>
                  <a:schemeClr val="bg1"/>
                </a:solidFill>
                <a:latin typeface="Century" pitchFamily="18" charset="0"/>
              </a:rPr>
              <a:t>: small intestine, proximal part of large intestine</a:t>
            </a:r>
            <a:endParaRPr lang="en-IN" dirty="0">
              <a:solidFill>
                <a:schemeClr val="bg1"/>
              </a:solidFill>
              <a:latin typeface="Century" pitchFamily="18" charset="0"/>
            </a:endParaRPr>
          </a:p>
          <a:p>
            <a:pPr lvl="0"/>
            <a:r>
              <a:rPr lang="en-IN" b="1" dirty="0">
                <a:solidFill>
                  <a:srgbClr val="FF0000"/>
                </a:solidFill>
                <a:latin typeface="Century" pitchFamily="18" charset="0"/>
              </a:rPr>
              <a:t>Gastric </a:t>
            </a:r>
            <a:r>
              <a:rPr lang="en-IN" b="1" dirty="0" smtClean="0">
                <a:solidFill>
                  <a:srgbClr val="FF0000"/>
                </a:solidFill>
                <a:latin typeface="Century" pitchFamily="18" charset="0"/>
              </a:rPr>
              <a:t>vein</a:t>
            </a:r>
            <a:r>
              <a:rPr lang="en-IN" dirty="0" smtClean="0">
                <a:solidFill>
                  <a:schemeClr val="bg1"/>
                </a:solidFill>
                <a:latin typeface="Century" pitchFamily="18" charset="0"/>
              </a:rPr>
              <a:t>: stomach. Distal end of oesophagus</a:t>
            </a:r>
            <a:endParaRPr lang="en-IN" dirty="0">
              <a:solidFill>
                <a:schemeClr val="bg1"/>
              </a:solidFill>
              <a:latin typeface="Century" pitchFamily="18" charset="0"/>
            </a:endParaRPr>
          </a:p>
          <a:p>
            <a:pPr lvl="0"/>
            <a:r>
              <a:rPr lang="en-IN" b="1" dirty="0">
                <a:solidFill>
                  <a:srgbClr val="FF0000"/>
                </a:solidFill>
                <a:latin typeface="Century" pitchFamily="18" charset="0"/>
              </a:rPr>
              <a:t>Cystic </a:t>
            </a:r>
            <a:r>
              <a:rPr lang="en-IN" b="1" dirty="0" smtClean="0">
                <a:solidFill>
                  <a:srgbClr val="FF0000"/>
                </a:solidFill>
                <a:latin typeface="Century" pitchFamily="18" charset="0"/>
              </a:rPr>
              <a:t>vein</a:t>
            </a:r>
            <a:r>
              <a:rPr lang="en-IN" dirty="0" smtClean="0">
                <a:solidFill>
                  <a:schemeClr val="bg1"/>
                </a:solidFill>
                <a:latin typeface="Century" pitchFamily="18" charset="0"/>
              </a:rPr>
              <a:t>: gall bladder</a:t>
            </a:r>
            <a:endParaRPr lang="en-IN" dirty="0">
              <a:solidFill>
                <a:schemeClr val="bg1"/>
              </a:solidFill>
              <a:latin typeface="Century" pitchFamily="18" charset="0"/>
            </a:endParaRPr>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25565005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a:solidFill>
                  <a:schemeClr val="bg1"/>
                </a:solidFill>
                <a:latin typeface="Century" pitchFamily="18" charset="0"/>
              </a:rPr>
              <a:t>HEPATIC VEIN:</a:t>
            </a:r>
            <a:endParaRPr lang="en-IN" dirty="0">
              <a:solidFill>
                <a:schemeClr val="bg1"/>
              </a:solidFill>
              <a:latin typeface="Century" pitchFamily="18" charset="0"/>
            </a:endParaRPr>
          </a:p>
          <a:p>
            <a:pPr algn="just"/>
            <a:r>
              <a:rPr lang="en-IN" dirty="0">
                <a:solidFill>
                  <a:schemeClr val="bg1"/>
                </a:solidFill>
                <a:latin typeface="Century" pitchFamily="18" charset="0"/>
              </a:rPr>
              <a:t> </a:t>
            </a:r>
            <a:r>
              <a:rPr lang="en-IN" sz="2400" dirty="0">
                <a:solidFill>
                  <a:schemeClr val="bg1"/>
                </a:solidFill>
                <a:latin typeface="Century" pitchFamily="18" charset="0"/>
              </a:rPr>
              <a:t>These are very short veins that leave the posterior surface of the liver &amp; almost immediately enter the inferior </a:t>
            </a:r>
            <a:r>
              <a:rPr lang="en-IN" sz="2400" dirty="0" err="1">
                <a:solidFill>
                  <a:schemeClr val="bg1"/>
                </a:solidFill>
                <a:latin typeface="Century" pitchFamily="18" charset="0"/>
              </a:rPr>
              <a:t>vencava</a:t>
            </a:r>
            <a:r>
              <a:rPr lang="en-IN" sz="2400" dirty="0">
                <a:solidFill>
                  <a:schemeClr val="bg1"/>
                </a:solidFill>
                <a:latin typeface="Century" pitchFamily="18" charset="0"/>
              </a:rPr>
              <a:t>.</a:t>
            </a:r>
          </a:p>
          <a:p>
            <a:pPr algn="just"/>
            <a:endParaRPr lang="en-IN" sz="2400"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1388183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lnSpcReduction="10000"/>
          </a:bodyPr>
          <a:lstStyle/>
          <a:p>
            <a:pPr algn="just"/>
            <a:r>
              <a:rPr lang="en-IN" sz="2400" b="1" dirty="0" smtClean="0">
                <a:solidFill>
                  <a:schemeClr val="accent4"/>
                </a:solidFill>
                <a:latin typeface="Century" pitchFamily="18" charset="0"/>
              </a:rPr>
              <a:t>The myocardium is composed of specialised cardiac muscles founded only in heart.</a:t>
            </a:r>
          </a:p>
          <a:p>
            <a:pPr algn="just"/>
            <a:r>
              <a:rPr lang="en-IN" sz="2400" b="1" dirty="0" smtClean="0">
                <a:solidFill>
                  <a:schemeClr val="accent4"/>
                </a:solidFill>
                <a:latin typeface="Century" pitchFamily="18" charset="0"/>
              </a:rPr>
              <a:t>It is not under voluntary control but striated like skeletal muscle. Each fibres cells has nucleus  and one or more braches.</a:t>
            </a:r>
          </a:p>
          <a:p>
            <a:pPr algn="just"/>
            <a:r>
              <a:rPr lang="en-IN" sz="2400" b="1" dirty="0" smtClean="0">
                <a:solidFill>
                  <a:schemeClr val="accent4"/>
                </a:solidFill>
                <a:latin typeface="Century" pitchFamily="18" charset="0"/>
              </a:rPr>
              <a:t>The sheet arrangements of the myocardium enables the atria and ventricular to contract in a co ordinated and efficient manner.</a:t>
            </a:r>
          </a:p>
          <a:p>
            <a:pPr algn="just"/>
            <a:r>
              <a:rPr lang="en-IN" sz="2400" b="1" dirty="0" smtClean="0">
                <a:solidFill>
                  <a:schemeClr val="accent4"/>
                </a:solidFill>
                <a:latin typeface="Century" pitchFamily="18" charset="0"/>
              </a:rPr>
              <a:t>Myocardium is network of specialised conducting fibres responsible for transmitting the heart electrical signals.</a:t>
            </a:r>
          </a:p>
          <a:p>
            <a:pPr algn="just"/>
            <a:r>
              <a:rPr lang="en-IN" sz="2400" b="1" dirty="0" smtClean="0">
                <a:solidFill>
                  <a:schemeClr val="accent4"/>
                </a:solidFill>
                <a:latin typeface="Century" pitchFamily="18" charset="0"/>
              </a:rPr>
              <a:t>Myocardium is thickest at the  apex and thins out towards the base.</a:t>
            </a:r>
            <a:endParaRPr lang="en-IN" b="1" dirty="0">
              <a:solidFill>
                <a:schemeClr val="accent4"/>
              </a:solidFill>
              <a:latin typeface="Century" pitchFamily="18" charset="0"/>
            </a:endParaRPr>
          </a:p>
        </p:txBody>
      </p:sp>
      <p:sp>
        <p:nvSpPr>
          <p:cNvPr id="3" name="Title 2"/>
          <p:cNvSpPr>
            <a:spLocks noGrp="1"/>
          </p:cNvSpPr>
          <p:nvPr>
            <p:ph type="title"/>
          </p:nvPr>
        </p:nvSpPr>
        <p:spPr/>
        <p:txBody>
          <a:bodyPr/>
          <a:lstStyle/>
          <a:p>
            <a:r>
              <a:rPr lang="en-IN" dirty="0" smtClean="0"/>
              <a:t>2. myocardium</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08942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solidFill>
                  <a:schemeClr val="bg1"/>
                </a:solidFill>
                <a:latin typeface="Century" pitchFamily="18" charset="0"/>
              </a:rPr>
              <a:t>Abdominal aorta will divide into right &amp; left common iliac artery. These are divided into further two </a:t>
            </a:r>
            <a:r>
              <a:rPr lang="en-IN" sz="2400" dirty="0" smtClean="0">
                <a:solidFill>
                  <a:schemeClr val="bg1"/>
                </a:solidFill>
                <a:latin typeface="Century" pitchFamily="18" charset="0"/>
              </a:rPr>
              <a:t>branches.</a:t>
            </a:r>
            <a:endParaRPr lang="en-IN" sz="2400" dirty="0">
              <a:solidFill>
                <a:schemeClr val="bg1"/>
              </a:solidFill>
              <a:latin typeface="Century" pitchFamily="18" charset="0"/>
            </a:endParaRPr>
          </a:p>
          <a:p>
            <a:pPr lvl="0"/>
            <a:r>
              <a:rPr lang="en-IN" sz="2400" dirty="0">
                <a:solidFill>
                  <a:schemeClr val="bg1"/>
                </a:solidFill>
                <a:latin typeface="Century" pitchFamily="18" charset="0"/>
              </a:rPr>
              <a:t>Internal iliac artery</a:t>
            </a:r>
          </a:p>
          <a:p>
            <a:pPr lvl="0"/>
            <a:r>
              <a:rPr lang="en-IN" sz="2400" dirty="0">
                <a:solidFill>
                  <a:schemeClr val="bg1"/>
                </a:solidFill>
                <a:latin typeface="Century" pitchFamily="18" charset="0"/>
              </a:rPr>
              <a:t>External iliac </a:t>
            </a:r>
            <a:r>
              <a:rPr lang="en-IN" sz="2400" dirty="0" smtClean="0">
                <a:solidFill>
                  <a:schemeClr val="bg1"/>
                </a:solidFill>
                <a:latin typeface="Century" pitchFamily="18" charset="0"/>
              </a:rPr>
              <a:t>artery</a:t>
            </a:r>
          </a:p>
          <a:p>
            <a:pPr marL="45720" lvl="0" indent="0">
              <a:buNone/>
            </a:pPr>
            <a:endParaRPr lang="en-IN" sz="2400" dirty="0">
              <a:solidFill>
                <a:schemeClr val="bg1"/>
              </a:solidFill>
              <a:latin typeface="Century" pitchFamily="18" charset="0"/>
            </a:endParaRPr>
          </a:p>
          <a:p>
            <a:pPr lvl="0"/>
            <a:r>
              <a:rPr lang="en-IN" sz="2400" b="1" dirty="0">
                <a:solidFill>
                  <a:schemeClr val="bg1"/>
                </a:solidFill>
                <a:latin typeface="Century" pitchFamily="18" charset="0"/>
              </a:rPr>
              <a:t>Internal iliac artery:</a:t>
            </a:r>
            <a:endParaRPr lang="en-IN" sz="2400" dirty="0">
              <a:solidFill>
                <a:schemeClr val="bg1"/>
              </a:solidFill>
              <a:latin typeface="Century" pitchFamily="18" charset="0"/>
            </a:endParaRPr>
          </a:p>
          <a:p>
            <a:r>
              <a:rPr lang="en-IN" sz="2400" dirty="0">
                <a:solidFill>
                  <a:schemeClr val="bg1"/>
                </a:solidFill>
                <a:latin typeface="Century" pitchFamily="18" charset="0"/>
              </a:rPr>
              <a:t>It will supply organs in the pelvic cavity. In female: </a:t>
            </a:r>
            <a:r>
              <a:rPr lang="en-IN" sz="2400" b="1" dirty="0">
                <a:solidFill>
                  <a:schemeClr val="bg1"/>
                </a:solidFill>
                <a:latin typeface="Century" pitchFamily="18" charset="0"/>
              </a:rPr>
              <a:t>uterine </a:t>
            </a:r>
            <a:r>
              <a:rPr lang="en-IN" sz="2400" b="1" dirty="0" smtClean="0">
                <a:solidFill>
                  <a:schemeClr val="bg1"/>
                </a:solidFill>
                <a:latin typeface="Century" pitchFamily="18" charset="0"/>
              </a:rPr>
              <a:t>artery</a:t>
            </a:r>
            <a:endParaRPr lang="en-IN" sz="2400" dirty="0">
              <a:solidFill>
                <a:schemeClr val="bg1"/>
              </a:solidFill>
              <a:latin typeface="Century" pitchFamily="18" charset="0"/>
            </a:endParaRPr>
          </a:p>
        </p:txBody>
      </p:sp>
      <p:sp>
        <p:nvSpPr>
          <p:cNvPr id="3" name="Title 2"/>
          <p:cNvSpPr>
            <a:spLocks noGrp="1"/>
          </p:cNvSpPr>
          <p:nvPr>
            <p:ph type="title"/>
          </p:nvPr>
        </p:nvSpPr>
        <p:spPr/>
        <p:txBody>
          <a:bodyPr/>
          <a:lstStyle/>
          <a:p>
            <a:r>
              <a:rPr lang="en-IN" b="1" u="sng" dirty="0"/>
              <a:t>CIRCULATION OF PELVIS &amp; LOWER LIMB:</a:t>
            </a:r>
            <a:r>
              <a:rPr lang="en-IN" dirty="0"/>
              <a:t/>
            </a:r>
            <a:br>
              <a:rPr lang="en-IN" dirty="0"/>
            </a:br>
            <a:endParaRPr lang="en-IN" dirty="0"/>
          </a:p>
        </p:txBody>
      </p:sp>
    </p:spTree>
    <p:extLst>
      <p:ext uri="{BB962C8B-B14F-4D97-AF65-F5344CB8AC3E}">
        <p14:creationId xmlns:p14="http://schemas.microsoft.com/office/powerpoint/2010/main" xmlns="" val="24835123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a:bodyPr>
          <a:lstStyle/>
          <a:p>
            <a:pPr lvl="0" algn="just"/>
            <a:r>
              <a:rPr lang="en-IN" sz="2400" b="1" dirty="0">
                <a:solidFill>
                  <a:schemeClr val="bg1"/>
                </a:solidFill>
                <a:latin typeface="Century" pitchFamily="18" charset="0"/>
              </a:rPr>
              <a:t>External iliac artery:</a:t>
            </a:r>
            <a:endParaRPr lang="en-IN" sz="2400" dirty="0">
              <a:solidFill>
                <a:schemeClr val="bg1"/>
              </a:solidFill>
              <a:latin typeface="Century" pitchFamily="18" charset="0"/>
            </a:endParaRPr>
          </a:p>
          <a:p>
            <a:pPr algn="just"/>
            <a:r>
              <a:rPr lang="en-IN" sz="2400" dirty="0">
                <a:solidFill>
                  <a:schemeClr val="bg1"/>
                </a:solidFill>
                <a:latin typeface="Century" pitchFamily="18" charset="0"/>
              </a:rPr>
              <a:t>It will obliquely downwards &amp; passes into where it divides femoral artery &amp; branches into popliteal artery  which supply blood to the knee area and popliteal fossa. It further divides into :</a:t>
            </a:r>
          </a:p>
          <a:p>
            <a:pPr algn="just"/>
            <a:r>
              <a:rPr lang="en-IN" sz="2400" b="1" dirty="0" smtClean="0">
                <a:solidFill>
                  <a:schemeClr val="bg1"/>
                </a:solidFill>
                <a:latin typeface="Century" pitchFamily="18" charset="0"/>
              </a:rPr>
              <a:t>The femoral artery:  </a:t>
            </a:r>
            <a:r>
              <a:rPr lang="en-IN" sz="2400" dirty="0" smtClean="0">
                <a:solidFill>
                  <a:schemeClr val="bg1"/>
                </a:solidFill>
                <a:latin typeface="Century" pitchFamily="18" charset="0"/>
              </a:rPr>
              <a:t>begins at midpoint at the inguinal ligament &amp; extends downwards in front of the thigh. Then it eventually passes through popliteal space where it becomes the popliteal artery.</a:t>
            </a:r>
          </a:p>
          <a:p>
            <a:pPr algn="just"/>
            <a:r>
              <a:rPr lang="en-IN" sz="2400" b="1" dirty="0" smtClean="0">
                <a:solidFill>
                  <a:schemeClr val="bg1"/>
                </a:solidFill>
                <a:latin typeface="Century" pitchFamily="18" charset="0"/>
              </a:rPr>
              <a:t>Popliteal artery</a:t>
            </a:r>
            <a:r>
              <a:rPr lang="en-IN" sz="2400" dirty="0" smtClean="0">
                <a:solidFill>
                  <a:schemeClr val="bg1"/>
                </a:solidFill>
                <a:latin typeface="Century" pitchFamily="18" charset="0"/>
              </a:rPr>
              <a:t>: it passes through the popliteal fossa behind the knee, where pulse can be felt. At lower border of the popliteal fossa it divides into the anterior and posterior </a:t>
            </a:r>
            <a:r>
              <a:rPr lang="en-IN" sz="2400" dirty="0" err="1" smtClean="0">
                <a:solidFill>
                  <a:schemeClr val="bg1"/>
                </a:solidFill>
                <a:latin typeface="Century" pitchFamily="18" charset="0"/>
              </a:rPr>
              <a:t>tibial</a:t>
            </a:r>
            <a:r>
              <a:rPr lang="en-IN" sz="2400" dirty="0" smtClean="0">
                <a:solidFill>
                  <a:schemeClr val="bg1"/>
                </a:solidFill>
                <a:latin typeface="Century" pitchFamily="18" charset="0"/>
              </a:rPr>
              <a:t> arteries.</a:t>
            </a:r>
            <a:endParaRPr lang="en-IN" dirty="0" smtClean="0">
              <a:solidFill>
                <a:schemeClr val="bg1"/>
              </a:solidFill>
              <a:latin typeface="Century" pitchFamily="18" charset="0"/>
            </a:endParaRPr>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31093720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IN" sz="2400" b="1" i="1" dirty="0" smtClean="0">
                <a:solidFill>
                  <a:schemeClr val="bg1"/>
                </a:solidFill>
                <a:latin typeface="Century" pitchFamily="18" charset="0"/>
              </a:rPr>
              <a:t>Anterior </a:t>
            </a:r>
            <a:r>
              <a:rPr lang="en-IN" sz="2400" b="1" i="1" dirty="0" err="1">
                <a:solidFill>
                  <a:schemeClr val="bg1"/>
                </a:solidFill>
                <a:latin typeface="Century" pitchFamily="18" charset="0"/>
              </a:rPr>
              <a:t>tibial</a:t>
            </a:r>
            <a:r>
              <a:rPr lang="en-IN" sz="2400" b="1" i="1" dirty="0">
                <a:solidFill>
                  <a:schemeClr val="bg1"/>
                </a:solidFill>
                <a:latin typeface="Century" pitchFamily="18" charset="0"/>
              </a:rPr>
              <a:t> artery</a:t>
            </a:r>
            <a:r>
              <a:rPr lang="en-IN" sz="2400" b="1" dirty="0">
                <a:solidFill>
                  <a:schemeClr val="bg1"/>
                </a:solidFill>
                <a:latin typeface="Century" pitchFamily="18" charset="0"/>
              </a:rPr>
              <a:t>:</a:t>
            </a:r>
            <a:r>
              <a:rPr lang="en-IN" sz="2400" dirty="0">
                <a:solidFill>
                  <a:schemeClr val="bg1"/>
                </a:solidFill>
                <a:latin typeface="Century" pitchFamily="18" charset="0"/>
              </a:rPr>
              <a:t> which supplies blood supply to the tibia, ankle joint. It will divide over the dorsum of foot &amp; forms </a:t>
            </a:r>
            <a:r>
              <a:rPr lang="en-IN" sz="2400" dirty="0" err="1">
                <a:solidFill>
                  <a:schemeClr val="bg1"/>
                </a:solidFill>
                <a:latin typeface="Century" pitchFamily="18" charset="0"/>
              </a:rPr>
              <a:t>dorsalis</a:t>
            </a:r>
            <a:r>
              <a:rPr lang="en-IN" sz="2400" dirty="0">
                <a:solidFill>
                  <a:schemeClr val="bg1"/>
                </a:solidFill>
                <a:latin typeface="Century" pitchFamily="18" charset="0"/>
              </a:rPr>
              <a:t> </a:t>
            </a:r>
            <a:r>
              <a:rPr lang="en-IN" sz="2400" dirty="0" err="1">
                <a:solidFill>
                  <a:schemeClr val="bg1"/>
                </a:solidFill>
                <a:latin typeface="Century" pitchFamily="18" charset="0"/>
              </a:rPr>
              <a:t>pedis</a:t>
            </a:r>
            <a:r>
              <a:rPr lang="en-IN" sz="2400" dirty="0">
                <a:solidFill>
                  <a:schemeClr val="bg1"/>
                </a:solidFill>
                <a:latin typeface="Century" pitchFamily="18" charset="0"/>
              </a:rPr>
              <a:t> artery.</a:t>
            </a:r>
          </a:p>
          <a:p>
            <a:pPr lvl="0" algn="just"/>
            <a:r>
              <a:rPr lang="en-IN" sz="2400" b="1" i="1" dirty="0">
                <a:solidFill>
                  <a:schemeClr val="bg1"/>
                </a:solidFill>
                <a:latin typeface="Century" pitchFamily="18" charset="0"/>
              </a:rPr>
              <a:t>Posterior </a:t>
            </a:r>
            <a:r>
              <a:rPr lang="en-IN" sz="2400" b="1" i="1" dirty="0" err="1">
                <a:solidFill>
                  <a:schemeClr val="bg1"/>
                </a:solidFill>
                <a:latin typeface="Century" pitchFamily="18" charset="0"/>
              </a:rPr>
              <a:t>tibial</a:t>
            </a:r>
            <a:r>
              <a:rPr lang="en-IN" sz="2400" b="1" i="1" dirty="0">
                <a:solidFill>
                  <a:schemeClr val="bg1"/>
                </a:solidFill>
                <a:latin typeface="Century" pitchFamily="18" charset="0"/>
              </a:rPr>
              <a:t> artery</a:t>
            </a:r>
            <a:r>
              <a:rPr lang="en-IN" sz="2400" dirty="0">
                <a:solidFill>
                  <a:schemeClr val="bg1"/>
                </a:solidFill>
                <a:latin typeface="Century" pitchFamily="18" charset="0"/>
              </a:rPr>
              <a:t>: it runs medially back of legs &amp; gives a branch </a:t>
            </a:r>
            <a:r>
              <a:rPr lang="en-IN" sz="2400" b="1" dirty="0" err="1" smtClean="0">
                <a:solidFill>
                  <a:srgbClr val="FF0000"/>
                </a:solidFill>
                <a:latin typeface="Century" pitchFamily="18" charset="0"/>
              </a:rPr>
              <a:t>peroneal</a:t>
            </a:r>
            <a:r>
              <a:rPr lang="en-IN" sz="2400" b="1" dirty="0" smtClean="0">
                <a:solidFill>
                  <a:srgbClr val="FF0000"/>
                </a:solidFill>
                <a:latin typeface="Century" pitchFamily="18" charset="0"/>
              </a:rPr>
              <a:t> </a:t>
            </a:r>
            <a:r>
              <a:rPr lang="en-IN" sz="2400" b="1" dirty="0">
                <a:solidFill>
                  <a:srgbClr val="FF0000"/>
                </a:solidFill>
                <a:latin typeface="Century" pitchFamily="18" charset="0"/>
              </a:rPr>
              <a:t>artery </a:t>
            </a:r>
            <a:r>
              <a:rPr lang="en-IN" sz="2400" dirty="0">
                <a:solidFill>
                  <a:schemeClr val="bg1"/>
                </a:solidFill>
                <a:latin typeface="Century" pitchFamily="18" charset="0"/>
              </a:rPr>
              <a:t>which supplies lateral aspect of the leg &amp; forms a new branch- planter artery, which supplies blood to the sole of the foot.</a:t>
            </a:r>
          </a:p>
          <a:p>
            <a:pPr algn="just"/>
            <a:endParaRPr lang="en-IN" dirty="0">
              <a:latin typeface="Century" pitchFamily="18" charset="0"/>
            </a:endParaRPr>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38469947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IN" dirty="0">
                <a:solidFill>
                  <a:schemeClr val="bg1"/>
                </a:solidFill>
              </a:rPr>
              <a:t>Right common iliac artery</a:t>
            </a:r>
          </a:p>
          <a:p>
            <a:r>
              <a:rPr lang="en-IN" dirty="0">
                <a:solidFill>
                  <a:schemeClr val="bg1"/>
                </a:solidFill>
              </a:rPr>
              <a:t> </a:t>
            </a:r>
          </a:p>
          <a:p>
            <a:r>
              <a:rPr lang="en-IN" dirty="0">
                <a:solidFill>
                  <a:schemeClr val="bg1"/>
                </a:solidFill>
              </a:rPr>
              <a:t>Right internal iliac artery                          right external iliac artery</a:t>
            </a:r>
          </a:p>
          <a:p>
            <a:r>
              <a:rPr lang="en-IN" dirty="0">
                <a:solidFill>
                  <a:schemeClr val="bg1"/>
                </a:solidFill>
              </a:rPr>
              <a:t> </a:t>
            </a:r>
          </a:p>
          <a:p>
            <a:r>
              <a:rPr lang="en-IN" dirty="0">
                <a:solidFill>
                  <a:schemeClr val="bg1"/>
                </a:solidFill>
              </a:rPr>
              <a:t/>
            </a:r>
            <a:br>
              <a:rPr lang="en-IN" dirty="0">
                <a:solidFill>
                  <a:schemeClr val="bg1"/>
                </a:solidFill>
              </a:rPr>
            </a:br>
            <a:r>
              <a:rPr lang="en-IN" dirty="0">
                <a:solidFill>
                  <a:schemeClr val="bg1"/>
                </a:solidFill>
              </a:rPr>
              <a:t>Scrotal artery                                          - femoral artery</a:t>
            </a:r>
          </a:p>
          <a:p>
            <a:r>
              <a:rPr lang="en-IN" dirty="0">
                <a:solidFill>
                  <a:schemeClr val="bg1"/>
                </a:solidFill>
              </a:rPr>
              <a:t>Uterine artery                                       </a:t>
            </a:r>
            <a:r>
              <a:rPr lang="en-IN" dirty="0" smtClean="0">
                <a:solidFill>
                  <a:schemeClr val="bg1"/>
                </a:solidFill>
              </a:rPr>
              <a:t>    </a:t>
            </a:r>
            <a:r>
              <a:rPr lang="en-IN" dirty="0">
                <a:solidFill>
                  <a:schemeClr val="bg1"/>
                </a:solidFill>
              </a:rPr>
              <a:t>-popliteal artery</a:t>
            </a:r>
          </a:p>
          <a:p>
            <a:r>
              <a:rPr lang="en-IN" dirty="0">
                <a:solidFill>
                  <a:schemeClr val="bg1"/>
                </a:solidFill>
              </a:rPr>
              <a:t>                                           </a:t>
            </a:r>
            <a:r>
              <a:rPr lang="en-IN" dirty="0" smtClean="0">
                <a:solidFill>
                  <a:schemeClr val="bg1"/>
                </a:solidFill>
              </a:rPr>
              <a:t> </a:t>
            </a:r>
            <a:r>
              <a:rPr lang="en-IN" dirty="0">
                <a:solidFill>
                  <a:schemeClr val="bg1"/>
                </a:solidFill>
              </a:rPr>
              <a:t>-Anterior &amp; posterior </a:t>
            </a:r>
            <a:r>
              <a:rPr lang="en-IN" dirty="0" err="1">
                <a:solidFill>
                  <a:schemeClr val="bg1"/>
                </a:solidFill>
              </a:rPr>
              <a:t>tibial</a:t>
            </a:r>
            <a:r>
              <a:rPr lang="en-IN" dirty="0">
                <a:solidFill>
                  <a:schemeClr val="bg1"/>
                </a:solidFill>
              </a:rPr>
              <a:t> artery</a:t>
            </a:r>
          </a:p>
          <a:p>
            <a:r>
              <a:rPr lang="en-IN" dirty="0">
                <a:solidFill>
                  <a:schemeClr val="bg1"/>
                </a:solidFill>
              </a:rPr>
              <a:t>                                  </a:t>
            </a:r>
            <a:r>
              <a:rPr lang="en-IN" dirty="0" smtClean="0">
                <a:solidFill>
                  <a:schemeClr val="bg1"/>
                </a:solidFill>
              </a:rPr>
              <a:t>      </a:t>
            </a:r>
            <a:r>
              <a:rPr lang="en-IN" dirty="0">
                <a:solidFill>
                  <a:schemeClr val="bg1"/>
                </a:solidFill>
              </a:rPr>
              <a:t>-  </a:t>
            </a:r>
            <a:r>
              <a:rPr lang="en-IN" dirty="0" err="1">
                <a:solidFill>
                  <a:schemeClr val="bg1"/>
                </a:solidFill>
              </a:rPr>
              <a:t>Dorsalis</a:t>
            </a:r>
            <a:r>
              <a:rPr lang="en-IN" dirty="0">
                <a:solidFill>
                  <a:schemeClr val="bg1"/>
                </a:solidFill>
              </a:rPr>
              <a:t> </a:t>
            </a:r>
            <a:r>
              <a:rPr lang="en-IN" dirty="0" err="1">
                <a:solidFill>
                  <a:schemeClr val="bg1"/>
                </a:solidFill>
              </a:rPr>
              <a:t>pedis</a:t>
            </a:r>
            <a:r>
              <a:rPr lang="en-IN" dirty="0">
                <a:solidFill>
                  <a:schemeClr val="bg1"/>
                </a:solidFill>
              </a:rPr>
              <a:t> &amp; </a:t>
            </a:r>
            <a:r>
              <a:rPr lang="en-IN" dirty="0" err="1" smtClean="0"/>
              <a:t>pl</a:t>
            </a:r>
            <a:r>
              <a:rPr lang="en-IN" dirty="0" err="1" smtClean="0">
                <a:solidFill>
                  <a:schemeClr val="bg1"/>
                </a:solidFill>
              </a:rPr>
              <a:t>planter</a:t>
            </a:r>
            <a:r>
              <a:rPr lang="en-IN" dirty="0" smtClean="0">
                <a:solidFill>
                  <a:schemeClr val="bg1"/>
                </a:solidFill>
              </a:rPr>
              <a:t> </a:t>
            </a:r>
            <a:r>
              <a:rPr lang="en-IN" dirty="0">
                <a:solidFill>
                  <a:schemeClr val="bg1"/>
                </a:solidFill>
              </a:rPr>
              <a:t>arteries</a:t>
            </a:r>
          </a:p>
          <a:p>
            <a:endParaRPr lang="en-IN" dirty="0">
              <a:solidFill>
                <a:schemeClr val="bg1"/>
              </a:solidFill>
            </a:endParaRPr>
          </a:p>
          <a:p>
            <a:endParaRPr lang="en-IN" dirty="0">
              <a:solidFill>
                <a:schemeClr val="bg1"/>
              </a:solidFill>
            </a:endParaRPr>
          </a:p>
        </p:txBody>
      </p:sp>
      <p:sp>
        <p:nvSpPr>
          <p:cNvPr id="3" name="Title 2"/>
          <p:cNvSpPr>
            <a:spLocks noGrp="1"/>
          </p:cNvSpPr>
          <p:nvPr>
            <p:ph type="title"/>
          </p:nvPr>
        </p:nvSpPr>
        <p:spPr/>
        <p:txBody>
          <a:bodyPr/>
          <a:lstStyle/>
          <a:p>
            <a:endParaRPr lang="en-IN"/>
          </a:p>
        </p:txBody>
      </p:sp>
      <p:cxnSp>
        <p:nvCxnSpPr>
          <p:cNvPr id="5" name="Straight Arrow Connector 4"/>
          <p:cNvCxnSpPr/>
          <p:nvPr/>
        </p:nvCxnSpPr>
        <p:spPr>
          <a:xfrm flipH="1">
            <a:off x="2667000" y="20574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2155658"/>
            <a:ext cx="10668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2971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086600" y="2945732"/>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57628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IN" dirty="0" smtClean="0">
                <a:solidFill>
                  <a:schemeClr val="bg1"/>
                </a:solidFill>
                <a:latin typeface="Century" pitchFamily="18" charset="0"/>
              </a:rPr>
              <a:t>1</a:t>
            </a:r>
            <a:r>
              <a:rPr lang="en-IN" b="1" dirty="0" smtClean="0">
                <a:solidFill>
                  <a:schemeClr val="bg1"/>
                </a:solidFill>
                <a:latin typeface="Century" pitchFamily="18" charset="0"/>
              </a:rPr>
              <a:t>. Deep </a:t>
            </a:r>
            <a:r>
              <a:rPr lang="en-IN" b="1" dirty="0">
                <a:solidFill>
                  <a:schemeClr val="bg1"/>
                </a:solidFill>
                <a:latin typeface="Century" pitchFamily="18" charset="0"/>
              </a:rPr>
              <a:t>veins:</a:t>
            </a:r>
          </a:p>
          <a:p>
            <a:pPr lvl="0"/>
            <a:r>
              <a:rPr lang="en-IN" dirty="0">
                <a:solidFill>
                  <a:schemeClr val="bg1"/>
                </a:solidFill>
                <a:latin typeface="Century" pitchFamily="18" charset="0"/>
              </a:rPr>
              <a:t>Digital vein</a:t>
            </a:r>
          </a:p>
          <a:p>
            <a:pPr lvl="0"/>
            <a:r>
              <a:rPr lang="en-IN" dirty="0">
                <a:solidFill>
                  <a:schemeClr val="bg1"/>
                </a:solidFill>
                <a:latin typeface="Century" pitchFamily="18" charset="0"/>
              </a:rPr>
              <a:t>Planter venous arch</a:t>
            </a:r>
          </a:p>
          <a:p>
            <a:pPr lvl="0"/>
            <a:r>
              <a:rPr lang="en-IN" dirty="0">
                <a:solidFill>
                  <a:schemeClr val="bg1"/>
                </a:solidFill>
                <a:latin typeface="Century" pitchFamily="18" charset="0"/>
              </a:rPr>
              <a:t>Post </a:t>
            </a:r>
            <a:r>
              <a:rPr lang="en-IN" dirty="0" err="1">
                <a:solidFill>
                  <a:schemeClr val="bg1"/>
                </a:solidFill>
                <a:latin typeface="Century" pitchFamily="18" charset="0"/>
              </a:rPr>
              <a:t>tibial</a:t>
            </a:r>
            <a:r>
              <a:rPr lang="en-IN" dirty="0">
                <a:solidFill>
                  <a:schemeClr val="bg1"/>
                </a:solidFill>
                <a:latin typeface="Century" pitchFamily="18" charset="0"/>
              </a:rPr>
              <a:t> vein</a:t>
            </a:r>
          </a:p>
          <a:p>
            <a:pPr lvl="0"/>
            <a:r>
              <a:rPr lang="en-IN" dirty="0">
                <a:solidFill>
                  <a:schemeClr val="bg1"/>
                </a:solidFill>
                <a:latin typeface="Century" pitchFamily="18" charset="0"/>
              </a:rPr>
              <a:t>Anterior </a:t>
            </a:r>
            <a:r>
              <a:rPr lang="en-IN" dirty="0" err="1">
                <a:solidFill>
                  <a:schemeClr val="bg1"/>
                </a:solidFill>
                <a:latin typeface="Century" pitchFamily="18" charset="0"/>
              </a:rPr>
              <a:t>tibial</a:t>
            </a:r>
            <a:r>
              <a:rPr lang="en-IN" dirty="0">
                <a:solidFill>
                  <a:schemeClr val="bg1"/>
                </a:solidFill>
                <a:latin typeface="Century" pitchFamily="18" charset="0"/>
              </a:rPr>
              <a:t> vein</a:t>
            </a:r>
          </a:p>
          <a:p>
            <a:pPr lvl="0"/>
            <a:r>
              <a:rPr lang="en-IN" dirty="0">
                <a:solidFill>
                  <a:schemeClr val="bg1"/>
                </a:solidFill>
                <a:latin typeface="Century" pitchFamily="18" charset="0"/>
              </a:rPr>
              <a:t>Popliteal vein</a:t>
            </a:r>
          </a:p>
          <a:p>
            <a:pPr lvl="0"/>
            <a:r>
              <a:rPr lang="en-IN" dirty="0">
                <a:solidFill>
                  <a:schemeClr val="bg1"/>
                </a:solidFill>
                <a:latin typeface="Century" pitchFamily="18" charset="0"/>
              </a:rPr>
              <a:t>Femoral vein</a:t>
            </a:r>
          </a:p>
          <a:p>
            <a:pPr lvl="0"/>
            <a:r>
              <a:rPr lang="en-IN" dirty="0">
                <a:solidFill>
                  <a:schemeClr val="bg1"/>
                </a:solidFill>
                <a:latin typeface="Century" pitchFamily="18" charset="0"/>
              </a:rPr>
              <a:t>External iliac vein</a:t>
            </a:r>
          </a:p>
          <a:p>
            <a:pPr lvl="0"/>
            <a:r>
              <a:rPr lang="en-IN" dirty="0">
                <a:solidFill>
                  <a:schemeClr val="bg1"/>
                </a:solidFill>
                <a:latin typeface="Century" pitchFamily="18" charset="0"/>
              </a:rPr>
              <a:t>Internal iliac vein</a:t>
            </a:r>
          </a:p>
          <a:p>
            <a:pPr lvl="0"/>
            <a:r>
              <a:rPr lang="en-IN" dirty="0">
                <a:solidFill>
                  <a:schemeClr val="bg1"/>
                </a:solidFill>
                <a:latin typeface="Century" pitchFamily="18" charset="0"/>
              </a:rPr>
              <a:t>Common iliac vein</a:t>
            </a:r>
          </a:p>
          <a:p>
            <a:r>
              <a:rPr lang="en-IN" dirty="0">
                <a:solidFill>
                  <a:schemeClr val="bg1"/>
                </a:solidFill>
              </a:rPr>
              <a:t>Both right &amp; left common iliac veins joins into inferior </a:t>
            </a:r>
            <a:r>
              <a:rPr lang="en-IN" dirty="0" err="1">
                <a:solidFill>
                  <a:schemeClr val="bg1"/>
                </a:solidFill>
              </a:rPr>
              <a:t>venacava</a:t>
            </a:r>
            <a:r>
              <a:rPr lang="en-IN" dirty="0">
                <a:solidFill>
                  <a:schemeClr val="bg1"/>
                </a:solidFill>
              </a:rPr>
              <a:t> at the </a:t>
            </a:r>
            <a:r>
              <a:rPr lang="en-IN" dirty="0" err="1">
                <a:solidFill>
                  <a:schemeClr val="bg1"/>
                </a:solidFill>
              </a:rPr>
              <a:t>sacro</a:t>
            </a:r>
            <a:r>
              <a:rPr lang="en-IN" dirty="0">
                <a:solidFill>
                  <a:schemeClr val="bg1"/>
                </a:solidFill>
              </a:rPr>
              <a:t> iliac joint.</a:t>
            </a:r>
          </a:p>
          <a:p>
            <a:endParaRPr lang="en-IN" dirty="0">
              <a:solidFill>
                <a:schemeClr val="bg1"/>
              </a:solidFill>
              <a:latin typeface="Century" pitchFamily="18" charset="0"/>
            </a:endParaRPr>
          </a:p>
        </p:txBody>
      </p:sp>
      <p:sp>
        <p:nvSpPr>
          <p:cNvPr id="3" name="Title 2"/>
          <p:cNvSpPr>
            <a:spLocks noGrp="1"/>
          </p:cNvSpPr>
          <p:nvPr>
            <p:ph type="title"/>
          </p:nvPr>
        </p:nvSpPr>
        <p:spPr/>
        <p:txBody>
          <a:bodyPr/>
          <a:lstStyle/>
          <a:p>
            <a:r>
              <a:rPr lang="en-IN" u="sng" dirty="0"/>
              <a:t>Venus return:</a:t>
            </a:r>
            <a:r>
              <a:rPr lang="en-IN" dirty="0"/>
              <a:t/>
            </a:r>
            <a:br>
              <a:rPr lang="en-IN" dirty="0"/>
            </a:br>
            <a:endParaRPr lang="en-IN" dirty="0"/>
          </a:p>
        </p:txBody>
      </p:sp>
    </p:spTree>
    <p:extLst>
      <p:ext uri="{BB962C8B-B14F-4D97-AF65-F5344CB8AC3E}">
        <p14:creationId xmlns:p14="http://schemas.microsoft.com/office/powerpoint/2010/main" xmlns="" val="41023360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VISHAL\Downloads\image044.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8839200" cy="6553200"/>
          </a:xfrm>
          <a:prstGeom prst="rect">
            <a:avLst/>
          </a:prstGeom>
          <a:noFill/>
          <a:ln>
            <a:noFill/>
          </a:ln>
        </p:spPr>
      </p:pic>
    </p:spTree>
    <p:extLst>
      <p:ext uri="{BB962C8B-B14F-4D97-AF65-F5344CB8AC3E}">
        <p14:creationId xmlns:p14="http://schemas.microsoft.com/office/powerpoint/2010/main" xmlns="" val="24806479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buNone/>
            </a:pPr>
            <a:r>
              <a:rPr lang="en-IN" sz="2400" b="1" dirty="0" smtClean="0">
                <a:solidFill>
                  <a:schemeClr val="bg1"/>
                </a:solidFill>
                <a:latin typeface="Century" pitchFamily="18" charset="0"/>
              </a:rPr>
              <a:t>2. Superficial </a:t>
            </a:r>
            <a:r>
              <a:rPr lang="en-IN" sz="2400" b="1" dirty="0">
                <a:solidFill>
                  <a:schemeClr val="bg1"/>
                </a:solidFill>
                <a:latin typeface="Century" pitchFamily="18" charset="0"/>
              </a:rPr>
              <a:t>vein</a:t>
            </a:r>
            <a:r>
              <a:rPr lang="en-IN" sz="2400" dirty="0">
                <a:solidFill>
                  <a:schemeClr val="bg1"/>
                </a:solidFill>
                <a:latin typeface="Century" pitchFamily="18" charset="0"/>
              </a:rPr>
              <a:t>: there are two main superficial veins are draining blood from the lower limbs are,</a:t>
            </a:r>
          </a:p>
          <a:p>
            <a:pPr lvl="0"/>
            <a:r>
              <a:rPr lang="en-IN" sz="2400" b="1" dirty="0">
                <a:solidFill>
                  <a:schemeClr val="bg1"/>
                </a:solidFill>
                <a:latin typeface="Century" pitchFamily="18" charset="0"/>
              </a:rPr>
              <a:t>Small </a:t>
            </a:r>
            <a:r>
              <a:rPr lang="en-IN" sz="2400" b="1" dirty="0" smtClean="0">
                <a:solidFill>
                  <a:schemeClr val="bg1"/>
                </a:solidFill>
                <a:latin typeface="Century" pitchFamily="18" charset="0"/>
              </a:rPr>
              <a:t> saphenous </a:t>
            </a:r>
            <a:r>
              <a:rPr lang="en-IN" sz="2400" b="1" dirty="0">
                <a:solidFill>
                  <a:schemeClr val="bg1"/>
                </a:solidFill>
                <a:latin typeface="Century" pitchFamily="18" charset="0"/>
              </a:rPr>
              <a:t>vein:</a:t>
            </a:r>
            <a:r>
              <a:rPr lang="en-IN" sz="2400" dirty="0">
                <a:solidFill>
                  <a:schemeClr val="bg1"/>
                </a:solidFill>
                <a:latin typeface="Century" pitchFamily="18" charset="0"/>
              </a:rPr>
              <a:t> the small saphenous vein begins behind </a:t>
            </a:r>
            <a:r>
              <a:rPr lang="en-IN" sz="2400" dirty="0" smtClean="0">
                <a:solidFill>
                  <a:schemeClr val="bg1"/>
                </a:solidFill>
                <a:latin typeface="Century" pitchFamily="18" charset="0"/>
              </a:rPr>
              <a:t>the </a:t>
            </a:r>
            <a:r>
              <a:rPr lang="en-IN" sz="2400" dirty="0">
                <a:solidFill>
                  <a:schemeClr val="bg1"/>
                </a:solidFill>
                <a:latin typeface="Century" pitchFamily="18" charset="0"/>
              </a:rPr>
              <a:t>ankle joint&amp; joins into popliteal vein.</a:t>
            </a:r>
          </a:p>
          <a:p>
            <a:pPr lvl="0"/>
            <a:r>
              <a:rPr lang="en-IN" sz="2400" b="1" dirty="0">
                <a:solidFill>
                  <a:schemeClr val="bg1"/>
                </a:solidFill>
                <a:latin typeface="Century" pitchFamily="18" charset="0"/>
              </a:rPr>
              <a:t>Great </a:t>
            </a:r>
            <a:r>
              <a:rPr lang="en-IN" sz="2400" b="1" dirty="0" smtClean="0">
                <a:solidFill>
                  <a:schemeClr val="bg1"/>
                </a:solidFill>
                <a:latin typeface="Century" pitchFamily="18" charset="0"/>
              </a:rPr>
              <a:t> saphenous </a:t>
            </a:r>
            <a:r>
              <a:rPr lang="en-IN" sz="2400" b="1" dirty="0">
                <a:solidFill>
                  <a:schemeClr val="bg1"/>
                </a:solidFill>
                <a:latin typeface="Century" pitchFamily="18" charset="0"/>
              </a:rPr>
              <a:t>vein</a:t>
            </a:r>
            <a:r>
              <a:rPr lang="en-IN" sz="2400" dirty="0">
                <a:solidFill>
                  <a:schemeClr val="bg1"/>
                </a:solidFill>
                <a:latin typeface="Century" pitchFamily="18" charset="0"/>
              </a:rPr>
              <a:t>:  it is the </a:t>
            </a:r>
            <a:r>
              <a:rPr lang="en-IN" sz="2400" b="1" dirty="0">
                <a:solidFill>
                  <a:schemeClr val="bg1"/>
                </a:solidFill>
                <a:latin typeface="Century" pitchFamily="18" charset="0"/>
              </a:rPr>
              <a:t>longest vein of the body</a:t>
            </a:r>
            <a:r>
              <a:rPr lang="en-IN" sz="2400" dirty="0">
                <a:solidFill>
                  <a:schemeClr val="bg1"/>
                </a:solidFill>
                <a:latin typeface="Century" pitchFamily="18" charset="0"/>
              </a:rPr>
              <a:t>, it begins at the medial half of the dorsum of the foot &amp; runs upwards crossing over thigh &amp; joins into political vein.</a:t>
            </a:r>
          </a:p>
          <a:p>
            <a:endParaRPr lang="en-IN" sz="2400" dirty="0">
              <a:solidFill>
                <a:schemeClr val="bg1"/>
              </a:solidFill>
              <a:latin typeface="Century" pitchFamily="18" charset="0"/>
            </a:endParaRPr>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33751998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3074" name="Picture 2" descr="C:\Users\VISHAL\Downloads\ThankYou.gif"/>
          <p:cNvPicPr>
            <a:picLocks noGrp="1" noChangeAspect="1" noChangeArrowheads="1" noCro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304800"/>
            <a:ext cx="8534399" cy="6248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472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ocardium.jpg"/>
          <p:cNvPicPr>
            <a:picLocks noGrp="1" noChangeAspect="1"/>
          </p:cNvPicPr>
          <p:nvPr>
            <p:ph idx="1"/>
          </p:nvPr>
        </p:nvPicPr>
        <p:blipFill>
          <a:blip r:embed="rId2"/>
          <a:stretch>
            <a:fillRect/>
          </a:stretch>
        </p:blipFill>
        <p:spPr>
          <a:xfrm>
            <a:off x="381000" y="381000"/>
            <a:ext cx="8382000" cy="6096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ocardium 2.jpg"/>
          <p:cNvPicPr>
            <a:picLocks noGrp="1" noChangeAspect="1"/>
          </p:cNvPicPr>
          <p:nvPr>
            <p:ph idx="1"/>
          </p:nvPr>
        </p:nvPicPr>
        <p:blipFill>
          <a:blip r:embed="rId2"/>
          <a:stretch>
            <a:fillRect/>
          </a:stretch>
        </p:blipFill>
        <p:spPr>
          <a:xfrm>
            <a:off x="381001" y="228600"/>
            <a:ext cx="8534400" cy="6324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b="1" dirty="0" smtClean="0">
                <a:solidFill>
                  <a:schemeClr val="accent4"/>
                </a:solidFill>
                <a:latin typeface="Century" pitchFamily="18" charset="0"/>
              </a:rPr>
              <a:t>This lines the chambers and valves of the hearts.</a:t>
            </a:r>
          </a:p>
          <a:p>
            <a:pPr algn="just"/>
            <a:r>
              <a:rPr lang="en-IN" sz="2400" b="1" dirty="0" smtClean="0">
                <a:solidFill>
                  <a:schemeClr val="accent4"/>
                </a:solidFill>
                <a:latin typeface="Century" pitchFamily="18" charset="0"/>
              </a:rPr>
              <a:t>It is a thin smooth membrane to ensure smooth flow of blood through the heart. It consists of flattened epithelial cells and it is continuous with the endothelium lining the blood vessels</a:t>
            </a:r>
            <a:r>
              <a:rPr lang="en-IN" b="1" dirty="0" smtClean="0">
                <a:solidFill>
                  <a:schemeClr val="accent4"/>
                </a:solidFill>
              </a:rPr>
              <a:t>.</a:t>
            </a:r>
            <a:endParaRPr lang="en-IN" b="1" dirty="0">
              <a:solidFill>
                <a:schemeClr val="accent4"/>
              </a:solidFill>
            </a:endParaRPr>
          </a:p>
        </p:txBody>
      </p:sp>
      <p:sp>
        <p:nvSpPr>
          <p:cNvPr id="3" name="Title 2"/>
          <p:cNvSpPr>
            <a:spLocks noGrp="1"/>
          </p:cNvSpPr>
          <p:nvPr>
            <p:ph type="title"/>
          </p:nvPr>
        </p:nvSpPr>
        <p:spPr/>
        <p:txBody>
          <a:bodyPr/>
          <a:lstStyle/>
          <a:p>
            <a:r>
              <a:rPr lang="en-IN" dirty="0" smtClean="0"/>
              <a:t>3.  endocardium:</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376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N" sz="2400" b="1" dirty="0" smtClean="0">
                <a:solidFill>
                  <a:schemeClr val="accent4"/>
                </a:solidFill>
                <a:latin typeface="Century" pitchFamily="18" charset="0"/>
              </a:rPr>
              <a:t>The heart is divide into right and left sided by the septum, a partition consisting of myocardium converted by endocardium.</a:t>
            </a:r>
          </a:p>
          <a:p>
            <a:r>
              <a:rPr lang="en-IN" sz="2400" b="1" dirty="0" smtClean="0">
                <a:solidFill>
                  <a:schemeClr val="accent4"/>
                </a:solidFill>
                <a:latin typeface="Century" pitchFamily="18" charset="0"/>
              </a:rPr>
              <a:t>Each side is divide by an </a:t>
            </a:r>
            <a:r>
              <a:rPr lang="en-IN" sz="2400" b="1" dirty="0" err="1" smtClean="0">
                <a:solidFill>
                  <a:schemeClr val="accent4"/>
                </a:solidFill>
                <a:latin typeface="Century" pitchFamily="18" charset="0"/>
              </a:rPr>
              <a:t>antrioventricular</a:t>
            </a:r>
            <a:r>
              <a:rPr lang="en-IN" sz="2400" b="1" dirty="0" smtClean="0">
                <a:solidFill>
                  <a:schemeClr val="accent4"/>
                </a:solidFill>
                <a:latin typeface="Century" pitchFamily="18" charset="0"/>
              </a:rPr>
              <a:t> valve into upper atrium and the ventricle below.</a:t>
            </a:r>
          </a:p>
          <a:p>
            <a:r>
              <a:rPr lang="en-IN" sz="2400" b="1" dirty="0" err="1" smtClean="0">
                <a:solidFill>
                  <a:schemeClr val="accent4"/>
                </a:solidFill>
                <a:latin typeface="Century" pitchFamily="18" charset="0"/>
              </a:rPr>
              <a:t>Atrioventricular</a:t>
            </a:r>
            <a:r>
              <a:rPr lang="en-IN" sz="2400" b="1" dirty="0" smtClean="0">
                <a:solidFill>
                  <a:schemeClr val="accent4"/>
                </a:solidFill>
                <a:latin typeface="Century" pitchFamily="18" charset="0"/>
              </a:rPr>
              <a:t> valve: these are formed by double layer of endocardium.</a:t>
            </a:r>
          </a:p>
          <a:p>
            <a:r>
              <a:rPr lang="en-IN" sz="2400" b="1" dirty="0" smtClean="0">
                <a:solidFill>
                  <a:schemeClr val="accent4"/>
                </a:solidFill>
                <a:latin typeface="Century" pitchFamily="18" charset="0"/>
              </a:rPr>
              <a:t>Strengthen by a little fibrous tissue.</a:t>
            </a:r>
          </a:p>
        </p:txBody>
      </p:sp>
      <p:sp>
        <p:nvSpPr>
          <p:cNvPr id="3" name="Title 2"/>
          <p:cNvSpPr>
            <a:spLocks noGrp="1"/>
          </p:cNvSpPr>
          <p:nvPr>
            <p:ph type="title"/>
          </p:nvPr>
        </p:nvSpPr>
        <p:spPr/>
        <p:txBody>
          <a:bodyPr/>
          <a:lstStyle/>
          <a:p>
            <a:r>
              <a:rPr lang="en-IN" dirty="0" smtClean="0"/>
              <a:t>Interior of the heart</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0595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4098" name="Picture 2" descr="C:\Users\VISHAL\Downloads\images.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86868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1998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b="1" dirty="0">
                <a:solidFill>
                  <a:schemeClr val="accent4"/>
                </a:solidFill>
                <a:latin typeface="Century" pitchFamily="18" charset="0"/>
              </a:rPr>
              <a:t>AV </a:t>
            </a:r>
            <a:r>
              <a:rPr lang="en-IN" sz="2400" b="1" dirty="0" smtClean="0">
                <a:solidFill>
                  <a:schemeClr val="accent4"/>
                </a:solidFill>
                <a:latin typeface="Century" pitchFamily="18" charset="0"/>
              </a:rPr>
              <a:t>VALVES</a:t>
            </a:r>
            <a:r>
              <a:rPr lang="en-IN" sz="2400" b="1" dirty="0">
                <a:solidFill>
                  <a:schemeClr val="accent4"/>
                </a:solidFill>
                <a:latin typeface="Century" pitchFamily="18" charset="0"/>
              </a:rPr>
              <a:t>: right side AV valve has three flaps is known as tricuspid </a:t>
            </a:r>
            <a:r>
              <a:rPr lang="en-IN" sz="2400" b="1" dirty="0" smtClean="0">
                <a:solidFill>
                  <a:schemeClr val="accent4"/>
                </a:solidFill>
                <a:latin typeface="Century" pitchFamily="18" charset="0"/>
              </a:rPr>
              <a:t>valve, which separates right atrium and right ventricle.</a:t>
            </a:r>
            <a:endParaRPr lang="en-IN" sz="2400" b="1" dirty="0">
              <a:solidFill>
                <a:schemeClr val="accent4"/>
              </a:solidFill>
              <a:latin typeface="Century" pitchFamily="18" charset="0"/>
            </a:endParaRPr>
          </a:p>
          <a:p>
            <a:pPr algn="just"/>
            <a:r>
              <a:rPr lang="en-IN" sz="2400" b="1" dirty="0">
                <a:solidFill>
                  <a:schemeClr val="accent4"/>
                </a:solidFill>
                <a:latin typeface="Century" pitchFamily="18" charset="0"/>
              </a:rPr>
              <a:t>Left sided AV valve has two flaps is called as mitral valve or bicuspid </a:t>
            </a:r>
            <a:r>
              <a:rPr lang="en-IN" sz="2400" b="1" dirty="0" smtClean="0">
                <a:solidFill>
                  <a:schemeClr val="accent4"/>
                </a:solidFill>
                <a:latin typeface="Century" pitchFamily="18" charset="0"/>
              </a:rPr>
              <a:t>valve, which separates left atrium and left ventricle.</a:t>
            </a:r>
            <a:endParaRPr lang="en-IN" sz="2400" b="1" dirty="0">
              <a:solidFill>
                <a:schemeClr val="accent4"/>
              </a:solidFill>
              <a:latin typeface="Century" pitchFamily="18" charset="0"/>
            </a:endParaRPr>
          </a:p>
          <a:p>
            <a:endParaRPr lang="en-IN" b="1" dirty="0">
              <a:solidFill>
                <a:schemeClr val="accent4"/>
              </a:solidFill>
            </a:endParaRPr>
          </a:p>
        </p:txBody>
      </p:sp>
      <p:sp>
        <p:nvSpPr>
          <p:cNvPr id="3" name="Title 2"/>
          <p:cNvSpPr>
            <a:spLocks noGrp="1"/>
          </p:cNvSpPr>
          <p:nvPr>
            <p:ph type="title"/>
          </p:nvPr>
        </p:nvSpPr>
        <p:spPr/>
        <p:txBody>
          <a:bodyPr/>
          <a:lstStyle/>
          <a:p>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9061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b="1" dirty="0" smtClean="0">
                <a:solidFill>
                  <a:schemeClr val="accent4"/>
                </a:solidFill>
              </a:rPr>
              <a:t>There are four chambers of the heart.</a:t>
            </a:r>
          </a:p>
          <a:p>
            <a:r>
              <a:rPr lang="en-IN" sz="2400" b="1" dirty="0" smtClean="0">
                <a:solidFill>
                  <a:schemeClr val="accent4"/>
                </a:solidFill>
              </a:rPr>
              <a:t>1. right atrium – 2- 3 mm size</a:t>
            </a:r>
          </a:p>
          <a:p>
            <a:r>
              <a:rPr lang="en-IN" sz="2400" b="1" dirty="0" smtClean="0">
                <a:solidFill>
                  <a:schemeClr val="accent4"/>
                </a:solidFill>
              </a:rPr>
              <a:t>2.rigth ventricle-4-5 mm</a:t>
            </a:r>
          </a:p>
          <a:p>
            <a:r>
              <a:rPr lang="en-IN" sz="2400" b="1" dirty="0" smtClean="0">
                <a:solidFill>
                  <a:schemeClr val="accent4"/>
                </a:solidFill>
              </a:rPr>
              <a:t>3. left atrium – 2-3 mm</a:t>
            </a:r>
          </a:p>
          <a:p>
            <a:r>
              <a:rPr lang="en-IN" sz="2400" b="1" dirty="0" smtClean="0">
                <a:solidFill>
                  <a:schemeClr val="accent4"/>
                </a:solidFill>
              </a:rPr>
              <a:t>Left ventricle- 10-15 mm</a:t>
            </a:r>
            <a:endParaRPr lang="en-IN" b="1" dirty="0">
              <a:solidFill>
                <a:schemeClr val="accent4"/>
              </a:solidFill>
            </a:endParaRPr>
          </a:p>
        </p:txBody>
      </p:sp>
      <p:sp>
        <p:nvSpPr>
          <p:cNvPr id="3" name="Title 2"/>
          <p:cNvSpPr>
            <a:spLocks noGrp="1"/>
          </p:cNvSpPr>
          <p:nvPr>
            <p:ph type="title"/>
          </p:nvPr>
        </p:nvSpPr>
        <p:spPr/>
        <p:txBody>
          <a:bodyPr/>
          <a:lstStyle/>
          <a:p>
            <a:r>
              <a:rPr lang="en-IN" dirty="0" smtClean="0"/>
              <a:t>Chambers of the heart</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81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pPr algn="just"/>
            <a:r>
              <a:rPr lang="en-IN" sz="2400" b="1" dirty="0" smtClean="0">
                <a:solidFill>
                  <a:schemeClr val="accent4"/>
                </a:solidFill>
                <a:latin typeface="Century" pitchFamily="18" charset="0"/>
              </a:rPr>
              <a:t>The two largest veins of the body, the superior </a:t>
            </a:r>
            <a:r>
              <a:rPr lang="en-IN" sz="2400" b="1" dirty="0" err="1" smtClean="0">
                <a:solidFill>
                  <a:schemeClr val="accent4"/>
                </a:solidFill>
                <a:latin typeface="Century" pitchFamily="18" charset="0"/>
              </a:rPr>
              <a:t>vencava</a:t>
            </a:r>
            <a:r>
              <a:rPr lang="en-IN" sz="2400" b="1" dirty="0" smtClean="0">
                <a:solidFill>
                  <a:schemeClr val="accent4"/>
                </a:solidFill>
                <a:latin typeface="Century" pitchFamily="18" charset="0"/>
              </a:rPr>
              <a:t> and inferior </a:t>
            </a:r>
            <a:r>
              <a:rPr lang="en-IN" sz="2400" b="1" dirty="0" err="1" smtClean="0">
                <a:solidFill>
                  <a:schemeClr val="accent4"/>
                </a:solidFill>
                <a:latin typeface="Century" pitchFamily="18" charset="0"/>
              </a:rPr>
              <a:t>vencava</a:t>
            </a:r>
            <a:r>
              <a:rPr lang="en-IN" sz="2400" b="1" dirty="0" smtClean="0">
                <a:solidFill>
                  <a:schemeClr val="accent4"/>
                </a:solidFill>
                <a:latin typeface="Century" pitchFamily="18" charset="0"/>
              </a:rPr>
              <a:t> empty their contents into the right atrium.</a:t>
            </a:r>
          </a:p>
          <a:p>
            <a:pPr algn="just"/>
            <a:r>
              <a:rPr lang="en-IN" sz="2400" b="1" dirty="0" smtClean="0">
                <a:solidFill>
                  <a:schemeClr val="accent4"/>
                </a:solidFill>
                <a:latin typeface="Century" pitchFamily="18" charset="0"/>
              </a:rPr>
              <a:t>This blood passes via right </a:t>
            </a:r>
            <a:r>
              <a:rPr lang="en-IN" sz="2400" b="1" dirty="0" err="1" smtClean="0">
                <a:solidFill>
                  <a:schemeClr val="accent4"/>
                </a:solidFill>
                <a:latin typeface="Century" pitchFamily="18" charset="0"/>
              </a:rPr>
              <a:t>atrioventriculer</a:t>
            </a:r>
            <a:r>
              <a:rPr lang="en-IN" sz="2400" b="1" dirty="0" smtClean="0">
                <a:solidFill>
                  <a:schemeClr val="accent4"/>
                </a:solidFill>
                <a:latin typeface="Century" pitchFamily="18" charset="0"/>
              </a:rPr>
              <a:t> </a:t>
            </a:r>
            <a:r>
              <a:rPr lang="en-IN" sz="2400" b="1" dirty="0" err="1" smtClean="0">
                <a:solidFill>
                  <a:schemeClr val="accent4"/>
                </a:solidFill>
                <a:latin typeface="Century" pitchFamily="18" charset="0"/>
              </a:rPr>
              <a:t>vlave</a:t>
            </a:r>
            <a:r>
              <a:rPr lang="en-IN" sz="2400" b="1" dirty="0" smtClean="0">
                <a:solidFill>
                  <a:schemeClr val="accent4"/>
                </a:solidFill>
                <a:latin typeface="Century" pitchFamily="18" charset="0"/>
              </a:rPr>
              <a:t> into right ventricle and from there blood is pumped out into the pulmonary artery( the only artery in the body which caries deoxygenated blood).</a:t>
            </a:r>
          </a:p>
        </p:txBody>
      </p:sp>
      <p:sp>
        <p:nvSpPr>
          <p:cNvPr id="3" name="Title 2"/>
          <p:cNvSpPr>
            <a:spLocks noGrp="1"/>
          </p:cNvSpPr>
          <p:nvPr>
            <p:ph type="title"/>
          </p:nvPr>
        </p:nvSpPr>
        <p:spPr>
          <a:xfrm>
            <a:off x="381000" y="355847"/>
            <a:ext cx="6858000" cy="1054394"/>
          </a:xfrm>
        </p:spPr>
        <p:txBody>
          <a:bodyPr/>
          <a:lstStyle/>
          <a:p>
            <a:r>
              <a:rPr lang="en-IN" dirty="0" smtClean="0"/>
              <a:t>Blood flow through the heart</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3556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sz="2400" b="1" dirty="0" smtClean="0">
                <a:solidFill>
                  <a:schemeClr val="accent4"/>
                </a:solidFill>
                <a:latin typeface="Century" pitchFamily="18" charset="0"/>
              </a:rPr>
              <a:t>The heart is a roughly cone shaped hollow muscular organ.</a:t>
            </a:r>
          </a:p>
          <a:p>
            <a:r>
              <a:rPr lang="en-IN" sz="2400" b="1" dirty="0" smtClean="0">
                <a:solidFill>
                  <a:schemeClr val="accent4"/>
                </a:solidFill>
                <a:latin typeface="Century" pitchFamily="18" charset="0"/>
              </a:rPr>
              <a:t>Length: 10 cm</a:t>
            </a:r>
          </a:p>
          <a:p>
            <a:r>
              <a:rPr lang="en-IN" sz="2400" b="1" dirty="0" smtClean="0">
                <a:solidFill>
                  <a:schemeClr val="accent4"/>
                </a:solidFill>
                <a:latin typeface="Century" pitchFamily="18" charset="0"/>
              </a:rPr>
              <a:t>Weight: 225 g in women</a:t>
            </a:r>
          </a:p>
          <a:p>
            <a:r>
              <a:rPr lang="en-IN" sz="2400" b="1" dirty="0" smtClean="0">
                <a:solidFill>
                  <a:schemeClr val="accent4"/>
                </a:solidFill>
                <a:latin typeface="Century" pitchFamily="18" charset="0"/>
              </a:rPr>
              <a:t>310 g in men</a:t>
            </a:r>
          </a:p>
          <a:p>
            <a:endParaRPr lang="en-IN" sz="2400" b="1" dirty="0">
              <a:solidFill>
                <a:schemeClr val="accent4"/>
              </a:solidFill>
              <a:latin typeface="Century" pitchFamily="18" charset="0"/>
            </a:endParaRPr>
          </a:p>
          <a:p>
            <a:r>
              <a:rPr lang="en-IN" sz="2400" b="1" dirty="0" smtClean="0">
                <a:solidFill>
                  <a:schemeClr val="accent4"/>
                </a:solidFill>
                <a:latin typeface="Century" pitchFamily="18" charset="0"/>
              </a:rPr>
              <a:t>Position/location: the heart lies in the thoracic cavity in the mediastinum( the space between two lungs).</a:t>
            </a:r>
          </a:p>
          <a:p>
            <a:r>
              <a:rPr lang="en-IN" sz="2400" b="1" dirty="0" smtClean="0">
                <a:solidFill>
                  <a:schemeClr val="accent4"/>
                </a:solidFill>
                <a:latin typeface="Century" pitchFamily="18" charset="0"/>
              </a:rPr>
              <a:t>It lies obliquely little more to the left that right and presents a base above and apex below</a:t>
            </a:r>
            <a:r>
              <a:rPr lang="en-IN" sz="2400" dirty="0" smtClean="0">
                <a:solidFill>
                  <a:schemeClr val="accent4"/>
                </a:solidFill>
              </a:rPr>
              <a:t>.</a:t>
            </a:r>
            <a:endParaRPr lang="en-IN" dirty="0">
              <a:solidFill>
                <a:schemeClr val="accent4"/>
              </a:solidFill>
            </a:endParaRPr>
          </a:p>
        </p:txBody>
      </p:sp>
      <p:sp>
        <p:nvSpPr>
          <p:cNvPr id="3" name="Title 2"/>
          <p:cNvSpPr>
            <a:spLocks noGrp="1"/>
          </p:cNvSpPr>
          <p:nvPr>
            <p:ph type="title"/>
          </p:nvPr>
        </p:nvSpPr>
        <p:spPr/>
        <p:txBody>
          <a:bodyPr/>
          <a:lstStyle/>
          <a:p>
            <a:r>
              <a:rPr lang="en-IN" dirty="0" smtClean="0"/>
              <a:t>introduction</a:t>
            </a:r>
            <a:endParaRPr lang="en-IN" dirty="0"/>
          </a:p>
        </p:txBody>
      </p:sp>
      <p:pic>
        <p:nvPicPr>
          <p:cNvPr id="5122"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6082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b="1" dirty="0">
                <a:solidFill>
                  <a:schemeClr val="accent4"/>
                </a:solidFill>
                <a:latin typeface="Century" pitchFamily="18" charset="0"/>
              </a:rPr>
              <a:t>At the opening of pulmonary artery pulmonary valve is present which prevents backflow of the blood into right ventricle , it is also known as semi-</a:t>
            </a:r>
            <a:r>
              <a:rPr lang="en-IN" sz="2400" b="1" dirty="0" err="1">
                <a:solidFill>
                  <a:schemeClr val="accent4"/>
                </a:solidFill>
                <a:latin typeface="Century" pitchFamily="18" charset="0"/>
              </a:rPr>
              <a:t>luner</a:t>
            </a:r>
            <a:r>
              <a:rPr lang="en-IN" sz="2400" b="1" dirty="0">
                <a:solidFill>
                  <a:schemeClr val="accent4"/>
                </a:solidFill>
                <a:latin typeface="Century" pitchFamily="18" charset="0"/>
              </a:rPr>
              <a:t> valve.</a:t>
            </a:r>
          </a:p>
          <a:p>
            <a:pPr algn="just"/>
            <a:r>
              <a:rPr lang="en-IN" sz="2400" b="1" dirty="0">
                <a:solidFill>
                  <a:schemeClr val="accent4"/>
                </a:solidFill>
                <a:latin typeface="Century" pitchFamily="18" charset="0"/>
              </a:rPr>
              <a:t>After leaving the heart  the pulmonary artery divides into left and right pulmonary arteries, which carry the blood to the lungs where exchange of gases takes place, carbon dioxide excreted and oxygen is absorbed.</a:t>
            </a:r>
          </a:p>
          <a:p>
            <a:endParaRPr lang="en-IN" sz="2400" b="1" dirty="0">
              <a:solidFill>
                <a:schemeClr val="accent4"/>
              </a:solidFill>
            </a:endParaRPr>
          </a:p>
        </p:txBody>
      </p:sp>
      <p:sp>
        <p:nvSpPr>
          <p:cNvPr id="3" name="Title 2"/>
          <p:cNvSpPr>
            <a:spLocks noGrp="1"/>
          </p:cNvSpPr>
          <p:nvPr>
            <p:ph type="title"/>
          </p:nvPr>
        </p:nvSpPr>
        <p:spPr/>
        <p:txBody>
          <a:bodyPr/>
          <a:lstStyle/>
          <a:p>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7605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b="1" dirty="0" smtClean="0">
                <a:solidFill>
                  <a:schemeClr val="accent4"/>
                </a:solidFill>
                <a:latin typeface="Century" pitchFamily="18" charset="0"/>
              </a:rPr>
              <a:t>After purification of blood in the lungs two pulmonary veins carry oxygenated blood back to the left atrium.</a:t>
            </a:r>
          </a:p>
          <a:p>
            <a:pPr algn="just"/>
            <a:r>
              <a:rPr lang="en-IN" sz="2400" b="1" dirty="0" smtClean="0">
                <a:solidFill>
                  <a:schemeClr val="accent4"/>
                </a:solidFill>
                <a:latin typeface="Century" pitchFamily="18" charset="0"/>
              </a:rPr>
              <a:t>Blood than passes through left </a:t>
            </a:r>
            <a:r>
              <a:rPr lang="en-IN" sz="2400" b="1" dirty="0" err="1" smtClean="0">
                <a:solidFill>
                  <a:schemeClr val="accent4"/>
                </a:solidFill>
                <a:latin typeface="Century" pitchFamily="18" charset="0"/>
              </a:rPr>
              <a:t>atrioventriculer</a:t>
            </a:r>
            <a:r>
              <a:rPr lang="en-IN" sz="2400" b="1" dirty="0" smtClean="0">
                <a:solidFill>
                  <a:schemeClr val="accent4"/>
                </a:solidFill>
                <a:latin typeface="Century" pitchFamily="18" charset="0"/>
              </a:rPr>
              <a:t> valve ( mitral valve, bicuspid valve) into the left ventricle and from there blood Is pumped out into the aorta( the first artery of general circulation).</a:t>
            </a:r>
          </a:p>
          <a:p>
            <a:pPr algn="just"/>
            <a:r>
              <a:rPr lang="en-IN" sz="2400" b="1" dirty="0" smtClean="0">
                <a:solidFill>
                  <a:schemeClr val="accent4"/>
                </a:solidFill>
                <a:latin typeface="Century" pitchFamily="18" charset="0"/>
              </a:rPr>
              <a:t>The opening of aorta is guarded by the aortic valve.( at the opening of aorta there are valve present which is called as semilunar or aortic valve.</a:t>
            </a:r>
            <a:endParaRPr lang="en-IN" sz="2400" b="1" dirty="0">
              <a:solidFill>
                <a:schemeClr val="accent4"/>
              </a:solidFill>
              <a:latin typeface="Century" pitchFamily="18" charset="0"/>
            </a:endParaRPr>
          </a:p>
        </p:txBody>
      </p:sp>
      <p:sp>
        <p:nvSpPr>
          <p:cNvPr id="3" name="Title 2"/>
          <p:cNvSpPr>
            <a:spLocks noGrp="1"/>
          </p:cNvSpPr>
          <p:nvPr>
            <p:ph type="title"/>
          </p:nvPr>
        </p:nvSpPr>
        <p:spPr/>
        <p:txBody>
          <a:bodyPr/>
          <a:lstStyle/>
          <a:p>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6573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b="1" dirty="0" smtClean="0">
                <a:solidFill>
                  <a:schemeClr val="accent4"/>
                </a:solidFill>
                <a:latin typeface="Century" pitchFamily="18" charset="0"/>
              </a:rPr>
              <a:t>However , it should be noted that both atria contract at the same time and this followed by the simultaneous contraction of both ventricle</a:t>
            </a:r>
            <a:r>
              <a:rPr lang="en-IN" sz="2400" dirty="0" smtClean="0">
                <a:latin typeface="Century" pitchFamily="18" charset="0"/>
              </a:rPr>
              <a:t>s.</a:t>
            </a:r>
            <a:endParaRPr lang="en-IN" dirty="0">
              <a:latin typeface="Century" pitchFamily="18" charset="0"/>
            </a:endParaRPr>
          </a:p>
        </p:txBody>
      </p:sp>
      <p:sp>
        <p:nvSpPr>
          <p:cNvPr id="3" name="Title 2"/>
          <p:cNvSpPr>
            <a:spLocks noGrp="1"/>
          </p:cNvSpPr>
          <p:nvPr>
            <p:ph type="title"/>
          </p:nvPr>
        </p:nvSpPr>
        <p:spPr/>
        <p:txBody>
          <a:bodyPr/>
          <a:lstStyle/>
          <a:p>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2015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2050" name="Picture 2" descr="C:\Users\VISHAL\Downloads\heart-diagram-blood-flow-5510c7b0b35db.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 y="152400"/>
            <a:ext cx="8839200"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6562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lgn="just">
              <a:buNone/>
            </a:pPr>
            <a:r>
              <a:rPr lang="en-IN" b="1" dirty="0">
                <a:solidFill>
                  <a:srgbClr val="FFFF00"/>
                </a:solidFill>
              </a:rPr>
              <a:t> </a:t>
            </a:r>
            <a:r>
              <a:rPr lang="en-IN" sz="2400" b="1" dirty="0" smtClean="0">
                <a:solidFill>
                  <a:schemeClr val="accent4"/>
                </a:solidFill>
                <a:latin typeface="Century" pitchFamily="18" charset="0"/>
              </a:rPr>
              <a:t>arterial supply: the heart is supplied with arterial blood by the right and left coronary arteries.</a:t>
            </a:r>
          </a:p>
          <a:p>
            <a:pPr marL="45720" indent="0" algn="just">
              <a:buNone/>
            </a:pPr>
            <a:r>
              <a:rPr lang="en-IN" sz="2400" b="1" dirty="0" smtClean="0">
                <a:solidFill>
                  <a:schemeClr val="accent4"/>
                </a:solidFill>
                <a:latin typeface="Century" pitchFamily="18" charset="0"/>
              </a:rPr>
              <a:t>The coronary arteries branch from the ascending aorta.</a:t>
            </a:r>
          </a:p>
          <a:p>
            <a:pPr marL="45720" indent="0" algn="just">
              <a:buNone/>
            </a:pPr>
            <a:r>
              <a:rPr lang="en-IN" sz="2400" b="1" dirty="0" smtClean="0">
                <a:solidFill>
                  <a:schemeClr val="accent4"/>
                </a:solidFill>
                <a:latin typeface="Century" pitchFamily="18" charset="0"/>
              </a:rPr>
              <a:t>The coronary arteries receives about 5%  of the blood pumped from the heart. </a:t>
            </a:r>
          </a:p>
          <a:p>
            <a:pPr marL="45720" indent="0" algn="just">
              <a:buNone/>
            </a:pPr>
            <a:r>
              <a:rPr lang="en-IN" sz="2400" b="1" dirty="0" smtClean="0">
                <a:solidFill>
                  <a:schemeClr val="accent4"/>
                </a:solidFill>
                <a:latin typeface="Century" pitchFamily="18" charset="0"/>
              </a:rPr>
              <a:t>Large amount of blood supply especially to the left ventricle.</a:t>
            </a:r>
          </a:p>
          <a:p>
            <a:pPr marL="45720" indent="0" algn="just">
              <a:buNone/>
            </a:pPr>
            <a:r>
              <a:rPr lang="en-IN" sz="2400" b="1" dirty="0" smtClean="0">
                <a:solidFill>
                  <a:schemeClr val="accent4"/>
                </a:solidFill>
                <a:latin typeface="Century" pitchFamily="18" charset="0"/>
              </a:rPr>
              <a:t>There are two coronary arteries :</a:t>
            </a:r>
          </a:p>
          <a:p>
            <a:pPr marL="502920" indent="-457200" algn="just">
              <a:buAutoNum type="arabicPeriod"/>
            </a:pPr>
            <a:r>
              <a:rPr lang="en-IN" sz="2400" b="1" dirty="0" smtClean="0">
                <a:solidFill>
                  <a:schemeClr val="accent4"/>
                </a:solidFill>
                <a:latin typeface="Century" pitchFamily="18" charset="0"/>
              </a:rPr>
              <a:t>Right coronary artery</a:t>
            </a:r>
          </a:p>
          <a:p>
            <a:pPr marL="502920" indent="-457200" algn="just">
              <a:buAutoNum type="arabicPeriod"/>
            </a:pPr>
            <a:r>
              <a:rPr lang="en-IN" sz="2400" b="1" dirty="0" smtClean="0">
                <a:solidFill>
                  <a:schemeClr val="accent4"/>
                </a:solidFill>
                <a:latin typeface="Century" pitchFamily="18" charset="0"/>
              </a:rPr>
              <a:t>Left coronary artery</a:t>
            </a:r>
          </a:p>
          <a:p>
            <a:pPr marL="45720" indent="0">
              <a:buNone/>
            </a:pPr>
            <a:endParaRPr lang="en-IN" dirty="0"/>
          </a:p>
        </p:txBody>
      </p:sp>
      <p:sp>
        <p:nvSpPr>
          <p:cNvPr id="3" name="Title 2"/>
          <p:cNvSpPr>
            <a:spLocks noGrp="1"/>
          </p:cNvSpPr>
          <p:nvPr>
            <p:ph type="title"/>
          </p:nvPr>
        </p:nvSpPr>
        <p:spPr>
          <a:xfrm>
            <a:off x="381000" y="355847"/>
            <a:ext cx="7162800" cy="1054394"/>
          </a:xfrm>
        </p:spPr>
        <p:txBody>
          <a:bodyPr/>
          <a:lstStyle/>
          <a:p>
            <a:r>
              <a:rPr lang="en-IN" dirty="0" smtClean="0"/>
              <a:t>Blood circulation to the heart/ coronary circulation</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1443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1026" name="Picture 2" descr="C:\Users\VISHAL\Downloads\widowmaker-medium-3x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304800"/>
            <a:ext cx="8686800" cy="617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392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b="1" dirty="0" smtClean="0">
                <a:solidFill>
                  <a:schemeClr val="bg1"/>
                </a:solidFill>
                <a:latin typeface="Century" pitchFamily="18" charset="0"/>
              </a:rPr>
              <a:t>1. right coronary artery:</a:t>
            </a:r>
          </a:p>
          <a:p>
            <a:r>
              <a:rPr lang="en-IN" sz="2400" b="1" dirty="0" smtClean="0">
                <a:solidFill>
                  <a:schemeClr val="accent4"/>
                </a:solidFill>
                <a:latin typeface="Century" pitchFamily="18" charset="0"/>
              </a:rPr>
              <a:t>It supplies small branches to the right side heart. Right  arteries having two branches:</a:t>
            </a:r>
          </a:p>
          <a:p>
            <a:endParaRPr lang="en-IN" sz="2400" b="1" dirty="0">
              <a:solidFill>
                <a:schemeClr val="accent4"/>
              </a:solidFill>
              <a:latin typeface="Century" pitchFamily="18" charset="0"/>
            </a:endParaRPr>
          </a:p>
          <a:p>
            <a:r>
              <a:rPr lang="en-IN" sz="2400" b="1" dirty="0" smtClean="0">
                <a:solidFill>
                  <a:schemeClr val="accent4"/>
                </a:solidFill>
                <a:latin typeface="Century" pitchFamily="18" charset="0"/>
              </a:rPr>
              <a:t>Posterior inter ventricular branch</a:t>
            </a:r>
          </a:p>
          <a:p>
            <a:r>
              <a:rPr lang="en-IN" sz="2400" b="1" dirty="0" smtClean="0">
                <a:solidFill>
                  <a:schemeClr val="accent4"/>
                </a:solidFill>
                <a:latin typeface="Century" pitchFamily="18" charset="0"/>
              </a:rPr>
              <a:t>Marginal branches</a:t>
            </a:r>
          </a:p>
          <a:p>
            <a:r>
              <a:rPr lang="en-IN" sz="2400" b="1" dirty="0" smtClean="0">
                <a:solidFill>
                  <a:schemeClr val="accent4"/>
                </a:solidFill>
                <a:latin typeface="Century" pitchFamily="18" charset="0"/>
              </a:rPr>
              <a:t>The posterior inter ventricular branches supplies blood to the wall of two ventricles.</a:t>
            </a:r>
          </a:p>
          <a:p>
            <a:r>
              <a:rPr lang="en-IN" sz="2400" b="1" dirty="0" smtClean="0">
                <a:solidFill>
                  <a:schemeClr val="accent4"/>
                </a:solidFill>
                <a:latin typeface="Century" pitchFamily="18" charset="0"/>
              </a:rPr>
              <a:t>The marginal branches supplies </a:t>
            </a:r>
            <a:r>
              <a:rPr lang="en-IN" sz="2400" b="1" dirty="0" smtClean="0">
                <a:solidFill>
                  <a:srgbClr val="C00000"/>
                </a:solidFill>
                <a:latin typeface="Century" pitchFamily="18" charset="0"/>
              </a:rPr>
              <a:t>blood to the right ventricles.</a:t>
            </a:r>
            <a:endParaRPr lang="en-IN" sz="2400" b="1" dirty="0">
              <a:solidFill>
                <a:srgbClr val="C00000"/>
              </a:solidFill>
              <a:latin typeface="Century" pitchFamily="18" charset="0"/>
            </a:endParaRPr>
          </a:p>
        </p:txBody>
      </p:sp>
      <p:sp>
        <p:nvSpPr>
          <p:cNvPr id="3" name="Title 2"/>
          <p:cNvSpPr>
            <a:spLocks noGrp="1"/>
          </p:cNvSpPr>
          <p:nvPr>
            <p:ph type="title"/>
          </p:nvPr>
        </p:nvSpPr>
        <p:spPr/>
        <p:txBody>
          <a:bodyPr/>
          <a:lstStyle/>
          <a:p>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610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b="1" dirty="0" smtClean="0">
                <a:solidFill>
                  <a:schemeClr val="bg1"/>
                </a:solidFill>
                <a:latin typeface="Century" pitchFamily="18" charset="0"/>
              </a:rPr>
              <a:t>2. left coronary artery: </a:t>
            </a:r>
          </a:p>
          <a:p>
            <a:pPr algn="just"/>
            <a:r>
              <a:rPr lang="en-IN" sz="2400" b="1" dirty="0" smtClean="0">
                <a:solidFill>
                  <a:schemeClr val="accent4"/>
                </a:solidFill>
                <a:latin typeface="Century" pitchFamily="18" charset="0"/>
              </a:rPr>
              <a:t>The left coronary artery passes inferior to the left circle &amp; divides into the anterior inter ventricular branch &amp; the circumflex branches.</a:t>
            </a:r>
          </a:p>
          <a:p>
            <a:pPr algn="just"/>
            <a:r>
              <a:rPr lang="en-IN" sz="2400" b="1" dirty="0" smtClean="0">
                <a:solidFill>
                  <a:schemeClr val="accent4"/>
                </a:solidFill>
                <a:latin typeface="Century" pitchFamily="18" charset="0"/>
              </a:rPr>
              <a:t>The anterior inter </a:t>
            </a:r>
            <a:r>
              <a:rPr lang="en-IN" sz="2400" b="1" dirty="0" err="1" smtClean="0">
                <a:solidFill>
                  <a:schemeClr val="accent4"/>
                </a:solidFill>
                <a:latin typeface="Century" pitchFamily="18" charset="0"/>
              </a:rPr>
              <a:t>ventriculer</a:t>
            </a:r>
            <a:r>
              <a:rPr lang="en-IN" sz="2400" b="1" dirty="0" smtClean="0">
                <a:solidFill>
                  <a:schemeClr val="accent4"/>
                </a:solidFill>
                <a:latin typeface="Century" pitchFamily="18" charset="0"/>
              </a:rPr>
              <a:t> branches will supplies oxygenated blood to the walls of both ventricles.</a:t>
            </a:r>
          </a:p>
          <a:p>
            <a:r>
              <a:rPr lang="en-IN" sz="2400" b="1" dirty="0" smtClean="0">
                <a:solidFill>
                  <a:schemeClr val="accent4"/>
                </a:solidFill>
                <a:latin typeface="Century" pitchFamily="18" charset="0"/>
              </a:rPr>
              <a:t>The circumflex  branch will supplies oxygenated blood to the walls of </a:t>
            </a:r>
            <a:r>
              <a:rPr lang="en-IN" sz="2400" b="1" dirty="0" smtClean="0">
                <a:solidFill>
                  <a:schemeClr val="accent1"/>
                </a:solidFill>
                <a:latin typeface="Century" pitchFamily="18" charset="0"/>
              </a:rPr>
              <a:t>the left ventricle  &amp; left atrium.</a:t>
            </a:r>
            <a:endParaRPr lang="en-IN" sz="2400" b="1" dirty="0">
              <a:solidFill>
                <a:schemeClr val="accent1"/>
              </a:solidFill>
              <a:latin typeface="Century" pitchFamily="18" charset="0"/>
            </a:endParaRPr>
          </a:p>
        </p:txBody>
      </p:sp>
      <p:sp>
        <p:nvSpPr>
          <p:cNvPr id="3" name="Title 2"/>
          <p:cNvSpPr>
            <a:spLocks noGrp="1"/>
          </p:cNvSpPr>
          <p:nvPr>
            <p:ph type="title"/>
          </p:nvPr>
        </p:nvSpPr>
        <p:spPr/>
        <p:txBody>
          <a:bodyPr/>
          <a:lstStyle/>
          <a:p>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1262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2050" name="Picture 2" descr="C:\Users\VISHAL\Downloads\i3_l.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457200"/>
            <a:ext cx="8763000" cy="617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2863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b="1" dirty="0" smtClean="0">
                <a:solidFill>
                  <a:srgbClr val="0070C0"/>
                </a:solidFill>
                <a:latin typeface="Century" pitchFamily="18" charset="0"/>
              </a:rPr>
              <a:t>Venous drainage: </a:t>
            </a:r>
            <a:r>
              <a:rPr lang="en-IN" sz="2400" b="1" dirty="0" smtClean="0">
                <a:solidFill>
                  <a:schemeClr val="accent1"/>
                </a:solidFill>
                <a:latin typeface="Century" pitchFamily="18" charset="0"/>
              </a:rPr>
              <a:t>most of venous blood is collected into number of cardiac veins that join to form the coronary sinus, which opens into the right atrium</a:t>
            </a:r>
            <a:r>
              <a:rPr lang="en-IN" sz="2400" dirty="0" smtClean="0">
                <a:solidFill>
                  <a:srgbClr val="FFFF00"/>
                </a:solidFill>
              </a:rPr>
              <a:t>.</a:t>
            </a:r>
            <a:endParaRPr lang="en-IN" sz="2400" dirty="0">
              <a:solidFill>
                <a:srgbClr val="FFFF00"/>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604734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0-505694104-heart-anatomy.jpg"/>
          <p:cNvPicPr>
            <a:picLocks noGrp="1" noChangeAspect="1"/>
          </p:cNvPicPr>
          <p:nvPr>
            <p:ph idx="1"/>
          </p:nvPr>
        </p:nvPicPr>
        <p:blipFill>
          <a:blip r:embed="rId2"/>
          <a:stretch>
            <a:fillRect/>
          </a:stretch>
        </p:blipFill>
        <p:spPr>
          <a:xfrm>
            <a:off x="228600" y="304800"/>
            <a:ext cx="8610600" cy="6172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b="1" dirty="0" err="1" smtClean="0">
                <a:solidFill>
                  <a:srgbClr val="00B050"/>
                </a:solidFill>
                <a:latin typeface="Century" pitchFamily="18" charset="0"/>
              </a:rPr>
              <a:t>Autorythmicity</a:t>
            </a:r>
            <a:r>
              <a:rPr lang="en-IN" sz="2400" b="1" dirty="0" smtClean="0">
                <a:solidFill>
                  <a:srgbClr val="00B050"/>
                </a:solidFill>
                <a:latin typeface="Century" pitchFamily="18" charset="0"/>
              </a:rPr>
              <a:t>: </a:t>
            </a:r>
            <a:r>
              <a:rPr lang="en-IN" sz="2400" b="1" dirty="0">
                <a:solidFill>
                  <a:srgbClr val="00B050"/>
                </a:solidFill>
                <a:latin typeface="Century" pitchFamily="18" charset="0"/>
              </a:rPr>
              <a:t> </a:t>
            </a:r>
            <a:r>
              <a:rPr lang="en-IN" sz="2400" b="1" dirty="0" smtClean="0">
                <a:solidFill>
                  <a:schemeClr val="accent1"/>
                </a:solidFill>
                <a:latin typeface="Century" pitchFamily="18" charset="0"/>
              </a:rPr>
              <a:t>THE heart posses the property of generating its own electrical impulse &amp; beats independently of nervous  or hormonal control.</a:t>
            </a:r>
          </a:p>
          <a:p>
            <a:pPr algn="just"/>
            <a:r>
              <a:rPr lang="en-IN" sz="2400" b="1" dirty="0" smtClean="0">
                <a:solidFill>
                  <a:schemeClr val="accent1"/>
                </a:solidFill>
                <a:latin typeface="Century" pitchFamily="18" charset="0"/>
              </a:rPr>
              <a:t>It is </a:t>
            </a:r>
            <a:r>
              <a:rPr lang="en-IN" sz="2400" b="1" dirty="0" err="1" smtClean="0">
                <a:solidFill>
                  <a:schemeClr val="accent1"/>
                </a:solidFill>
                <a:latin typeface="Century" pitchFamily="18" charset="0"/>
              </a:rPr>
              <a:t>suppllied</a:t>
            </a:r>
            <a:r>
              <a:rPr lang="en-IN" sz="2400" b="1" dirty="0" smtClean="0">
                <a:solidFill>
                  <a:schemeClr val="accent1"/>
                </a:solidFill>
                <a:latin typeface="Century" pitchFamily="18" charset="0"/>
              </a:rPr>
              <a:t> with both sympathetic &amp; Para sympathetic </a:t>
            </a:r>
            <a:r>
              <a:rPr lang="en-IN" sz="2400" b="1" dirty="0" err="1" smtClean="0">
                <a:solidFill>
                  <a:schemeClr val="accent1"/>
                </a:solidFill>
                <a:latin typeface="Century" pitchFamily="18" charset="0"/>
              </a:rPr>
              <a:t>automic</a:t>
            </a:r>
            <a:r>
              <a:rPr lang="en-IN" sz="2400" b="1" dirty="0" smtClean="0">
                <a:solidFill>
                  <a:schemeClr val="accent1"/>
                </a:solidFill>
                <a:latin typeface="Century" pitchFamily="18" charset="0"/>
              </a:rPr>
              <a:t> nerve fibres.</a:t>
            </a:r>
          </a:p>
          <a:p>
            <a:pPr algn="just"/>
            <a:endParaRPr lang="en-IN" sz="2400" b="1" dirty="0">
              <a:solidFill>
                <a:schemeClr val="accent1"/>
              </a:solidFill>
              <a:latin typeface="Century" pitchFamily="18" charset="0"/>
            </a:endParaRPr>
          </a:p>
          <a:p>
            <a:pPr algn="just"/>
            <a:r>
              <a:rPr lang="en-IN" sz="2400" b="1" dirty="0" smtClean="0">
                <a:solidFill>
                  <a:schemeClr val="accent1"/>
                </a:solidFill>
                <a:latin typeface="Century" pitchFamily="18" charset="0"/>
              </a:rPr>
              <a:t>Components: SA NODE: </a:t>
            </a:r>
            <a:r>
              <a:rPr lang="en-IN" sz="2400" b="1" dirty="0" err="1" smtClean="0">
                <a:solidFill>
                  <a:schemeClr val="accent1"/>
                </a:solidFill>
                <a:latin typeface="Century" pitchFamily="18" charset="0"/>
              </a:rPr>
              <a:t>sino</a:t>
            </a:r>
            <a:r>
              <a:rPr lang="en-IN" sz="2400" b="1" dirty="0" smtClean="0">
                <a:solidFill>
                  <a:schemeClr val="accent1"/>
                </a:solidFill>
                <a:latin typeface="Century" pitchFamily="18" charset="0"/>
              </a:rPr>
              <a:t>-atrial node</a:t>
            </a:r>
          </a:p>
          <a:p>
            <a:pPr algn="just"/>
            <a:r>
              <a:rPr lang="en-IN" sz="2400" b="1" dirty="0" smtClean="0">
                <a:solidFill>
                  <a:schemeClr val="accent1"/>
                </a:solidFill>
                <a:latin typeface="Century" pitchFamily="18" charset="0"/>
              </a:rPr>
              <a:t>AV NODE: </a:t>
            </a:r>
            <a:r>
              <a:rPr lang="en-IN" sz="2400" b="1" dirty="0" err="1" smtClean="0">
                <a:solidFill>
                  <a:schemeClr val="accent1"/>
                </a:solidFill>
                <a:latin typeface="Century" pitchFamily="18" charset="0"/>
              </a:rPr>
              <a:t>atrio</a:t>
            </a:r>
            <a:r>
              <a:rPr lang="en-IN" sz="2400" b="1" dirty="0" smtClean="0">
                <a:solidFill>
                  <a:schemeClr val="accent1"/>
                </a:solidFill>
                <a:latin typeface="Century" pitchFamily="18" charset="0"/>
              </a:rPr>
              <a:t>-ventricular node</a:t>
            </a:r>
          </a:p>
          <a:p>
            <a:pPr algn="just"/>
            <a:r>
              <a:rPr lang="en-IN" sz="2400" b="1" dirty="0" smtClean="0">
                <a:solidFill>
                  <a:schemeClr val="accent1"/>
                </a:solidFill>
                <a:latin typeface="Century" pitchFamily="18" charset="0"/>
              </a:rPr>
              <a:t>AV bundle (bundle of his): </a:t>
            </a:r>
            <a:r>
              <a:rPr lang="en-IN" sz="2400" b="1" dirty="0" err="1" smtClean="0">
                <a:solidFill>
                  <a:schemeClr val="accent1"/>
                </a:solidFill>
                <a:latin typeface="Century" pitchFamily="18" charset="0"/>
              </a:rPr>
              <a:t>atrio</a:t>
            </a:r>
            <a:r>
              <a:rPr lang="en-IN" sz="2400" b="1" dirty="0" smtClean="0">
                <a:solidFill>
                  <a:schemeClr val="accent1"/>
                </a:solidFill>
                <a:latin typeface="Century" pitchFamily="18" charset="0"/>
              </a:rPr>
              <a:t> ventricular </a:t>
            </a:r>
            <a:r>
              <a:rPr lang="en-IN" sz="2400" b="1" dirty="0" err="1" smtClean="0">
                <a:solidFill>
                  <a:schemeClr val="accent1"/>
                </a:solidFill>
                <a:latin typeface="Century" pitchFamily="18" charset="0"/>
              </a:rPr>
              <a:t>bandle</a:t>
            </a:r>
            <a:endParaRPr lang="en-IN" sz="2400" b="1" dirty="0" smtClean="0">
              <a:solidFill>
                <a:schemeClr val="accent1"/>
              </a:solidFill>
              <a:latin typeface="Century" pitchFamily="18" charset="0"/>
            </a:endParaRPr>
          </a:p>
          <a:p>
            <a:pPr algn="just"/>
            <a:endParaRPr lang="en-IN" b="1" dirty="0">
              <a:solidFill>
                <a:schemeClr val="accent1"/>
              </a:solidFill>
              <a:latin typeface="Century" pitchFamily="18" charset="0"/>
            </a:endParaRPr>
          </a:p>
        </p:txBody>
      </p:sp>
      <p:sp>
        <p:nvSpPr>
          <p:cNvPr id="3" name="Title 2"/>
          <p:cNvSpPr>
            <a:spLocks noGrp="1"/>
          </p:cNvSpPr>
          <p:nvPr>
            <p:ph type="title"/>
          </p:nvPr>
        </p:nvSpPr>
        <p:spPr/>
        <p:txBody>
          <a:bodyPr/>
          <a:lstStyle/>
          <a:p>
            <a:r>
              <a:rPr lang="en-IN" dirty="0" smtClean="0">
                <a:latin typeface="Algerian" pitchFamily="82" charset="0"/>
              </a:rPr>
              <a:t>Conductive system of heart</a:t>
            </a:r>
            <a:endParaRPr lang="en-IN" dirty="0">
              <a:latin typeface="Algerian" pitchFamily="82" charset="0"/>
            </a:endParaRPr>
          </a:p>
        </p:txBody>
      </p:sp>
    </p:spTree>
    <p:extLst>
      <p:ext uri="{BB962C8B-B14F-4D97-AF65-F5344CB8AC3E}">
        <p14:creationId xmlns:p14="http://schemas.microsoft.com/office/powerpoint/2010/main" xmlns="" val="3906672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1026" name="Picture 2" descr="C:\Users\VISHAL\Downloads\600px-Cardiac_Conduction_System.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534400"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5282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smtClean="0">
                <a:solidFill>
                  <a:schemeClr val="bg1"/>
                </a:solidFill>
                <a:latin typeface="Century" pitchFamily="18" charset="0"/>
              </a:rPr>
              <a:t>SA NODE: SINO ATRIAL NODE</a:t>
            </a:r>
          </a:p>
          <a:p>
            <a:r>
              <a:rPr lang="en-IN" b="1" dirty="0" smtClean="0">
                <a:solidFill>
                  <a:schemeClr val="accent1"/>
                </a:solidFill>
                <a:latin typeface="Century" pitchFamily="18" charset="0"/>
              </a:rPr>
              <a:t>This is small mass of specialise cells lies in the opening of the superior </a:t>
            </a:r>
            <a:r>
              <a:rPr lang="en-IN" b="1" dirty="0" err="1" smtClean="0">
                <a:solidFill>
                  <a:schemeClr val="accent1"/>
                </a:solidFill>
                <a:latin typeface="Century" pitchFamily="18" charset="0"/>
              </a:rPr>
              <a:t>venacava</a:t>
            </a:r>
            <a:r>
              <a:rPr lang="en-IN" b="1" dirty="0" smtClean="0">
                <a:solidFill>
                  <a:schemeClr val="accent1"/>
                </a:solidFill>
                <a:latin typeface="Century" pitchFamily="18" charset="0"/>
              </a:rPr>
              <a:t>.</a:t>
            </a:r>
          </a:p>
          <a:p>
            <a:r>
              <a:rPr lang="en-IN" b="1" dirty="0" smtClean="0">
                <a:solidFill>
                  <a:schemeClr val="accent1"/>
                </a:solidFill>
                <a:latin typeface="Century" pitchFamily="18" charset="0"/>
              </a:rPr>
              <a:t>The Sino atrial cells generates these regular impulses because they are electrically unstable.</a:t>
            </a:r>
          </a:p>
          <a:p>
            <a:r>
              <a:rPr lang="en-IN" b="1" dirty="0" smtClean="0">
                <a:solidFill>
                  <a:schemeClr val="accent1"/>
                </a:solidFill>
                <a:latin typeface="Century" pitchFamily="18" charset="0"/>
              </a:rPr>
              <a:t>This is also known as parameters.</a:t>
            </a:r>
          </a:p>
          <a:p>
            <a:r>
              <a:rPr lang="en-IN" sz="2400" b="1" dirty="0" smtClean="0">
                <a:solidFill>
                  <a:schemeClr val="bg1"/>
                </a:solidFill>
                <a:latin typeface="Century" pitchFamily="18" charset="0"/>
              </a:rPr>
              <a:t>AV NODE: </a:t>
            </a:r>
            <a:r>
              <a:rPr lang="en-IN" sz="2400" b="1" dirty="0" err="1" smtClean="0">
                <a:solidFill>
                  <a:schemeClr val="bg1"/>
                </a:solidFill>
                <a:latin typeface="Century" pitchFamily="18" charset="0"/>
              </a:rPr>
              <a:t>atrioventriculer</a:t>
            </a:r>
            <a:r>
              <a:rPr lang="en-IN" sz="2400" b="1" dirty="0" smtClean="0">
                <a:solidFill>
                  <a:schemeClr val="bg1"/>
                </a:solidFill>
                <a:latin typeface="Century" pitchFamily="18" charset="0"/>
              </a:rPr>
              <a:t> node</a:t>
            </a:r>
          </a:p>
          <a:p>
            <a:r>
              <a:rPr lang="en-IN" b="1" dirty="0" smtClean="0">
                <a:solidFill>
                  <a:schemeClr val="accent1"/>
                </a:solidFill>
                <a:latin typeface="Century" pitchFamily="18" charset="0"/>
              </a:rPr>
              <a:t>This is small mass of neuromuscular tissue is situated in the wall of the atrial septum near the </a:t>
            </a:r>
            <a:r>
              <a:rPr lang="en-IN" b="1" dirty="0" err="1" smtClean="0">
                <a:solidFill>
                  <a:schemeClr val="accent1"/>
                </a:solidFill>
                <a:latin typeface="Century" pitchFamily="18" charset="0"/>
              </a:rPr>
              <a:t>arioventricular</a:t>
            </a:r>
            <a:r>
              <a:rPr lang="en-IN" b="1" dirty="0" smtClean="0">
                <a:solidFill>
                  <a:schemeClr val="accent1"/>
                </a:solidFill>
                <a:latin typeface="Century" pitchFamily="18" charset="0"/>
              </a:rPr>
              <a:t> valve.</a:t>
            </a:r>
          </a:p>
          <a:p>
            <a:r>
              <a:rPr lang="en-IN" b="1" dirty="0" smtClean="0">
                <a:solidFill>
                  <a:schemeClr val="accent1"/>
                </a:solidFill>
                <a:latin typeface="Century" pitchFamily="18" charset="0"/>
              </a:rPr>
              <a:t>Normally AV node merely transmit the electrical signals from the atria into ventricle.</a:t>
            </a:r>
            <a:endParaRPr lang="en-IN" b="1" dirty="0">
              <a:solidFill>
                <a:schemeClr val="accent1"/>
              </a:solidFill>
              <a:latin typeface="Century" pitchFamily="18" charset="0"/>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1459418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b="1" dirty="0" smtClean="0">
                <a:solidFill>
                  <a:schemeClr val="accent1"/>
                </a:solidFill>
              </a:rPr>
              <a:t>3. </a:t>
            </a:r>
            <a:r>
              <a:rPr lang="en-IN" sz="2400" b="1" dirty="0" err="1" smtClean="0">
                <a:solidFill>
                  <a:schemeClr val="accent1"/>
                </a:solidFill>
              </a:rPr>
              <a:t>atriovenriculaer</a:t>
            </a:r>
            <a:r>
              <a:rPr lang="en-IN" sz="2400" b="1" dirty="0" smtClean="0">
                <a:solidFill>
                  <a:schemeClr val="accent1"/>
                </a:solidFill>
              </a:rPr>
              <a:t>  bundle( bundle of his)</a:t>
            </a:r>
          </a:p>
          <a:p>
            <a:pPr algn="just"/>
            <a:r>
              <a:rPr lang="en-IN" sz="2400" b="1" dirty="0" smtClean="0">
                <a:solidFill>
                  <a:schemeClr val="bg1"/>
                </a:solidFill>
              </a:rPr>
              <a:t>This mass of specialised fibres originated from the AV node.</a:t>
            </a:r>
          </a:p>
          <a:p>
            <a:pPr algn="just"/>
            <a:r>
              <a:rPr lang="en-IN" sz="2400" b="1" dirty="0" smtClean="0">
                <a:solidFill>
                  <a:schemeClr val="bg1"/>
                </a:solidFill>
              </a:rPr>
              <a:t>The AV node crosses the fibrous ring that separates atria and ventricles , then at the upper end of ventricular septum, it divides into right  and left bundle branches.</a:t>
            </a:r>
          </a:p>
          <a:p>
            <a:pPr algn="just"/>
            <a:r>
              <a:rPr lang="en-IN" sz="2400" b="1" dirty="0" smtClean="0">
                <a:solidFill>
                  <a:schemeClr val="bg1"/>
                </a:solidFill>
              </a:rPr>
              <a:t>Within the ventricular myocardium the branches break up into the fibres called </a:t>
            </a:r>
            <a:r>
              <a:rPr lang="en-IN" sz="2400" b="1" dirty="0" err="1" smtClean="0">
                <a:solidFill>
                  <a:schemeClr val="bg1"/>
                </a:solidFill>
              </a:rPr>
              <a:t>parkinje</a:t>
            </a:r>
            <a:r>
              <a:rPr lang="en-IN" sz="2400" b="1" dirty="0" smtClean="0">
                <a:solidFill>
                  <a:schemeClr val="bg1"/>
                </a:solidFill>
              </a:rPr>
              <a:t> fibres, which supplies electrical impulses into the apex of the heart</a:t>
            </a:r>
            <a:r>
              <a:rPr lang="en-IN" dirty="0" smtClean="0">
                <a:solidFill>
                  <a:schemeClr val="bg1"/>
                </a:solidFill>
              </a:rPr>
              <a:t>.</a:t>
            </a:r>
            <a:endParaRPr lang="en-IN" dirty="0">
              <a:solidFill>
                <a:schemeClr val="bg1"/>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3446163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just">
              <a:buNone/>
            </a:pPr>
            <a:r>
              <a:rPr lang="en-IN" sz="2400" b="1" dirty="0" smtClean="0">
                <a:solidFill>
                  <a:schemeClr val="bg1"/>
                </a:solidFill>
              </a:rPr>
              <a:t>Heart is influenced by the autonomic (sympathetic &amp; </a:t>
            </a:r>
            <a:r>
              <a:rPr lang="en-IN" sz="2400" b="1" dirty="0" err="1" smtClean="0">
                <a:solidFill>
                  <a:schemeClr val="bg1"/>
                </a:solidFill>
              </a:rPr>
              <a:t>para</a:t>
            </a:r>
            <a:r>
              <a:rPr lang="en-IN" sz="2400" b="1" dirty="0" smtClean="0">
                <a:solidFill>
                  <a:schemeClr val="bg1"/>
                </a:solidFill>
              </a:rPr>
              <a:t> sympathetic nerves originating  in the cardiovascular centre in the medulla oblongata.</a:t>
            </a:r>
          </a:p>
          <a:p>
            <a:pPr marL="45720" indent="0" algn="just">
              <a:buNone/>
            </a:pPr>
            <a:r>
              <a:rPr lang="en-IN" sz="2400" b="1" dirty="0" smtClean="0">
                <a:solidFill>
                  <a:srgbClr val="00B050"/>
                </a:solidFill>
              </a:rPr>
              <a:t>The </a:t>
            </a:r>
            <a:r>
              <a:rPr lang="en-IN" sz="2400" b="1" dirty="0" err="1" smtClean="0">
                <a:solidFill>
                  <a:srgbClr val="00B050"/>
                </a:solidFill>
              </a:rPr>
              <a:t>vegus</a:t>
            </a:r>
            <a:r>
              <a:rPr lang="en-IN" sz="2400" b="1" dirty="0" smtClean="0">
                <a:solidFill>
                  <a:srgbClr val="00B050"/>
                </a:solidFill>
              </a:rPr>
              <a:t> nerve: </a:t>
            </a:r>
            <a:r>
              <a:rPr lang="en-IN" sz="2400" b="1" dirty="0" smtClean="0">
                <a:solidFill>
                  <a:schemeClr val="bg1"/>
                </a:solidFill>
              </a:rPr>
              <a:t>supply mainly the SA node &amp; AV nodes &amp; atrial muscles.</a:t>
            </a:r>
            <a:endParaRPr lang="en-IN" sz="2400" b="1" dirty="0">
              <a:solidFill>
                <a:schemeClr val="bg1"/>
              </a:solidFill>
            </a:endParaRPr>
          </a:p>
        </p:txBody>
      </p:sp>
      <p:sp>
        <p:nvSpPr>
          <p:cNvPr id="3" name="Title 2"/>
          <p:cNvSpPr>
            <a:spLocks noGrp="1"/>
          </p:cNvSpPr>
          <p:nvPr>
            <p:ph type="title"/>
          </p:nvPr>
        </p:nvSpPr>
        <p:spPr/>
        <p:txBody>
          <a:bodyPr/>
          <a:lstStyle/>
          <a:p>
            <a:r>
              <a:rPr lang="en-IN" dirty="0" smtClean="0">
                <a:solidFill>
                  <a:srgbClr val="0070C0"/>
                </a:solidFill>
                <a:latin typeface="Algerian" pitchFamily="82" charset="0"/>
              </a:rPr>
              <a:t>Nerve supply to the heart</a:t>
            </a:r>
            <a:endParaRPr lang="en-IN" dirty="0">
              <a:solidFill>
                <a:srgbClr val="0070C0"/>
              </a:solidFill>
              <a:latin typeface="Algerian" pitchFamily="82" charset="0"/>
            </a:endParaRPr>
          </a:p>
        </p:txBody>
      </p:sp>
    </p:spTree>
    <p:extLst>
      <p:ext uri="{BB962C8B-B14F-4D97-AF65-F5344CB8AC3E}">
        <p14:creationId xmlns:p14="http://schemas.microsoft.com/office/powerpoint/2010/main" xmlns="" val="1416938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Font typeface="Wingdings" pitchFamily="2" charset="2"/>
              <a:buChar char="v"/>
            </a:pPr>
            <a:r>
              <a:rPr lang="en-IN" sz="2400" dirty="0" smtClean="0">
                <a:solidFill>
                  <a:schemeClr val="bg1"/>
                </a:solidFill>
              </a:rPr>
              <a:t>At rest the healthy adult heart is likely to beat at a rate of 60-80 </a:t>
            </a:r>
            <a:r>
              <a:rPr lang="en-IN" sz="2400" dirty="0" err="1" smtClean="0">
                <a:solidFill>
                  <a:schemeClr val="bg1"/>
                </a:solidFill>
              </a:rPr>
              <a:t>bpm</a:t>
            </a:r>
            <a:r>
              <a:rPr lang="en-IN" sz="2400" dirty="0" smtClean="0">
                <a:solidFill>
                  <a:schemeClr val="bg1"/>
                </a:solidFill>
              </a:rPr>
              <a:t>.</a:t>
            </a:r>
          </a:p>
          <a:p>
            <a:pPr algn="just">
              <a:buFont typeface="Wingdings" pitchFamily="2" charset="2"/>
              <a:buChar char="v"/>
            </a:pPr>
            <a:r>
              <a:rPr lang="en-IN" sz="2400" dirty="0" smtClean="0">
                <a:solidFill>
                  <a:schemeClr val="bg1"/>
                </a:solidFill>
              </a:rPr>
              <a:t>Each heart beat cycle is known as cardiac cycle . During this time heart will contract &amp; relax.</a:t>
            </a:r>
          </a:p>
          <a:p>
            <a:pPr algn="just">
              <a:buFont typeface="Wingdings" pitchFamily="2" charset="2"/>
              <a:buChar char="v"/>
            </a:pPr>
            <a:r>
              <a:rPr lang="en-IN" sz="2400" dirty="0" smtClean="0">
                <a:solidFill>
                  <a:schemeClr val="bg1"/>
                </a:solidFill>
              </a:rPr>
              <a:t>The period of contraction is called as systole &amp; relaxation is called as diastole.</a:t>
            </a:r>
          </a:p>
          <a:p>
            <a:pPr algn="just">
              <a:buFont typeface="Wingdings" pitchFamily="2" charset="2"/>
              <a:buChar char="v"/>
            </a:pPr>
            <a:endParaRPr lang="en-IN" sz="2400" dirty="0">
              <a:solidFill>
                <a:schemeClr val="bg1"/>
              </a:solidFill>
            </a:endParaRPr>
          </a:p>
        </p:txBody>
      </p:sp>
      <p:sp>
        <p:nvSpPr>
          <p:cNvPr id="3" name="Title 2"/>
          <p:cNvSpPr>
            <a:spLocks noGrp="1"/>
          </p:cNvSpPr>
          <p:nvPr>
            <p:ph type="title"/>
          </p:nvPr>
        </p:nvSpPr>
        <p:spPr/>
        <p:txBody>
          <a:bodyPr/>
          <a:lstStyle/>
          <a:p>
            <a:r>
              <a:rPr lang="en-IN" dirty="0" smtClean="0"/>
              <a:t>CARDIAC CYCLE </a:t>
            </a:r>
            <a:endParaRPr lang="en-IN" dirty="0"/>
          </a:p>
        </p:txBody>
      </p:sp>
    </p:spTree>
    <p:extLst>
      <p:ext uri="{BB962C8B-B14F-4D97-AF65-F5344CB8AC3E}">
        <p14:creationId xmlns:p14="http://schemas.microsoft.com/office/powerpoint/2010/main" xmlns="" val="1256612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The cardiac cycle:</a:t>
            </a:r>
            <a:endParaRPr lang="en-IN" dirty="0"/>
          </a:p>
        </p:txBody>
      </p:sp>
      <p:pic>
        <p:nvPicPr>
          <p:cNvPr id="2050" name="Picture 2" descr="C:\Users\VISHAL\Downloads\F1.larg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371600"/>
            <a:ext cx="8077200" cy="5333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7325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IN" sz="2400" dirty="0" smtClean="0">
                <a:solidFill>
                  <a:schemeClr val="bg1"/>
                </a:solidFill>
              </a:rPr>
              <a:t>Each cardiac cycle lasts about 0.8. sec consists of :</a:t>
            </a:r>
          </a:p>
          <a:p>
            <a:pPr marL="45720" indent="0">
              <a:buNone/>
            </a:pPr>
            <a:r>
              <a:rPr lang="en-IN" sz="2400" dirty="0" smtClean="0">
                <a:solidFill>
                  <a:schemeClr val="bg1"/>
                </a:solidFill>
              </a:rPr>
              <a:t>1.Atrial systole: contraction of atria 0.1 sec</a:t>
            </a:r>
          </a:p>
          <a:p>
            <a:pPr marL="45720" indent="0">
              <a:buNone/>
            </a:pPr>
            <a:r>
              <a:rPr lang="en-IN" sz="2400" dirty="0" smtClean="0">
                <a:solidFill>
                  <a:schemeClr val="bg1"/>
                </a:solidFill>
              </a:rPr>
              <a:t>2. Ventricular systole : contraction of  ventricles 0.3 </a:t>
            </a:r>
            <a:r>
              <a:rPr lang="en-IN" sz="2400" dirty="0" err="1" smtClean="0">
                <a:solidFill>
                  <a:schemeClr val="bg1"/>
                </a:solidFill>
              </a:rPr>
              <a:t>secs</a:t>
            </a:r>
            <a:endParaRPr lang="en-IN" sz="2400" dirty="0" smtClean="0">
              <a:solidFill>
                <a:schemeClr val="bg1"/>
              </a:solidFill>
            </a:endParaRPr>
          </a:p>
          <a:p>
            <a:pPr marL="45720" indent="0">
              <a:buNone/>
            </a:pPr>
            <a:r>
              <a:rPr lang="en-IN" sz="2400" dirty="0" smtClean="0">
                <a:solidFill>
                  <a:schemeClr val="bg1"/>
                </a:solidFill>
              </a:rPr>
              <a:t>3. Complete cardiac diastole:</a:t>
            </a:r>
          </a:p>
          <a:p>
            <a:pPr>
              <a:buNone/>
            </a:pPr>
            <a:r>
              <a:rPr lang="en-IN" sz="2400" dirty="0" smtClean="0">
                <a:solidFill>
                  <a:schemeClr val="bg1"/>
                </a:solidFill>
              </a:rPr>
              <a:t>Relaxation of atria &amp; ventricles 0.4 </a:t>
            </a:r>
            <a:r>
              <a:rPr lang="en-IN" sz="2400" dirty="0" err="1" smtClean="0">
                <a:solidFill>
                  <a:schemeClr val="bg1"/>
                </a:solidFill>
              </a:rPr>
              <a:t>secs</a:t>
            </a:r>
            <a:endParaRPr lang="en-IN" sz="2400" dirty="0" smtClean="0">
              <a:solidFill>
                <a:schemeClr val="bg1"/>
              </a:solidFill>
            </a:endParaRPr>
          </a:p>
        </p:txBody>
      </p:sp>
      <p:sp>
        <p:nvSpPr>
          <p:cNvPr id="3" name="Title 2"/>
          <p:cNvSpPr>
            <a:spLocks noGrp="1"/>
          </p:cNvSpPr>
          <p:nvPr>
            <p:ph type="title"/>
          </p:nvPr>
        </p:nvSpPr>
        <p:spPr/>
        <p:txBody>
          <a:bodyPr/>
          <a:lstStyle/>
          <a:p>
            <a:r>
              <a:rPr lang="en-IN" dirty="0" smtClean="0">
                <a:latin typeface="Algerian" pitchFamily="82" charset="0"/>
              </a:rPr>
              <a:t>Stages  of cardiac  cycle</a:t>
            </a:r>
            <a:endParaRPr lang="en-IN" dirty="0">
              <a:latin typeface="Algerian" pitchFamily="82" charset="0"/>
            </a:endParaRPr>
          </a:p>
        </p:txBody>
      </p:sp>
    </p:spTree>
    <p:extLst>
      <p:ext uri="{BB962C8B-B14F-4D97-AF65-F5344CB8AC3E}">
        <p14:creationId xmlns:p14="http://schemas.microsoft.com/office/powerpoint/2010/main" xmlns="" val="61977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3074" name="Picture 2" descr="C:\Users\VISHAL\Downloads\4e07de02eb08d536fd3d6518a5e5f2f7.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763000"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9273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ctr"/>
            <a:r>
              <a:rPr lang="en-IN" dirty="0" smtClean="0">
                <a:solidFill>
                  <a:schemeClr val="bg1"/>
                </a:solidFill>
              </a:rPr>
              <a:t>The superior </a:t>
            </a:r>
            <a:r>
              <a:rPr lang="en-IN" dirty="0" err="1" smtClean="0">
                <a:solidFill>
                  <a:schemeClr val="bg1"/>
                </a:solidFill>
              </a:rPr>
              <a:t>venacava</a:t>
            </a:r>
            <a:r>
              <a:rPr lang="en-IN" dirty="0" smtClean="0">
                <a:solidFill>
                  <a:schemeClr val="bg1"/>
                </a:solidFill>
              </a:rPr>
              <a:t> &amp; inferior </a:t>
            </a:r>
            <a:r>
              <a:rPr lang="en-IN" dirty="0" err="1" smtClean="0">
                <a:solidFill>
                  <a:schemeClr val="bg1"/>
                </a:solidFill>
              </a:rPr>
              <a:t>vencava</a:t>
            </a:r>
            <a:r>
              <a:rPr lang="en-IN" dirty="0" smtClean="0">
                <a:solidFill>
                  <a:schemeClr val="bg1"/>
                </a:solidFill>
              </a:rPr>
              <a:t> transport deoxygenated blood into the right atrium at the same time four pulmonary veins bring oxygenated blood into the left atrium.</a:t>
            </a:r>
          </a:p>
          <a:p>
            <a:pPr marL="45720" indent="0" algn="ctr">
              <a:buNone/>
            </a:pPr>
            <a:endParaRPr lang="en-IN" dirty="0" smtClean="0">
              <a:solidFill>
                <a:schemeClr val="bg1"/>
              </a:solidFill>
            </a:endParaRPr>
          </a:p>
          <a:p>
            <a:pPr algn="ctr"/>
            <a:r>
              <a:rPr lang="en-IN" dirty="0" smtClean="0">
                <a:solidFill>
                  <a:schemeClr val="bg1"/>
                </a:solidFill>
              </a:rPr>
              <a:t>Through AV valves </a:t>
            </a:r>
          </a:p>
          <a:p>
            <a:pPr algn="ctr"/>
            <a:endParaRPr lang="en-IN" dirty="0" smtClean="0">
              <a:solidFill>
                <a:schemeClr val="bg1"/>
              </a:solidFill>
            </a:endParaRPr>
          </a:p>
          <a:p>
            <a:pPr algn="ctr"/>
            <a:r>
              <a:rPr lang="en-IN" dirty="0" smtClean="0">
                <a:solidFill>
                  <a:schemeClr val="bg1"/>
                </a:solidFill>
              </a:rPr>
              <a:t>Blood flows passively into left ventricle(SA node spreads a wave of impulse into myocardium of left atrium &amp; starts)</a:t>
            </a:r>
          </a:p>
          <a:p>
            <a:pPr marL="45720" indent="0" algn="ctr">
              <a:buNone/>
            </a:pPr>
            <a:endParaRPr lang="en-IN" dirty="0" smtClean="0">
              <a:solidFill>
                <a:schemeClr val="bg1"/>
              </a:solidFill>
            </a:endParaRPr>
          </a:p>
          <a:p>
            <a:pPr algn="ctr"/>
            <a:r>
              <a:rPr lang="en-IN" dirty="0" smtClean="0">
                <a:solidFill>
                  <a:schemeClr val="bg1"/>
                </a:solidFill>
              </a:rPr>
              <a:t>Atrial contraction</a:t>
            </a:r>
          </a:p>
          <a:p>
            <a:pPr algn="ctr"/>
            <a:endParaRPr lang="en-IN" dirty="0" smtClean="0">
              <a:solidFill>
                <a:schemeClr val="bg1"/>
              </a:solidFill>
            </a:endParaRPr>
          </a:p>
          <a:p>
            <a:pPr algn="ctr"/>
            <a:r>
              <a:rPr lang="en-IN" dirty="0" smtClean="0">
                <a:solidFill>
                  <a:schemeClr val="bg1"/>
                </a:solidFill>
              </a:rPr>
              <a:t>AV node spreads , impulses quickly into ventricular muscle via the AV bundle &amp; </a:t>
            </a:r>
            <a:r>
              <a:rPr lang="en-IN" dirty="0" err="1" smtClean="0">
                <a:solidFill>
                  <a:schemeClr val="bg1"/>
                </a:solidFill>
              </a:rPr>
              <a:t>purkinje</a:t>
            </a:r>
            <a:r>
              <a:rPr lang="en-IN" dirty="0" smtClean="0">
                <a:solidFill>
                  <a:schemeClr val="bg1"/>
                </a:solidFill>
              </a:rPr>
              <a:t> fibres</a:t>
            </a:r>
          </a:p>
          <a:p>
            <a:pPr marL="45720" indent="0">
              <a:buNone/>
            </a:pPr>
            <a:endParaRPr lang="en-IN" dirty="0">
              <a:solidFill>
                <a:schemeClr val="bg1"/>
              </a:solidFill>
            </a:endParaRPr>
          </a:p>
        </p:txBody>
      </p:sp>
      <p:sp>
        <p:nvSpPr>
          <p:cNvPr id="4" name="Down Arrow 3"/>
          <p:cNvSpPr/>
          <p:nvPr/>
        </p:nvSpPr>
        <p:spPr>
          <a:xfrm>
            <a:off x="4457700" y="2667000"/>
            <a:ext cx="533400" cy="168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457700" y="3523019"/>
            <a:ext cx="533400" cy="168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29432" y="4439265"/>
            <a:ext cx="533400" cy="168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33119" y="5132438"/>
            <a:ext cx="533400" cy="168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08984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tretch>
            <a:fillRect/>
          </a:stretch>
        </p:blipFill>
        <p:spPr>
          <a:xfrm>
            <a:off x="304800" y="228600"/>
            <a:ext cx="8534400" cy="63246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IN" dirty="0" smtClean="0">
                <a:solidFill>
                  <a:schemeClr val="accent1"/>
                </a:solidFill>
              </a:rPr>
              <a:t>A wave of contraction sweeps upward from apex of the heart across the both ventricles</a:t>
            </a:r>
          </a:p>
          <a:p>
            <a:pPr algn="ctr"/>
            <a:endParaRPr lang="en-IN" dirty="0" smtClean="0">
              <a:solidFill>
                <a:schemeClr val="accent1"/>
              </a:solidFill>
            </a:endParaRPr>
          </a:p>
          <a:p>
            <a:pPr algn="ctr"/>
            <a:r>
              <a:rPr lang="en-IN" dirty="0" smtClean="0">
                <a:solidFill>
                  <a:schemeClr val="accent1"/>
                </a:solidFill>
              </a:rPr>
              <a:t>Ventricular contraction</a:t>
            </a:r>
          </a:p>
          <a:p>
            <a:pPr algn="ctr"/>
            <a:endParaRPr lang="en-IN" dirty="0" smtClean="0">
              <a:solidFill>
                <a:schemeClr val="accent1"/>
              </a:solidFill>
            </a:endParaRPr>
          </a:p>
          <a:p>
            <a:pPr algn="ctr"/>
            <a:r>
              <a:rPr lang="en-IN" dirty="0" smtClean="0">
                <a:solidFill>
                  <a:schemeClr val="accent1"/>
                </a:solidFill>
              </a:rPr>
              <a:t>Blood pumps into pulmonary artery &amp; aorta</a:t>
            </a:r>
          </a:p>
          <a:p>
            <a:pPr algn="ctr"/>
            <a:endParaRPr lang="en-IN" dirty="0" smtClean="0">
              <a:solidFill>
                <a:schemeClr val="accent1"/>
              </a:solidFill>
            </a:endParaRPr>
          </a:p>
          <a:p>
            <a:pPr algn="ctr"/>
            <a:r>
              <a:rPr lang="en-IN" dirty="0" smtClean="0">
                <a:solidFill>
                  <a:schemeClr val="accent1"/>
                </a:solidFill>
              </a:rPr>
              <a:t>After contraction of ventricles , the atrium &amp; ventricles relax</a:t>
            </a:r>
          </a:p>
          <a:p>
            <a:pPr marL="45720" indent="0" algn="ctr">
              <a:buNone/>
            </a:pPr>
            <a:endParaRPr lang="en-IN" dirty="0" smtClean="0">
              <a:solidFill>
                <a:schemeClr val="accent1"/>
              </a:solidFill>
            </a:endParaRPr>
          </a:p>
          <a:p>
            <a:pPr algn="ctr"/>
            <a:r>
              <a:rPr lang="en-IN" dirty="0" smtClean="0">
                <a:solidFill>
                  <a:schemeClr val="accent1"/>
                </a:solidFill>
              </a:rPr>
              <a:t>Myocardium recover in preparation for the next heartbeat &amp; atria refill for next cycle</a:t>
            </a:r>
            <a:endParaRPr lang="en-IN" dirty="0">
              <a:solidFill>
                <a:schemeClr val="accent1"/>
              </a:solidFill>
            </a:endParaRPr>
          </a:p>
        </p:txBody>
      </p:sp>
      <p:sp>
        <p:nvSpPr>
          <p:cNvPr id="3" name="Title 2"/>
          <p:cNvSpPr>
            <a:spLocks noGrp="1"/>
          </p:cNvSpPr>
          <p:nvPr>
            <p:ph type="title"/>
          </p:nvPr>
        </p:nvSpPr>
        <p:spPr/>
        <p:txBody>
          <a:bodyPr/>
          <a:lstStyle/>
          <a:p>
            <a:endParaRPr lang="en-IN" dirty="0"/>
          </a:p>
        </p:txBody>
      </p:sp>
      <p:sp>
        <p:nvSpPr>
          <p:cNvPr id="4" name="Down Arrow 3"/>
          <p:cNvSpPr/>
          <p:nvPr/>
        </p:nvSpPr>
        <p:spPr>
          <a:xfrm>
            <a:off x="4648200" y="2514600"/>
            <a:ext cx="533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648200" y="3200400"/>
            <a:ext cx="533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648200" y="3886200"/>
            <a:ext cx="533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656803" y="4724400"/>
            <a:ext cx="533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682211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smtClean="0">
                <a:solidFill>
                  <a:schemeClr val="accent1"/>
                </a:solidFill>
              </a:rPr>
              <a:t>Heart sound is a involuntary action.</a:t>
            </a:r>
          </a:p>
          <a:p>
            <a:r>
              <a:rPr lang="en-IN" sz="2400" dirty="0" smtClean="0">
                <a:solidFill>
                  <a:schemeClr val="accent1"/>
                </a:solidFill>
              </a:rPr>
              <a:t>There are four heart sounds. Each corresponding to a particular event in the cardiac cycle.</a:t>
            </a:r>
          </a:p>
          <a:p>
            <a:pPr marL="45720" indent="0">
              <a:buNone/>
            </a:pPr>
            <a:endParaRPr lang="en-IN" sz="2400" dirty="0" smtClean="0">
              <a:solidFill>
                <a:schemeClr val="accent1"/>
              </a:solidFill>
            </a:endParaRPr>
          </a:p>
          <a:p>
            <a:r>
              <a:rPr lang="en-IN" sz="2400" dirty="0" smtClean="0">
                <a:solidFill>
                  <a:srgbClr val="00B050"/>
                </a:solidFill>
              </a:rPr>
              <a:t>LUB</a:t>
            </a:r>
            <a:r>
              <a:rPr lang="en-IN" sz="2400" dirty="0" smtClean="0">
                <a:solidFill>
                  <a:schemeClr val="accent1"/>
                </a:solidFill>
              </a:rPr>
              <a:t>: first sound , fairly loud occurs due to closure of  </a:t>
            </a:r>
            <a:r>
              <a:rPr lang="en-IN" sz="2400" dirty="0" err="1" smtClean="0">
                <a:solidFill>
                  <a:schemeClr val="accent1"/>
                </a:solidFill>
              </a:rPr>
              <a:t>atrioventriculer</a:t>
            </a:r>
            <a:r>
              <a:rPr lang="en-IN" sz="2400" dirty="0" smtClean="0">
                <a:solidFill>
                  <a:schemeClr val="accent1"/>
                </a:solidFill>
              </a:rPr>
              <a:t> </a:t>
            </a:r>
            <a:r>
              <a:rPr lang="en-IN" sz="2400" dirty="0" err="1" smtClean="0">
                <a:solidFill>
                  <a:schemeClr val="accent1"/>
                </a:solidFill>
              </a:rPr>
              <a:t>vlave</a:t>
            </a:r>
            <a:r>
              <a:rPr lang="en-IN" sz="2400" dirty="0" smtClean="0">
                <a:solidFill>
                  <a:schemeClr val="accent1"/>
                </a:solidFill>
              </a:rPr>
              <a:t>.</a:t>
            </a:r>
          </a:p>
          <a:p>
            <a:r>
              <a:rPr lang="en-IN" sz="2400" dirty="0" smtClean="0">
                <a:solidFill>
                  <a:srgbClr val="00B050"/>
                </a:solidFill>
              </a:rPr>
              <a:t>DUP</a:t>
            </a:r>
            <a:r>
              <a:rPr lang="en-IN" sz="2400" dirty="0" smtClean="0">
                <a:solidFill>
                  <a:schemeClr val="accent1"/>
                </a:solidFill>
              </a:rPr>
              <a:t>: softer , sound due to closure of aortic and pulmonary valves.</a:t>
            </a:r>
            <a:endParaRPr lang="en-IN" sz="2400" dirty="0">
              <a:solidFill>
                <a:schemeClr val="accent1"/>
              </a:solidFill>
            </a:endParaRPr>
          </a:p>
        </p:txBody>
      </p:sp>
      <p:sp>
        <p:nvSpPr>
          <p:cNvPr id="3" name="Title 2"/>
          <p:cNvSpPr>
            <a:spLocks noGrp="1"/>
          </p:cNvSpPr>
          <p:nvPr>
            <p:ph type="title"/>
          </p:nvPr>
        </p:nvSpPr>
        <p:spPr/>
        <p:txBody>
          <a:bodyPr/>
          <a:lstStyle/>
          <a:p>
            <a:r>
              <a:rPr lang="en-IN" dirty="0" smtClean="0">
                <a:latin typeface="Algerian" pitchFamily="82" charset="0"/>
              </a:rPr>
              <a:t>Heart sound</a:t>
            </a:r>
            <a:endParaRPr lang="en-IN" dirty="0">
              <a:latin typeface="Algerian" pitchFamily="82" charset="0"/>
            </a:endParaRPr>
          </a:p>
        </p:txBody>
      </p:sp>
    </p:spTree>
    <p:extLst>
      <p:ext uri="{BB962C8B-B14F-4D97-AF65-F5344CB8AC3E}">
        <p14:creationId xmlns:p14="http://schemas.microsoft.com/office/powerpoint/2010/main" xmlns="" val="3308414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dirty="0" smtClean="0">
                <a:solidFill>
                  <a:schemeClr val="accent1"/>
                </a:solidFill>
              </a:rPr>
              <a:t>It is the report of electrical activity of the heart.</a:t>
            </a:r>
          </a:p>
          <a:p>
            <a:pPr algn="just"/>
            <a:r>
              <a:rPr lang="en-IN" sz="2400" dirty="0" smtClean="0">
                <a:solidFill>
                  <a:schemeClr val="accent1"/>
                </a:solidFill>
              </a:rPr>
              <a:t>The pattern of electrical activity may be displayed on an oscilloscope screen or traced on paper.</a:t>
            </a:r>
          </a:p>
          <a:p>
            <a:pPr algn="just"/>
            <a:r>
              <a:rPr lang="en-IN" sz="2400" dirty="0" smtClean="0">
                <a:solidFill>
                  <a:schemeClr val="accent1"/>
                </a:solidFill>
              </a:rPr>
              <a:t>The normal ECG showing five waves by convention , have been named PQ,R,S, &amp;T.</a:t>
            </a:r>
          </a:p>
          <a:p>
            <a:pPr algn="just"/>
            <a:r>
              <a:rPr lang="en-IN" sz="2400" dirty="0" smtClean="0">
                <a:solidFill>
                  <a:srgbClr val="00B050"/>
                </a:solidFill>
              </a:rPr>
              <a:t>P wave</a:t>
            </a:r>
            <a:r>
              <a:rPr lang="en-IN" sz="2400" dirty="0" smtClean="0">
                <a:solidFill>
                  <a:schemeClr val="accent1"/>
                </a:solidFill>
              </a:rPr>
              <a:t>: it arise when impulse from the SA NODE sweeps over the atria( atrial depolarisation)</a:t>
            </a:r>
          </a:p>
          <a:p>
            <a:pPr algn="just"/>
            <a:r>
              <a:rPr lang="en-IN" sz="2400" dirty="0" smtClean="0">
                <a:solidFill>
                  <a:srgbClr val="00B050"/>
                </a:solidFill>
              </a:rPr>
              <a:t>The QRS wave</a:t>
            </a:r>
            <a:r>
              <a:rPr lang="en-IN" sz="2400" dirty="0" smtClean="0">
                <a:solidFill>
                  <a:schemeClr val="accent1"/>
                </a:solidFill>
              </a:rPr>
              <a:t>: it represent the very  rapid spread of the impulse from the AV node through the a bundle &amp; the </a:t>
            </a:r>
            <a:r>
              <a:rPr lang="en-IN" sz="2400" dirty="0" err="1" smtClean="0">
                <a:solidFill>
                  <a:schemeClr val="accent1"/>
                </a:solidFill>
              </a:rPr>
              <a:t>purkinjie</a:t>
            </a:r>
            <a:r>
              <a:rPr lang="en-IN" sz="2400" dirty="0" smtClean="0">
                <a:solidFill>
                  <a:schemeClr val="accent1"/>
                </a:solidFill>
              </a:rPr>
              <a:t> fibres &amp; the electrical activities of the ventricular muscle.</a:t>
            </a:r>
          </a:p>
          <a:p>
            <a:endParaRPr lang="en-IN" dirty="0">
              <a:solidFill>
                <a:schemeClr val="accent1"/>
              </a:solidFill>
            </a:endParaRPr>
          </a:p>
        </p:txBody>
      </p:sp>
      <p:sp>
        <p:nvSpPr>
          <p:cNvPr id="3" name="Title 2"/>
          <p:cNvSpPr>
            <a:spLocks noGrp="1"/>
          </p:cNvSpPr>
          <p:nvPr>
            <p:ph type="title"/>
          </p:nvPr>
        </p:nvSpPr>
        <p:spPr/>
        <p:txBody>
          <a:bodyPr/>
          <a:lstStyle/>
          <a:p>
            <a:r>
              <a:rPr lang="en-IN" dirty="0" smtClean="0">
                <a:latin typeface="Algerian" pitchFamily="82" charset="0"/>
              </a:rPr>
              <a:t>ECG: ELETROCARDIOGRAM</a:t>
            </a:r>
            <a:endParaRPr lang="en-IN" dirty="0">
              <a:latin typeface="Algerian" pitchFamily="82" charset="0"/>
            </a:endParaRPr>
          </a:p>
        </p:txBody>
      </p:sp>
    </p:spTree>
    <p:extLst>
      <p:ext uri="{BB962C8B-B14F-4D97-AF65-F5344CB8AC3E}">
        <p14:creationId xmlns:p14="http://schemas.microsoft.com/office/powerpoint/2010/main" xmlns="" val="3618853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dc</a:t>
            </a:r>
            <a:endParaRPr lang="en-IN" dirty="0"/>
          </a:p>
        </p:txBody>
      </p:sp>
      <p:pic>
        <p:nvPicPr>
          <p:cNvPr id="3074" name="Picture 2" descr="C:\Users\VISHAL\Downloads\ECG trace &amp; basics.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8763000"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92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IN" sz="2400" dirty="0" smtClean="0">
                <a:solidFill>
                  <a:srgbClr val="00B050"/>
                </a:solidFill>
              </a:rPr>
              <a:t>T WAVE</a:t>
            </a:r>
            <a:r>
              <a:rPr lang="en-IN" sz="2400" dirty="0" smtClean="0">
                <a:solidFill>
                  <a:schemeClr val="accent1"/>
                </a:solidFill>
              </a:rPr>
              <a:t>: it represents the relaxation of the ventricular muscle.( ventricular repolarization)</a:t>
            </a:r>
          </a:p>
          <a:p>
            <a:pPr marL="45720" indent="0">
              <a:buNone/>
            </a:pPr>
            <a:r>
              <a:rPr lang="en-IN" sz="2400" dirty="0" smtClean="0">
                <a:solidFill>
                  <a:schemeClr val="accent1"/>
                </a:solidFill>
              </a:rPr>
              <a:t>The ECG described above originated from the SA NODE  and is known as sinus rhythm.</a:t>
            </a:r>
          </a:p>
          <a:p>
            <a:pPr marL="45720" indent="0">
              <a:buNone/>
            </a:pPr>
            <a:endParaRPr lang="en-IN" sz="2400" dirty="0">
              <a:solidFill>
                <a:schemeClr val="accent1"/>
              </a:solidFill>
            </a:endParaRPr>
          </a:p>
          <a:p>
            <a:pPr marL="45720" indent="0">
              <a:buNone/>
            </a:pPr>
            <a:r>
              <a:rPr lang="en-IN" sz="2400" dirty="0" smtClean="0">
                <a:solidFill>
                  <a:schemeClr val="accent1"/>
                </a:solidFill>
              </a:rPr>
              <a:t>P: atrial contraction</a:t>
            </a:r>
          </a:p>
          <a:p>
            <a:pPr marL="45720" indent="0">
              <a:buNone/>
            </a:pPr>
            <a:r>
              <a:rPr lang="en-IN" sz="2400" dirty="0" smtClean="0">
                <a:solidFill>
                  <a:schemeClr val="accent1"/>
                </a:solidFill>
              </a:rPr>
              <a:t>QRS: ventricular contraction</a:t>
            </a:r>
          </a:p>
          <a:p>
            <a:pPr marL="45720" indent="0">
              <a:buNone/>
            </a:pPr>
            <a:r>
              <a:rPr lang="en-IN" sz="2400" dirty="0" smtClean="0">
                <a:solidFill>
                  <a:schemeClr val="accent1"/>
                </a:solidFill>
              </a:rPr>
              <a:t>T: ventricular relaxation</a:t>
            </a:r>
          </a:p>
          <a:p>
            <a:pPr marL="45720" indent="0">
              <a:buNone/>
            </a:pPr>
            <a:endParaRPr lang="en-IN" dirty="0">
              <a:solidFill>
                <a:schemeClr val="accent1"/>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2751995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dirty="0" smtClean="0">
                <a:solidFill>
                  <a:schemeClr val="accent3"/>
                </a:solidFill>
              </a:rPr>
              <a:t>The  cardiac output is </a:t>
            </a:r>
            <a:r>
              <a:rPr lang="en-IN" sz="2400" dirty="0" smtClean="0">
                <a:solidFill>
                  <a:srgbClr val="00B050"/>
                </a:solidFill>
              </a:rPr>
              <a:t>the amount of blood ejected from each ventricle every minute.</a:t>
            </a:r>
          </a:p>
          <a:p>
            <a:pPr algn="just"/>
            <a:r>
              <a:rPr lang="en-IN" sz="2400" dirty="0" smtClean="0">
                <a:solidFill>
                  <a:srgbClr val="00B050"/>
                </a:solidFill>
              </a:rPr>
              <a:t>The amount of blood expelled by each contraction of each ventricle is the stroke volume.</a:t>
            </a:r>
          </a:p>
          <a:p>
            <a:pPr algn="just"/>
            <a:r>
              <a:rPr lang="en-IN" sz="2400" dirty="0" smtClean="0">
                <a:solidFill>
                  <a:schemeClr val="accent3"/>
                </a:solidFill>
              </a:rPr>
              <a:t>Cardiac output is expressed in litters per minutes.</a:t>
            </a:r>
          </a:p>
          <a:p>
            <a:pPr algn="just"/>
            <a:r>
              <a:rPr lang="en-IN" sz="2400" dirty="0" smtClean="0">
                <a:solidFill>
                  <a:schemeClr val="accent3"/>
                </a:solidFill>
              </a:rPr>
              <a:t>Cardiac out put = stroke volume * heart beat</a:t>
            </a:r>
          </a:p>
          <a:p>
            <a:pPr algn="just"/>
            <a:r>
              <a:rPr lang="en-IN" sz="2400" dirty="0" smtClean="0">
                <a:solidFill>
                  <a:schemeClr val="accent3"/>
                </a:solidFill>
              </a:rPr>
              <a:t>In healthy adult heart at rest the stroke volume is approximately 70ml and per minute heart rate is 72 per minute</a:t>
            </a:r>
          </a:p>
          <a:p>
            <a:pPr algn="just"/>
            <a:r>
              <a:rPr lang="en-IN" sz="2400" dirty="0" smtClean="0">
                <a:solidFill>
                  <a:schemeClr val="accent3"/>
                </a:solidFill>
              </a:rPr>
              <a:t>Cardiac out put will be 5 </a:t>
            </a:r>
            <a:r>
              <a:rPr lang="en-IN" sz="2400" dirty="0" err="1" smtClean="0">
                <a:solidFill>
                  <a:schemeClr val="accent3"/>
                </a:solidFill>
              </a:rPr>
              <a:t>liter</a:t>
            </a:r>
            <a:r>
              <a:rPr lang="en-IN" sz="2400" dirty="0" smtClean="0">
                <a:solidFill>
                  <a:schemeClr val="accent3"/>
                </a:solidFill>
              </a:rPr>
              <a:t>/ minute</a:t>
            </a:r>
          </a:p>
          <a:p>
            <a:pPr marL="45720" indent="0">
              <a:buNone/>
            </a:pPr>
            <a:endParaRPr lang="en-IN" sz="2400" dirty="0" smtClean="0">
              <a:solidFill>
                <a:schemeClr val="accent3"/>
              </a:solidFill>
            </a:endParaRPr>
          </a:p>
          <a:p>
            <a:pPr marL="45720" indent="0">
              <a:buNone/>
            </a:pPr>
            <a:endParaRPr lang="en-IN" dirty="0"/>
          </a:p>
        </p:txBody>
      </p:sp>
      <p:sp>
        <p:nvSpPr>
          <p:cNvPr id="3" name="Title 2"/>
          <p:cNvSpPr>
            <a:spLocks noGrp="1"/>
          </p:cNvSpPr>
          <p:nvPr>
            <p:ph type="title"/>
          </p:nvPr>
        </p:nvSpPr>
        <p:spPr/>
        <p:txBody>
          <a:bodyPr/>
          <a:lstStyle/>
          <a:p>
            <a:r>
              <a:rPr lang="en-IN" dirty="0" smtClean="0">
                <a:latin typeface="Algerian" pitchFamily="82" charset="0"/>
              </a:rPr>
              <a:t>Cardiac   output</a:t>
            </a:r>
            <a:endParaRPr lang="en-IN" dirty="0">
              <a:latin typeface="Algerian" pitchFamily="82" charset="0"/>
            </a:endParaRPr>
          </a:p>
        </p:txBody>
      </p:sp>
    </p:spTree>
    <p:extLst>
      <p:ext uri="{BB962C8B-B14F-4D97-AF65-F5344CB8AC3E}">
        <p14:creationId xmlns:p14="http://schemas.microsoft.com/office/powerpoint/2010/main" xmlns="" val="3348846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smtClean="0">
                <a:solidFill>
                  <a:schemeClr val="accent3"/>
                </a:solidFill>
              </a:rPr>
              <a:t>Venous return</a:t>
            </a:r>
          </a:p>
          <a:p>
            <a:r>
              <a:rPr lang="en-IN" sz="2400" dirty="0" smtClean="0">
                <a:solidFill>
                  <a:schemeClr val="accent3"/>
                </a:solidFill>
              </a:rPr>
              <a:t>strength of myocardial contraction</a:t>
            </a:r>
          </a:p>
          <a:p>
            <a:r>
              <a:rPr lang="en-IN" sz="2400" dirty="0" smtClean="0">
                <a:solidFill>
                  <a:schemeClr val="accent3"/>
                </a:solidFill>
              </a:rPr>
              <a:t>Blood volume</a:t>
            </a:r>
            <a:endParaRPr lang="en-IN" sz="2400" dirty="0">
              <a:solidFill>
                <a:schemeClr val="accent3"/>
              </a:solidFill>
            </a:endParaRPr>
          </a:p>
        </p:txBody>
      </p:sp>
      <p:sp>
        <p:nvSpPr>
          <p:cNvPr id="3" name="Title 2"/>
          <p:cNvSpPr>
            <a:spLocks noGrp="1"/>
          </p:cNvSpPr>
          <p:nvPr>
            <p:ph type="title"/>
          </p:nvPr>
        </p:nvSpPr>
        <p:spPr/>
        <p:txBody>
          <a:bodyPr/>
          <a:lstStyle/>
          <a:p>
            <a:r>
              <a:rPr lang="en-IN" b="1" dirty="0" smtClean="0">
                <a:latin typeface="Algerian" pitchFamily="82" charset="0"/>
              </a:rPr>
              <a:t>factors  affecting  stroke volume</a:t>
            </a:r>
            <a:endParaRPr lang="en-IN" b="1" dirty="0">
              <a:latin typeface="Algerian" pitchFamily="82" charset="0"/>
            </a:endParaRPr>
          </a:p>
        </p:txBody>
      </p:sp>
    </p:spTree>
    <p:extLst>
      <p:ext uri="{BB962C8B-B14F-4D97-AF65-F5344CB8AC3E}">
        <p14:creationId xmlns:p14="http://schemas.microsoft.com/office/powerpoint/2010/main" xmlns="" val="4030130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IN" sz="2200" dirty="0" smtClean="0">
                <a:solidFill>
                  <a:schemeClr val="accent3"/>
                </a:solidFill>
              </a:rPr>
              <a:t>BLOOD PRESSURE IS THE FORCE/PRESSURE THAT THE BLOOD EXERTS ON THE WALLS OF THE BLOOD VESSELS.</a:t>
            </a:r>
          </a:p>
          <a:p>
            <a:pPr algn="just"/>
            <a:r>
              <a:rPr lang="en-IN" sz="2200" dirty="0" smtClean="0">
                <a:solidFill>
                  <a:schemeClr val="accent3"/>
                </a:solidFill>
              </a:rPr>
              <a:t>BLOOD PRESSURE VARIES ACCORDING TO THE TIMES OF THE DAY, POSTURE, GENDER, AGE OF THE INDIVIDUAL.</a:t>
            </a:r>
          </a:p>
          <a:p>
            <a:pPr algn="just"/>
            <a:r>
              <a:rPr lang="en-IN" sz="2400" dirty="0" smtClean="0">
                <a:solidFill>
                  <a:schemeClr val="accent3"/>
                </a:solidFill>
              </a:rPr>
              <a:t>Blood pressure=  </a:t>
            </a:r>
            <a:r>
              <a:rPr lang="en-IN" sz="2400" u="sng" dirty="0" smtClean="0">
                <a:solidFill>
                  <a:schemeClr val="accent3"/>
                </a:solidFill>
              </a:rPr>
              <a:t>systolic pressure</a:t>
            </a:r>
          </a:p>
          <a:p>
            <a:pPr algn="just">
              <a:buNone/>
            </a:pPr>
            <a:r>
              <a:rPr lang="en-IN" sz="2400" dirty="0">
                <a:solidFill>
                  <a:schemeClr val="accent3"/>
                </a:solidFill>
              </a:rPr>
              <a:t> </a:t>
            </a:r>
            <a:r>
              <a:rPr lang="en-IN" sz="2400" dirty="0" smtClean="0">
                <a:solidFill>
                  <a:schemeClr val="accent3"/>
                </a:solidFill>
              </a:rPr>
              <a:t>                            diastolic pressure</a:t>
            </a:r>
            <a:endParaRPr lang="en-IN" sz="2400" dirty="0">
              <a:solidFill>
                <a:schemeClr val="accent3"/>
              </a:solidFill>
            </a:endParaRPr>
          </a:p>
          <a:p>
            <a:pPr algn="just"/>
            <a:r>
              <a:rPr lang="en-IN" sz="2800" b="1" dirty="0" smtClean="0">
                <a:solidFill>
                  <a:srgbClr val="00B050"/>
                </a:solidFill>
              </a:rPr>
              <a:t>Systolic pressure:</a:t>
            </a:r>
          </a:p>
          <a:p>
            <a:pPr algn="just"/>
            <a:r>
              <a:rPr lang="en-IN" sz="2400" dirty="0" smtClean="0">
                <a:solidFill>
                  <a:schemeClr val="accent3"/>
                </a:solidFill>
              </a:rPr>
              <a:t>When the left ventricular contracts &amp; pushes blood into the aorta, the pressure produced within the arterial system is called the systolic blood pressure.</a:t>
            </a:r>
          </a:p>
          <a:p>
            <a:pPr algn="just"/>
            <a:r>
              <a:rPr lang="en-IN" sz="2400" dirty="0" smtClean="0">
                <a:solidFill>
                  <a:schemeClr val="accent3"/>
                </a:solidFill>
              </a:rPr>
              <a:t>In adult it will be 120 mm of Hg or 16 </a:t>
            </a:r>
            <a:r>
              <a:rPr lang="en-IN" sz="2400" dirty="0" err="1" smtClean="0">
                <a:solidFill>
                  <a:schemeClr val="accent3"/>
                </a:solidFill>
              </a:rPr>
              <a:t>Kpa</a:t>
            </a:r>
            <a:r>
              <a:rPr lang="en-IN" sz="2400" dirty="0" smtClean="0">
                <a:solidFill>
                  <a:schemeClr val="accent3"/>
                </a:solidFill>
              </a:rPr>
              <a:t>( kilo </a:t>
            </a:r>
            <a:r>
              <a:rPr lang="en-IN" sz="2400" dirty="0" err="1" smtClean="0">
                <a:solidFill>
                  <a:schemeClr val="accent3"/>
                </a:solidFill>
              </a:rPr>
              <a:t>paskal</a:t>
            </a:r>
            <a:r>
              <a:rPr lang="en-IN" sz="2400" dirty="0" smtClean="0">
                <a:solidFill>
                  <a:schemeClr val="accent3"/>
                </a:solidFill>
              </a:rPr>
              <a:t>)</a:t>
            </a:r>
          </a:p>
        </p:txBody>
      </p:sp>
      <p:sp>
        <p:nvSpPr>
          <p:cNvPr id="3" name="Title 2"/>
          <p:cNvSpPr>
            <a:spLocks noGrp="1"/>
          </p:cNvSpPr>
          <p:nvPr>
            <p:ph type="title"/>
          </p:nvPr>
        </p:nvSpPr>
        <p:spPr/>
        <p:txBody>
          <a:bodyPr/>
          <a:lstStyle/>
          <a:p>
            <a:r>
              <a:rPr lang="en-IN" dirty="0" smtClean="0">
                <a:latin typeface="Algerian" pitchFamily="82" charset="0"/>
              </a:rPr>
              <a:t>Blood   pressure</a:t>
            </a:r>
            <a:endParaRPr lang="en-IN" dirty="0">
              <a:latin typeface="Algerian" pitchFamily="82" charset="0"/>
            </a:endParaRPr>
          </a:p>
        </p:txBody>
      </p:sp>
    </p:spTree>
    <p:extLst>
      <p:ext uri="{BB962C8B-B14F-4D97-AF65-F5344CB8AC3E}">
        <p14:creationId xmlns:p14="http://schemas.microsoft.com/office/powerpoint/2010/main" xmlns="" val="2835525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800" b="1" dirty="0" smtClean="0">
                <a:solidFill>
                  <a:srgbClr val="92D050"/>
                </a:solidFill>
              </a:rPr>
              <a:t>Diastolic pressure:</a:t>
            </a:r>
          </a:p>
          <a:p>
            <a:r>
              <a:rPr lang="en-IN" sz="2400" dirty="0" smtClean="0">
                <a:solidFill>
                  <a:schemeClr val="accent3"/>
                </a:solidFill>
              </a:rPr>
              <a:t>When complete cardiac diastole occurs &amp; the heart is resting following the ejection of the blood , the pressure within the arteries is much lower &amp; is called diastole blood pressure. In adult it will be 80 mm of Hg 0r 11 </a:t>
            </a:r>
            <a:r>
              <a:rPr lang="en-IN" sz="2400" dirty="0" err="1" smtClean="0">
                <a:solidFill>
                  <a:schemeClr val="accent3"/>
                </a:solidFill>
              </a:rPr>
              <a:t>Kpa</a:t>
            </a:r>
            <a:r>
              <a:rPr lang="en-IN" sz="2400" dirty="0" smtClean="0">
                <a:solidFill>
                  <a:schemeClr val="accent3"/>
                </a:solidFill>
              </a:rPr>
              <a:t>.</a:t>
            </a:r>
          </a:p>
          <a:p>
            <a:r>
              <a:rPr lang="en-IN" sz="2400" dirty="0" smtClean="0">
                <a:solidFill>
                  <a:schemeClr val="accent3"/>
                </a:solidFill>
              </a:rPr>
              <a:t>BP= 120 mm of HG/ 80 mm of Hg</a:t>
            </a:r>
          </a:p>
          <a:p>
            <a:endParaRPr lang="en-IN" sz="2400" dirty="0">
              <a:solidFill>
                <a:schemeClr val="accent3"/>
              </a:solidFill>
            </a:endParaRPr>
          </a:p>
          <a:p>
            <a:r>
              <a:rPr lang="en-IN" sz="2400" dirty="0" smtClean="0">
                <a:solidFill>
                  <a:schemeClr val="accent3"/>
                </a:solidFill>
              </a:rPr>
              <a:t>Blood pressure = cardiac output  *  peripheral resistanc</a:t>
            </a:r>
            <a:r>
              <a:rPr lang="en-IN" dirty="0" smtClean="0">
                <a:solidFill>
                  <a:schemeClr val="accent3"/>
                </a:solidFill>
              </a:rPr>
              <a:t>e</a:t>
            </a:r>
            <a:endParaRPr lang="en-IN" dirty="0">
              <a:solidFill>
                <a:schemeClr val="accent3"/>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3762474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dirty="0" smtClean="0">
                <a:solidFill>
                  <a:schemeClr val="accent3"/>
                </a:solidFill>
              </a:rPr>
              <a:t>blood pressure is controlled in two ways.</a:t>
            </a:r>
          </a:p>
          <a:p>
            <a:pPr algn="just"/>
            <a:r>
              <a:rPr lang="en-IN" sz="2800" b="1" dirty="0" smtClean="0">
                <a:solidFill>
                  <a:schemeClr val="accent3"/>
                </a:solidFill>
              </a:rPr>
              <a:t>1. short  term control:</a:t>
            </a:r>
          </a:p>
          <a:p>
            <a:pPr algn="just"/>
            <a:r>
              <a:rPr lang="en-IN" sz="2400" dirty="0" smtClean="0">
                <a:solidFill>
                  <a:schemeClr val="accent3"/>
                </a:solidFill>
              </a:rPr>
              <a:t>Moment to moment basis which mainly involves</a:t>
            </a:r>
          </a:p>
          <a:p>
            <a:pPr marL="45720" indent="0" algn="just">
              <a:buNone/>
            </a:pPr>
            <a:r>
              <a:rPr lang="en-IN" sz="2400" dirty="0" smtClean="0">
                <a:solidFill>
                  <a:schemeClr val="accent3"/>
                </a:solidFill>
              </a:rPr>
              <a:t>            1.  baroreceptor reflex</a:t>
            </a:r>
          </a:p>
          <a:p>
            <a:pPr marL="45720" indent="0" algn="just">
              <a:buNone/>
            </a:pPr>
            <a:r>
              <a:rPr lang="en-IN" sz="2400" dirty="0" smtClean="0">
                <a:solidFill>
                  <a:schemeClr val="accent3"/>
                </a:solidFill>
              </a:rPr>
              <a:t>             2. chemo receptor reflex</a:t>
            </a:r>
          </a:p>
          <a:p>
            <a:pPr marL="45720" indent="0" algn="just">
              <a:buNone/>
            </a:pPr>
            <a:r>
              <a:rPr lang="en-IN" sz="2400" dirty="0" smtClean="0">
                <a:solidFill>
                  <a:schemeClr val="accent3"/>
                </a:solidFill>
              </a:rPr>
              <a:t>              3. higher centres in the brain</a:t>
            </a:r>
          </a:p>
          <a:p>
            <a:pPr marL="45720" indent="0" algn="just">
              <a:buNone/>
            </a:pPr>
            <a:r>
              <a:rPr lang="en-IN" sz="2800" b="1" dirty="0" smtClean="0">
                <a:solidFill>
                  <a:schemeClr val="accent3"/>
                </a:solidFill>
              </a:rPr>
              <a:t>2. </a:t>
            </a:r>
            <a:r>
              <a:rPr lang="en-IN" sz="2800" b="1" smtClean="0">
                <a:solidFill>
                  <a:schemeClr val="accent3"/>
                </a:solidFill>
              </a:rPr>
              <a:t>Long term </a:t>
            </a:r>
            <a:r>
              <a:rPr lang="en-IN" sz="2800" b="1" dirty="0" smtClean="0">
                <a:solidFill>
                  <a:schemeClr val="accent3"/>
                </a:solidFill>
              </a:rPr>
              <a:t>control:</a:t>
            </a:r>
          </a:p>
          <a:p>
            <a:pPr marL="45720" indent="0" algn="just">
              <a:buNone/>
            </a:pPr>
            <a:r>
              <a:rPr lang="en-IN" sz="2400" dirty="0">
                <a:solidFill>
                  <a:schemeClr val="accent3"/>
                </a:solidFill>
              </a:rPr>
              <a:t> </a:t>
            </a:r>
            <a:r>
              <a:rPr lang="en-IN" sz="2400" dirty="0" smtClean="0">
                <a:solidFill>
                  <a:schemeClr val="accent3"/>
                </a:solidFill>
              </a:rPr>
              <a:t>it involves regulation of blood by  kidney and renin angiotensin – aldosterone system( RAAS</a:t>
            </a:r>
            <a:r>
              <a:rPr lang="en-IN" dirty="0" smtClean="0">
                <a:solidFill>
                  <a:schemeClr val="accent3"/>
                </a:solidFill>
              </a:rPr>
              <a:t>)</a:t>
            </a:r>
            <a:endParaRPr lang="en-IN" dirty="0">
              <a:solidFill>
                <a:schemeClr val="accent3"/>
              </a:solidFill>
            </a:endParaRPr>
          </a:p>
        </p:txBody>
      </p:sp>
      <p:sp>
        <p:nvSpPr>
          <p:cNvPr id="3" name="Title 2"/>
          <p:cNvSpPr>
            <a:spLocks noGrp="1"/>
          </p:cNvSpPr>
          <p:nvPr>
            <p:ph type="title"/>
          </p:nvPr>
        </p:nvSpPr>
        <p:spPr/>
        <p:txBody>
          <a:bodyPr/>
          <a:lstStyle/>
          <a:p>
            <a:r>
              <a:rPr lang="en-IN" dirty="0" smtClean="0">
                <a:latin typeface="Algerian" pitchFamily="82" charset="0"/>
              </a:rPr>
              <a:t>Control of blood pressure</a:t>
            </a:r>
            <a:endParaRPr lang="en-IN" dirty="0">
              <a:latin typeface="Algerian" pitchFamily="82" charset="0"/>
            </a:endParaRPr>
          </a:p>
        </p:txBody>
      </p:sp>
    </p:spTree>
    <p:extLst>
      <p:ext uri="{BB962C8B-B14F-4D97-AF65-F5344CB8AC3E}">
        <p14:creationId xmlns:p14="http://schemas.microsoft.com/office/powerpoint/2010/main" xmlns="" val="167510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b="1" dirty="0" smtClean="0">
                <a:solidFill>
                  <a:schemeClr val="accent4"/>
                </a:solidFill>
                <a:latin typeface="Century" pitchFamily="18" charset="0"/>
              </a:rPr>
              <a:t>I</a:t>
            </a:r>
            <a:r>
              <a:rPr lang="en-IN" sz="2400" b="1" dirty="0" smtClean="0">
                <a:solidFill>
                  <a:schemeClr val="accent4"/>
                </a:solidFill>
                <a:latin typeface="Century" pitchFamily="18" charset="0"/>
              </a:rPr>
              <a:t>nferiorly: the apex rests on the central tendon of the diaphragm.</a:t>
            </a:r>
          </a:p>
          <a:p>
            <a:pPr algn="just"/>
            <a:r>
              <a:rPr lang="en-IN" sz="2400" b="1" dirty="0" smtClean="0">
                <a:solidFill>
                  <a:schemeClr val="accent4"/>
                </a:solidFill>
                <a:latin typeface="Century" pitchFamily="18" charset="0"/>
              </a:rPr>
              <a:t>Superiorly: the great blood vessels e.g. aorta, superior </a:t>
            </a:r>
            <a:r>
              <a:rPr lang="en-IN" sz="2400" b="1" dirty="0" err="1" smtClean="0">
                <a:solidFill>
                  <a:schemeClr val="accent4"/>
                </a:solidFill>
                <a:latin typeface="Century" pitchFamily="18" charset="0"/>
              </a:rPr>
              <a:t>venacava</a:t>
            </a:r>
            <a:r>
              <a:rPr lang="en-IN" sz="2400" b="1" dirty="0" smtClean="0">
                <a:solidFill>
                  <a:schemeClr val="accent4"/>
                </a:solidFill>
                <a:latin typeface="Century" pitchFamily="18" charset="0"/>
              </a:rPr>
              <a:t>, pulmonary artery and pulmonary veins</a:t>
            </a:r>
          </a:p>
          <a:p>
            <a:pPr algn="just"/>
            <a:r>
              <a:rPr lang="en-IN" sz="2400" b="1" dirty="0" smtClean="0">
                <a:solidFill>
                  <a:schemeClr val="accent4"/>
                </a:solidFill>
                <a:latin typeface="Century" pitchFamily="18" charset="0"/>
              </a:rPr>
              <a:t>Posteriorly: the oesophagus, trachea, left and right bronchus, descending aorta, inferior </a:t>
            </a:r>
            <a:r>
              <a:rPr lang="en-IN" sz="2400" b="1" dirty="0" err="1" smtClean="0">
                <a:solidFill>
                  <a:schemeClr val="accent4"/>
                </a:solidFill>
                <a:latin typeface="Century" pitchFamily="18" charset="0"/>
              </a:rPr>
              <a:t>venacava</a:t>
            </a:r>
            <a:r>
              <a:rPr lang="en-IN" sz="2400" b="1" dirty="0" smtClean="0">
                <a:solidFill>
                  <a:schemeClr val="accent4"/>
                </a:solidFill>
                <a:latin typeface="Century" pitchFamily="18" charset="0"/>
              </a:rPr>
              <a:t> and thoracic vertebra</a:t>
            </a:r>
          </a:p>
          <a:p>
            <a:pPr algn="just"/>
            <a:r>
              <a:rPr lang="en-IN" sz="2400" b="1" dirty="0" smtClean="0">
                <a:solidFill>
                  <a:schemeClr val="accent4"/>
                </a:solidFill>
                <a:latin typeface="Century" pitchFamily="18" charset="0"/>
              </a:rPr>
              <a:t>Laterally: the lungs- the left lungs overlaps the left side of the heart</a:t>
            </a:r>
          </a:p>
          <a:p>
            <a:pPr algn="just"/>
            <a:r>
              <a:rPr lang="en-IN" sz="2400" b="1" dirty="0" smtClean="0">
                <a:solidFill>
                  <a:schemeClr val="accent4"/>
                </a:solidFill>
                <a:latin typeface="Century" pitchFamily="18" charset="0"/>
              </a:rPr>
              <a:t>Anteriorly: the sternum , ribs and intercostal muscles.</a:t>
            </a:r>
          </a:p>
          <a:p>
            <a:endParaRPr lang="en-IN" dirty="0" smtClean="0">
              <a:latin typeface="Century" pitchFamily="18" charset="0"/>
            </a:endParaRPr>
          </a:p>
        </p:txBody>
      </p:sp>
      <p:sp>
        <p:nvSpPr>
          <p:cNvPr id="3" name="Title 2"/>
          <p:cNvSpPr>
            <a:spLocks noGrp="1"/>
          </p:cNvSpPr>
          <p:nvPr>
            <p:ph type="title"/>
          </p:nvPr>
        </p:nvSpPr>
        <p:spPr>
          <a:xfrm>
            <a:off x="381000" y="355847"/>
            <a:ext cx="5410200" cy="1054394"/>
          </a:xfrm>
        </p:spPr>
        <p:txBody>
          <a:bodyPr/>
          <a:lstStyle/>
          <a:p>
            <a:r>
              <a:rPr lang="en-IN" dirty="0" smtClean="0"/>
              <a:t>Organs associated with the heart</a:t>
            </a:r>
            <a:endParaRPr lang="en-IN" dirty="0"/>
          </a:p>
        </p:txBody>
      </p:sp>
      <p:pic>
        <p:nvPicPr>
          <p:cNvPr id="5"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5458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just">
              <a:buNone/>
            </a:pPr>
            <a:r>
              <a:rPr lang="en-IN" sz="2400" b="1" dirty="0" smtClean="0">
                <a:solidFill>
                  <a:schemeClr val="accent3"/>
                </a:solidFill>
              </a:rPr>
              <a:t>Cardio vascular centre (CVC)</a:t>
            </a:r>
            <a:r>
              <a:rPr lang="en-IN" sz="2400" dirty="0" smtClean="0">
                <a:solidFill>
                  <a:schemeClr val="accent3"/>
                </a:solidFill>
              </a:rPr>
              <a:t>: it is collection of interconnected nervous in the brain &amp; situated in the medulla &amp; </a:t>
            </a:r>
            <a:r>
              <a:rPr lang="en-IN" sz="2400" dirty="0" err="1" smtClean="0">
                <a:solidFill>
                  <a:schemeClr val="accent3"/>
                </a:solidFill>
              </a:rPr>
              <a:t>pons</a:t>
            </a:r>
            <a:r>
              <a:rPr lang="en-IN" sz="2400" dirty="0" smtClean="0">
                <a:solidFill>
                  <a:schemeClr val="accent3"/>
                </a:solidFill>
              </a:rPr>
              <a:t>.</a:t>
            </a:r>
          </a:p>
          <a:p>
            <a:pPr marL="45720" indent="0" algn="just">
              <a:buNone/>
            </a:pPr>
            <a:endParaRPr lang="en-IN" sz="2400" dirty="0" smtClean="0">
              <a:solidFill>
                <a:schemeClr val="accent3"/>
              </a:solidFill>
            </a:endParaRPr>
          </a:p>
          <a:p>
            <a:pPr algn="just"/>
            <a:r>
              <a:rPr lang="en-IN" sz="2400" b="1" dirty="0" smtClean="0">
                <a:solidFill>
                  <a:schemeClr val="accent3"/>
                </a:solidFill>
              </a:rPr>
              <a:t>BARORECEPTORS</a:t>
            </a:r>
            <a:r>
              <a:rPr lang="en-IN" sz="2400" dirty="0" smtClean="0">
                <a:solidFill>
                  <a:schemeClr val="accent3"/>
                </a:solidFill>
              </a:rPr>
              <a:t>:</a:t>
            </a:r>
          </a:p>
          <a:p>
            <a:pPr algn="just"/>
            <a:r>
              <a:rPr lang="en-IN" sz="2400" dirty="0" smtClean="0">
                <a:solidFill>
                  <a:schemeClr val="accent3"/>
                </a:solidFill>
              </a:rPr>
              <a:t>THESE ARE NERVE ENDING SENSITIVE TO PRESSURE CHANGES ( STRETCH) WITHIN THE VESSEL, SITUATED IN THE ARCH OF AORTA AND IN THE CAROTID SINUSES.</a:t>
            </a:r>
            <a:endParaRPr lang="en-IN" sz="2400" dirty="0">
              <a:solidFill>
                <a:schemeClr val="accent3"/>
              </a:solidFill>
            </a:endParaRPr>
          </a:p>
        </p:txBody>
      </p:sp>
      <p:sp>
        <p:nvSpPr>
          <p:cNvPr id="3" name="Title 2"/>
          <p:cNvSpPr>
            <a:spLocks noGrp="1"/>
          </p:cNvSpPr>
          <p:nvPr>
            <p:ph type="title"/>
          </p:nvPr>
        </p:nvSpPr>
        <p:spPr/>
        <p:txBody>
          <a:bodyPr/>
          <a:lstStyle/>
          <a:p>
            <a:r>
              <a:rPr lang="en-IN" dirty="0" smtClean="0">
                <a:latin typeface="Algerian" pitchFamily="82" charset="0"/>
              </a:rPr>
              <a:t>1. Short term BP regulation</a:t>
            </a:r>
            <a:endParaRPr lang="en-IN" dirty="0">
              <a:latin typeface="Algerian" pitchFamily="82" charset="0"/>
            </a:endParaRPr>
          </a:p>
        </p:txBody>
      </p:sp>
    </p:spTree>
    <p:extLst>
      <p:ext uri="{BB962C8B-B14F-4D97-AF65-F5344CB8AC3E}">
        <p14:creationId xmlns:p14="http://schemas.microsoft.com/office/powerpoint/2010/main" xmlns="" val="4001752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lstStyle/>
          <a:p>
            <a:r>
              <a:rPr lang="en-IN" sz="2400" b="1" dirty="0" smtClean="0">
                <a:solidFill>
                  <a:schemeClr val="accent3"/>
                </a:solidFill>
              </a:rPr>
              <a:t>Chemoreceptors: </a:t>
            </a:r>
            <a:r>
              <a:rPr lang="en-IN" dirty="0" smtClean="0">
                <a:solidFill>
                  <a:schemeClr val="accent3"/>
                </a:solidFill>
              </a:rPr>
              <a:t>these are the nerve ending situated in the  carotid and aortic bodies.</a:t>
            </a:r>
          </a:p>
          <a:p>
            <a:endParaRPr lang="en-IN" dirty="0" smtClean="0">
              <a:solidFill>
                <a:schemeClr val="accent3"/>
              </a:solidFill>
            </a:endParaRPr>
          </a:p>
          <a:p>
            <a:pPr marL="45720" indent="0">
              <a:buNone/>
            </a:pPr>
            <a:r>
              <a:rPr lang="en-IN" b="1" dirty="0" smtClean="0">
                <a:solidFill>
                  <a:srgbClr val="C00000"/>
                </a:solidFill>
              </a:rPr>
              <a:t>1. BARORECEPTORS:</a:t>
            </a:r>
          </a:p>
          <a:p>
            <a:pPr algn="ctr"/>
            <a:r>
              <a:rPr lang="en-IN" dirty="0" smtClean="0">
                <a:solidFill>
                  <a:schemeClr val="accent3"/>
                </a:solidFill>
              </a:rPr>
              <a:t>When BP increases(BP more than 120 mm of hg)</a:t>
            </a:r>
          </a:p>
          <a:p>
            <a:pPr algn="ctr"/>
            <a:r>
              <a:rPr lang="en-IN" dirty="0" smtClean="0">
                <a:solidFill>
                  <a:schemeClr val="accent3"/>
                </a:solidFill>
              </a:rPr>
              <a:t>Stimulation of baroreceptors in the aorta</a:t>
            </a:r>
          </a:p>
          <a:p>
            <a:pPr algn="ctr"/>
            <a:r>
              <a:rPr lang="en-IN" dirty="0" smtClean="0">
                <a:solidFill>
                  <a:schemeClr val="accent3"/>
                </a:solidFill>
              </a:rPr>
              <a:t>Sending the impulses in to the cardiovascular centre in the brain</a:t>
            </a:r>
          </a:p>
          <a:p>
            <a:pPr algn="ctr"/>
            <a:r>
              <a:rPr lang="en-IN" dirty="0" smtClean="0">
                <a:solidFill>
                  <a:schemeClr val="accent3"/>
                </a:solidFill>
              </a:rPr>
              <a:t>CVC  stimulates the parasympathetic nervous system</a:t>
            </a:r>
          </a:p>
          <a:p>
            <a:pPr algn="ctr"/>
            <a:r>
              <a:rPr lang="en-IN" dirty="0" smtClean="0">
                <a:solidFill>
                  <a:schemeClr val="accent3"/>
                </a:solidFill>
              </a:rPr>
              <a:t>Relaxation of muscle of blood vessels ( tunica media)</a:t>
            </a:r>
          </a:p>
          <a:p>
            <a:pPr algn="ctr"/>
            <a:r>
              <a:rPr lang="en-IN" dirty="0" smtClean="0">
                <a:solidFill>
                  <a:schemeClr val="accent3"/>
                </a:solidFill>
              </a:rPr>
              <a:t>Vasodilation</a:t>
            </a:r>
          </a:p>
          <a:p>
            <a:pPr algn="ctr"/>
            <a:r>
              <a:rPr lang="en-IN" dirty="0" smtClean="0">
                <a:solidFill>
                  <a:schemeClr val="accent3"/>
                </a:solidFill>
              </a:rPr>
              <a:t>Blood pressure will decrease</a:t>
            </a:r>
          </a:p>
          <a:p>
            <a:endParaRPr lang="en-IN" dirty="0" smtClean="0">
              <a:solidFill>
                <a:schemeClr val="accent3"/>
              </a:solidFill>
            </a:endParaRPr>
          </a:p>
          <a:p>
            <a:endParaRPr lang="en-IN" dirty="0">
              <a:solidFill>
                <a:schemeClr val="accent3"/>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1745372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lnSpcReduction="10000"/>
          </a:bodyPr>
          <a:lstStyle/>
          <a:p>
            <a:pPr marL="45720" indent="0" algn="ctr">
              <a:buNone/>
            </a:pPr>
            <a:r>
              <a:rPr lang="en-IN" dirty="0">
                <a:solidFill>
                  <a:schemeClr val="accent3"/>
                </a:solidFill>
              </a:rPr>
              <a:t> </a:t>
            </a:r>
            <a:r>
              <a:rPr lang="en-IN" b="1" dirty="0" smtClean="0">
                <a:solidFill>
                  <a:schemeClr val="accent3"/>
                </a:solidFill>
              </a:rPr>
              <a:t>when BP decreases  less than 120/80 mm of Hg</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Stimulation of brain receptors in the aorta</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Sending impulses into the CVC in the brain</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CVC will pass message into sympathetic nervous system</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Stimulation of sympathetic nerve system</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Contraction of muscles of blood vessels ( tunica media)</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Vasoconstriction</a:t>
            </a:r>
          </a:p>
          <a:p>
            <a:pPr marL="45720" indent="0" algn="ctr">
              <a:buNone/>
            </a:pPr>
            <a:endParaRPr lang="en-IN" b="1" dirty="0" smtClean="0">
              <a:solidFill>
                <a:schemeClr val="accent3"/>
              </a:solidFill>
            </a:endParaRPr>
          </a:p>
          <a:p>
            <a:pPr marL="45720" indent="0" algn="ctr">
              <a:buNone/>
            </a:pPr>
            <a:r>
              <a:rPr lang="en-IN" b="1" dirty="0" smtClean="0">
                <a:solidFill>
                  <a:schemeClr val="accent3"/>
                </a:solidFill>
              </a:rPr>
              <a:t>BP will increase</a:t>
            </a:r>
          </a:p>
          <a:p>
            <a:pPr marL="45720" indent="0">
              <a:buNone/>
            </a:pPr>
            <a:endParaRPr lang="en-IN" dirty="0">
              <a:solidFill>
                <a:schemeClr val="accent3"/>
              </a:solidFill>
            </a:endParaRPr>
          </a:p>
        </p:txBody>
      </p:sp>
      <p:sp>
        <p:nvSpPr>
          <p:cNvPr id="3" name="Title 2"/>
          <p:cNvSpPr>
            <a:spLocks noGrp="1"/>
          </p:cNvSpPr>
          <p:nvPr>
            <p:ph type="title"/>
          </p:nvPr>
        </p:nvSpPr>
        <p:spPr/>
        <p:txBody>
          <a:bodyPr/>
          <a:lstStyle/>
          <a:p>
            <a:endParaRPr lang="en-IN" dirty="0"/>
          </a:p>
        </p:txBody>
      </p:sp>
      <p:sp>
        <p:nvSpPr>
          <p:cNvPr id="4" name="Down Arrow 3"/>
          <p:cNvSpPr/>
          <p:nvPr/>
        </p:nvSpPr>
        <p:spPr>
          <a:xfrm>
            <a:off x="4419600" y="21336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419600" y="27432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19600" y="33528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19600" y="40386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419600" y="45720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419600" y="53340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4419600" y="59436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820315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VISHAL\Downloads\blood-pressure-mechanism-7-728.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 y="228600"/>
            <a:ext cx="8686799" cy="6477000"/>
          </a:xfrm>
          <a:prstGeom prst="rect">
            <a:avLst/>
          </a:prstGeom>
          <a:noFill/>
          <a:ln>
            <a:noFill/>
          </a:ln>
        </p:spPr>
      </p:pic>
    </p:spTree>
    <p:extLst>
      <p:ext uri="{BB962C8B-B14F-4D97-AF65-F5344CB8AC3E}">
        <p14:creationId xmlns:p14="http://schemas.microsoft.com/office/powerpoint/2010/main" xmlns="" val="19924793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lnSpcReduction="20000"/>
          </a:bodyPr>
          <a:lstStyle/>
          <a:p>
            <a:pPr marL="45720" indent="0" algn="ctr">
              <a:buNone/>
            </a:pPr>
            <a:r>
              <a:rPr lang="en-IN" sz="2400" dirty="0" smtClean="0">
                <a:solidFill>
                  <a:schemeClr val="accent1"/>
                </a:solidFill>
              </a:rPr>
              <a:t> </a:t>
            </a:r>
            <a:r>
              <a:rPr lang="en-IN" sz="1800" b="1" dirty="0" smtClean="0">
                <a:solidFill>
                  <a:schemeClr val="accent1"/>
                </a:solidFill>
              </a:rPr>
              <a:t>When co2 level increases &amp; O2 level decrease in the blood stream</a:t>
            </a:r>
          </a:p>
          <a:p>
            <a:pPr marL="45720" indent="0" algn="ctr">
              <a:buNone/>
            </a:pPr>
            <a:endParaRPr lang="en-IN" sz="1800" b="1" dirty="0" smtClean="0">
              <a:solidFill>
                <a:schemeClr val="accent1"/>
              </a:solidFill>
            </a:endParaRPr>
          </a:p>
          <a:p>
            <a:pPr marL="45720" indent="0" algn="ctr">
              <a:buNone/>
            </a:pPr>
            <a:r>
              <a:rPr lang="en-IN" sz="1800" b="1" dirty="0" smtClean="0">
                <a:solidFill>
                  <a:schemeClr val="accent1"/>
                </a:solidFill>
              </a:rPr>
              <a:t>Tissue hypoxia</a:t>
            </a:r>
          </a:p>
          <a:p>
            <a:pPr marL="45720" indent="0" algn="ctr">
              <a:buNone/>
            </a:pPr>
            <a:endParaRPr lang="en-IN" sz="1800" b="1" dirty="0" smtClean="0">
              <a:solidFill>
                <a:schemeClr val="accent1"/>
              </a:solidFill>
            </a:endParaRPr>
          </a:p>
          <a:p>
            <a:pPr algn="ctr"/>
            <a:r>
              <a:rPr lang="en-IN" sz="1800" b="1" dirty="0" smtClean="0">
                <a:solidFill>
                  <a:schemeClr val="accent1"/>
                </a:solidFill>
              </a:rPr>
              <a:t>Need to improve tissue perfusion</a:t>
            </a:r>
          </a:p>
          <a:p>
            <a:pPr algn="ctr"/>
            <a:endParaRPr lang="en-IN" sz="1800" b="1" dirty="0" smtClean="0">
              <a:solidFill>
                <a:schemeClr val="accent1"/>
              </a:solidFill>
            </a:endParaRPr>
          </a:p>
          <a:p>
            <a:pPr algn="ctr"/>
            <a:r>
              <a:rPr lang="en-IN" sz="1800" b="1" dirty="0" smtClean="0">
                <a:solidFill>
                  <a:schemeClr val="accent1"/>
                </a:solidFill>
              </a:rPr>
              <a:t>Blood pressure should increase in this situation,</a:t>
            </a:r>
          </a:p>
          <a:p>
            <a:pPr marL="45720" indent="0" algn="ctr">
              <a:buNone/>
            </a:pPr>
            <a:endParaRPr lang="en-IN" sz="1800" b="1" dirty="0" smtClean="0">
              <a:solidFill>
                <a:schemeClr val="accent1"/>
              </a:solidFill>
            </a:endParaRPr>
          </a:p>
          <a:p>
            <a:pPr algn="ctr"/>
            <a:r>
              <a:rPr lang="en-IN" sz="1800" b="1" dirty="0">
                <a:solidFill>
                  <a:schemeClr val="accent1"/>
                </a:solidFill>
              </a:rPr>
              <a:t> </a:t>
            </a:r>
            <a:r>
              <a:rPr lang="en-IN" sz="1800" b="1" dirty="0" smtClean="0">
                <a:solidFill>
                  <a:schemeClr val="accent1"/>
                </a:solidFill>
              </a:rPr>
              <a:t>chemoreceptor will recognize this changes in CO2 &amp; O2 in the blood stream.</a:t>
            </a:r>
          </a:p>
          <a:p>
            <a:pPr algn="ctr"/>
            <a:endParaRPr lang="en-IN" sz="1800" b="1" dirty="0" smtClean="0">
              <a:solidFill>
                <a:schemeClr val="accent1"/>
              </a:solidFill>
            </a:endParaRPr>
          </a:p>
          <a:p>
            <a:pPr algn="ctr"/>
            <a:r>
              <a:rPr lang="en-IN" sz="1800" b="1" dirty="0" smtClean="0">
                <a:solidFill>
                  <a:schemeClr val="accent1"/>
                </a:solidFill>
              </a:rPr>
              <a:t>Pass this contraction to CVC in the  brain</a:t>
            </a:r>
          </a:p>
          <a:p>
            <a:pPr algn="ctr"/>
            <a:endParaRPr lang="en-IN" sz="1800" b="1" dirty="0" smtClean="0">
              <a:solidFill>
                <a:schemeClr val="accent1"/>
              </a:solidFill>
            </a:endParaRPr>
          </a:p>
          <a:p>
            <a:pPr algn="ctr"/>
            <a:r>
              <a:rPr lang="en-IN" sz="1800" b="1" dirty="0" smtClean="0">
                <a:solidFill>
                  <a:schemeClr val="accent1"/>
                </a:solidFill>
              </a:rPr>
              <a:t>CVC will stimulate sympathetic nerve system</a:t>
            </a:r>
          </a:p>
          <a:p>
            <a:pPr algn="ctr"/>
            <a:endParaRPr lang="en-IN" sz="1800" b="1" dirty="0" smtClean="0">
              <a:solidFill>
                <a:schemeClr val="accent1"/>
              </a:solidFill>
            </a:endParaRPr>
          </a:p>
          <a:p>
            <a:pPr algn="ctr"/>
            <a:r>
              <a:rPr lang="en-IN" sz="1800" b="1" dirty="0" smtClean="0">
                <a:solidFill>
                  <a:schemeClr val="accent1"/>
                </a:solidFill>
              </a:rPr>
              <a:t>Vasoconstriction </a:t>
            </a:r>
          </a:p>
          <a:p>
            <a:pPr algn="ctr"/>
            <a:endParaRPr lang="en-IN" sz="1800" b="1" dirty="0" smtClean="0">
              <a:solidFill>
                <a:schemeClr val="accent1"/>
              </a:solidFill>
            </a:endParaRPr>
          </a:p>
          <a:p>
            <a:pPr algn="ctr"/>
            <a:r>
              <a:rPr lang="en-IN" sz="1800" b="1" dirty="0" smtClean="0">
                <a:solidFill>
                  <a:schemeClr val="accent1"/>
                </a:solidFill>
              </a:rPr>
              <a:t>BP will increase</a:t>
            </a:r>
          </a:p>
        </p:txBody>
      </p:sp>
      <p:sp>
        <p:nvSpPr>
          <p:cNvPr id="3" name="Title 2"/>
          <p:cNvSpPr>
            <a:spLocks noGrp="1"/>
          </p:cNvSpPr>
          <p:nvPr>
            <p:ph type="title"/>
          </p:nvPr>
        </p:nvSpPr>
        <p:spPr/>
        <p:txBody>
          <a:bodyPr/>
          <a:lstStyle/>
          <a:p>
            <a:r>
              <a:rPr lang="en-IN" b="1" dirty="0">
                <a:solidFill>
                  <a:schemeClr val="accent1"/>
                </a:solidFill>
              </a:rPr>
              <a:t>CHEMORECEPTORS:</a:t>
            </a:r>
            <a:r>
              <a:rPr lang="en-IN" dirty="0">
                <a:solidFill>
                  <a:schemeClr val="accent1"/>
                </a:solidFill>
              </a:rPr>
              <a:t>  </a:t>
            </a:r>
            <a:br>
              <a:rPr lang="en-IN" dirty="0">
                <a:solidFill>
                  <a:schemeClr val="accent1"/>
                </a:solidFill>
              </a:rPr>
            </a:br>
            <a:endParaRPr lang="en-IN" dirty="0"/>
          </a:p>
        </p:txBody>
      </p:sp>
      <p:sp>
        <p:nvSpPr>
          <p:cNvPr id="4" name="Down Arrow 3"/>
          <p:cNvSpPr/>
          <p:nvPr/>
        </p:nvSpPr>
        <p:spPr>
          <a:xfrm>
            <a:off x="4599039" y="25908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648200" y="20574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648200" y="31242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648200" y="36576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659261" y="43434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659261" y="4891548"/>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4686300" y="54102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4686300" y="59436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9153834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piratory-control_med.jpeg"/>
          <p:cNvPicPr>
            <a:picLocks noGrp="1" noChangeAspect="1"/>
          </p:cNvPicPr>
          <p:nvPr>
            <p:ph idx="1"/>
          </p:nvPr>
        </p:nvPicPr>
        <p:blipFill>
          <a:blip r:embed="rId2"/>
          <a:stretch>
            <a:fillRect/>
          </a:stretch>
        </p:blipFill>
        <p:spPr>
          <a:xfrm>
            <a:off x="228600" y="304800"/>
            <a:ext cx="8610599" cy="6096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VISHAL\Downloads\slide_73.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458200" cy="6248400"/>
          </a:xfrm>
          <a:prstGeom prst="rect">
            <a:avLst/>
          </a:prstGeom>
          <a:noFill/>
          <a:ln>
            <a:noFill/>
          </a:ln>
        </p:spPr>
      </p:pic>
    </p:spTree>
    <p:extLst>
      <p:ext uri="{BB962C8B-B14F-4D97-AF65-F5344CB8AC3E}">
        <p14:creationId xmlns:p14="http://schemas.microsoft.com/office/powerpoint/2010/main" xmlns="" val="736423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IN" b="1" dirty="0" smtClean="0">
                <a:solidFill>
                  <a:schemeClr val="accent1"/>
                </a:solidFill>
              </a:rPr>
              <a:t>when emotional status such as fear, anxiety, pain , anger, occurs.</a:t>
            </a:r>
          </a:p>
          <a:p>
            <a:pPr marL="45720" indent="0" algn="ctr">
              <a:buNone/>
            </a:pPr>
            <a:endParaRPr lang="en-IN" b="1" dirty="0" smtClean="0">
              <a:solidFill>
                <a:schemeClr val="accent1"/>
              </a:solidFill>
            </a:endParaRPr>
          </a:p>
          <a:p>
            <a:pPr marL="45720" indent="0" algn="ctr">
              <a:buNone/>
            </a:pPr>
            <a:r>
              <a:rPr lang="en-IN" b="1" dirty="0" smtClean="0">
                <a:solidFill>
                  <a:schemeClr val="accent1"/>
                </a:solidFill>
              </a:rPr>
              <a:t>Hypothalamus will get stimulated</a:t>
            </a:r>
          </a:p>
          <a:p>
            <a:pPr marL="45720" indent="0" algn="ctr">
              <a:buNone/>
            </a:pPr>
            <a:endParaRPr lang="en-IN" b="1" dirty="0" smtClean="0">
              <a:solidFill>
                <a:schemeClr val="accent1"/>
              </a:solidFill>
            </a:endParaRPr>
          </a:p>
          <a:p>
            <a:pPr marL="45720" indent="0" algn="ctr">
              <a:buNone/>
            </a:pPr>
            <a:r>
              <a:rPr lang="en-IN" b="1" dirty="0" smtClean="0">
                <a:solidFill>
                  <a:schemeClr val="accent1"/>
                </a:solidFill>
              </a:rPr>
              <a:t>Brain need more blood supply</a:t>
            </a:r>
          </a:p>
          <a:p>
            <a:pPr marL="45720" indent="0" algn="ctr">
              <a:buNone/>
            </a:pPr>
            <a:endParaRPr lang="en-IN" b="1" dirty="0" smtClean="0">
              <a:solidFill>
                <a:schemeClr val="accent1"/>
              </a:solidFill>
            </a:endParaRPr>
          </a:p>
          <a:p>
            <a:pPr marL="45720" indent="0" algn="ctr">
              <a:buNone/>
            </a:pPr>
            <a:r>
              <a:rPr lang="en-IN" b="1" dirty="0" smtClean="0">
                <a:solidFill>
                  <a:schemeClr val="accent1"/>
                </a:solidFill>
              </a:rPr>
              <a:t>It will stimulate sympathetic nerve system</a:t>
            </a:r>
          </a:p>
          <a:p>
            <a:pPr marL="45720" indent="0" algn="ctr">
              <a:buNone/>
            </a:pPr>
            <a:endParaRPr lang="en-IN" b="1" dirty="0" smtClean="0">
              <a:solidFill>
                <a:schemeClr val="accent1"/>
              </a:solidFill>
            </a:endParaRPr>
          </a:p>
          <a:p>
            <a:pPr marL="45720" indent="0" algn="ctr">
              <a:buNone/>
            </a:pPr>
            <a:r>
              <a:rPr lang="en-IN" b="1" dirty="0" smtClean="0">
                <a:solidFill>
                  <a:schemeClr val="accent1"/>
                </a:solidFill>
              </a:rPr>
              <a:t>Vasoconstriction </a:t>
            </a:r>
          </a:p>
          <a:p>
            <a:pPr marL="45720" indent="0" algn="ctr">
              <a:buNone/>
            </a:pPr>
            <a:endParaRPr lang="en-IN" b="1" dirty="0" smtClean="0">
              <a:solidFill>
                <a:schemeClr val="accent1"/>
              </a:solidFill>
            </a:endParaRPr>
          </a:p>
          <a:p>
            <a:pPr marL="45720" indent="0" algn="ctr">
              <a:buNone/>
            </a:pPr>
            <a:r>
              <a:rPr lang="en-IN" b="1" dirty="0" smtClean="0">
                <a:solidFill>
                  <a:schemeClr val="accent1"/>
                </a:solidFill>
              </a:rPr>
              <a:t>BP increases thus brain will get more blood supply, </a:t>
            </a:r>
            <a:endParaRPr lang="en-IN" b="1" dirty="0">
              <a:solidFill>
                <a:schemeClr val="accent1"/>
              </a:solidFill>
            </a:endParaRPr>
          </a:p>
        </p:txBody>
      </p:sp>
      <p:sp>
        <p:nvSpPr>
          <p:cNvPr id="3" name="Title 2"/>
          <p:cNvSpPr>
            <a:spLocks noGrp="1"/>
          </p:cNvSpPr>
          <p:nvPr>
            <p:ph type="title"/>
          </p:nvPr>
        </p:nvSpPr>
        <p:spPr/>
        <p:txBody>
          <a:bodyPr/>
          <a:lstStyle/>
          <a:p>
            <a:r>
              <a:rPr lang="en-IN" dirty="0" smtClean="0">
                <a:latin typeface="Algerian" pitchFamily="82" charset="0"/>
              </a:rPr>
              <a:t>Higher centre in the brain</a:t>
            </a:r>
            <a:endParaRPr lang="en-IN" dirty="0">
              <a:latin typeface="Algerian" pitchFamily="82" charset="0"/>
            </a:endParaRPr>
          </a:p>
        </p:txBody>
      </p:sp>
      <p:sp>
        <p:nvSpPr>
          <p:cNvPr id="4" name="Down Arrow 3"/>
          <p:cNvSpPr/>
          <p:nvPr/>
        </p:nvSpPr>
        <p:spPr>
          <a:xfrm>
            <a:off x="4419600" y="24384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441723" y="32004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41723" y="38862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19600" y="47244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419600" y="54864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282200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b="1" dirty="0" smtClean="0">
                <a:solidFill>
                  <a:schemeClr val="accent1"/>
                </a:solidFill>
              </a:rPr>
              <a:t>RAAS: renin angiotensin – aldosterone system</a:t>
            </a:r>
          </a:p>
          <a:p>
            <a:endParaRPr lang="en-IN" dirty="0">
              <a:solidFill>
                <a:schemeClr val="accent1"/>
              </a:solidFill>
            </a:endParaRPr>
          </a:p>
          <a:p>
            <a:pPr algn="ctr"/>
            <a:r>
              <a:rPr lang="en-IN" dirty="0" smtClean="0">
                <a:solidFill>
                  <a:schemeClr val="accent1"/>
                </a:solidFill>
              </a:rPr>
              <a:t>It is the mechanism where involvement of kidney is possible.</a:t>
            </a:r>
          </a:p>
          <a:p>
            <a:pPr algn="ctr"/>
            <a:r>
              <a:rPr lang="en-IN" dirty="0" smtClean="0">
                <a:solidFill>
                  <a:schemeClr val="accent1"/>
                </a:solidFill>
              </a:rPr>
              <a:t>When kidney is unable to get blood supply , only this mechanism will be activated.</a:t>
            </a:r>
          </a:p>
          <a:p>
            <a:pPr algn="ctr"/>
            <a:endParaRPr lang="en-IN" dirty="0">
              <a:solidFill>
                <a:schemeClr val="accent1"/>
              </a:solidFill>
            </a:endParaRPr>
          </a:p>
          <a:p>
            <a:pPr algn="ctr">
              <a:lnSpc>
                <a:spcPct val="150000"/>
              </a:lnSpc>
            </a:pPr>
            <a:r>
              <a:rPr lang="en-IN" dirty="0" smtClean="0">
                <a:solidFill>
                  <a:schemeClr val="accent1"/>
                </a:solidFill>
              </a:rPr>
              <a:t>Low renal blood flow</a:t>
            </a:r>
          </a:p>
          <a:p>
            <a:pPr algn="ctr">
              <a:lnSpc>
                <a:spcPct val="150000"/>
              </a:lnSpc>
            </a:pPr>
            <a:r>
              <a:rPr lang="en-IN" dirty="0" smtClean="0">
                <a:solidFill>
                  <a:schemeClr val="accent1"/>
                </a:solidFill>
              </a:rPr>
              <a:t>Decreased blood volume</a:t>
            </a:r>
          </a:p>
          <a:p>
            <a:pPr algn="ctr">
              <a:lnSpc>
                <a:spcPct val="150000"/>
              </a:lnSpc>
            </a:pPr>
            <a:r>
              <a:rPr lang="en-IN" dirty="0" smtClean="0">
                <a:solidFill>
                  <a:schemeClr val="accent1"/>
                </a:solidFill>
              </a:rPr>
              <a:t>Decreased BP</a:t>
            </a:r>
          </a:p>
          <a:p>
            <a:pPr algn="ctr">
              <a:lnSpc>
                <a:spcPct val="150000"/>
              </a:lnSpc>
            </a:pPr>
            <a:r>
              <a:rPr lang="en-IN" dirty="0" smtClean="0">
                <a:solidFill>
                  <a:schemeClr val="accent1"/>
                </a:solidFill>
              </a:rPr>
              <a:t>Kidney will secret renin</a:t>
            </a:r>
          </a:p>
          <a:p>
            <a:pPr algn="ctr">
              <a:lnSpc>
                <a:spcPct val="150000"/>
              </a:lnSpc>
            </a:pPr>
            <a:r>
              <a:rPr lang="en-IN" dirty="0" smtClean="0">
                <a:solidFill>
                  <a:schemeClr val="accent1"/>
                </a:solidFill>
              </a:rPr>
              <a:t>Angiotensinogen _____ angiotensin I </a:t>
            </a:r>
          </a:p>
          <a:p>
            <a:pPr algn="ctr">
              <a:lnSpc>
                <a:spcPct val="150000"/>
              </a:lnSpc>
            </a:pPr>
            <a:r>
              <a:rPr lang="en-IN" dirty="0" smtClean="0">
                <a:solidFill>
                  <a:schemeClr val="accent1"/>
                </a:solidFill>
              </a:rPr>
              <a:t>ACE</a:t>
            </a:r>
          </a:p>
          <a:p>
            <a:endParaRPr lang="en-IN" dirty="0">
              <a:solidFill>
                <a:schemeClr val="accent1"/>
              </a:solidFill>
            </a:endParaRPr>
          </a:p>
        </p:txBody>
      </p:sp>
      <p:sp>
        <p:nvSpPr>
          <p:cNvPr id="3" name="Title 2"/>
          <p:cNvSpPr>
            <a:spLocks noGrp="1"/>
          </p:cNvSpPr>
          <p:nvPr>
            <p:ph type="title"/>
          </p:nvPr>
        </p:nvSpPr>
        <p:spPr/>
        <p:txBody>
          <a:bodyPr/>
          <a:lstStyle/>
          <a:p>
            <a:r>
              <a:rPr lang="en-IN" dirty="0" smtClean="0">
                <a:latin typeface="Algerian" pitchFamily="82" charset="0"/>
              </a:rPr>
              <a:t>Long term mechanism</a:t>
            </a:r>
            <a:endParaRPr lang="en-IN" dirty="0">
              <a:latin typeface="Algerian" pitchFamily="82" charset="0"/>
            </a:endParaRPr>
          </a:p>
        </p:txBody>
      </p:sp>
      <p:sp>
        <p:nvSpPr>
          <p:cNvPr id="4" name="Down Arrow 3"/>
          <p:cNvSpPr/>
          <p:nvPr/>
        </p:nvSpPr>
        <p:spPr>
          <a:xfrm>
            <a:off x="4230329" y="3200400"/>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235245" y="3810000"/>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235245" y="4267200"/>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235245" y="46482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230329" y="5181600"/>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529137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1"/>
            <a:ext cx="8560292" cy="4407408"/>
          </a:xfrm>
        </p:spPr>
        <p:txBody>
          <a:bodyPr/>
          <a:lstStyle/>
          <a:p>
            <a:pPr marL="45720" indent="0">
              <a:lnSpc>
                <a:spcPct val="150000"/>
              </a:lnSpc>
              <a:buNone/>
            </a:pPr>
            <a:r>
              <a:rPr lang="en-IN" dirty="0" smtClean="0">
                <a:solidFill>
                  <a:schemeClr val="accent2"/>
                </a:solidFill>
              </a:rPr>
              <a:t>Angiotensin II</a:t>
            </a:r>
          </a:p>
          <a:p>
            <a:pPr marL="45720" indent="0">
              <a:lnSpc>
                <a:spcPct val="150000"/>
              </a:lnSpc>
              <a:buNone/>
            </a:pPr>
            <a:r>
              <a:rPr lang="en-IN" dirty="0" smtClean="0">
                <a:solidFill>
                  <a:schemeClr val="accent2"/>
                </a:solidFill>
              </a:rPr>
              <a:t>Adrenal cortex                          vasoconstriction</a:t>
            </a:r>
          </a:p>
          <a:p>
            <a:pPr marL="45720" indent="0">
              <a:lnSpc>
                <a:spcPct val="150000"/>
              </a:lnSpc>
              <a:buNone/>
            </a:pPr>
            <a:r>
              <a:rPr lang="en-IN" dirty="0" smtClean="0">
                <a:solidFill>
                  <a:schemeClr val="accent2"/>
                </a:solidFill>
              </a:rPr>
              <a:t>Secretion of aldosterone          increased BP</a:t>
            </a:r>
          </a:p>
          <a:p>
            <a:pPr marL="45720" indent="0">
              <a:lnSpc>
                <a:spcPct val="150000"/>
              </a:lnSpc>
              <a:buNone/>
            </a:pPr>
            <a:r>
              <a:rPr lang="en-IN" dirty="0" smtClean="0">
                <a:solidFill>
                  <a:schemeClr val="accent2"/>
                </a:solidFill>
              </a:rPr>
              <a:t>Kidney tubules reabsorbs  kidney will get adequate blood supply</a:t>
            </a:r>
          </a:p>
          <a:p>
            <a:pPr marL="45720" indent="0">
              <a:lnSpc>
                <a:spcPct val="150000"/>
              </a:lnSpc>
              <a:buNone/>
            </a:pPr>
            <a:r>
              <a:rPr lang="en-IN" dirty="0" smtClean="0">
                <a:solidFill>
                  <a:schemeClr val="accent2"/>
                </a:solidFill>
              </a:rPr>
              <a:t>Na &amp; water</a:t>
            </a:r>
          </a:p>
          <a:p>
            <a:pPr marL="45720" indent="0">
              <a:lnSpc>
                <a:spcPct val="150000"/>
              </a:lnSpc>
              <a:buNone/>
            </a:pPr>
            <a:r>
              <a:rPr lang="en-IN" dirty="0" smtClean="0">
                <a:solidFill>
                  <a:schemeClr val="accent2"/>
                </a:solidFill>
              </a:rPr>
              <a:t>Increased blood volume</a:t>
            </a:r>
          </a:p>
          <a:p>
            <a:pPr marL="45720" indent="0">
              <a:lnSpc>
                <a:spcPct val="150000"/>
              </a:lnSpc>
              <a:buNone/>
            </a:pPr>
            <a:r>
              <a:rPr lang="en-IN" dirty="0" smtClean="0">
                <a:solidFill>
                  <a:schemeClr val="accent2"/>
                </a:solidFill>
              </a:rPr>
              <a:t>Increased BP</a:t>
            </a:r>
            <a:endParaRPr lang="en-IN" dirty="0">
              <a:solidFill>
                <a:schemeClr val="accent2"/>
              </a:solidFill>
            </a:endParaRPr>
          </a:p>
        </p:txBody>
      </p:sp>
      <p:sp>
        <p:nvSpPr>
          <p:cNvPr id="3" name="Title 2"/>
          <p:cNvSpPr>
            <a:spLocks noGrp="1"/>
          </p:cNvSpPr>
          <p:nvPr>
            <p:ph type="title"/>
          </p:nvPr>
        </p:nvSpPr>
        <p:spPr/>
        <p:txBody>
          <a:bodyPr/>
          <a:lstStyle/>
          <a:p>
            <a:endParaRPr lang="en-IN" dirty="0"/>
          </a:p>
        </p:txBody>
      </p:sp>
      <p:sp>
        <p:nvSpPr>
          <p:cNvPr id="4" name="Down Arrow 3"/>
          <p:cNvSpPr/>
          <p:nvPr/>
        </p:nvSpPr>
        <p:spPr>
          <a:xfrm>
            <a:off x="1066800" y="22098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1066800" y="27432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1160206" y="32004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1160206" y="48768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1160206" y="42672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5334000" y="2748116"/>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5334000" y="32004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62764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b="1" dirty="0" smtClean="0">
                <a:solidFill>
                  <a:schemeClr val="accent4"/>
                </a:solidFill>
              </a:rPr>
              <a:t>The heart wall:</a:t>
            </a:r>
          </a:p>
          <a:p>
            <a:r>
              <a:rPr lang="en-IN" sz="2400" b="1" dirty="0" smtClean="0">
                <a:solidFill>
                  <a:schemeClr val="accent4"/>
                </a:solidFill>
              </a:rPr>
              <a:t>The heart wall is composed of three layers of the tissue.</a:t>
            </a:r>
          </a:p>
          <a:p>
            <a:pPr marL="502920" indent="-457200">
              <a:buAutoNum type="arabicPeriod"/>
            </a:pPr>
            <a:r>
              <a:rPr lang="en-IN" sz="2400" b="1" dirty="0" smtClean="0">
                <a:solidFill>
                  <a:schemeClr val="accent4"/>
                </a:solidFill>
              </a:rPr>
              <a:t>Pericardium</a:t>
            </a:r>
          </a:p>
          <a:p>
            <a:pPr marL="502920" indent="-457200">
              <a:buAutoNum type="arabicPeriod"/>
            </a:pPr>
            <a:r>
              <a:rPr lang="en-IN" sz="2400" b="1" dirty="0" smtClean="0">
                <a:solidFill>
                  <a:schemeClr val="accent4"/>
                </a:solidFill>
              </a:rPr>
              <a:t>Myocardium</a:t>
            </a:r>
          </a:p>
          <a:p>
            <a:pPr marL="502920" indent="-457200">
              <a:buAutoNum type="arabicPeriod"/>
            </a:pPr>
            <a:r>
              <a:rPr lang="en-IN" sz="2400" b="1" dirty="0" smtClean="0">
                <a:solidFill>
                  <a:schemeClr val="accent4"/>
                </a:solidFill>
              </a:rPr>
              <a:t>endocardium</a:t>
            </a:r>
            <a:endParaRPr lang="en-IN" sz="2400" b="1" dirty="0">
              <a:solidFill>
                <a:schemeClr val="accent4"/>
              </a:solidFill>
            </a:endParaRPr>
          </a:p>
        </p:txBody>
      </p:sp>
      <p:sp>
        <p:nvSpPr>
          <p:cNvPr id="3" name="Title 2"/>
          <p:cNvSpPr>
            <a:spLocks noGrp="1"/>
          </p:cNvSpPr>
          <p:nvPr>
            <p:ph type="title"/>
          </p:nvPr>
        </p:nvSpPr>
        <p:spPr>
          <a:xfrm>
            <a:off x="381000" y="355847"/>
            <a:ext cx="6172200" cy="1054394"/>
          </a:xfrm>
        </p:spPr>
        <p:txBody>
          <a:bodyPr/>
          <a:lstStyle/>
          <a:p>
            <a:r>
              <a:rPr lang="en-IN" dirty="0" smtClean="0"/>
              <a:t>Structure of the heart</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55677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tensin-aldosterone-system.png"/>
          <p:cNvPicPr>
            <a:picLocks noGrp="1" noChangeAspect="1"/>
          </p:cNvPicPr>
          <p:nvPr>
            <p:ph idx="1"/>
          </p:nvPr>
        </p:nvPicPr>
        <p:blipFill>
          <a:blip r:embed="rId2"/>
          <a:stretch>
            <a:fillRect/>
          </a:stretch>
        </p:blipFill>
        <p:spPr>
          <a:xfrm>
            <a:off x="381001" y="228600"/>
            <a:ext cx="8382000" cy="62484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smtClean="0">
                <a:solidFill>
                  <a:schemeClr val="accent2"/>
                </a:solidFill>
              </a:rPr>
              <a:t>Although circulation of blood around the body is continues. It is described into two parts.</a:t>
            </a:r>
          </a:p>
          <a:p>
            <a:r>
              <a:rPr lang="en-IN" sz="2400" dirty="0" smtClean="0">
                <a:solidFill>
                  <a:schemeClr val="accent2"/>
                </a:solidFill>
              </a:rPr>
              <a:t>A. pulmonary circulation</a:t>
            </a:r>
          </a:p>
          <a:p>
            <a:r>
              <a:rPr lang="en-IN" sz="2400" dirty="0" smtClean="0">
                <a:solidFill>
                  <a:schemeClr val="accent2"/>
                </a:solidFill>
              </a:rPr>
              <a:t>B. systemic circulation</a:t>
            </a:r>
            <a:endParaRPr lang="en-IN" sz="2400" dirty="0">
              <a:solidFill>
                <a:schemeClr val="accent2"/>
              </a:solidFill>
            </a:endParaRPr>
          </a:p>
        </p:txBody>
      </p:sp>
      <p:sp>
        <p:nvSpPr>
          <p:cNvPr id="3" name="Title 2"/>
          <p:cNvSpPr>
            <a:spLocks noGrp="1"/>
          </p:cNvSpPr>
          <p:nvPr>
            <p:ph type="title"/>
          </p:nvPr>
        </p:nvSpPr>
        <p:spPr/>
        <p:txBody>
          <a:bodyPr/>
          <a:lstStyle/>
          <a:p>
            <a:r>
              <a:rPr lang="en-IN" dirty="0" smtClean="0">
                <a:latin typeface="Algerian" pitchFamily="82" charset="0"/>
              </a:rPr>
              <a:t>Circulation   of blood </a:t>
            </a:r>
            <a:endParaRPr lang="en-IN" dirty="0">
              <a:latin typeface="Algerian" pitchFamily="82" charset="0"/>
            </a:endParaRPr>
          </a:p>
        </p:txBody>
      </p:sp>
    </p:spTree>
    <p:extLst>
      <p:ext uri="{BB962C8B-B14F-4D97-AF65-F5344CB8AC3E}">
        <p14:creationId xmlns:p14="http://schemas.microsoft.com/office/powerpoint/2010/main" xmlns="" val="3733087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4098" name="Picture 2" descr="C:\Users\VISHAL\Downloads\360479-pulm and systemic.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
            <a:ext cx="8610600"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7865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5122" name="Picture 2" descr="C:\Users\VISHAL\Downloads\Fig_12.0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8610599" cy="6705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3073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IN" sz="2400" dirty="0" smtClean="0">
                <a:solidFill>
                  <a:schemeClr val="accent2"/>
                </a:solidFill>
              </a:rPr>
              <a:t>This consist of the circulation of blood from the right ventricle of the heart to the lungs &amp; back to the left atrium.</a:t>
            </a:r>
          </a:p>
          <a:p>
            <a:pPr algn="just"/>
            <a:r>
              <a:rPr lang="en-IN" sz="2400" dirty="0" smtClean="0">
                <a:solidFill>
                  <a:schemeClr val="accent2"/>
                </a:solidFill>
              </a:rPr>
              <a:t>The pulmonary arteries: there are two branches for the pulmonary trunk,</a:t>
            </a:r>
          </a:p>
          <a:p>
            <a:pPr algn="just"/>
            <a:r>
              <a:rPr lang="en-IN" sz="2400" dirty="0" smtClean="0">
                <a:solidFill>
                  <a:srgbClr val="FF0000"/>
                </a:solidFill>
              </a:rPr>
              <a:t>1. right pulmonary artery: </a:t>
            </a:r>
            <a:r>
              <a:rPr lang="en-IN" sz="2400" dirty="0" smtClean="0">
                <a:solidFill>
                  <a:schemeClr val="accent2"/>
                </a:solidFill>
              </a:rPr>
              <a:t>it passes to the root of the right lungs &amp; divides into the branches.</a:t>
            </a:r>
          </a:p>
          <a:p>
            <a:pPr algn="just"/>
            <a:r>
              <a:rPr lang="en-IN" sz="2400" dirty="0" smtClean="0">
                <a:solidFill>
                  <a:schemeClr val="accent2"/>
                </a:solidFill>
              </a:rPr>
              <a:t>- larger branches carries blood into middle &amp; lower lobes</a:t>
            </a:r>
          </a:p>
          <a:p>
            <a:pPr algn="just"/>
            <a:r>
              <a:rPr lang="en-IN" sz="2400" dirty="0" smtClean="0">
                <a:solidFill>
                  <a:schemeClr val="accent2"/>
                </a:solidFill>
              </a:rPr>
              <a:t>- smaller branches carries into upper lobe</a:t>
            </a:r>
          </a:p>
          <a:p>
            <a:pPr algn="just"/>
            <a:r>
              <a:rPr lang="en-IN" sz="2400" dirty="0" smtClean="0">
                <a:solidFill>
                  <a:srgbClr val="FF0000"/>
                </a:solidFill>
              </a:rPr>
              <a:t>2. the left pulmonary artery; </a:t>
            </a:r>
            <a:r>
              <a:rPr lang="en-IN" sz="2400" dirty="0" smtClean="0">
                <a:solidFill>
                  <a:schemeClr val="accent2"/>
                </a:solidFill>
              </a:rPr>
              <a:t>it runs to the left lungs where it divides into two branches.</a:t>
            </a:r>
          </a:p>
          <a:p>
            <a:pPr algn="just"/>
            <a:r>
              <a:rPr lang="en-IN" sz="2400" dirty="0" smtClean="0">
                <a:solidFill>
                  <a:schemeClr val="accent2"/>
                </a:solidFill>
              </a:rPr>
              <a:t>One passing into each lobe</a:t>
            </a:r>
            <a:r>
              <a:rPr lang="en-IN" dirty="0" smtClean="0">
                <a:solidFill>
                  <a:schemeClr val="accent2"/>
                </a:solidFill>
              </a:rPr>
              <a:t>.</a:t>
            </a:r>
            <a:endParaRPr lang="en-IN" dirty="0">
              <a:solidFill>
                <a:schemeClr val="accent2"/>
              </a:solidFill>
            </a:endParaRPr>
          </a:p>
        </p:txBody>
      </p:sp>
      <p:sp>
        <p:nvSpPr>
          <p:cNvPr id="3" name="Title 2"/>
          <p:cNvSpPr>
            <a:spLocks noGrp="1"/>
          </p:cNvSpPr>
          <p:nvPr>
            <p:ph type="title"/>
          </p:nvPr>
        </p:nvSpPr>
        <p:spPr>
          <a:xfrm>
            <a:off x="381000" y="228600"/>
            <a:ext cx="8381260" cy="1054394"/>
          </a:xfrm>
        </p:spPr>
        <p:txBody>
          <a:bodyPr/>
          <a:lstStyle/>
          <a:p>
            <a:r>
              <a:rPr lang="en-IN" dirty="0" smtClean="0">
                <a:latin typeface="Algerian" pitchFamily="82" charset="0"/>
              </a:rPr>
              <a:t>a. Pulmonary circulation</a:t>
            </a:r>
            <a:endParaRPr lang="en-IN" dirty="0">
              <a:latin typeface="Algerian" pitchFamily="82" charset="0"/>
            </a:endParaRPr>
          </a:p>
        </p:txBody>
      </p:sp>
    </p:spTree>
    <p:extLst>
      <p:ext uri="{BB962C8B-B14F-4D97-AF65-F5344CB8AC3E}">
        <p14:creationId xmlns:p14="http://schemas.microsoft.com/office/powerpoint/2010/main" xmlns="" val="1034818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534401" cy="4834129"/>
          </a:xfrm>
        </p:spPr>
        <p:txBody>
          <a:bodyPr>
            <a:normAutofit fontScale="92500" lnSpcReduction="20000"/>
          </a:bodyPr>
          <a:lstStyle/>
          <a:p>
            <a:pPr algn="ctr">
              <a:lnSpc>
                <a:spcPct val="150000"/>
              </a:lnSpc>
            </a:pPr>
            <a:r>
              <a:rPr lang="en-IN" dirty="0" smtClean="0">
                <a:solidFill>
                  <a:schemeClr val="accent2"/>
                </a:solidFill>
              </a:rPr>
              <a:t>Within the lungs these arteries divides &amp; subdivide into smaller arteries,</a:t>
            </a:r>
          </a:p>
          <a:p>
            <a:pPr algn="ctr">
              <a:lnSpc>
                <a:spcPct val="150000"/>
              </a:lnSpc>
            </a:pPr>
            <a:r>
              <a:rPr lang="en-IN" dirty="0" smtClean="0">
                <a:solidFill>
                  <a:schemeClr val="accent2"/>
                </a:solidFill>
              </a:rPr>
              <a:t>Arterioles</a:t>
            </a:r>
          </a:p>
          <a:p>
            <a:pPr algn="ctr">
              <a:lnSpc>
                <a:spcPct val="150000"/>
              </a:lnSpc>
            </a:pPr>
            <a:r>
              <a:rPr lang="en-IN" dirty="0" smtClean="0">
                <a:solidFill>
                  <a:schemeClr val="accent2"/>
                </a:solidFill>
              </a:rPr>
              <a:t>Capillaries</a:t>
            </a:r>
          </a:p>
          <a:p>
            <a:pPr algn="ctr">
              <a:lnSpc>
                <a:spcPct val="150000"/>
              </a:lnSpc>
            </a:pPr>
            <a:r>
              <a:rPr lang="en-IN" dirty="0">
                <a:solidFill>
                  <a:schemeClr val="accent2"/>
                </a:solidFill>
              </a:rPr>
              <a:t> </a:t>
            </a:r>
            <a:r>
              <a:rPr lang="en-IN" dirty="0" smtClean="0">
                <a:solidFill>
                  <a:schemeClr val="accent2"/>
                </a:solidFill>
              </a:rPr>
              <a:t>         the inter change of O2 &amp; CO2 takes place between capillary blood &amp; air in the alveoli of the lungs.</a:t>
            </a:r>
          </a:p>
          <a:p>
            <a:pPr algn="ctr">
              <a:lnSpc>
                <a:spcPct val="150000"/>
              </a:lnSpc>
            </a:pPr>
            <a:r>
              <a:rPr lang="en-IN" dirty="0" smtClean="0">
                <a:solidFill>
                  <a:schemeClr val="accent2"/>
                </a:solidFill>
              </a:rPr>
              <a:t>After gas exchanges each capillaries will join together &amp; forms vessels.</a:t>
            </a:r>
          </a:p>
          <a:p>
            <a:pPr algn="ctr">
              <a:lnSpc>
                <a:spcPct val="150000"/>
              </a:lnSpc>
            </a:pPr>
            <a:r>
              <a:rPr lang="en-IN" dirty="0" smtClean="0">
                <a:solidFill>
                  <a:schemeClr val="accent2"/>
                </a:solidFill>
              </a:rPr>
              <a:t>Capillaries</a:t>
            </a:r>
          </a:p>
          <a:p>
            <a:pPr algn="ctr">
              <a:lnSpc>
                <a:spcPct val="170000"/>
              </a:lnSpc>
            </a:pPr>
            <a:r>
              <a:rPr lang="en-IN" dirty="0" err="1" smtClean="0">
                <a:solidFill>
                  <a:schemeClr val="accent2"/>
                </a:solidFill>
              </a:rPr>
              <a:t>Veinules</a:t>
            </a:r>
            <a:endParaRPr lang="en-IN" dirty="0" smtClean="0">
              <a:solidFill>
                <a:schemeClr val="accent2"/>
              </a:solidFill>
            </a:endParaRPr>
          </a:p>
          <a:p>
            <a:pPr algn="ctr">
              <a:lnSpc>
                <a:spcPct val="170000"/>
              </a:lnSpc>
            </a:pPr>
            <a:r>
              <a:rPr lang="en-IN" dirty="0" smtClean="0">
                <a:solidFill>
                  <a:schemeClr val="accent2"/>
                </a:solidFill>
              </a:rPr>
              <a:t>veins</a:t>
            </a:r>
            <a:endParaRPr lang="en-IN" dirty="0">
              <a:solidFill>
                <a:schemeClr val="accent2"/>
              </a:solidFill>
            </a:endParaRPr>
          </a:p>
        </p:txBody>
      </p:sp>
      <p:sp>
        <p:nvSpPr>
          <p:cNvPr id="3" name="Title 2"/>
          <p:cNvSpPr>
            <a:spLocks noGrp="1"/>
          </p:cNvSpPr>
          <p:nvPr>
            <p:ph type="title"/>
          </p:nvPr>
        </p:nvSpPr>
        <p:spPr/>
        <p:txBody>
          <a:bodyPr/>
          <a:lstStyle/>
          <a:p>
            <a:endParaRPr lang="en-IN" dirty="0"/>
          </a:p>
        </p:txBody>
      </p:sp>
      <p:sp>
        <p:nvSpPr>
          <p:cNvPr id="4" name="Down Arrow 3"/>
          <p:cNvSpPr/>
          <p:nvPr/>
        </p:nvSpPr>
        <p:spPr>
          <a:xfrm>
            <a:off x="4648200" y="2526276"/>
            <a:ext cx="258097"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648200" y="2971800"/>
            <a:ext cx="304800"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648200" y="3344811"/>
            <a:ext cx="304800"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648200" y="4267200"/>
            <a:ext cx="304800"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4624848" y="5029200"/>
            <a:ext cx="304800"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4648200" y="5410200"/>
            <a:ext cx="304800"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4648200" y="5943600"/>
            <a:ext cx="304800"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926932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smtClean="0">
                <a:solidFill>
                  <a:schemeClr val="accent2"/>
                </a:solidFill>
              </a:rPr>
              <a:t>there are two pulmonary veins.</a:t>
            </a:r>
          </a:p>
          <a:p>
            <a:r>
              <a:rPr lang="en-IN" sz="2400" dirty="0" smtClean="0">
                <a:solidFill>
                  <a:schemeClr val="accent2"/>
                </a:solidFill>
              </a:rPr>
              <a:t>Right &amp; left pulmonary veins</a:t>
            </a:r>
          </a:p>
          <a:p>
            <a:r>
              <a:rPr lang="en-IN" sz="2400" dirty="0" smtClean="0">
                <a:solidFill>
                  <a:schemeClr val="accent2"/>
                </a:solidFill>
              </a:rPr>
              <a:t>This both will carry oxygenated blood into left atrium of the heart.</a:t>
            </a:r>
            <a:endParaRPr lang="en-IN" sz="2400" dirty="0">
              <a:solidFill>
                <a:schemeClr val="accent2"/>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31046062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dirty="0" smtClean="0">
                <a:solidFill>
                  <a:schemeClr val="accent2"/>
                </a:solidFill>
              </a:rPr>
              <a:t>It  is the circulation of blood all around the body.</a:t>
            </a:r>
          </a:p>
          <a:p>
            <a:pPr algn="just"/>
            <a:r>
              <a:rPr lang="en-IN" sz="2400" dirty="0" smtClean="0">
                <a:solidFill>
                  <a:schemeClr val="accent2"/>
                </a:solidFill>
              </a:rPr>
              <a:t>The blood pumped out from the left ventricle is carried by the branches of the aorta around the body &amp; is returned to the right atrium of the heart by superior &amp; anterior </a:t>
            </a:r>
            <a:r>
              <a:rPr lang="en-IN" sz="2400" dirty="0" err="1" smtClean="0">
                <a:solidFill>
                  <a:schemeClr val="accent2"/>
                </a:solidFill>
              </a:rPr>
              <a:t>vencava</a:t>
            </a:r>
            <a:r>
              <a:rPr lang="en-IN" sz="2400" dirty="0" smtClean="0">
                <a:solidFill>
                  <a:schemeClr val="accent2"/>
                </a:solidFill>
              </a:rPr>
              <a:t> is known as systemic circulation.</a:t>
            </a:r>
            <a:endParaRPr lang="en-IN" dirty="0">
              <a:solidFill>
                <a:schemeClr val="accent2"/>
              </a:solidFill>
            </a:endParaRPr>
          </a:p>
        </p:txBody>
      </p:sp>
      <p:sp>
        <p:nvSpPr>
          <p:cNvPr id="3" name="Title 2"/>
          <p:cNvSpPr>
            <a:spLocks noGrp="1"/>
          </p:cNvSpPr>
          <p:nvPr>
            <p:ph type="title"/>
          </p:nvPr>
        </p:nvSpPr>
        <p:spPr/>
        <p:txBody>
          <a:bodyPr/>
          <a:lstStyle/>
          <a:p>
            <a:r>
              <a:rPr lang="en-IN" dirty="0" smtClean="0">
                <a:latin typeface="Algerian" pitchFamily="82" charset="0"/>
              </a:rPr>
              <a:t>2. Systemic / general circulation</a:t>
            </a:r>
            <a:endParaRPr lang="en-IN" dirty="0">
              <a:latin typeface="Algerian" pitchFamily="82" charset="0"/>
            </a:endParaRPr>
          </a:p>
        </p:txBody>
      </p:sp>
    </p:spTree>
    <p:extLst>
      <p:ext uri="{BB962C8B-B14F-4D97-AF65-F5344CB8AC3E}">
        <p14:creationId xmlns:p14="http://schemas.microsoft.com/office/powerpoint/2010/main" xmlns="" val="35181750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smtClean="0">
                <a:solidFill>
                  <a:schemeClr val="accent2"/>
                </a:solidFill>
              </a:rPr>
              <a:t>Blood vessels are acting as pumps to supply blood through out the body.</a:t>
            </a:r>
          </a:p>
          <a:p>
            <a:r>
              <a:rPr lang="en-IN" sz="2400" dirty="0" smtClean="0">
                <a:solidFill>
                  <a:schemeClr val="accent2"/>
                </a:solidFill>
              </a:rPr>
              <a:t>Blood vessels vary in structure size, function &amp; these are several types </a:t>
            </a:r>
          </a:p>
          <a:p>
            <a:pPr algn="ctr"/>
            <a:r>
              <a:rPr lang="en-IN" sz="2400" dirty="0" smtClean="0">
                <a:solidFill>
                  <a:schemeClr val="accent2"/>
                </a:solidFill>
              </a:rPr>
              <a:t>Arteries</a:t>
            </a:r>
          </a:p>
          <a:p>
            <a:pPr algn="ctr"/>
            <a:r>
              <a:rPr lang="en-IN" sz="2400" dirty="0" smtClean="0">
                <a:solidFill>
                  <a:schemeClr val="accent2"/>
                </a:solidFill>
              </a:rPr>
              <a:t>Arterioles</a:t>
            </a:r>
          </a:p>
          <a:p>
            <a:pPr algn="ctr"/>
            <a:r>
              <a:rPr lang="en-IN" sz="2400" dirty="0" smtClean="0">
                <a:solidFill>
                  <a:schemeClr val="accent2"/>
                </a:solidFill>
              </a:rPr>
              <a:t>Capillaries</a:t>
            </a:r>
          </a:p>
          <a:p>
            <a:pPr algn="ctr"/>
            <a:r>
              <a:rPr lang="en-IN" sz="2400" dirty="0" err="1" smtClean="0">
                <a:solidFill>
                  <a:schemeClr val="accent2"/>
                </a:solidFill>
              </a:rPr>
              <a:t>Venules</a:t>
            </a:r>
            <a:endParaRPr lang="en-IN" sz="2400" dirty="0" smtClean="0">
              <a:solidFill>
                <a:schemeClr val="accent2"/>
              </a:solidFill>
            </a:endParaRPr>
          </a:p>
          <a:p>
            <a:pPr algn="ctr"/>
            <a:r>
              <a:rPr lang="en-IN" sz="2400" dirty="0" smtClean="0">
                <a:solidFill>
                  <a:schemeClr val="accent2"/>
                </a:solidFill>
              </a:rPr>
              <a:t>veins</a:t>
            </a:r>
            <a:endParaRPr lang="en-IN" sz="2400" dirty="0">
              <a:solidFill>
                <a:schemeClr val="accent2"/>
              </a:solidFill>
            </a:endParaRPr>
          </a:p>
        </p:txBody>
      </p:sp>
      <p:sp>
        <p:nvSpPr>
          <p:cNvPr id="3" name="Title 2"/>
          <p:cNvSpPr>
            <a:spLocks noGrp="1"/>
          </p:cNvSpPr>
          <p:nvPr>
            <p:ph type="title"/>
          </p:nvPr>
        </p:nvSpPr>
        <p:spPr/>
        <p:txBody>
          <a:bodyPr/>
          <a:lstStyle/>
          <a:p>
            <a:r>
              <a:rPr lang="en-IN" dirty="0" smtClean="0">
                <a:latin typeface="Algerian" pitchFamily="82" charset="0"/>
              </a:rPr>
              <a:t>Blood vessels</a:t>
            </a:r>
            <a:endParaRPr lang="en-IN" dirty="0">
              <a:latin typeface="Algerian" pitchFamily="82" charset="0"/>
            </a:endParaRPr>
          </a:p>
        </p:txBody>
      </p:sp>
    </p:spTree>
    <p:extLst>
      <p:ext uri="{BB962C8B-B14F-4D97-AF65-F5344CB8AC3E}">
        <p14:creationId xmlns:p14="http://schemas.microsoft.com/office/powerpoint/2010/main" xmlns="" val="421857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C:\Users\VISHAL\Downloads\artery-capillary-vein.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304800"/>
            <a:ext cx="8763000" cy="655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9253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0-505694104-heart-anatomy.jpg"/>
          <p:cNvPicPr>
            <a:picLocks noGrp="1" noChangeAspect="1"/>
          </p:cNvPicPr>
          <p:nvPr>
            <p:ph idx="1"/>
          </p:nvPr>
        </p:nvPicPr>
        <p:blipFill>
          <a:blip r:embed="rId2"/>
          <a:stretch>
            <a:fillRect/>
          </a:stretch>
        </p:blipFill>
        <p:spPr>
          <a:xfrm>
            <a:off x="381000" y="381000"/>
            <a:ext cx="8305800" cy="59436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6146" name="Picture 2" descr="C:\Users\VISHAL\Downloads\types-of-blood-vessels.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228600"/>
            <a:ext cx="84074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2729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dirty="0" smtClean="0">
                <a:solidFill>
                  <a:schemeClr val="accent2"/>
                </a:solidFill>
              </a:rPr>
              <a:t>These are the blood vessels that transport blood away from the heart.</a:t>
            </a:r>
          </a:p>
          <a:p>
            <a:r>
              <a:rPr lang="en-IN" sz="2400" dirty="0" smtClean="0">
                <a:solidFill>
                  <a:schemeClr val="accent2"/>
                </a:solidFill>
              </a:rPr>
              <a:t>They vary in considerably in size &amp; their wall consist of their layers of tissue.</a:t>
            </a:r>
          </a:p>
          <a:p>
            <a:endParaRPr lang="en-IN" sz="2400" dirty="0">
              <a:solidFill>
                <a:schemeClr val="accent2"/>
              </a:solidFill>
            </a:endParaRPr>
          </a:p>
          <a:p>
            <a:r>
              <a:rPr lang="en-IN" sz="2400" dirty="0" smtClean="0">
                <a:solidFill>
                  <a:srgbClr val="FF0000"/>
                </a:solidFill>
              </a:rPr>
              <a:t>Tunica adventitia</a:t>
            </a:r>
            <a:r>
              <a:rPr lang="en-IN" sz="2400" dirty="0" smtClean="0">
                <a:solidFill>
                  <a:schemeClr val="accent2"/>
                </a:solidFill>
              </a:rPr>
              <a:t>: outer layer : fibrous tissue</a:t>
            </a:r>
          </a:p>
          <a:p>
            <a:r>
              <a:rPr lang="en-IN" sz="2400" dirty="0" smtClean="0">
                <a:solidFill>
                  <a:srgbClr val="FF0000"/>
                </a:solidFill>
              </a:rPr>
              <a:t>Tunica media </a:t>
            </a:r>
            <a:r>
              <a:rPr lang="en-IN" sz="2400" dirty="0" smtClean="0">
                <a:solidFill>
                  <a:schemeClr val="accent2"/>
                </a:solidFill>
              </a:rPr>
              <a:t>: middle layer: smooth muscle &amp; elastic tissue</a:t>
            </a:r>
          </a:p>
          <a:p>
            <a:r>
              <a:rPr lang="en-IN" sz="2400" dirty="0" smtClean="0">
                <a:solidFill>
                  <a:srgbClr val="FF0000"/>
                </a:solidFill>
              </a:rPr>
              <a:t>Tunica intima</a:t>
            </a:r>
            <a:r>
              <a:rPr lang="en-IN" sz="2400" dirty="0" smtClean="0">
                <a:solidFill>
                  <a:schemeClr val="accent2"/>
                </a:solidFill>
              </a:rPr>
              <a:t>: inner layer: squamous epithelial tiss</a:t>
            </a:r>
            <a:r>
              <a:rPr lang="en-IN" dirty="0" smtClean="0">
                <a:solidFill>
                  <a:schemeClr val="accent2"/>
                </a:solidFill>
              </a:rPr>
              <a:t>ue</a:t>
            </a:r>
            <a:endParaRPr lang="en-IN" dirty="0">
              <a:solidFill>
                <a:schemeClr val="accent2"/>
              </a:solidFill>
            </a:endParaRPr>
          </a:p>
        </p:txBody>
      </p:sp>
      <p:sp>
        <p:nvSpPr>
          <p:cNvPr id="3" name="Title 2"/>
          <p:cNvSpPr>
            <a:spLocks noGrp="1"/>
          </p:cNvSpPr>
          <p:nvPr>
            <p:ph type="title"/>
          </p:nvPr>
        </p:nvSpPr>
        <p:spPr/>
        <p:txBody>
          <a:bodyPr/>
          <a:lstStyle/>
          <a:p>
            <a:r>
              <a:rPr lang="en-IN" dirty="0" smtClean="0"/>
              <a:t>Arteries &amp; arterioles</a:t>
            </a:r>
            <a:endParaRPr lang="en-IN" dirty="0"/>
          </a:p>
        </p:txBody>
      </p:sp>
    </p:spTree>
    <p:extLst>
      <p:ext uri="{BB962C8B-B14F-4D97-AF65-F5344CB8AC3E}">
        <p14:creationId xmlns:p14="http://schemas.microsoft.com/office/powerpoint/2010/main" xmlns="" val="21526886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8194" name="Picture 2" descr="C:\Users\VISHAL\Downloads\artery_wall.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534400"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94528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7170" name="Picture 2" descr="C:\Users\VISHAL\Downloads\bloodvessels_anatomy7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686800"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70687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dirty="0" smtClean="0">
                <a:solidFill>
                  <a:schemeClr val="accent2"/>
                </a:solidFill>
              </a:rPr>
              <a:t>Anastomosis are arteries that form a link between main arteries supplying an area.</a:t>
            </a:r>
          </a:p>
          <a:p>
            <a:r>
              <a:rPr lang="en-IN" sz="2400" dirty="0" smtClean="0">
                <a:solidFill>
                  <a:schemeClr val="accent2"/>
                </a:solidFill>
              </a:rPr>
              <a:t>End arteries are the arteries with no anastomoses or those beyond the most distal anastomosis.</a:t>
            </a:r>
            <a:endParaRPr lang="en-IN" dirty="0">
              <a:solidFill>
                <a:schemeClr val="accent2"/>
              </a:solidFill>
            </a:endParaRPr>
          </a:p>
        </p:txBody>
      </p:sp>
      <p:sp>
        <p:nvSpPr>
          <p:cNvPr id="3" name="Title 2"/>
          <p:cNvSpPr>
            <a:spLocks noGrp="1"/>
          </p:cNvSpPr>
          <p:nvPr>
            <p:ph type="title"/>
          </p:nvPr>
        </p:nvSpPr>
        <p:spPr/>
        <p:txBody>
          <a:bodyPr/>
          <a:lstStyle/>
          <a:p>
            <a:r>
              <a:rPr lang="en-IN" dirty="0" smtClean="0"/>
              <a:t>ANASTOMOSIS &amp; END ARTERIES</a:t>
            </a:r>
            <a:endParaRPr lang="en-IN" dirty="0"/>
          </a:p>
        </p:txBody>
      </p:sp>
      <p:pic>
        <p:nvPicPr>
          <p:cNvPr id="9218" name="Picture 2" descr="C:\Users\VISHAL\Downloads\811253.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3352800"/>
            <a:ext cx="6934200" cy="29693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82682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10242" name="Picture 2" descr="C:\Users\VISHAL\Downloads\X2604-A-38.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457200"/>
            <a:ext cx="83058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7079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IN" sz="2400" dirty="0" smtClean="0">
                <a:solidFill>
                  <a:schemeClr val="accent2"/>
                </a:solidFill>
              </a:rPr>
              <a:t>The smallest arterioles break into a number of </a:t>
            </a:r>
            <a:r>
              <a:rPr lang="en-IN" sz="2400" dirty="0" err="1" smtClean="0">
                <a:solidFill>
                  <a:schemeClr val="accent2"/>
                </a:solidFill>
              </a:rPr>
              <a:t>minotic</a:t>
            </a:r>
            <a:r>
              <a:rPr lang="en-IN" sz="2400" dirty="0" smtClean="0">
                <a:solidFill>
                  <a:schemeClr val="accent2"/>
                </a:solidFill>
              </a:rPr>
              <a:t> vessels called capillaries.</a:t>
            </a:r>
          </a:p>
          <a:p>
            <a:pPr algn="just"/>
            <a:r>
              <a:rPr lang="en-IN" sz="2400" dirty="0" smtClean="0">
                <a:solidFill>
                  <a:schemeClr val="accent2"/>
                </a:solidFill>
              </a:rPr>
              <a:t>The walls consist of a single layers of endothelial cells sitting on a very thin basement membrane.</a:t>
            </a:r>
          </a:p>
          <a:p>
            <a:pPr algn="just"/>
            <a:r>
              <a:rPr lang="en-IN" sz="2400" dirty="0" smtClean="0">
                <a:solidFill>
                  <a:schemeClr val="accent2"/>
                </a:solidFill>
              </a:rPr>
              <a:t>Through which water &amp; other small molecules can pass.</a:t>
            </a:r>
          </a:p>
          <a:p>
            <a:pPr algn="just"/>
            <a:r>
              <a:rPr lang="en-IN" sz="2400" dirty="0" smtClean="0">
                <a:solidFill>
                  <a:schemeClr val="accent2"/>
                </a:solidFill>
              </a:rPr>
              <a:t>Entry to capillaries bed is grounded by rings of smooth muscle( pre capillary sphincters) that directs the blood vessels.</a:t>
            </a:r>
          </a:p>
          <a:p>
            <a:pPr algn="just"/>
            <a:r>
              <a:rPr lang="en-IN" sz="2400" dirty="0" smtClean="0">
                <a:solidFill>
                  <a:schemeClr val="accent2"/>
                </a:solidFill>
              </a:rPr>
              <a:t>In certain places, including liver &amp; bone marrow, the capillaries are significantly wider &amp; thicker than normal. These are known as SINUSOIDS.</a:t>
            </a:r>
            <a:endParaRPr lang="en-IN" sz="2400" dirty="0">
              <a:solidFill>
                <a:srgbClr val="FF0000"/>
              </a:solidFill>
            </a:endParaRPr>
          </a:p>
        </p:txBody>
      </p:sp>
      <p:sp>
        <p:nvSpPr>
          <p:cNvPr id="3" name="Title 2"/>
          <p:cNvSpPr>
            <a:spLocks noGrp="1"/>
          </p:cNvSpPr>
          <p:nvPr>
            <p:ph type="title"/>
          </p:nvPr>
        </p:nvSpPr>
        <p:spPr/>
        <p:txBody>
          <a:bodyPr/>
          <a:lstStyle/>
          <a:p>
            <a:r>
              <a:rPr lang="en-IN" dirty="0" smtClean="0">
                <a:latin typeface="Algerian" pitchFamily="82" charset="0"/>
              </a:rPr>
              <a:t>Capillaries &amp; sinusoids</a:t>
            </a:r>
            <a:endParaRPr lang="en-IN" dirty="0">
              <a:latin typeface="Algerian" pitchFamily="82" charset="0"/>
            </a:endParaRPr>
          </a:p>
        </p:txBody>
      </p:sp>
    </p:spTree>
    <p:extLst>
      <p:ext uri="{BB962C8B-B14F-4D97-AF65-F5344CB8AC3E}">
        <p14:creationId xmlns:p14="http://schemas.microsoft.com/office/powerpoint/2010/main" xmlns="" val="21038535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12290" name="Picture 2" descr="C:\Users\VISHAL\Downloads\slide_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5344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38664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11266" name="Picture 2" descr="C:\Users\VISHAL\Downloads\distensibilidad-vascular-y-funciones-de-los-sistemas-arterial-47-72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381000"/>
            <a:ext cx="8458200" cy="617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6587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sz="2400" dirty="0" smtClean="0">
                <a:solidFill>
                  <a:schemeClr val="accent2"/>
                </a:solidFill>
              </a:rPr>
              <a:t>Veins are blood </a:t>
            </a:r>
            <a:r>
              <a:rPr lang="en-IN" sz="2400" dirty="0" err="1" smtClean="0">
                <a:solidFill>
                  <a:schemeClr val="accent2"/>
                </a:solidFill>
              </a:rPr>
              <a:t>vessles</a:t>
            </a:r>
            <a:r>
              <a:rPr lang="en-IN" sz="2400" dirty="0" smtClean="0">
                <a:solidFill>
                  <a:schemeClr val="accent2"/>
                </a:solidFill>
              </a:rPr>
              <a:t> that returns blood at low pressure to the heart. The walls of the veins are the thinner than those of arteries but have the same three layers of tissue.</a:t>
            </a:r>
          </a:p>
          <a:p>
            <a:pPr algn="just"/>
            <a:r>
              <a:rPr lang="en-IN" sz="2400" dirty="0" smtClean="0">
                <a:solidFill>
                  <a:schemeClr val="accent2"/>
                </a:solidFill>
              </a:rPr>
              <a:t>Veins are having valves, which prevent backflow of blood. These are formed by folds of tunica intima &amp; strengthen by connective tissue.</a:t>
            </a:r>
          </a:p>
          <a:p>
            <a:pPr algn="just"/>
            <a:r>
              <a:rPr lang="en-IN" sz="2400" dirty="0" smtClean="0">
                <a:solidFill>
                  <a:schemeClr val="accent2"/>
                </a:solidFill>
              </a:rPr>
              <a:t>Smallest veins are called as </a:t>
            </a:r>
            <a:r>
              <a:rPr lang="en-IN" sz="2400" dirty="0" err="1" smtClean="0">
                <a:solidFill>
                  <a:schemeClr val="accent2"/>
                </a:solidFill>
              </a:rPr>
              <a:t>venules</a:t>
            </a:r>
            <a:r>
              <a:rPr lang="en-IN" sz="2400" dirty="0" smtClean="0">
                <a:solidFill>
                  <a:schemeClr val="accent2"/>
                </a:solidFill>
              </a:rPr>
              <a:t>.</a:t>
            </a:r>
          </a:p>
          <a:p>
            <a:pPr algn="just"/>
            <a:endParaRPr lang="en-IN" sz="2400" dirty="0" smtClean="0">
              <a:solidFill>
                <a:schemeClr val="accent2"/>
              </a:solidFill>
            </a:endParaRPr>
          </a:p>
          <a:p>
            <a:pPr algn="just"/>
            <a:endParaRPr lang="en-IN" dirty="0">
              <a:solidFill>
                <a:schemeClr val="accent2"/>
              </a:solidFill>
            </a:endParaRPr>
          </a:p>
        </p:txBody>
      </p:sp>
      <p:sp>
        <p:nvSpPr>
          <p:cNvPr id="3" name="Title 2"/>
          <p:cNvSpPr>
            <a:spLocks noGrp="1"/>
          </p:cNvSpPr>
          <p:nvPr>
            <p:ph type="title"/>
          </p:nvPr>
        </p:nvSpPr>
        <p:spPr/>
        <p:txBody>
          <a:bodyPr/>
          <a:lstStyle/>
          <a:p>
            <a:r>
              <a:rPr lang="en-IN" dirty="0" smtClean="0">
                <a:latin typeface="Algerian" pitchFamily="82" charset="0"/>
              </a:rPr>
              <a:t>Veins &amp; </a:t>
            </a:r>
            <a:r>
              <a:rPr lang="en-IN" dirty="0" err="1" smtClean="0">
                <a:latin typeface="Algerian" pitchFamily="82" charset="0"/>
              </a:rPr>
              <a:t>venules</a:t>
            </a:r>
            <a:r>
              <a:rPr lang="en-IN" dirty="0" smtClean="0">
                <a:latin typeface="Algerian" pitchFamily="82" charset="0"/>
              </a:rPr>
              <a:t> </a:t>
            </a:r>
            <a:endParaRPr lang="en-IN" dirty="0">
              <a:latin typeface="Algerian" pitchFamily="82" charset="0"/>
            </a:endParaRPr>
          </a:p>
        </p:txBody>
      </p:sp>
    </p:spTree>
    <p:extLst>
      <p:ext uri="{BB962C8B-B14F-4D97-AF65-F5344CB8AC3E}">
        <p14:creationId xmlns:p14="http://schemas.microsoft.com/office/powerpoint/2010/main" xmlns="" val="249456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dirty="0"/>
          </a:p>
        </p:txBody>
      </p:sp>
      <p:pic>
        <p:nvPicPr>
          <p:cNvPr id="3074" name="Picture 2" descr="C:\Users\VISHAL\Downloads\download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381000"/>
            <a:ext cx="8763000"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65444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dirty="0" smtClean="0">
                <a:solidFill>
                  <a:schemeClr val="accent2"/>
                </a:solidFill>
              </a:rPr>
              <a:t>The outer layer of tissue of thick walled blood vessels receive &amp; the  their blood walled blood supply via network of blood vessels called the  vasa </a:t>
            </a:r>
            <a:r>
              <a:rPr lang="en-IN" sz="2400" dirty="0" err="1" smtClean="0">
                <a:solidFill>
                  <a:schemeClr val="accent2"/>
                </a:solidFill>
              </a:rPr>
              <a:t>vasorum</a:t>
            </a:r>
            <a:r>
              <a:rPr lang="en-IN" sz="2400" dirty="0" smtClean="0">
                <a:solidFill>
                  <a:schemeClr val="accent2"/>
                </a:solidFill>
              </a:rPr>
              <a:t>.</a:t>
            </a:r>
          </a:p>
          <a:p>
            <a:pPr algn="just"/>
            <a:r>
              <a:rPr lang="en-IN" sz="2400" dirty="0" smtClean="0">
                <a:solidFill>
                  <a:schemeClr val="accent2"/>
                </a:solidFill>
              </a:rPr>
              <a:t>Thin walled vessels &amp; the endothelium of other receives </a:t>
            </a:r>
            <a:r>
              <a:rPr lang="en-IN" sz="2400" dirty="0">
                <a:solidFill>
                  <a:schemeClr val="accent2"/>
                </a:solidFill>
              </a:rPr>
              <a:t>O</a:t>
            </a:r>
            <a:r>
              <a:rPr lang="en-IN" sz="2400" dirty="0" smtClean="0">
                <a:solidFill>
                  <a:schemeClr val="accent2"/>
                </a:solidFill>
              </a:rPr>
              <a:t>2  &amp; nutrients by diffusion from the blood passing trough them.</a:t>
            </a:r>
            <a:endParaRPr lang="en-IN" sz="2400" dirty="0">
              <a:solidFill>
                <a:schemeClr val="accent2"/>
              </a:solidFill>
            </a:endParaRPr>
          </a:p>
        </p:txBody>
      </p:sp>
      <p:sp>
        <p:nvSpPr>
          <p:cNvPr id="3" name="Title 2"/>
          <p:cNvSpPr>
            <a:spLocks noGrp="1"/>
          </p:cNvSpPr>
          <p:nvPr>
            <p:ph type="title"/>
          </p:nvPr>
        </p:nvSpPr>
        <p:spPr/>
        <p:txBody>
          <a:bodyPr/>
          <a:lstStyle/>
          <a:p>
            <a:r>
              <a:rPr lang="en-IN" dirty="0" smtClean="0">
                <a:latin typeface="Algerian" pitchFamily="82" charset="0"/>
              </a:rPr>
              <a:t>Blood  supply</a:t>
            </a:r>
            <a:endParaRPr lang="en-IN" dirty="0">
              <a:latin typeface="Algerian" pitchFamily="82" charset="0"/>
            </a:endParaRPr>
          </a:p>
        </p:txBody>
      </p:sp>
    </p:spTree>
    <p:extLst>
      <p:ext uri="{BB962C8B-B14F-4D97-AF65-F5344CB8AC3E}">
        <p14:creationId xmlns:p14="http://schemas.microsoft.com/office/powerpoint/2010/main" xmlns="" val="21207938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IN" dirty="0" smtClean="0">
                <a:solidFill>
                  <a:schemeClr val="accent2"/>
                </a:solidFill>
              </a:rPr>
              <a:t>Vasomotor centre in medulla oblongata</a:t>
            </a:r>
          </a:p>
          <a:p>
            <a:pPr algn="ctr"/>
            <a:r>
              <a:rPr lang="en-IN" dirty="0" smtClean="0">
                <a:solidFill>
                  <a:schemeClr val="accent2"/>
                </a:solidFill>
              </a:rPr>
              <a:t>Autonomic nerve system</a:t>
            </a:r>
          </a:p>
          <a:p>
            <a:pPr algn="ctr"/>
            <a:r>
              <a:rPr lang="en-IN" dirty="0" smtClean="0">
                <a:solidFill>
                  <a:schemeClr val="accent2"/>
                </a:solidFill>
              </a:rPr>
              <a:t>Sympathetic stimulation        </a:t>
            </a:r>
            <a:r>
              <a:rPr lang="en-IN" dirty="0" err="1" smtClean="0">
                <a:solidFill>
                  <a:schemeClr val="accent2"/>
                </a:solidFill>
              </a:rPr>
              <a:t>para</a:t>
            </a:r>
            <a:r>
              <a:rPr lang="en-IN" dirty="0" smtClean="0">
                <a:solidFill>
                  <a:schemeClr val="accent2"/>
                </a:solidFill>
              </a:rPr>
              <a:t> sympathetic stimulation</a:t>
            </a:r>
          </a:p>
          <a:p>
            <a:r>
              <a:rPr lang="en-IN" dirty="0" smtClean="0">
                <a:solidFill>
                  <a:schemeClr val="accent2"/>
                </a:solidFill>
              </a:rPr>
              <a:t>Contraction of smooth              relaxation of smooth muscle  tunica media                            muscle of tunica media</a:t>
            </a:r>
          </a:p>
          <a:p>
            <a:r>
              <a:rPr lang="en-IN" dirty="0" smtClean="0">
                <a:solidFill>
                  <a:schemeClr val="accent2"/>
                </a:solidFill>
              </a:rPr>
              <a:t>Vasoconstriction                          vasodilatation</a:t>
            </a:r>
          </a:p>
          <a:p>
            <a:r>
              <a:rPr lang="en-IN" dirty="0" smtClean="0">
                <a:solidFill>
                  <a:schemeClr val="accent2"/>
                </a:solidFill>
              </a:rPr>
              <a:t>Lumen of blood vessel      lumen of blood vessel increase</a:t>
            </a:r>
          </a:p>
          <a:p>
            <a:r>
              <a:rPr lang="en-IN" dirty="0" smtClean="0">
                <a:solidFill>
                  <a:schemeClr val="accent2"/>
                </a:solidFill>
              </a:rPr>
              <a:t>decreased </a:t>
            </a:r>
            <a:endParaRPr lang="en-IN" dirty="0">
              <a:solidFill>
                <a:schemeClr val="accent2"/>
              </a:solidFill>
            </a:endParaRPr>
          </a:p>
        </p:txBody>
      </p:sp>
      <p:sp>
        <p:nvSpPr>
          <p:cNvPr id="3" name="Title 2"/>
          <p:cNvSpPr>
            <a:spLocks noGrp="1"/>
          </p:cNvSpPr>
          <p:nvPr>
            <p:ph type="title"/>
          </p:nvPr>
        </p:nvSpPr>
        <p:spPr/>
        <p:txBody>
          <a:bodyPr/>
          <a:lstStyle/>
          <a:p>
            <a:r>
              <a:rPr lang="en-IN" dirty="0" smtClean="0">
                <a:latin typeface="Algerian" pitchFamily="82" charset="0"/>
              </a:rPr>
              <a:t>Nerve   supply</a:t>
            </a:r>
            <a:endParaRPr lang="en-IN" dirty="0">
              <a:latin typeface="Algerian" pitchFamily="82" charset="0"/>
            </a:endParaRPr>
          </a:p>
        </p:txBody>
      </p:sp>
    </p:spTree>
    <p:extLst>
      <p:ext uri="{BB962C8B-B14F-4D97-AF65-F5344CB8AC3E}">
        <p14:creationId xmlns:p14="http://schemas.microsoft.com/office/powerpoint/2010/main" xmlns="" val="268712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dirty="0" smtClean="0">
                <a:solidFill>
                  <a:srgbClr val="002060"/>
                </a:solidFill>
              </a:rPr>
              <a:t>The aorta is biggest artery in the human body &amp; begins at the upper part of the left ventricle &amp; passing up wards for  short way , it arches back wards and to the left. </a:t>
            </a:r>
          </a:p>
          <a:p>
            <a:pPr algn="just"/>
            <a:r>
              <a:rPr lang="en-IN" sz="2400" dirty="0" smtClean="0">
                <a:solidFill>
                  <a:srgbClr val="002060"/>
                </a:solidFill>
              </a:rPr>
              <a:t>It then descends behind the heart through the thoracic cavity a little to the left of the thoracic vertebrae.</a:t>
            </a:r>
          </a:p>
          <a:p>
            <a:pPr algn="just"/>
            <a:r>
              <a:rPr lang="en-IN" sz="2400" dirty="0" smtClean="0">
                <a:solidFill>
                  <a:srgbClr val="002060"/>
                </a:solidFill>
              </a:rPr>
              <a:t>At the level of 12</a:t>
            </a:r>
            <a:r>
              <a:rPr lang="en-IN" sz="2400" baseline="30000" dirty="0" smtClean="0">
                <a:solidFill>
                  <a:srgbClr val="002060"/>
                </a:solidFill>
              </a:rPr>
              <a:t>th</a:t>
            </a:r>
            <a:r>
              <a:rPr lang="en-IN" sz="2400" dirty="0" smtClean="0">
                <a:solidFill>
                  <a:srgbClr val="002060"/>
                </a:solidFill>
              </a:rPr>
              <a:t> thoracic vertebra it passes behind the diaphragm then downwards in the abdominal cavity to the level of 4</a:t>
            </a:r>
            <a:r>
              <a:rPr lang="en-IN" sz="2400" baseline="30000" dirty="0" smtClean="0">
                <a:solidFill>
                  <a:srgbClr val="002060"/>
                </a:solidFill>
              </a:rPr>
              <a:t>th</a:t>
            </a:r>
            <a:r>
              <a:rPr lang="en-IN" sz="2400" dirty="0" smtClean="0">
                <a:solidFill>
                  <a:srgbClr val="002060"/>
                </a:solidFill>
              </a:rPr>
              <a:t> lumber vertebra, where it divides into the right and left common iliac arteries.</a:t>
            </a:r>
            <a:endParaRPr lang="en-IN" sz="2400" dirty="0">
              <a:solidFill>
                <a:srgbClr val="002060"/>
              </a:solidFill>
            </a:endParaRPr>
          </a:p>
        </p:txBody>
      </p:sp>
      <p:sp>
        <p:nvSpPr>
          <p:cNvPr id="3" name="Title 2"/>
          <p:cNvSpPr>
            <a:spLocks noGrp="1"/>
          </p:cNvSpPr>
          <p:nvPr>
            <p:ph type="title"/>
          </p:nvPr>
        </p:nvSpPr>
        <p:spPr/>
        <p:txBody>
          <a:bodyPr/>
          <a:lstStyle/>
          <a:p>
            <a:r>
              <a:rPr lang="en-IN" dirty="0" smtClean="0">
                <a:latin typeface="Algerian" pitchFamily="82" charset="0"/>
              </a:rPr>
              <a:t>AORTA</a:t>
            </a:r>
            <a:endParaRPr lang="en-IN" dirty="0">
              <a:latin typeface="Algerian" pitchFamily="82" charset="0"/>
            </a:endParaRPr>
          </a:p>
        </p:txBody>
      </p:sp>
    </p:spTree>
    <p:extLst>
      <p:ext uri="{BB962C8B-B14F-4D97-AF65-F5344CB8AC3E}">
        <p14:creationId xmlns:p14="http://schemas.microsoft.com/office/powerpoint/2010/main" xmlns="" val="8138508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dirty="0" smtClean="0">
                <a:solidFill>
                  <a:srgbClr val="002060"/>
                </a:solidFill>
              </a:rPr>
              <a:t>The aorta will be described here according to  its location.</a:t>
            </a:r>
          </a:p>
          <a:p>
            <a:r>
              <a:rPr lang="en-IN" sz="2400" dirty="0" smtClean="0">
                <a:solidFill>
                  <a:srgbClr val="002060"/>
                </a:solidFill>
              </a:rPr>
              <a:t>1. thoracic aorta: </a:t>
            </a:r>
          </a:p>
          <a:p>
            <a:r>
              <a:rPr lang="en-IN" sz="2400" dirty="0" smtClean="0">
                <a:solidFill>
                  <a:srgbClr val="002060"/>
                </a:solidFill>
              </a:rPr>
              <a:t>This is the part of aorta lies above the diaphragm and  is described in three parts.</a:t>
            </a:r>
          </a:p>
          <a:p>
            <a:r>
              <a:rPr lang="en-IN" sz="2400" dirty="0" smtClean="0">
                <a:solidFill>
                  <a:srgbClr val="002060"/>
                </a:solidFill>
              </a:rPr>
              <a:t>- ascending aorta</a:t>
            </a:r>
          </a:p>
          <a:p>
            <a:r>
              <a:rPr lang="en-IN" sz="2400" dirty="0" smtClean="0">
                <a:solidFill>
                  <a:srgbClr val="002060"/>
                </a:solidFill>
              </a:rPr>
              <a:t>- arch of aorta</a:t>
            </a:r>
          </a:p>
          <a:p>
            <a:r>
              <a:rPr lang="en-IN" sz="2400" dirty="0" smtClean="0">
                <a:solidFill>
                  <a:srgbClr val="002060"/>
                </a:solidFill>
              </a:rPr>
              <a:t>- descending aorta in the thorax</a:t>
            </a:r>
            <a:endParaRPr lang="en-IN" dirty="0">
              <a:solidFill>
                <a:srgbClr val="002060"/>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24790710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b="1" dirty="0" smtClean="0">
                <a:solidFill>
                  <a:srgbClr val="002060"/>
                </a:solidFill>
              </a:rPr>
              <a:t>A. ascending aorta: </a:t>
            </a:r>
          </a:p>
          <a:p>
            <a:r>
              <a:rPr lang="en-IN" dirty="0" smtClean="0">
                <a:solidFill>
                  <a:srgbClr val="002060"/>
                </a:solidFill>
              </a:rPr>
              <a:t>It is about 5 cm long , lies behind the sternum.</a:t>
            </a:r>
          </a:p>
          <a:p>
            <a:r>
              <a:rPr lang="en-IN" dirty="0" smtClean="0">
                <a:solidFill>
                  <a:srgbClr val="002060"/>
                </a:solidFill>
              </a:rPr>
              <a:t>Two blood vessels stating from ascending aorta that are, right and left coronary artery.</a:t>
            </a:r>
          </a:p>
          <a:p>
            <a:pPr marL="45720" indent="0">
              <a:buNone/>
            </a:pPr>
            <a:endParaRPr lang="en-IN" dirty="0">
              <a:solidFill>
                <a:srgbClr val="002060"/>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25052617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C:\Users\VISHAL\Desktop\1b3f1610e5c2c1e8fb4b5876dd8d13d4.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5800" y="228600"/>
            <a:ext cx="8077200"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1413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a:solidFill>
                  <a:srgbClr val="002060"/>
                </a:solidFill>
              </a:rPr>
              <a:t>B. Arch of aorta: </a:t>
            </a:r>
          </a:p>
          <a:p>
            <a:r>
              <a:rPr lang="en-IN" dirty="0">
                <a:solidFill>
                  <a:srgbClr val="002060"/>
                </a:solidFill>
              </a:rPr>
              <a:t>The arch of aorta is continuation of ascending aorta.</a:t>
            </a:r>
          </a:p>
          <a:p>
            <a:r>
              <a:rPr lang="en-IN" dirty="0">
                <a:solidFill>
                  <a:srgbClr val="002060"/>
                </a:solidFill>
              </a:rPr>
              <a:t>It begins behind the manubrium of the sternum and runs up wards, back wards and to the left in front of trachea.</a:t>
            </a:r>
          </a:p>
          <a:p>
            <a:r>
              <a:rPr lang="en-IN" dirty="0">
                <a:solidFill>
                  <a:srgbClr val="002060"/>
                </a:solidFill>
              </a:rPr>
              <a:t>And it is continuous with the descending aorta</a:t>
            </a:r>
            <a:r>
              <a:rPr lang="en-IN" dirty="0" smtClean="0">
                <a:solidFill>
                  <a:srgbClr val="002060"/>
                </a:solidFill>
              </a:rPr>
              <a:t>.</a:t>
            </a:r>
          </a:p>
          <a:p>
            <a:r>
              <a:rPr lang="en-IN" dirty="0" smtClean="0">
                <a:solidFill>
                  <a:srgbClr val="002060"/>
                </a:solidFill>
              </a:rPr>
              <a:t>- brachiocephalic artery</a:t>
            </a:r>
          </a:p>
          <a:p>
            <a:r>
              <a:rPr lang="en-IN" dirty="0" smtClean="0">
                <a:solidFill>
                  <a:srgbClr val="002060"/>
                </a:solidFill>
              </a:rPr>
              <a:t>-Left common carotid artery</a:t>
            </a:r>
          </a:p>
          <a:p>
            <a:r>
              <a:rPr lang="en-IN" dirty="0" smtClean="0">
                <a:solidFill>
                  <a:srgbClr val="002060"/>
                </a:solidFill>
              </a:rPr>
              <a:t>-Left </a:t>
            </a:r>
            <a:r>
              <a:rPr lang="en-IN" dirty="0" err="1" smtClean="0">
                <a:solidFill>
                  <a:srgbClr val="002060"/>
                </a:solidFill>
              </a:rPr>
              <a:t>subclvian</a:t>
            </a:r>
            <a:r>
              <a:rPr lang="en-IN" dirty="0" smtClean="0">
                <a:solidFill>
                  <a:srgbClr val="002060"/>
                </a:solidFill>
              </a:rPr>
              <a:t> artery</a:t>
            </a:r>
            <a:endParaRPr lang="en-IN" dirty="0">
              <a:solidFill>
                <a:srgbClr val="002060"/>
              </a:solidFill>
            </a:endParaRPr>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xmlns="" val="24152504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rgbClr val="002060"/>
                </a:solidFill>
              </a:rPr>
              <a:t>The venous blood from head &amp; neck is returned by deep &amp; superficial veins.</a:t>
            </a:r>
          </a:p>
          <a:p>
            <a:r>
              <a:rPr lang="en-IN" dirty="0" smtClean="0">
                <a:solidFill>
                  <a:srgbClr val="002060"/>
                </a:solidFill>
              </a:rPr>
              <a:t>The superficial veins will drain blood from superficial area of the brain &amp; deep vein drain from deep area of deep of brain.</a:t>
            </a:r>
          </a:p>
          <a:p>
            <a:r>
              <a:rPr lang="en-IN" dirty="0" smtClean="0">
                <a:solidFill>
                  <a:srgbClr val="002060"/>
                </a:solidFill>
              </a:rPr>
              <a:t>Veins of head and neck:</a:t>
            </a:r>
          </a:p>
          <a:p>
            <a:r>
              <a:rPr lang="en-IN" dirty="0" smtClean="0">
                <a:solidFill>
                  <a:srgbClr val="002060"/>
                </a:solidFill>
              </a:rPr>
              <a:t>1. right and left middle temporal vein</a:t>
            </a:r>
          </a:p>
          <a:p>
            <a:r>
              <a:rPr lang="en-IN" dirty="0" smtClean="0">
                <a:solidFill>
                  <a:srgbClr val="002060"/>
                </a:solidFill>
              </a:rPr>
              <a:t>2. right and left supra orbital veins</a:t>
            </a:r>
          </a:p>
          <a:p>
            <a:r>
              <a:rPr lang="en-IN" dirty="0" smtClean="0">
                <a:solidFill>
                  <a:srgbClr val="002060"/>
                </a:solidFill>
              </a:rPr>
              <a:t>3. right and left maxillary vein</a:t>
            </a:r>
          </a:p>
          <a:p>
            <a:r>
              <a:rPr lang="en-IN" dirty="0" smtClean="0">
                <a:solidFill>
                  <a:srgbClr val="002060"/>
                </a:solidFill>
              </a:rPr>
              <a:t>4. right and left facial vein</a:t>
            </a:r>
          </a:p>
          <a:p>
            <a:r>
              <a:rPr lang="en-IN" dirty="0" smtClean="0">
                <a:solidFill>
                  <a:srgbClr val="002060"/>
                </a:solidFill>
              </a:rPr>
              <a:t>5. right and left lingual vein</a:t>
            </a:r>
          </a:p>
          <a:p>
            <a:r>
              <a:rPr lang="en-IN" dirty="0" smtClean="0">
                <a:solidFill>
                  <a:srgbClr val="002060"/>
                </a:solidFill>
              </a:rPr>
              <a:t>6. right and left occipital veins</a:t>
            </a:r>
          </a:p>
          <a:p>
            <a:endParaRPr lang="en-IN" dirty="0">
              <a:solidFill>
                <a:srgbClr val="002060"/>
              </a:solidFill>
            </a:endParaRPr>
          </a:p>
        </p:txBody>
      </p:sp>
      <p:sp>
        <p:nvSpPr>
          <p:cNvPr id="3" name="Title 2"/>
          <p:cNvSpPr>
            <a:spLocks noGrp="1"/>
          </p:cNvSpPr>
          <p:nvPr>
            <p:ph type="title"/>
          </p:nvPr>
        </p:nvSpPr>
        <p:spPr/>
        <p:txBody>
          <a:bodyPr/>
          <a:lstStyle/>
          <a:p>
            <a:r>
              <a:rPr lang="en-IN" dirty="0" smtClean="0"/>
              <a:t>Venus returns from the head &amp; neck</a:t>
            </a:r>
            <a:endParaRPr lang="en-IN" dirty="0"/>
          </a:p>
        </p:txBody>
      </p:sp>
    </p:spTree>
    <p:extLst>
      <p:ext uri="{BB962C8B-B14F-4D97-AF65-F5344CB8AC3E}">
        <p14:creationId xmlns:p14="http://schemas.microsoft.com/office/powerpoint/2010/main" xmlns="" val="36859563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4" name="Content Placeholder 3" descr="C:\Users\VISHAL\Downloads\chapter-19-blood-vessels-33-638.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1" y="228600"/>
            <a:ext cx="8763000" cy="6400800"/>
          </a:xfrm>
          <a:prstGeom prst="rect">
            <a:avLst/>
          </a:prstGeom>
          <a:noFill/>
          <a:ln>
            <a:noFill/>
          </a:ln>
        </p:spPr>
      </p:pic>
    </p:spTree>
    <p:extLst>
      <p:ext uri="{BB962C8B-B14F-4D97-AF65-F5344CB8AC3E}">
        <p14:creationId xmlns:p14="http://schemas.microsoft.com/office/powerpoint/2010/main" xmlns="" val="22067480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5122" name="Picture 2" descr="C:\Users\VISHAL\Downloads\braL5026.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304800"/>
            <a:ext cx="8458200" cy="617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531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N" sz="2400" b="1" dirty="0" smtClean="0">
                <a:solidFill>
                  <a:schemeClr val="accent4"/>
                </a:solidFill>
                <a:latin typeface="Century" pitchFamily="18" charset="0"/>
              </a:rPr>
              <a:t>The pericardium is the outermost layer of the heart and is made up with two sacs.</a:t>
            </a:r>
          </a:p>
          <a:p>
            <a:r>
              <a:rPr lang="en-IN" sz="2400" b="1" dirty="0" smtClean="0">
                <a:solidFill>
                  <a:schemeClr val="accent4"/>
                </a:solidFill>
                <a:latin typeface="Century" pitchFamily="18" charset="0"/>
              </a:rPr>
              <a:t>Outer sac consist of : fibrous tissue</a:t>
            </a:r>
          </a:p>
          <a:p>
            <a:r>
              <a:rPr lang="en-IN" sz="2400" b="1" dirty="0" smtClean="0">
                <a:solidFill>
                  <a:schemeClr val="accent4"/>
                </a:solidFill>
                <a:latin typeface="Century" pitchFamily="18" charset="0"/>
              </a:rPr>
              <a:t>Inner sac consists of : continues double layer of serous membrane</a:t>
            </a:r>
          </a:p>
          <a:p>
            <a:r>
              <a:rPr lang="en-IN" sz="2400" b="1" dirty="0" smtClean="0">
                <a:solidFill>
                  <a:schemeClr val="accent4"/>
                </a:solidFill>
                <a:latin typeface="Century" pitchFamily="18" charset="0"/>
              </a:rPr>
              <a:t>Outer layer is known as parietal pericardium</a:t>
            </a:r>
          </a:p>
          <a:p>
            <a:r>
              <a:rPr lang="en-IN" sz="2400" b="1" dirty="0" smtClean="0">
                <a:solidFill>
                  <a:schemeClr val="accent4"/>
                </a:solidFill>
                <a:latin typeface="Century" pitchFamily="18" charset="0"/>
              </a:rPr>
              <a:t>Inner layer is known as visceral  pericardium.</a:t>
            </a:r>
          </a:p>
          <a:p>
            <a:r>
              <a:rPr lang="en-IN" sz="2400" b="1" dirty="0" smtClean="0">
                <a:solidFill>
                  <a:schemeClr val="accent4"/>
                </a:solidFill>
                <a:latin typeface="Century" pitchFamily="18" charset="0"/>
              </a:rPr>
              <a:t> the space between two sacs is known as pericardial space, which is filled with serous fluid, which is secreted from serous membrane of inner sac.</a:t>
            </a:r>
            <a:endParaRPr lang="en-IN" sz="2400" b="1" dirty="0">
              <a:solidFill>
                <a:schemeClr val="accent4"/>
              </a:solidFill>
              <a:latin typeface="Century" pitchFamily="18" charset="0"/>
            </a:endParaRPr>
          </a:p>
        </p:txBody>
      </p:sp>
      <p:sp>
        <p:nvSpPr>
          <p:cNvPr id="3" name="Title 2"/>
          <p:cNvSpPr>
            <a:spLocks noGrp="1"/>
          </p:cNvSpPr>
          <p:nvPr>
            <p:ph type="title"/>
          </p:nvPr>
        </p:nvSpPr>
        <p:spPr/>
        <p:txBody>
          <a:bodyPr/>
          <a:lstStyle/>
          <a:p>
            <a:r>
              <a:rPr lang="en-IN" dirty="0" smtClean="0"/>
              <a:t>1. pericardium</a:t>
            </a:r>
            <a:endParaRPr lang="en-IN" dirty="0"/>
          </a:p>
        </p:txBody>
      </p:sp>
      <p:pic>
        <p:nvPicPr>
          <p:cNvPr id="4" name="Picture 2" descr="C:\Users\VISHAL\Downloads\imag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6200" y="0"/>
            <a:ext cx="14478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5274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800" dirty="0">
                <a:solidFill>
                  <a:schemeClr val="bg1"/>
                </a:solidFill>
                <a:latin typeface="Century" pitchFamily="18" charset="0"/>
              </a:rPr>
              <a:t>The greater part of the brain is supplied by arrangement of arteries called the circle of </a:t>
            </a:r>
            <a:r>
              <a:rPr lang="en-IN" sz="2800" dirty="0" err="1">
                <a:solidFill>
                  <a:schemeClr val="bg1"/>
                </a:solidFill>
                <a:latin typeface="Century" pitchFamily="18" charset="0"/>
              </a:rPr>
              <a:t>willis</a:t>
            </a:r>
            <a:r>
              <a:rPr lang="en-IN" sz="2800" dirty="0">
                <a:solidFill>
                  <a:schemeClr val="bg1"/>
                </a:solidFill>
                <a:latin typeface="Century" pitchFamily="18" charset="0"/>
              </a:rPr>
              <a:t>. It consist of following arteries:</a:t>
            </a:r>
          </a:p>
          <a:p>
            <a:pPr lvl="0" algn="just"/>
            <a:r>
              <a:rPr lang="en-IN" sz="2800" dirty="0">
                <a:solidFill>
                  <a:schemeClr val="bg1"/>
                </a:solidFill>
                <a:latin typeface="Century" pitchFamily="18" charset="0"/>
              </a:rPr>
              <a:t>Two internal carotid arteries</a:t>
            </a:r>
          </a:p>
          <a:p>
            <a:pPr lvl="0" algn="just"/>
            <a:r>
              <a:rPr lang="en-IN" sz="2800" dirty="0">
                <a:solidFill>
                  <a:schemeClr val="bg1"/>
                </a:solidFill>
                <a:latin typeface="Century" pitchFamily="18" charset="0"/>
              </a:rPr>
              <a:t>Two vertebral arteries</a:t>
            </a:r>
          </a:p>
          <a:p>
            <a:pPr algn="just"/>
            <a:endParaRPr lang="en-IN" sz="2800" dirty="0">
              <a:solidFill>
                <a:schemeClr val="bg1"/>
              </a:solidFill>
              <a:latin typeface="Century" pitchFamily="18" charset="0"/>
            </a:endParaRPr>
          </a:p>
        </p:txBody>
      </p:sp>
      <p:sp>
        <p:nvSpPr>
          <p:cNvPr id="3" name="Title 2"/>
          <p:cNvSpPr>
            <a:spLocks noGrp="1"/>
          </p:cNvSpPr>
          <p:nvPr>
            <p:ph type="title"/>
          </p:nvPr>
        </p:nvSpPr>
        <p:spPr/>
        <p:txBody>
          <a:bodyPr/>
          <a:lstStyle/>
          <a:p>
            <a:r>
              <a:rPr lang="en-IN" b="1" u="sng" dirty="0" err="1" smtClean="0"/>
              <a:t>Circulus</a:t>
            </a:r>
            <a:r>
              <a:rPr lang="en-IN" b="1" u="sng" dirty="0" smtClean="0"/>
              <a:t>  </a:t>
            </a:r>
            <a:r>
              <a:rPr lang="en-IN" b="1" u="sng" dirty="0" err="1"/>
              <a:t>arteriosos</a:t>
            </a:r>
            <a:r>
              <a:rPr lang="en-IN" b="1" u="sng" dirty="0"/>
              <a:t> (circle of </a:t>
            </a:r>
            <a:r>
              <a:rPr lang="en-IN" b="1" u="sng" dirty="0" err="1"/>
              <a:t>willi</a:t>
            </a:r>
            <a:r>
              <a:rPr lang="en-IN" b="1" u="sng" dirty="0"/>
              <a:t>)</a:t>
            </a:r>
            <a:r>
              <a:rPr lang="en-IN" dirty="0"/>
              <a:t/>
            </a:r>
            <a:br>
              <a:rPr lang="en-IN" dirty="0"/>
            </a:br>
            <a:endParaRPr lang="en-IN" dirty="0"/>
          </a:p>
        </p:txBody>
      </p:sp>
    </p:spTree>
    <p:extLst>
      <p:ext uri="{BB962C8B-B14F-4D97-AF65-F5344CB8AC3E}">
        <p14:creationId xmlns:p14="http://schemas.microsoft.com/office/powerpoint/2010/main" xmlns="" val="23708125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098" name="Picture 2" descr="C:\Users\VISHAL\Downloads\18009.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381000"/>
            <a:ext cx="8534400" cy="601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9610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descr="C:\Users\VISHAL\Desktop\Circle+of+Willis+Anterior+communicating+artery.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304800"/>
            <a:ext cx="86868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9828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u="sng" dirty="0"/>
              <a:t>Circulation of blood to upper limb:</a:t>
            </a:r>
            <a:r>
              <a:rPr lang="en-IN" dirty="0"/>
              <a:t/>
            </a:r>
            <a:br>
              <a:rPr lang="en-IN" dirty="0"/>
            </a:br>
            <a:endParaRPr lang="en-IN" dirty="0"/>
          </a:p>
        </p:txBody>
      </p:sp>
      <p:pic>
        <p:nvPicPr>
          <p:cNvPr id="4" name="Content Placeholder 3" descr="C:\Users\VISHAL\Downloads\image028.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990600"/>
            <a:ext cx="8458200" cy="5638800"/>
          </a:xfrm>
          <a:prstGeom prst="rect">
            <a:avLst/>
          </a:prstGeom>
          <a:noFill/>
          <a:ln>
            <a:noFill/>
          </a:ln>
        </p:spPr>
      </p:pic>
    </p:spTree>
    <p:extLst>
      <p:ext uri="{BB962C8B-B14F-4D97-AF65-F5344CB8AC3E}">
        <p14:creationId xmlns:p14="http://schemas.microsoft.com/office/powerpoint/2010/main" xmlns="" val="5505428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C:\Users\VISHAL\Downloads\brachial-plexus-anatomy-3-63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228600"/>
            <a:ext cx="8991599"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53077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N" b="1" dirty="0">
                <a:solidFill>
                  <a:schemeClr val="bg1"/>
                </a:solidFill>
                <a:latin typeface="Century" pitchFamily="18" charset="0"/>
              </a:rPr>
              <a:t>The veins of upper limb is divided into two groups:</a:t>
            </a:r>
          </a:p>
          <a:p>
            <a:pPr marL="45720" lvl="0" indent="0">
              <a:buNone/>
            </a:pPr>
            <a:r>
              <a:rPr lang="en-IN" b="1" dirty="0" smtClean="0">
                <a:solidFill>
                  <a:schemeClr val="bg1"/>
                </a:solidFill>
                <a:latin typeface="Century" pitchFamily="18" charset="0"/>
              </a:rPr>
              <a:t>1. Deep </a:t>
            </a:r>
            <a:r>
              <a:rPr lang="en-IN" b="1" dirty="0">
                <a:solidFill>
                  <a:schemeClr val="bg1"/>
                </a:solidFill>
                <a:latin typeface="Century" pitchFamily="18" charset="0"/>
              </a:rPr>
              <a:t>veins:</a:t>
            </a:r>
          </a:p>
          <a:p>
            <a:pPr lvl="0"/>
            <a:r>
              <a:rPr lang="en-IN" b="1" dirty="0">
                <a:solidFill>
                  <a:schemeClr val="bg1"/>
                </a:solidFill>
                <a:latin typeface="Century" pitchFamily="18" charset="0"/>
              </a:rPr>
              <a:t>Metacarpal veins</a:t>
            </a:r>
          </a:p>
          <a:p>
            <a:pPr lvl="0"/>
            <a:r>
              <a:rPr lang="en-IN" b="1" dirty="0">
                <a:solidFill>
                  <a:schemeClr val="bg1"/>
                </a:solidFill>
                <a:latin typeface="Century" pitchFamily="18" charset="0"/>
              </a:rPr>
              <a:t>Deep palmar venous arch</a:t>
            </a:r>
          </a:p>
          <a:p>
            <a:pPr lvl="0"/>
            <a:r>
              <a:rPr lang="en-IN" b="1" dirty="0">
                <a:solidFill>
                  <a:schemeClr val="bg1"/>
                </a:solidFill>
                <a:latin typeface="Century" pitchFamily="18" charset="0"/>
              </a:rPr>
              <a:t>Brachial veins</a:t>
            </a:r>
          </a:p>
          <a:p>
            <a:pPr lvl="0"/>
            <a:r>
              <a:rPr lang="en-IN" b="1" dirty="0">
                <a:solidFill>
                  <a:schemeClr val="bg1"/>
                </a:solidFill>
                <a:latin typeface="Century" pitchFamily="18" charset="0"/>
              </a:rPr>
              <a:t>Axillary veins</a:t>
            </a:r>
          </a:p>
          <a:p>
            <a:pPr marL="45720" lvl="0" indent="0">
              <a:buNone/>
            </a:pPr>
            <a:r>
              <a:rPr lang="en-IN" b="1" dirty="0" smtClean="0">
                <a:solidFill>
                  <a:schemeClr val="bg1"/>
                </a:solidFill>
                <a:latin typeface="Century" pitchFamily="18" charset="0"/>
              </a:rPr>
              <a:t>2. Superficial </a:t>
            </a:r>
            <a:r>
              <a:rPr lang="en-IN" b="1" dirty="0">
                <a:solidFill>
                  <a:schemeClr val="bg1"/>
                </a:solidFill>
                <a:latin typeface="Century" pitchFamily="18" charset="0"/>
              </a:rPr>
              <a:t>veins</a:t>
            </a:r>
          </a:p>
          <a:p>
            <a:pPr lvl="0"/>
            <a:r>
              <a:rPr lang="en-IN" b="1" dirty="0">
                <a:solidFill>
                  <a:schemeClr val="bg1"/>
                </a:solidFill>
                <a:latin typeface="Century" pitchFamily="18" charset="0"/>
              </a:rPr>
              <a:t>Cephalic vein</a:t>
            </a:r>
          </a:p>
          <a:p>
            <a:pPr lvl="0"/>
            <a:r>
              <a:rPr lang="en-IN" b="1" dirty="0">
                <a:solidFill>
                  <a:schemeClr val="bg1"/>
                </a:solidFill>
                <a:latin typeface="Century" pitchFamily="18" charset="0"/>
              </a:rPr>
              <a:t>Basilica veins</a:t>
            </a:r>
          </a:p>
          <a:p>
            <a:pPr lvl="0"/>
            <a:r>
              <a:rPr lang="en-IN" b="1" dirty="0">
                <a:solidFill>
                  <a:schemeClr val="bg1"/>
                </a:solidFill>
                <a:latin typeface="Century" pitchFamily="18" charset="0"/>
              </a:rPr>
              <a:t>Median veins</a:t>
            </a:r>
          </a:p>
          <a:p>
            <a:pPr lvl="0"/>
            <a:r>
              <a:rPr lang="en-IN" b="1" dirty="0">
                <a:solidFill>
                  <a:schemeClr val="bg1"/>
                </a:solidFill>
                <a:latin typeface="Century" pitchFamily="18" charset="0"/>
              </a:rPr>
              <a:t>Medial </a:t>
            </a:r>
            <a:r>
              <a:rPr lang="en-IN" b="1" dirty="0" err="1">
                <a:solidFill>
                  <a:schemeClr val="bg1"/>
                </a:solidFill>
                <a:latin typeface="Century" pitchFamily="18" charset="0"/>
              </a:rPr>
              <a:t>cubital</a:t>
            </a:r>
            <a:r>
              <a:rPr lang="en-IN" b="1" dirty="0">
                <a:solidFill>
                  <a:schemeClr val="bg1"/>
                </a:solidFill>
                <a:latin typeface="Century" pitchFamily="18" charset="0"/>
              </a:rPr>
              <a:t> veins</a:t>
            </a:r>
          </a:p>
          <a:p>
            <a:r>
              <a:rPr lang="en-IN" b="1" dirty="0">
                <a:solidFill>
                  <a:schemeClr val="bg1"/>
                </a:solidFill>
                <a:latin typeface="Century" pitchFamily="18" charset="0"/>
              </a:rPr>
              <a:t>Both join together &amp; forms </a:t>
            </a:r>
            <a:r>
              <a:rPr lang="en-IN" b="1" dirty="0" err="1">
                <a:solidFill>
                  <a:schemeClr val="bg1"/>
                </a:solidFill>
                <a:latin typeface="Century" pitchFamily="18" charset="0"/>
              </a:rPr>
              <a:t>subclavian</a:t>
            </a:r>
            <a:r>
              <a:rPr lang="en-IN" b="1" dirty="0">
                <a:solidFill>
                  <a:schemeClr val="bg1"/>
                </a:solidFill>
                <a:latin typeface="Century" pitchFamily="18" charset="0"/>
              </a:rPr>
              <a:t> veins.</a:t>
            </a:r>
          </a:p>
          <a:p>
            <a:endParaRPr lang="en-IN" b="1" dirty="0">
              <a:solidFill>
                <a:schemeClr val="bg1"/>
              </a:solidFill>
              <a:latin typeface="Century" pitchFamily="18" charset="0"/>
            </a:endParaRPr>
          </a:p>
        </p:txBody>
      </p:sp>
      <p:sp>
        <p:nvSpPr>
          <p:cNvPr id="3" name="Title 2"/>
          <p:cNvSpPr>
            <a:spLocks noGrp="1"/>
          </p:cNvSpPr>
          <p:nvPr>
            <p:ph type="title"/>
          </p:nvPr>
        </p:nvSpPr>
        <p:spPr/>
        <p:txBody>
          <a:bodyPr/>
          <a:lstStyle/>
          <a:p>
            <a:r>
              <a:rPr lang="en-IN" b="1" u="sng" dirty="0"/>
              <a:t>Venus supply:</a:t>
            </a:r>
            <a:r>
              <a:rPr lang="en-IN" dirty="0"/>
              <a:t/>
            </a:r>
            <a:br>
              <a:rPr lang="en-IN" dirty="0"/>
            </a:br>
            <a:endParaRPr lang="en-IN" dirty="0"/>
          </a:p>
        </p:txBody>
      </p:sp>
    </p:spTree>
    <p:extLst>
      <p:ext uri="{BB962C8B-B14F-4D97-AF65-F5344CB8AC3E}">
        <p14:creationId xmlns:p14="http://schemas.microsoft.com/office/powerpoint/2010/main" xmlns="" val="14141451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b="1" dirty="0">
                <a:solidFill>
                  <a:schemeClr val="bg1"/>
                </a:solidFill>
                <a:latin typeface="Century" pitchFamily="18" charset="0"/>
              </a:rPr>
              <a:t>This is the part of aorta which continuous with arch of aorta &amp; begins at the 4 </a:t>
            </a:r>
            <a:r>
              <a:rPr lang="en-IN" sz="2400" b="1" dirty="0" smtClean="0">
                <a:solidFill>
                  <a:schemeClr val="bg1"/>
                </a:solidFill>
                <a:latin typeface="Century" pitchFamily="18" charset="0"/>
              </a:rPr>
              <a:t>the </a:t>
            </a:r>
            <a:r>
              <a:rPr lang="en-IN" sz="2400" b="1" dirty="0">
                <a:solidFill>
                  <a:schemeClr val="bg1"/>
                </a:solidFill>
                <a:latin typeface="Century" pitchFamily="18" charset="0"/>
              </a:rPr>
              <a:t>thoracic vertebra &amp; extends downwards on the anterior surface of the thoracic vertebra.</a:t>
            </a:r>
          </a:p>
          <a:p>
            <a:r>
              <a:rPr lang="en-IN" sz="2400" b="1" dirty="0">
                <a:solidFill>
                  <a:schemeClr val="bg1"/>
                </a:solidFill>
                <a:latin typeface="Century" pitchFamily="18" charset="0"/>
              </a:rPr>
              <a:t>The descending aorta in the thorax gives of many paired branches those are,</a:t>
            </a:r>
          </a:p>
          <a:p>
            <a:pPr lvl="0"/>
            <a:r>
              <a:rPr lang="en-IN" sz="2400" b="1" dirty="0">
                <a:solidFill>
                  <a:schemeClr val="bg1"/>
                </a:solidFill>
                <a:latin typeface="Century" pitchFamily="18" charset="0"/>
              </a:rPr>
              <a:t>Bronchial arteries: supply to brachia &amp; lungs</a:t>
            </a:r>
          </a:p>
          <a:p>
            <a:pPr lvl="0"/>
            <a:r>
              <a:rPr lang="en-IN" sz="2400" b="1" dirty="0">
                <a:solidFill>
                  <a:schemeClr val="bg1"/>
                </a:solidFill>
                <a:latin typeface="Century" pitchFamily="18" charset="0"/>
              </a:rPr>
              <a:t>Oesophagus arteries: oesophagus</a:t>
            </a:r>
          </a:p>
          <a:p>
            <a:pPr lvl="0"/>
            <a:r>
              <a:rPr lang="en-IN" sz="2400" b="1" dirty="0">
                <a:solidFill>
                  <a:schemeClr val="bg1"/>
                </a:solidFill>
                <a:latin typeface="Century" pitchFamily="18" charset="0"/>
              </a:rPr>
              <a:t>Intercostal artery: ribs, intercostal muscles</a:t>
            </a:r>
          </a:p>
          <a:p>
            <a:endParaRPr lang="en-IN" sz="2400" b="1" dirty="0">
              <a:solidFill>
                <a:schemeClr val="bg1"/>
              </a:solidFill>
              <a:latin typeface="Century" pitchFamily="18" charset="0"/>
            </a:endParaRPr>
          </a:p>
        </p:txBody>
      </p:sp>
      <p:sp>
        <p:nvSpPr>
          <p:cNvPr id="3" name="Title 2"/>
          <p:cNvSpPr>
            <a:spLocks noGrp="1"/>
          </p:cNvSpPr>
          <p:nvPr>
            <p:ph type="title"/>
          </p:nvPr>
        </p:nvSpPr>
        <p:spPr/>
        <p:txBody>
          <a:bodyPr/>
          <a:lstStyle/>
          <a:p>
            <a:r>
              <a:rPr lang="en-IN" b="1" u="sng" dirty="0"/>
              <a:t>DESCENDING AORTA:</a:t>
            </a:r>
            <a:r>
              <a:rPr lang="en-IN" dirty="0"/>
              <a:t/>
            </a:r>
            <a:br>
              <a:rPr lang="en-IN" dirty="0"/>
            </a:br>
            <a:endParaRPr lang="en-IN" dirty="0"/>
          </a:p>
        </p:txBody>
      </p:sp>
    </p:spTree>
    <p:extLst>
      <p:ext uri="{BB962C8B-B14F-4D97-AF65-F5344CB8AC3E}">
        <p14:creationId xmlns:p14="http://schemas.microsoft.com/office/powerpoint/2010/main" xmlns="" val="31163220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descr="C:\Users\VISHAL\Downloads\descending-149F0755A04625DB098.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1" y="457200"/>
            <a:ext cx="83058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2270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407893" cy="4407408"/>
          </a:xfrm>
        </p:spPr>
        <p:txBody>
          <a:bodyPr>
            <a:normAutofit/>
          </a:bodyPr>
          <a:lstStyle/>
          <a:p>
            <a:r>
              <a:rPr lang="en-IN" sz="2400" dirty="0">
                <a:solidFill>
                  <a:schemeClr val="bg1"/>
                </a:solidFill>
                <a:latin typeface="Century" pitchFamily="18" charset="0"/>
              </a:rPr>
              <a:t>There are two veins to drain venous blood in thoracic cavity.</a:t>
            </a:r>
          </a:p>
          <a:p>
            <a:pPr lvl="0"/>
            <a:r>
              <a:rPr lang="en-IN" sz="2400" b="1" dirty="0" err="1">
                <a:solidFill>
                  <a:schemeClr val="bg1"/>
                </a:solidFill>
                <a:latin typeface="Century" pitchFamily="18" charset="0"/>
              </a:rPr>
              <a:t>Azygos</a:t>
            </a:r>
            <a:r>
              <a:rPr lang="en-IN" sz="2400" b="1" dirty="0">
                <a:solidFill>
                  <a:schemeClr val="bg1"/>
                </a:solidFill>
                <a:latin typeface="Century" pitchFamily="18" charset="0"/>
              </a:rPr>
              <a:t> vein &amp; </a:t>
            </a:r>
            <a:r>
              <a:rPr lang="en-IN" sz="2400" b="1" dirty="0" err="1">
                <a:solidFill>
                  <a:schemeClr val="bg1"/>
                </a:solidFill>
                <a:latin typeface="Century" pitchFamily="18" charset="0"/>
              </a:rPr>
              <a:t>hemizygos</a:t>
            </a:r>
            <a:r>
              <a:rPr lang="en-IN" sz="2400" b="1" dirty="0">
                <a:solidFill>
                  <a:schemeClr val="bg1"/>
                </a:solidFill>
                <a:latin typeface="Century" pitchFamily="18" charset="0"/>
              </a:rPr>
              <a:t> vein</a:t>
            </a:r>
            <a:endParaRPr lang="en-IN" sz="2400" dirty="0">
              <a:solidFill>
                <a:schemeClr val="bg1"/>
              </a:solidFill>
              <a:latin typeface="Century" pitchFamily="18" charset="0"/>
            </a:endParaRPr>
          </a:p>
          <a:p>
            <a:pPr lvl="0"/>
            <a:r>
              <a:rPr lang="en-IN" sz="2400" dirty="0">
                <a:solidFill>
                  <a:schemeClr val="bg1"/>
                </a:solidFill>
                <a:latin typeface="Century" pitchFamily="18" charset="0"/>
              </a:rPr>
              <a:t>The brachial vein, oesophageal vein &amp; intercostal vein join together &amp; forms these two main veins.</a:t>
            </a:r>
          </a:p>
          <a:p>
            <a:pPr lvl="0"/>
            <a:r>
              <a:rPr lang="en-IN" sz="2400" dirty="0" err="1">
                <a:solidFill>
                  <a:schemeClr val="bg1"/>
                </a:solidFill>
                <a:latin typeface="Century" pitchFamily="18" charset="0"/>
              </a:rPr>
              <a:t>Azygos</a:t>
            </a:r>
            <a:r>
              <a:rPr lang="en-IN" sz="2400" dirty="0">
                <a:solidFill>
                  <a:schemeClr val="bg1"/>
                </a:solidFill>
                <a:latin typeface="Century" pitchFamily="18" charset="0"/>
              </a:rPr>
              <a:t> vein joins with superior </a:t>
            </a:r>
            <a:r>
              <a:rPr lang="en-IN" sz="2400" dirty="0" err="1">
                <a:solidFill>
                  <a:schemeClr val="bg1"/>
                </a:solidFill>
                <a:latin typeface="Century" pitchFamily="18" charset="0"/>
              </a:rPr>
              <a:t>venacva</a:t>
            </a:r>
            <a:r>
              <a:rPr lang="en-IN" sz="2400" dirty="0">
                <a:solidFill>
                  <a:schemeClr val="bg1"/>
                </a:solidFill>
                <a:latin typeface="Century" pitchFamily="18" charset="0"/>
              </a:rPr>
              <a:t> &amp; </a:t>
            </a:r>
            <a:r>
              <a:rPr lang="en-IN" sz="2400" dirty="0" err="1">
                <a:solidFill>
                  <a:schemeClr val="bg1"/>
                </a:solidFill>
                <a:latin typeface="Century" pitchFamily="18" charset="0"/>
              </a:rPr>
              <a:t>hemizyagose</a:t>
            </a:r>
            <a:r>
              <a:rPr lang="en-IN" sz="2400" dirty="0">
                <a:solidFill>
                  <a:schemeClr val="bg1"/>
                </a:solidFill>
                <a:latin typeface="Century" pitchFamily="18" charset="0"/>
              </a:rPr>
              <a:t> vein join with left brachiocephalic vein.</a:t>
            </a:r>
          </a:p>
          <a:p>
            <a:endParaRPr lang="en-IN" sz="2400" dirty="0">
              <a:solidFill>
                <a:schemeClr val="bg1"/>
              </a:solidFill>
              <a:latin typeface="Century" pitchFamily="18" charset="0"/>
            </a:endParaRPr>
          </a:p>
        </p:txBody>
      </p:sp>
      <p:sp>
        <p:nvSpPr>
          <p:cNvPr id="3" name="Title 2"/>
          <p:cNvSpPr>
            <a:spLocks noGrp="1"/>
          </p:cNvSpPr>
          <p:nvPr>
            <p:ph type="title"/>
          </p:nvPr>
        </p:nvSpPr>
        <p:spPr/>
        <p:txBody>
          <a:bodyPr/>
          <a:lstStyle/>
          <a:p>
            <a:r>
              <a:rPr lang="en-IN" u="sng" dirty="0"/>
              <a:t>Venous returns:</a:t>
            </a:r>
            <a:r>
              <a:rPr lang="en-IN" dirty="0"/>
              <a:t/>
            </a:r>
            <a:br>
              <a:rPr lang="en-IN" dirty="0"/>
            </a:br>
            <a:endParaRPr lang="en-IN" dirty="0"/>
          </a:p>
        </p:txBody>
      </p:sp>
    </p:spTree>
    <p:extLst>
      <p:ext uri="{BB962C8B-B14F-4D97-AF65-F5344CB8AC3E}">
        <p14:creationId xmlns:p14="http://schemas.microsoft.com/office/powerpoint/2010/main" xmlns="" val="12478979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VISHAL\Downloads\slide_48.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8763000" cy="6400800"/>
          </a:xfrm>
          <a:prstGeom prst="rect">
            <a:avLst/>
          </a:prstGeom>
          <a:noFill/>
          <a:ln>
            <a:noFill/>
          </a:ln>
        </p:spPr>
      </p:pic>
    </p:spTree>
    <p:extLst>
      <p:ext uri="{BB962C8B-B14F-4D97-AF65-F5344CB8AC3E}">
        <p14:creationId xmlns:p14="http://schemas.microsoft.com/office/powerpoint/2010/main" xmlns="" val="2136285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6">
      <a:dk1>
        <a:srgbClr val="FFFFFF"/>
      </a:dk1>
      <a:lt1>
        <a:srgbClr val="002060"/>
      </a:lt1>
      <a:dk2>
        <a:srgbClr val="FFFFFF"/>
      </a:dk2>
      <a:lt2>
        <a:srgbClr val="FFFFFF"/>
      </a:lt2>
      <a:accent1>
        <a:srgbClr val="AB0042"/>
      </a:accent1>
      <a:accent2>
        <a:srgbClr val="002060"/>
      </a:accent2>
      <a:accent3>
        <a:srgbClr val="002D89"/>
      </a:accent3>
      <a:accent4>
        <a:srgbClr val="AB0042"/>
      </a:accent4>
      <a:accent5>
        <a:srgbClr val="800031"/>
      </a:accent5>
      <a:accent6>
        <a:srgbClr val="AB0042"/>
      </a:accent6>
      <a:hlink>
        <a:srgbClr val="AB0042"/>
      </a:hlink>
      <a:folHlink>
        <a:srgbClr val="00206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3853</TotalTime>
  <Words>4326</Words>
  <Application>Microsoft Office PowerPoint</Application>
  <PresentationFormat>On-screen Show (4:3)</PresentationFormat>
  <Paragraphs>458</Paragraphs>
  <Slides>117</Slides>
  <Notes>0</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Grid</vt:lpstr>
      <vt:lpstr>heart</vt:lpstr>
      <vt:lpstr>introduction</vt:lpstr>
      <vt:lpstr>Slide 3</vt:lpstr>
      <vt:lpstr>Slide 4</vt:lpstr>
      <vt:lpstr>Organs associated with the heart</vt:lpstr>
      <vt:lpstr>Structure of the heart</vt:lpstr>
      <vt:lpstr>Slide 7</vt:lpstr>
      <vt:lpstr>Slide 8</vt:lpstr>
      <vt:lpstr>1. pericardium</vt:lpstr>
      <vt:lpstr>Slide 10</vt:lpstr>
      <vt:lpstr>2. myocardium</vt:lpstr>
      <vt:lpstr>Slide 12</vt:lpstr>
      <vt:lpstr>Slide 13</vt:lpstr>
      <vt:lpstr>3.  endocardium:</vt:lpstr>
      <vt:lpstr>Interior of the heart</vt:lpstr>
      <vt:lpstr>Slide 16</vt:lpstr>
      <vt:lpstr>Slide 17</vt:lpstr>
      <vt:lpstr>Chambers of the heart</vt:lpstr>
      <vt:lpstr>Blood flow through the heart</vt:lpstr>
      <vt:lpstr>Slide 20</vt:lpstr>
      <vt:lpstr>Slide 21</vt:lpstr>
      <vt:lpstr>Slide 22</vt:lpstr>
      <vt:lpstr>Slide 23</vt:lpstr>
      <vt:lpstr>Blood circulation to the heart/ coronary circulation</vt:lpstr>
      <vt:lpstr>Slide 25</vt:lpstr>
      <vt:lpstr>Slide 26</vt:lpstr>
      <vt:lpstr>Slide 27</vt:lpstr>
      <vt:lpstr>Slide 28</vt:lpstr>
      <vt:lpstr>Slide 29</vt:lpstr>
      <vt:lpstr>Conductive system of heart</vt:lpstr>
      <vt:lpstr>Slide 31</vt:lpstr>
      <vt:lpstr>Slide 32</vt:lpstr>
      <vt:lpstr>Slide 33</vt:lpstr>
      <vt:lpstr>Nerve supply to the heart</vt:lpstr>
      <vt:lpstr>CARDIAC CYCLE </vt:lpstr>
      <vt:lpstr>The cardiac cycle:</vt:lpstr>
      <vt:lpstr>Stages  of cardiac  cycle</vt:lpstr>
      <vt:lpstr>Slide 38</vt:lpstr>
      <vt:lpstr>Slide 39</vt:lpstr>
      <vt:lpstr>Slide 40</vt:lpstr>
      <vt:lpstr>Heart sound</vt:lpstr>
      <vt:lpstr>ECG: ELETROCARDIOGRAM</vt:lpstr>
      <vt:lpstr>dc</vt:lpstr>
      <vt:lpstr>Slide 44</vt:lpstr>
      <vt:lpstr>Cardiac   output</vt:lpstr>
      <vt:lpstr>factors  affecting  stroke volume</vt:lpstr>
      <vt:lpstr>Blood   pressure</vt:lpstr>
      <vt:lpstr>Slide 48</vt:lpstr>
      <vt:lpstr>Control of blood pressure</vt:lpstr>
      <vt:lpstr>1. Short term BP regulation</vt:lpstr>
      <vt:lpstr>Slide 51</vt:lpstr>
      <vt:lpstr>Slide 52</vt:lpstr>
      <vt:lpstr>Slide 53</vt:lpstr>
      <vt:lpstr>CHEMORECEPTORS:   </vt:lpstr>
      <vt:lpstr>Slide 55</vt:lpstr>
      <vt:lpstr>Slide 56</vt:lpstr>
      <vt:lpstr>Higher centre in the brain</vt:lpstr>
      <vt:lpstr>Long term mechanism</vt:lpstr>
      <vt:lpstr>Slide 59</vt:lpstr>
      <vt:lpstr>Slide 60</vt:lpstr>
      <vt:lpstr>Circulation   of blood </vt:lpstr>
      <vt:lpstr>Slide 62</vt:lpstr>
      <vt:lpstr>Slide 63</vt:lpstr>
      <vt:lpstr>a. Pulmonary circulation</vt:lpstr>
      <vt:lpstr>Slide 65</vt:lpstr>
      <vt:lpstr>Slide 66</vt:lpstr>
      <vt:lpstr>2. Systemic / general circulation</vt:lpstr>
      <vt:lpstr>Blood vessels</vt:lpstr>
      <vt:lpstr>Slide 69</vt:lpstr>
      <vt:lpstr>Slide 70</vt:lpstr>
      <vt:lpstr>Arteries &amp; arterioles</vt:lpstr>
      <vt:lpstr>Slide 72</vt:lpstr>
      <vt:lpstr>Slide 73</vt:lpstr>
      <vt:lpstr>ANASTOMOSIS &amp; END ARTERIES</vt:lpstr>
      <vt:lpstr>Slide 75</vt:lpstr>
      <vt:lpstr>Capillaries &amp; sinusoids</vt:lpstr>
      <vt:lpstr>Slide 77</vt:lpstr>
      <vt:lpstr>Slide 78</vt:lpstr>
      <vt:lpstr>Veins &amp; venules </vt:lpstr>
      <vt:lpstr>Blood  supply</vt:lpstr>
      <vt:lpstr>Nerve   supply</vt:lpstr>
      <vt:lpstr>AORTA</vt:lpstr>
      <vt:lpstr>Slide 83</vt:lpstr>
      <vt:lpstr>Slide 84</vt:lpstr>
      <vt:lpstr>Slide 85</vt:lpstr>
      <vt:lpstr>Slide 86</vt:lpstr>
      <vt:lpstr>Venus returns from the head &amp; neck</vt:lpstr>
      <vt:lpstr>Slide 88</vt:lpstr>
      <vt:lpstr>Slide 89</vt:lpstr>
      <vt:lpstr>Circulus  arteriosos (circle of willi) </vt:lpstr>
      <vt:lpstr>Slide 91</vt:lpstr>
      <vt:lpstr>Slide 92</vt:lpstr>
      <vt:lpstr>Circulation of blood to upper limb: </vt:lpstr>
      <vt:lpstr>Slide 94</vt:lpstr>
      <vt:lpstr>Venus supply: </vt:lpstr>
      <vt:lpstr>DESCENDING AORTA: </vt:lpstr>
      <vt:lpstr>Slide 97</vt:lpstr>
      <vt:lpstr>Venous returns: </vt:lpstr>
      <vt:lpstr>Slide 99</vt:lpstr>
      <vt:lpstr>Slide 100</vt:lpstr>
      <vt:lpstr>Slide 101</vt:lpstr>
      <vt:lpstr>ABDOMINAL AORTA: </vt:lpstr>
      <vt:lpstr>Slide 103</vt:lpstr>
      <vt:lpstr>Slide 104</vt:lpstr>
      <vt:lpstr>Venus return: </vt:lpstr>
      <vt:lpstr>PORTAL CIRCULATION: </vt:lpstr>
      <vt:lpstr>Slide 107</vt:lpstr>
      <vt:lpstr>Slide 108</vt:lpstr>
      <vt:lpstr>Slide 109</vt:lpstr>
      <vt:lpstr>CIRCULATION OF PELVIS &amp; LOWER LIMB: </vt:lpstr>
      <vt:lpstr>Slide 111</vt:lpstr>
      <vt:lpstr>Slide 112</vt:lpstr>
      <vt:lpstr>Slide 113</vt:lpstr>
      <vt:lpstr>Venus return: </vt:lpstr>
      <vt:lpstr>Slide 115</vt:lpstr>
      <vt:lpstr>Slide 116</vt:lpstr>
      <vt:lpstr>Slide 117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dc:title>
  <dc:creator>VISHAL</dc:creator>
  <cp:lastModifiedBy>nurshing</cp:lastModifiedBy>
  <cp:revision>133</cp:revision>
  <dcterms:created xsi:type="dcterms:W3CDTF">2006-08-16T00:00:00Z</dcterms:created>
  <dcterms:modified xsi:type="dcterms:W3CDTF">2020-10-08T06:54:00Z</dcterms:modified>
</cp:coreProperties>
</file>