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A641-B8D5-5F49-B66A-85538BD19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1264526"/>
            <a:ext cx="9068586" cy="4302672"/>
          </a:xfrm>
        </p:spPr>
        <p:txBody>
          <a:bodyPr/>
          <a:lstStyle/>
          <a:p>
            <a:r>
              <a:rPr lang="en-US" altLang="zh-CN" b="1" i="1" u="sng">
                <a:solidFill>
                  <a:schemeClr val="tx1"/>
                </a:solidFill>
              </a:rPr>
              <a:t>Vagina</a:t>
            </a:r>
            <a:endParaRPr lang="en-US" b="1" i="1" u="sng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233973C-4211-9044-8638-F50AEEAF2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7" y="4945746"/>
            <a:ext cx="9070848" cy="45720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7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4175-732C-8847-AB60-17BC2CF8B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640" y="642594"/>
            <a:ext cx="9428559" cy="1640892"/>
          </a:xfrm>
        </p:spPr>
        <p:txBody>
          <a:bodyPr>
            <a:normAutofit/>
          </a:bodyPr>
          <a:lstStyle/>
          <a:p>
            <a:r>
              <a:rPr lang="en-US" altLang="zh-CN" sz="5400" b="1" u="sng">
                <a:solidFill>
                  <a:srgbClr val="7030A0"/>
                </a:solidFill>
              </a:rPr>
              <a:t>Lateral</a:t>
            </a:r>
            <a:r>
              <a:rPr lang="zh-CN" altLang="en-US" sz="5400" b="1" u="sng">
                <a:solidFill>
                  <a:srgbClr val="7030A0"/>
                </a:solidFill>
              </a:rPr>
              <a:t> </a:t>
            </a:r>
            <a:r>
              <a:rPr lang="en-US" altLang="zh-CN" sz="5400" b="1" u="sng">
                <a:solidFill>
                  <a:srgbClr val="7030A0"/>
                </a:solidFill>
              </a:rPr>
              <a:t>wall</a:t>
            </a:r>
            <a:endParaRPr lang="en-US" sz="5400" b="1" u="sng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FE103-5B12-C74F-AEE3-C47927520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45" y="2283486"/>
            <a:ext cx="10058400" cy="3931920"/>
          </a:xfrm>
        </p:spPr>
        <p:txBody>
          <a:bodyPr>
            <a:normAutofit lnSpcReduction="10000"/>
          </a:bodyPr>
          <a:lstStyle/>
          <a:p>
            <a:r>
              <a:rPr lang="en-US" altLang="zh-CN" sz="2000" b="1">
                <a:solidFill>
                  <a:srgbClr val="0070C0"/>
                </a:solidFill>
              </a:rPr>
              <a:t>Upper</a:t>
            </a:r>
            <a:r>
              <a:rPr lang="zh-CN" altLang="en-US" sz="2000" b="1">
                <a:solidFill>
                  <a:srgbClr val="0070C0"/>
                </a:solidFill>
              </a:rPr>
              <a:t> </a:t>
            </a:r>
            <a:r>
              <a:rPr lang="en-US" altLang="zh-CN" sz="2000" b="1">
                <a:solidFill>
                  <a:srgbClr val="0070C0"/>
                </a:solidFill>
              </a:rPr>
              <a:t>one-third</a:t>
            </a:r>
            <a:r>
              <a:rPr lang="en-US" altLang="zh-CN"/>
              <a:t>:</a:t>
            </a:r>
          </a:p>
          <a:p>
            <a:r>
              <a:rPr lang="en-US" altLang="zh-CN" sz="2000" b="1" u="sng">
                <a:solidFill>
                  <a:srgbClr val="002060"/>
                </a:solidFill>
              </a:rPr>
              <a:t>Trsnsverse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cervical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ligament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of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pelvic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fascia</a:t>
            </a:r>
          </a:p>
          <a:p>
            <a:r>
              <a:rPr lang="en-US" altLang="zh-CN" sz="2000" b="1">
                <a:solidFill>
                  <a:srgbClr val="002060"/>
                </a:solidFill>
              </a:rPr>
              <a:t>Ureter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gets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crossed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by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uterine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artery</a:t>
            </a:r>
          </a:p>
          <a:p>
            <a:r>
              <a:rPr lang="en-US" altLang="zh-CN" sz="2000" b="1">
                <a:solidFill>
                  <a:srgbClr val="0070C0"/>
                </a:solidFill>
              </a:rPr>
              <a:t>Middle</a:t>
            </a:r>
            <a:r>
              <a:rPr lang="zh-CN" altLang="en-US" sz="2000" b="1">
                <a:solidFill>
                  <a:srgbClr val="0070C0"/>
                </a:solidFill>
              </a:rPr>
              <a:t> </a:t>
            </a:r>
            <a:r>
              <a:rPr lang="en-US" altLang="zh-CN" sz="2000" b="1">
                <a:solidFill>
                  <a:srgbClr val="0070C0"/>
                </a:solidFill>
              </a:rPr>
              <a:t>one-third:</a:t>
            </a:r>
          </a:p>
          <a:p>
            <a:r>
              <a:rPr lang="en-US" altLang="zh-CN" b="1">
                <a:solidFill>
                  <a:srgbClr val="002060"/>
                </a:solidFill>
              </a:rPr>
              <a:t>Pubococcygeus</a:t>
            </a:r>
            <a:r>
              <a:rPr lang="zh-CN" altLang="en-US" b="1">
                <a:solidFill>
                  <a:srgbClr val="002060"/>
                </a:solidFill>
              </a:rPr>
              <a:t> </a:t>
            </a:r>
            <a:r>
              <a:rPr lang="en-US" altLang="zh-CN" b="1">
                <a:solidFill>
                  <a:srgbClr val="002060"/>
                </a:solidFill>
              </a:rPr>
              <a:t>part</a:t>
            </a:r>
            <a:r>
              <a:rPr lang="zh-CN" altLang="en-US" b="1">
                <a:solidFill>
                  <a:srgbClr val="002060"/>
                </a:solidFill>
              </a:rPr>
              <a:t> </a:t>
            </a:r>
            <a:r>
              <a:rPr lang="en-US" altLang="zh-CN" b="1">
                <a:solidFill>
                  <a:srgbClr val="002060"/>
                </a:solidFill>
              </a:rPr>
              <a:t>of</a:t>
            </a:r>
            <a:r>
              <a:rPr lang="zh-CN" altLang="en-US" b="1">
                <a:solidFill>
                  <a:srgbClr val="002060"/>
                </a:solidFill>
              </a:rPr>
              <a:t> </a:t>
            </a:r>
            <a:r>
              <a:rPr lang="en-US" altLang="zh-CN" b="1">
                <a:solidFill>
                  <a:srgbClr val="002060"/>
                </a:solidFill>
              </a:rPr>
              <a:t>levator</a:t>
            </a:r>
            <a:r>
              <a:rPr lang="zh-CN" altLang="en-US" b="1">
                <a:solidFill>
                  <a:srgbClr val="002060"/>
                </a:solidFill>
              </a:rPr>
              <a:t> </a:t>
            </a:r>
            <a:r>
              <a:rPr lang="en-US" altLang="zh-CN" b="1">
                <a:solidFill>
                  <a:srgbClr val="002060"/>
                </a:solidFill>
              </a:rPr>
              <a:t>ani</a:t>
            </a:r>
          </a:p>
          <a:p>
            <a:r>
              <a:rPr lang="en-US" altLang="zh-CN" sz="2000" b="1" u="sng">
                <a:solidFill>
                  <a:srgbClr val="0070C0"/>
                </a:solidFill>
              </a:rPr>
              <a:t>Lower</a:t>
            </a:r>
            <a:r>
              <a:rPr lang="zh-CN" altLang="en-US" sz="2000" b="1" u="sng">
                <a:solidFill>
                  <a:srgbClr val="0070C0"/>
                </a:solidFill>
              </a:rPr>
              <a:t> </a:t>
            </a:r>
            <a:r>
              <a:rPr lang="en-US" altLang="zh-CN" sz="2000" b="1" u="sng">
                <a:solidFill>
                  <a:srgbClr val="0070C0"/>
                </a:solidFill>
              </a:rPr>
              <a:t>one-third</a:t>
            </a:r>
            <a:r>
              <a:rPr lang="en-US" altLang="zh-CN" u="sng"/>
              <a:t>:</a:t>
            </a:r>
          </a:p>
          <a:p>
            <a:r>
              <a:rPr lang="en-US" altLang="zh-CN" sz="2000" b="1">
                <a:solidFill>
                  <a:srgbClr val="002060"/>
                </a:solidFill>
              </a:rPr>
              <a:t>It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pierces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perineal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membrane</a:t>
            </a:r>
          </a:p>
          <a:p>
            <a:r>
              <a:rPr lang="en-US" altLang="zh-CN" sz="2000" b="1">
                <a:solidFill>
                  <a:srgbClr val="002060"/>
                </a:solidFill>
              </a:rPr>
              <a:t>Bulb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of</a:t>
            </a:r>
            <a:r>
              <a:rPr lang="zh-CN" altLang="en-US" sz="2000" b="1">
                <a:solidFill>
                  <a:srgbClr val="002060"/>
                </a:solidFill>
              </a:rPr>
              <a:t> </a:t>
            </a:r>
            <a:r>
              <a:rPr lang="en-US" altLang="zh-CN" sz="2000" b="1">
                <a:solidFill>
                  <a:srgbClr val="002060"/>
                </a:solidFill>
              </a:rPr>
              <a:t>vestibule</a:t>
            </a:r>
          </a:p>
          <a:p>
            <a:r>
              <a:rPr lang="en-US" altLang="zh-CN" sz="2000" b="1" u="sng">
                <a:solidFill>
                  <a:srgbClr val="002060"/>
                </a:solidFill>
              </a:rPr>
              <a:t>Bulbospongiosus</a:t>
            </a:r>
          </a:p>
          <a:p>
            <a:r>
              <a:rPr lang="en-US" altLang="zh-CN" sz="2000" b="1" u="sng">
                <a:solidFill>
                  <a:srgbClr val="002060"/>
                </a:solidFill>
              </a:rPr>
              <a:t>Duct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of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greter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vestibular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gland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of</a:t>
            </a:r>
            <a:r>
              <a:rPr lang="zh-CN" altLang="en-US" sz="2000" b="1" u="sng">
                <a:solidFill>
                  <a:srgbClr val="002060"/>
                </a:solidFill>
              </a:rPr>
              <a:t> </a:t>
            </a:r>
            <a:r>
              <a:rPr lang="en-US" altLang="zh-CN" sz="2000" b="1" u="sng">
                <a:solidFill>
                  <a:srgbClr val="002060"/>
                </a:solidFill>
              </a:rPr>
              <a:t>bartholin</a:t>
            </a:r>
          </a:p>
          <a:p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537623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F3F2E-F496-564D-9CFB-57800F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>
                <a:solidFill>
                  <a:srgbClr val="C00000"/>
                </a:solidFill>
              </a:rPr>
              <a:t>Arterial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supply</a:t>
            </a:r>
            <a:endParaRPr lang="en-US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BAEFB-AAF4-094B-9900-830DD71B8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1">
                <a:solidFill>
                  <a:srgbClr val="002060"/>
                </a:solidFill>
              </a:rPr>
              <a:t>Vaginal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branch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of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internal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iliac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artery</a:t>
            </a:r>
          </a:p>
          <a:p>
            <a:r>
              <a:rPr lang="en-US" altLang="zh-CN" sz="2400" b="1">
                <a:solidFill>
                  <a:srgbClr val="002060"/>
                </a:solidFill>
              </a:rPr>
              <a:t>Upper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part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supplied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by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cervicovaginal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branch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of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uterine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artery.</a:t>
            </a:r>
          </a:p>
          <a:p>
            <a:r>
              <a:rPr lang="en-US" altLang="zh-CN" sz="2400" b="1">
                <a:solidFill>
                  <a:srgbClr val="002060"/>
                </a:solidFill>
              </a:rPr>
              <a:t>Lower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part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supplird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by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middle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rectal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and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internal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pudendal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arteries.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A222F6-5980-D249-A5F8-383E85052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704" y="3607593"/>
            <a:ext cx="6100197" cy="298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5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4FBEC-D522-4F40-A127-0918F4DE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>
                <a:solidFill>
                  <a:srgbClr val="C00000"/>
                </a:solidFill>
              </a:rPr>
              <a:t>Venous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drainage</a:t>
            </a:r>
            <a:endParaRPr lang="en-US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4DC52-FF67-9641-9ECD-507E86D0E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>
                <a:solidFill>
                  <a:srgbClr val="002060"/>
                </a:solidFill>
              </a:rPr>
              <a:t>Vaginal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venous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plexus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drain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in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internal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iliac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veins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throgh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vaginal</a:t>
            </a:r>
            <a:r>
              <a:rPr lang="zh-CN" altLang="en-US" sz="3600" b="1">
                <a:solidFill>
                  <a:srgbClr val="002060"/>
                </a:solidFill>
              </a:rPr>
              <a:t> </a:t>
            </a:r>
            <a:r>
              <a:rPr lang="en-US" altLang="zh-CN" sz="3600" b="1">
                <a:solidFill>
                  <a:srgbClr val="002060"/>
                </a:solidFill>
              </a:rPr>
              <a:t>veins</a:t>
            </a:r>
            <a:endParaRPr lang="en-US" sz="36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A9621-D159-AD47-9100-9500F7CC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u="sng">
                <a:solidFill>
                  <a:srgbClr val="C00000"/>
                </a:solidFill>
              </a:rPr>
              <a:t>Lymphatic</a:t>
            </a:r>
            <a:r>
              <a:rPr lang="zh-CN" altLang="en-US" sz="5400" b="1" u="sng">
                <a:solidFill>
                  <a:srgbClr val="C00000"/>
                </a:solidFill>
              </a:rPr>
              <a:t> </a:t>
            </a:r>
            <a:r>
              <a:rPr lang="en-US" altLang="zh-CN" sz="5400" b="1" u="sng">
                <a:solidFill>
                  <a:srgbClr val="C00000"/>
                </a:solidFill>
              </a:rPr>
              <a:t>drainage</a:t>
            </a:r>
            <a:endParaRPr lang="en-US" sz="54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0DD8A-16FF-DC4D-BF77-04EF5F045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Upper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one-third,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vagina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drain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into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external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iliac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nodes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Middle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one-third,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internaliliac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nodes.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Lower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one-third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into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superficial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inguinal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nodes.</a:t>
            </a:r>
            <a:endParaRPr lang="en-US" sz="28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92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3A71-0F73-A243-9EB3-5B8770BA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u="sng">
                <a:solidFill>
                  <a:srgbClr val="C00000"/>
                </a:solidFill>
              </a:rPr>
              <a:t>Nerve</a:t>
            </a:r>
            <a:r>
              <a:rPr lang="zh-CN" altLang="en-US" sz="5400" b="1" u="sng">
                <a:solidFill>
                  <a:srgbClr val="C00000"/>
                </a:solidFill>
              </a:rPr>
              <a:t> </a:t>
            </a:r>
            <a:r>
              <a:rPr lang="en-US" altLang="zh-CN" sz="5400" b="1" u="sng">
                <a:solidFill>
                  <a:srgbClr val="C00000"/>
                </a:solidFill>
              </a:rPr>
              <a:t>supply</a:t>
            </a:r>
            <a:endParaRPr lang="en-US" sz="54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59DC-5960-4B4E-B339-2022491C3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Lower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one-third: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Pain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sensitive,pudendal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nerve</a:t>
            </a:r>
          </a:p>
          <a:p>
            <a:endParaRPr lang="en-US" sz="2800" b="1">
              <a:solidFill>
                <a:srgbClr val="002060"/>
              </a:solidFill>
            </a:endParaRPr>
          </a:p>
          <a:p>
            <a:r>
              <a:rPr lang="en-US" altLang="zh-CN" sz="2800" b="1">
                <a:solidFill>
                  <a:srgbClr val="002060"/>
                </a:solidFill>
              </a:rPr>
              <a:t>Upper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two-thirds: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sympatheticL1,2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Parasympathetics2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tos4</a:t>
            </a:r>
            <a:endParaRPr lang="en-US" sz="28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01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BFE5-34E0-4847-A1F5-3C81EA33E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000" b="1" u="sng">
                <a:solidFill>
                  <a:srgbClr val="C00000"/>
                </a:solidFill>
              </a:rPr>
              <a:t>Ureter</a:t>
            </a:r>
            <a:r>
              <a:rPr lang="zh-CN" altLang="en-US" sz="6000" b="1" u="sng">
                <a:solidFill>
                  <a:srgbClr val="C00000"/>
                </a:solidFill>
              </a:rPr>
              <a:t> </a:t>
            </a:r>
            <a:r>
              <a:rPr lang="en-US" altLang="zh-CN" sz="6000" b="1" u="sng">
                <a:solidFill>
                  <a:srgbClr val="C00000"/>
                </a:solidFill>
              </a:rPr>
              <a:t>in</a:t>
            </a:r>
            <a:r>
              <a:rPr lang="zh-CN" altLang="en-US" sz="6000" b="1" u="sng">
                <a:solidFill>
                  <a:srgbClr val="C00000"/>
                </a:solidFill>
              </a:rPr>
              <a:t> </a:t>
            </a:r>
            <a:r>
              <a:rPr lang="en-US" altLang="zh-CN" sz="6000" b="1" u="sng">
                <a:solidFill>
                  <a:srgbClr val="C00000"/>
                </a:solidFill>
              </a:rPr>
              <a:t>female</a:t>
            </a:r>
            <a:r>
              <a:rPr lang="zh-CN" altLang="en-US" sz="6000" b="1" u="sng">
                <a:solidFill>
                  <a:srgbClr val="C00000"/>
                </a:solidFill>
              </a:rPr>
              <a:t> </a:t>
            </a:r>
            <a:r>
              <a:rPr lang="en-US" altLang="zh-CN" sz="6000" b="1" u="sng">
                <a:solidFill>
                  <a:srgbClr val="C00000"/>
                </a:solidFill>
              </a:rPr>
              <a:t>pelvis</a:t>
            </a:r>
            <a:endParaRPr lang="en-US" sz="6000" b="1" u="sng">
              <a:solidFill>
                <a:srgbClr val="C000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81E511E-0B70-234D-B949-373FE8678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746250"/>
            <a:ext cx="8285559" cy="4754562"/>
          </a:xfrm>
        </p:spPr>
      </p:pic>
    </p:spTree>
    <p:extLst>
      <p:ext uri="{BB962C8B-B14F-4D97-AF65-F5344CB8AC3E}">
        <p14:creationId xmlns:p14="http://schemas.microsoft.com/office/powerpoint/2010/main" val="1302590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B2777-CE01-754A-93F2-BD751521B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>
                <a:solidFill>
                  <a:srgbClr val="C00000"/>
                </a:solidFill>
              </a:rPr>
              <a:t>Histology</a:t>
            </a:r>
            <a:endParaRPr lang="en-US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D7BC4-D348-5D4B-AF7E-B8BB80575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b="1">
                <a:solidFill>
                  <a:srgbClr val="002060"/>
                </a:solidFill>
              </a:rPr>
              <a:t>Mucous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membrane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lined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by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non-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keratinised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stratifide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sqamous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epithelium.</a:t>
            </a:r>
          </a:p>
          <a:p>
            <a:r>
              <a:rPr lang="en-US" altLang="zh-CN" sz="2400" b="1">
                <a:solidFill>
                  <a:srgbClr val="002060"/>
                </a:solidFill>
              </a:rPr>
              <a:t>Lamina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propria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made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up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of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loose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conective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tissue.</a:t>
            </a:r>
          </a:p>
          <a:p>
            <a:r>
              <a:rPr lang="en-US" altLang="zh-CN" sz="2400" b="1">
                <a:solidFill>
                  <a:srgbClr val="002060"/>
                </a:solidFill>
              </a:rPr>
              <a:t>Muscle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coat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consists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outer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connective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tissue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and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inner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circular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layer.</a:t>
            </a:r>
          </a:p>
          <a:p>
            <a:r>
              <a:rPr lang="en-US" altLang="zh-CN" sz="2400" b="1">
                <a:solidFill>
                  <a:srgbClr val="002060"/>
                </a:solidFill>
              </a:rPr>
              <a:t>Outer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fibrous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coat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is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usual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connective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tissue.</a:t>
            </a:r>
            <a:endParaRPr lang="en-US" sz="2400" b="1">
              <a:solidFill>
                <a:srgbClr val="00206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9B591E-88D7-F740-8C02-4638C743B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248" y="4069080"/>
            <a:ext cx="3691411" cy="241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33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450AE-72B6-3A49-84CB-8C6FDEBC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u="sng">
                <a:solidFill>
                  <a:srgbClr val="C00000"/>
                </a:solidFill>
              </a:rPr>
              <a:t>Clinical</a:t>
            </a:r>
            <a:r>
              <a:rPr lang="zh-CN" altLang="en-US" sz="5400" b="1" u="sng">
                <a:solidFill>
                  <a:srgbClr val="C00000"/>
                </a:solidFill>
              </a:rPr>
              <a:t> </a:t>
            </a:r>
            <a:r>
              <a:rPr lang="en-US" altLang="zh-CN" sz="5400" b="1" u="sng">
                <a:solidFill>
                  <a:srgbClr val="C00000"/>
                </a:solidFill>
              </a:rPr>
              <a:t>anatomy</a:t>
            </a:r>
            <a:endParaRPr lang="en-US" sz="54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179F6-9792-8341-9AA3-E41473FC1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>
                <a:solidFill>
                  <a:srgbClr val="002060"/>
                </a:solidFill>
              </a:rPr>
              <a:t>Vaginal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examination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002060"/>
                </a:solidFill>
              </a:rPr>
              <a:t>By,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inspection</a:t>
            </a:r>
          </a:p>
          <a:p>
            <a:pPr marL="0" indent="0">
              <a:buNone/>
            </a:pPr>
            <a:r>
              <a:rPr lang="zh-CN" altLang="en-US" sz="2400" b="1">
                <a:solidFill>
                  <a:srgbClr val="002060"/>
                </a:solidFill>
              </a:rPr>
              <a:t>      </a:t>
            </a:r>
            <a:r>
              <a:rPr lang="en-US" altLang="zh-CN" sz="2400" b="1">
                <a:solidFill>
                  <a:srgbClr val="002060"/>
                </a:solidFill>
              </a:rPr>
              <a:t>Palpation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002060"/>
                </a:solidFill>
              </a:rPr>
              <a:t>Vaginal</a:t>
            </a:r>
            <a:r>
              <a:rPr lang="zh-CN" altLang="en-US" sz="2400" b="1">
                <a:solidFill>
                  <a:srgbClr val="002060"/>
                </a:solidFill>
              </a:rPr>
              <a:t> </a:t>
            </a:r>
            <a:r>
              <a:rPr lang="en-US" altLang="zh-CN" sz="2400" b="1">
                <a:solidFill>
                  <a:srgbClr val="002060"/>
                </a:solidFill>
              </a:rPr>
              <a:t>laceration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002060"/>
                </a:solidFill>
              </a:rPr>
              <a:t>Vaginitis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002060"/>
                </a:solidFill>
              </a:rPr>
              <a:t>Prolapse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002060"/>
                </a:solidFill>
              </a:rPr>
              <a:t>Neoplasms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002060"/>
                </a:solidFill>
              </a:rPr>
              <a:t>Episiotomy</a:t>
            </a:r>
            <a:endParaRPr lang="en-US" sz="2400" b="1">
              <a:solidFill>
                <a:srgbClr val="00206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09D5A46-05F3-D444-BEA4-E6DD035C6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36474"/>
            <a:ext cx="5452944" cy="466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92549-4DBA-934E-A0ED-C60519D0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903" y="654871"/>
            <a:ext cx="10058400" cy="1922482"/>
          </a:xfrm>
        </p:spPr>
        <p:txBody>
          <a:bodyPr>
            <a:normAutofit/>
          </a:bodyPr>
          <a:lstStyle/>
          <a:p>
            <a:r>
              <a:rPr lang="en-US" altLang="zh-CN" sz="6000" b="1" u="sng">
                <a:solidFill>
                  <a:srgbClr val="C00000"/>
                </a:solidFill>
              </a:rPr>
              <a:t>Synonym</a:t>
            </a:r>
            <a:endParaRPr lang="en-US" sz="60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47975-1F9D-F04E-8371-4FB25F6F4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54089"/>
            <a:ext cx="10058400" cy="3749040"/>
          </a:xfrm>
        </p:spPr>
        <p:txBody>
          <a:bodyPr>
            <a:normAutofit/>
          </a:bodyPr>
          <a:lstStyle/>
          <a:p>
            <a:r>
              <a:rPr lang="en-US" altLang="zh-CN" sz="4000" b="1">
                <a:solidFill>
                  <a:srgbClr val="002060"/>
                </a:solidFill>
              </a:rPr>
              <a:t>Kolpos=vagina(colposcopy,colpotomy</a:t>
            </a:r>
            <a:r>
              <a:rPr lang="zh-CN" altLang="en-US" sz="4000" b="1">
                <a:solidFill>
                  <a:srgbClr val="002060"/>
                </a:solidFill>
              </a:rPr>
              <a:t> </a:t>
            </a:r>
            <a:r>
              <a:rPr lang="en-US" altLang="zh-CN" sz="4000" b="1">
                <a:solidFill>
                  <a:srgbClr val="002060"/>
                </a:solidFill>
              </a:rPr>
              <a:t>and</a:t>
            </a:r>
            <a:r>
              <a:rPr lang="zh-CN" altLang="en-US" sz="4000" b="1">
                <a:solidFill>
                  <a:srgbClr val="002060"/>
                </a:solidFill>
              </a:rPr>
              <a:t> </a:t>
            </a:r>
            <a:r>
              <a:rPr lang="en-US" altLang="zh-CN" sz="4000" b="1">
                <a:solidFill>
                  <a:srgbClr val="002060"/>
                </a:solidFill>
              </a:rPr>
              <a:t>colporrhaphy).</a:t>
            </a:r>
            <a:endParaRPr lang="en-US" sz="4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0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4FD1F-950C-884F-ADFA-531EBADE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u="sng">
                <a:solidFill>
                  <a:srgbClr val="C00000"/>
                </a:solidFill>
              </a:rPr>
              <a:t>Definitions</a:t>
            </a:r>
            <a:endParaRPr lang="en-US" b="1" i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8456A-4B25-DF4F-81FB-5A7F74605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Vagina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fibromuscular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canal,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forming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female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copulatory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organ.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term</a:t>
            </a:r>
            <a:r>
              <a:rPr lang="zh-CN" altLang="en-US" sz="2800" b="1">
                <a:solidFill>
                  <a:srgbClr val="002060"/>
                </a:solidFill>
              </a:rPr>
              <a:t>  </a:t>
            </a:r>
            <a:r>
              <a:rPr lang="en-US" altLang="zh-CN" sz="2800" b="1">
                <a:solidFill>
                  <a:srgbClr val="002060"/>
                </a:solidFill>
              </a:rPr>
              <a:t>vagina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means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sheath.</a:t>
            </a:r>
            <a:endParaRPr lang="en-US" sz="28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7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88A41-58DC-CE4C-B5B1-E327BCB8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>
                <a:solidFill>
                  <a:srgbClr val="C00000"/>
                </a:solidFill>
              </a:rPr>
              <a:t>Extent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and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situation</a:t>
            </a:r>
            <a:endParaRPr lang="en-US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8A07-FEEC-8F42-9589-6292681C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Extent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from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vulva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to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uterus.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Situated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behind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bladder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uretra,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front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of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rectum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anal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canal.</a:t>
            </a:r>
            <a:endParaRPr lang="en-US" sz="2800" b="1">
              <a:solidFill>
                <a:srgbClr val="00206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F92EB55-4CF4-8448-B73A-68A3BAA90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109" y="3385794"/>
            <a:ext cx="5927328" cy="318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2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54216-D911-3F4C-90F5-15AE6EA5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>
                <a:solidFill>
                  <a:srgbClr val="C00000"/>
                </a:solidFill>
              </a:rPr>
              <a:t>Direction</a:t>
            </a:r>
            <a:endParaRPr lang="en-US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8C57-E29C-0B43-B154-D27D085B1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>
                <a:solidFill>
                  <a:srgbClr val="002060"/>
                </a:solidFill>
              </a:rPr>
              <a:t>Erect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posture,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vagina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is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directed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upward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and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backward.</a:t>
            </a:r>
          </a:p>
          <a:p>
            <a:r>
              <a:rPr lang="en-US" altLang="zh-CN" sz="2800">
                <a:solidFill>
                  <a:srgbClr val="002060"/>
                </a:solidFill>
              </a:rPr>
              <a:t>Long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axis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of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uterus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cervix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form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and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angal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of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90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with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long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axis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of</a:t>
            </a:r>
            <a:r>
              <a:rPr lang="zh-CN" altLang="en-US" sz="2800">
                <a:solidFill>
                  <a:srgbClr val="002060"/>
                </a:solidFill>
              </a:rPr>
              <a:t> </a:t>
            </a:r>
            <a:r>
              <a:rPr lang="en-US" altLang="zh-CN" sz="2800">
                <a:solidFill>
                  <a:srgbClr val="002060"/>
                </a:solidFill>
              </a:rPr>
              <a:t>vagina.</a:t>
            </a:r>
            <a:endParaRPr lang="en-US" sz="2800">
              <a:solidFill>
                <a:srgbClr val="00206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2F51553-19E1-9A48-A8BB-8D163D67A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297" y="3125392"/>
            <a:ext cx="5494734" cy="345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4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D3802-77A6-5448-B34D-10303675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66883"/>
            <a:ext cx="10058400" cy="1371600"/>
          </a:xfrm>
        </p:spPr>
        <p:txBody>
          <a:bodyPr/>
          <a:lstStyle/>
          <a:p>
            <a:r>
              <a:rPr lang="en-US" altLang="zh-CN" b="1" u="sng">
                <a:solidFill>
                  <a:srgbClr val="C00000"/>
                </a:solidFill>
              </a:rPr>
              <a:t>Size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snd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Shape</a:t>
            </a:r>
            <a:endParaRPr lang="en-US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FE9F1-0354-F746-887B-59CF2F5C4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Anterior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wall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of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vagina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8cm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long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posterior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wall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is10cm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long.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Diameter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of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vagina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gradually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increases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from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below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upward.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Upper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enf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vault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roughly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5cm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twise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size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of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lower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end.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lumen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circular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at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upper.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Below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cervix,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anterior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posterior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wall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are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contact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with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each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other.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lumen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transverse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slit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middle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part,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H-shaped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lower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part.</a:t>
            </a:r>
          </a:p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83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31B07-AF65-924B-82DE-5BF74D83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13305"/>
            <a:ext cx="10058400" cy="1371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D231-B881-D340-88F2-A990EB513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b="1" u="sng">
                <a:solidFill>
                  <a:srgbClr val="C00000"/>
                </a:solidFill>
              </a:rPr>
              <a:t>In</a:t>
            </a:r>
            <a:r>
              <a:rPr lang="zh-CN" altLang="en-US" sz="3200" b="1" u="sng">
                <a:solidFill>
                  <a:srgbClr val="C00000"/>
                </a:solidFill>
              </a:rPr>
              <a:t> </a:t>
            </a:r>
            <a:r>
              <a:rPr lang="en-US" altLang="zh-CN" sz="3200" b="1" u="sng">
                <a:solidFill>
                  <a:srgbClr val="C00000"/>
                </a:solidFill>
              </a:rPr>
              <a:t>the</a:t>
            </a:r>
            <a:r>
              <a:rPr lang="zh-CN" altLang="en-US" sz="3200" b="1" u="sng">
                <a:solidFill>
                  <a:srgbClr val="C00000"/>
                </a:solidFill>
              </a:rPr>
              <a:t> </a:t>
            </a:r>
            <a:r>
              <a:rPr lang="en-US" altLang="zh-CN" sz="3200" b="1" u="sng">
                <a:solidFill>
                  <a:srgbClr val="C00000"/>
                </a:solidFill>
              </a:rPr>
              <a:t>virgin: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lower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end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of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vagina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oartially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closed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by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hymen.</a:t>
            </a:r>
          </a:p>
          <a:p>
            <a:endParaRPr lang="en-US"/>
          </a:p>
          <a:p>
            <a:r>
              <a:rPr lang="en-US" altLang="zh-CN" sz="3200" b="1" u="sng">
                <a:solidFill>
                  <a:srgbClr val="C00000"/>
                </a:solidFill>
              </a:rPr>
              <a:t>In</a:t>
            </a:r>
            <a:r>
              <a:rPr lang="zh-CN" altLang="en-US" sz="3200" b="1" u="sng">
                <a:solidFill>
                  <a:srgbClr val="C00000"/>
                </a:solidFill>
              </a:rPr>
              <a:t> </a:t>
            </a:r>
            <a:r>
              <a:rPr lang="en-US" altLang="zh-CN" sz="3200" b="1" u="sng">
                <a:solidFill>
                  <a:srgbClr val="C00000"/>
                </a:solidFill>
              </a:rPr>
              <a:t>married</a:t>
            </a:r>
            <a:r>
              <a:rPr lang="zh-CN" altLang="en-US" sz="3200" b="1" u="sng">
                <a:solidFill>
                  <a:srgbClr val="C00000"/>
                </a:solidFill>
              </a:rPr>
              <a:t> </a:t>
            </a:r>
            <a:r>
              <a:rPr lang="en-US" altLang="zh-CN" sz="3200" b="1" u="sng">
                <a:solidFill>
                  <a:srgbClr val="C00000"/>
                </a:solidFill>
              </a:rPr>
              <a:t>women: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hymen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represented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by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rounded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elevations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around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virginal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orifice,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circular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hymennales.</a:t>
            </a:r>
            <a:endParaRPr lang="en-US" sz="28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3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3D2F-6518-8344-ADB9-68D7F4CE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192" y="343686"/>
            <a:ext cx="10058400" cy="1371600"/>
          </a:xfrm>
        </p:spPr>
        <p:txBody>
          <a:bodyPr>
            <a:normAutofit/>
          </a:bodyPr>
          <a:lstStyle/>
          <a:p>
            <a:r>
              <a:rPr lang="en-US" altLang="zh-CN" sz="5400" b="1" u="sng">
                <a:solidFill>
                  <a:srgbClr val="C00000"/>
                </a:solidFill>
              </a:rPr>
              <a:t>Fornices</a:t>
            </a:r>
            <a:r>
              <a:rPr lang="zh-CN" altLang="en-US" sz="5400" b="1" u="sng">
                <a:solidFill>
                  <a:srgbClr val="C00000"/>
                </a:solidFill>
              </a:rPr>
              <a:t> </a:t>
            </a:r>
            <a:r>
              <a:rPr lang="en-US" altLang="zh-CN" sz="5400" b="1" u="sng">
                <a:solidFill>
                  <a:srgbClr val="C00000"/>
                </a:solidFill>
              </a:rPr>
              <a:t>Of</a:t>
            </a:r>
            <a:r>
              <a:rPr lang="zh-CN" altLang="en-US" sz="5400" b="1" u="sng">
                <a:solidFill>
                  <a:srgbClr val="C00000"/>
                </a:solidFill>
              </a:rPr>
              <a:t> </a:t>
            </a:r>
            <a:r>
              <a:rPr lang="en-US" altLang="zh-CN" sz="5400" b="1" u="sng">
                <a:solidFill>
                  <a:srgbClr val="C00000"/>
                </a:solidFill>
              </a:rPr>
              <a:t>vagina</a:t>
            </a:r>
            <a:endParaRPr lang="en-US" sz="54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D68D7-A8EE-0448-A48B-5D4DE5838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97707"/>
            <a:ext cx="10058400" cy="3931920"/>
          </a:xfrm>
        </p:spPr>
        <p:txBody>
          <a:bodyPr>
            <a:noAutofit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interior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of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upper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end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of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vagina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form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circular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groove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that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surrounds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protruding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cervix.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The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groove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becomes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progressively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deepar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from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before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backward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and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is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arbitrarity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divided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into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four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part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called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vaginal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fornices.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(1)Anterior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fornix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(2)Posterior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fornix</a:t>
            </a:r>
          </a:p>
          <a:p>
            <a:r>
              <a:rPr lang="en-US" altLang="zh-CN" sz="2800" b="1">
                <a:solidFill>
                  <a:srgbClr val="002060"/>
                </a:solidFill>
              </a:rPr>
              <a:t>(3)Lateral</a:t>
            </a:r>
            <a:r>
              <a:rPr lang="zh-CN" altLang="en-US" sz="2800" b="1">
                <a:solidFill>
                  <a:srgbClr val="002060"/>
                </a:solidFill>
              </a:rPr>
              <a:t> </a:t>
            </a:r>
            <a:r>
              <a:rPr lang="en-US" altLang="zh-CN" sz="2800" b="1">
                <a:solidFill>
                  <a:srgbClr val="002060"/>
                </a:solidFill>
              </a:rPr>
              <a:t>fornix</a:t>
            </a:r>
            <a:endParaRPr lang="en-US" sz="28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7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3DBC-6B08-8245-9018-8EBC6F98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u="sng">
                <a:solidFill>
                  <a:srgbClr val="C00000"/>
                </a:solidFill>
              </a:rPr>
              <a:t>Relation</a:t>
            </a:r>
            <a:endParaRPr lang="en-US" b="1" u="sng">
              <a:solidFill>
                <a:srgbClr val="C0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98F04B-6F92-A347-95B3-58A0D1CC2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778559"/>
              </p:ext>
            </p:extLst>
          </p:nvPr>
        </p:nvGraphicFramePr>
        <p:xfrm>
          <a:off x="4825809" y="102387"/>
          <a:ext cx="6557824" cy="6653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912">
                  <a:extLst>
                    <a:ext uri="{9D8B030D-6E8A-4147-A177-3AD203B41FA5}">
                      <a16:colId xmlns:a16="http://schemas.microsoft.com/office/drawing/2014/main" val="2580927130"/>
                    </a:ext>
                  </a:extLst>
                </a:gridCol>
                <a:gridCol w="3278912">
                  <a:extLst>
                    <a:ext uri="{9D8B030D-6E8A-4147-A177-3AD203B41FA5}">
                      <a16:colId xmlns:a16="http://schemas.microsoft.com/office/drawing/2014/main" val="4237554497"/>
                    </a:ext>
                  </a:extLst>
                </a:gridCol>
              </a:tblGrid>
              <a:tr h="1258265">
                <a:tc>
                  <a:txBody>
                    <a:bodyPr/>
                    <a:lstStyle/>
                    <a:p>
                      <a:r>
                        <a:rPr lang="en-US" altLang="zh-CN" sz="2400" b="1">
                          <a:solidFill>
                            <a:srgbClr val="7030A0"/>
                          </a:solidFill>
                        </a:rPr>
                        <a:t>Anterior</a:t>
                      </a:r>
                      <a:r>
                        <a:rPr lang="zh-CN" altLang="en-US" sz="2400" b="1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7030A0"/>
                          </a:solidFill>
                        </a:rPr>
                        <a:t>wall</a:t>
                      </a:r>
                      <a:endParaRPr lang="en-US" sz="2400" b="1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>
                          <a:solidFill>
                            <a:srgbClr val="7030A0"/>
                          </a:solidFill>
                        </a:rPr>
                        <a:t>Posterior</a:t>
                      </a:r>
                      <a:r>
                        <a:rPr lang="zh-CN" altLang="en-US" sz="280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altLang="zh-CN" sz="2800">
                          <a:solidFill>
                            <a:srgbClr val="7030A0"/>
                          </a:solidFill>
                        </a:rPr>
                        <a:t>wall</a:t>
                      </a:r>
                      <a:endParaRPr lang="en-US" sz="280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592584"/>
                  </a:ext>
                </a:extLst>
              </a:tr>
              <a:tr h="1258265">
                <a:tc>
                  <a:txBody>
                    <a:bodyPr/>
                    <a:lstStyle/>
                    <a:p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Upper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half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related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to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base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of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bladder.</a:t>
                      </a:r>
                      <a:endParaRPr lang="en-US" sz="24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Upper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one-fourth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separated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from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rectum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by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rectouterine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pouch.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74566"/>
                  </a:ext>
                </a:extLst>
              </a:tr>
              <a:tr h="1258265">
                <a:tc>
                  <a:txBody>
                    <a:bodyPr/>
                    <a:lstStyle/>
                    <a:p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Lower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half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to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urethra.</a:t>
                      </a:r>
                      <a:endParaRPr lang="en-US" sz="24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Middle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two-fourth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are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sepatated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from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rectum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by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loose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connective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tissue</a:t>
                      </a:r>
                      <a:endParaRPr lang="en-US" sz="24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613542"/>
                  </a:ext>
                </a:extLst>
              </a:tr>
              <a:tr h="12582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Lower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one-fourth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is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separated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from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the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anal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cnal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by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perineal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body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and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muscles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attached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to</a:t>
                      </a:r>
                      <a:r>
                        <a:rPr lang="zh-CN" altLang="en-US" sz="24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altLang="zh-CN" sz="2400" b="1">
                          <a:solidFill>
                            <a:srgbClr val="002060"/>
                          </a:solidFill>
                        </a:rPr>
                        <a:t>it</a:t>
                      </a:r>
                      <a:endParaRPr lang="en-US" sz="24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1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534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Savon</vt:lpstr>
      <vt:lpstr>Vagina</vt:lpstr>
      <vt:lpstr>Synonym</vt:lpstr>
      <vt:lpstr>Definitions</vt:lpstr>
      <vt:lpstr>Extent and situation</vt:lpstr>
      <vt:lpstr>Direction</vt:lpstr>
      <vt:lpstr>Size snd Shape</vt:lpstr>
      <vt:lpstr>PowerPoint Presentation</vt:lpstr>
      <vt:lpstr>Fornices Of vagina</vt:lpstr>
      <vt:lpstr>Relation</vt:lpstr>
      <vt:lpstr>Lateral wall</vt:lpstr>
      <vt:lpstr>Arterial supply</vt:lpstr>
      <vt:lpstr>Venous drainage</vt:lpstr>
      <vt:lpstr>Lymphatic drainage</vt:lpstr>
      <vt:lpstr>Nerve supply</vt:lpstr>
      <vt:lpstr>Ureter in female pelvis</vt:lpstr>
      <vt:lpstr>Histology</vt:lpstr>
      <vt:lpstr>Clinical anatomy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Vagina</dc:title>
  <dc:creator>Unknown User</dc:creator>
  <cp:lastModifiedBy>Unknown User</cp:lastModifiedBy>
  <cp:revision>1</cp:revision>
  <dcterms:created xsi:type="dcterms:W3CDTF">2020-08-07T17:29:58Z</dcterms:created>
  <dcterms:modified xsi:type="dcterms:W3CDTF">2020-08-07T20:06:23Z</dcterms:modified>
</cp:coreProperties>
</file>