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sldIdLst>
    <p:sldId id="256" r:id="rId2"/>
    <p:sldId id="257" r:id="rId3"/>
    <p:sldId id="258" r:id="rId4"/>
    <p:sldId id="259" r:id="rId5"/>
    <p:sldId id="261" r:id="rId6"/>
    <p:sldId id="262" r:id="rId7"/>
    <p:sldId id="260"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6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6" name="Group 5"/>
          <p:cNvGrpSpPr/>
          <p:nvPr/>
        </p:nvGrpSpPr>
        <p:grpSpPr>
          <a:xfrm>
            <a:off x="-1588" y="0"/>
            <a:ext cx="9145588" cy="6860798"/>
            <a:chOff x="-1588" y="0"/>
            <a:chExt cx="9145588" cy="6860798"/>
          </a:xfrm>
        </p:grpSpPr>
        <p:sp>
          <p:nvSpPr>
            <p:cNvPr id="9" name="Rectangle 8"/>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Oval 9"/>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ctrTitle"/>
          </p:nvPr>
        </p:nvSpPr>
        <p:spPr>
          <a:xfrm>
            <a:off x="866440" y="2226503"/>
            <a:ext cx="5917679" cy="2550877"/>
          </a:xfrm>
        </p:spPr>
        <p:txBody>
          <a:bodyPr anchor="b"/>
          <a:lstStyle>
            <a:lvl1pPr>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866440" y="4777380"/>
            <a:ext cx="5917679"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bwMode="gray">
          <a:xfrm rot="5400000">
            <a:off x="7498080" y="1828800"/>
            <a:ext cx="990599" cy="228659"/>
          </a:xfrm>
        </p:spPr>
        <p:txBody>
          <a:bodyPr anchor="t"/>
          <a:lstStyle>
            <a:lvl1pPr algn="l">
              <a:defRPr b="0" i="0">
                <a:solidFill>
                  <a:schemeClr val="bg1">
                    <a:alpha val="60000"/>
                  </a:schemeClr>
                </a:solidFill>
              </a:defRPr>
            </a:lvl1pPr>
          </a:lstStyle>
          <a:p>
            <a:fld id="{1D8BD707-D9CF-40AE-B4C6-C98DA3205C09}" type="datetimeFigureOut">
              <a:rPr lang="en-US" smtClean="0"/>
              <a:pPr/>
              <a:t>2/22/2021</a:t>
            </a:fld>
            <a:endParaRPr lang="en-US"/>
          </a:p>
        </p:txBody>
      </p:sp>
      <p:sp>
        <p:nvSpPr>
          <p:cNvPr id="5" name="Footer Placeholder 4"/>
          <p:cNvSpPr>
            <a:spLocks noGrp="1"/>
          </p:cNvSpPr>
          <p:nvPr>
            <p:ph type="ftr" sz="quarter" idx="11"/>
          </p:nvPr>
        </p:nvSpPr>
        <p:spPr bwMode="gray">
          <a:xfrm rot="5400000">
            <a:off x="6236208" y="3264408"/>
            <a:ext cx="3859795" cy="228660"/>
          </a:xfrm>
        </p:spPr>
        <p:txBody>
          <a:bodyPr/>
          <a:lstStyle>
            <a:lvl1pPr>
              <a:defRPr b="0" i="0">
                <a:solidFill>
                  <a:schemeClr val="bg1">
                    <a:alpha val="60000"/>
                  </a:schemeClr>
                </a:solidFill>
              </a:defRPr>
            </a:lvl1pPr>
          </a:lstStyle>
          <a:p>
            <a:endParaRPr lang="en-US"/>
          </a:p>
        </p:txBody>
      </p:sp>
      <p:sp>
        <p:nvSpPr>
          <p:cNvPr id="11" name="Rectangle 10"/>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8" name="Slide Number Placeholder 5"/>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9006829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65970" y="927098"/>
            <a:ext cx="6343672" cy="709865"/>
          </a:xfrm>
        </p:spPr>
        <p:txBody>
          <a:bodyPr anchor="ctr"/>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2/22/2021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7177956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7" name="Group 6"/>
          <p:cNvGrpSpPr/>
          <p:nvPr/>
        </p:nvGrpSpPr>
        <p:grpSpPr>
          <a:xfrm>
            <a:off x="-1588" y="0"/>
            <a:ext cx="9145588" cy="6860798"/>
            <a:chOff x="-1588" y="0"/>
            <a:chExt cx="9145588" cy="6860798"/>
          </a:xfrm>
        </p:grpSpPr>
        <p:sp>
          <p:nvSpPr>
            <p:cNvPr id="12" name="Rectangle 11"/>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5283673" y="402165"/>
              <a:ext cx="346576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bwMode="gray">
            <a:xfrm rot="16200000">
              <a:off x="3105027"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18" name="Freeform 5"/>
            <p:cNvSpPr/>
            <p:nvPr/>
          </p:nvSpPr>
          <p:spPr bwMode="gray">
            <a:xfrm rot="15687606">
              <a:off x="3320102" y="145837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title"/>
          </p:nvPr>
        </p:nvSpPr>
        <p:spPr>
          <a:xfrm>
            <a:off x="877534" y="2257588"/>
            <a:ext cx="3090672" cy="3020344"/>
          </a:xfrm>
        </p:spPr>
        <p:txBody>
          <a:bodyPr anchor="ct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5119261" y="2257588"/>
            <a:ext cx="3082516" cy="302034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2/22/2021</a:t>
            </a:fld>
            <a:endParaRPr lang="en-US"/>
          </a:p>
        </p:txBody>
      </p:sp>
      <p:sp>
        <p:nvSpPr>
          <p:cNvPr id="5" name="Footer Placeholder 4"/>
          <p:cNvSpPr>
            <a:spLocks noGrp="1"/>
          </p:cNvSpPr>
          <p:nvPr>
            <p:ph type="ftr" sz="quarter" idx="11"/>
          </p:nvPr>
        </p:nvSpPr>
        <p:spPr/>
        <p:txBody>
          <a:bodyPr/>
          <a:lstStyle/>
          <a:p>
            <a:endParaRPr lang="en-US"/>
          </a:p>
        </p:txBody>
      </p:sp>
      <p:sp>
        <p:nvSpPr>
          <p:cNvPr id="8" name="Rectangle 7"/>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41514192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smtClean="0"/>
              <a:t>Click to edit Master title style</a:t>
            </a:r>
            <a:endParaRPr lang="en-US" dirty="0"/>
          </a:p>
        </p:txBody>
      </p:sp>
      <p:sp>
        <p:nvSpPr>
          <p:cNvPr id="3" name="Content Placeholder 2"/>
          <p:cNvSpPr>
            <a:spLocks noGrp="1"/>
          </p:cNvSpPr>
          <p:nvPr>
            <p:ph sz="half" idx="1"/>
          </p:nvPr>
        </p:nvSpPr>
        <p:spPr>
          <a:xfrm>
            <a:off x="866440" y="2489200"/>
            <a:ext cx="3636980" cy="3530603"/>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0581" y="2489203"/>
            <a:ext cx="3636980" cy="3530600"/>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D8BD707-D9CF-40AE-B4C6-C98DA3205C09}" type="datetimeFigureOut">
              <a:rPr lang="en-US" smtClean="0"/>
              <a:pPr/>
              <a:t>2/22/2021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28745034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869918" y="2489200"/>
            <a:ext cx="3633502" cy="759290"/>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66440" y="3248490"/>
            <a:ext cx="3636980" cy="2771311"/>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0581" y="2489200"/>
            <a:ext cx="3636979" cy="756635"/>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640581" y="3245835"/>
            <a:ext cx="3636980" cy="277396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D8BD707-D9CF-40AE-B4C6-C98DA3205C09}" type="datetimeFigureOut">
              <a:rPr lang="en-US" smtClean="0"/>
              <a:pPr/>
              <a:t>2/22/2021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2094120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D8BD707-D9CF-40AE-B4C6-C98DA3205C09}" type="datetimeFigureOut">
              <a:rPr lang="en-US" smtClean="0"/>
              <a:pPr/>
              <a:t>2/22/2021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24004659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Date Placeholder 1"/>
          <p:cNvSpPr>
            <a:spLocks noGrp="1"/>
          </p:cNvSpPr>
          <p:nvPr>
            <p:ph type="dt" sz="half" idx="10"/>
          </p:nvPr>
        </p:nvSpPr>
        <p:spPr/>
        <p:txBody>
          <a:bodyPr/>
          <a:lstStyle/>
          <a:p>
            <a:fld id="{1D8BD707-D9CF-40AE-B4C6-C98DA3205C09}" type="datetimeFigureOut">
              <a:rPr lang="en-US" smtClean="0"/>
              <a:pPr/>
              <a:t>2/22/2021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7678616" y="295730"/>
            <a:ext cx="791308" cy="767687"/>
          </a:xfrm>
          <a:prstGeom prst="rect">
            <a:avLst/>
          </a:prstGeom>
        </p:spPr>
        <p:txBody>
          <a:bodyPr/>
          <a:lstStyle>
            <a:lvl1pPr algn="ctr">
              <a:defRPr sz="2800"/>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39691313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8" name="Group 7"/>
          <p:cNvGrpSpPr/>
          <p:nvPr/>
        </p:nvGrpSpPr>
        <p:grpSpPr>
          <a:xfrm>
            <a:off x="-1588" y="0"/>
            <a:ext cx="9145588" cy="6860798"/>
            <a:chOff x="-1588" y="0"/>
            <a:chExt cx="9145588" cy="6860798"/>
          </a:xfrm>
        </p:grpSpPr>
        <p:sp>
          <p:nvSpPr>
            <p:cNvPr id="13" name="Rectangle 12"/>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5283673" y="402165"/>
              <a:ext cx="346576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bwMode="gray">
            <a:xfrm rot="16200000">
              <a:off x="2548536"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22" name="Freeform 5"/>
            <p:cNvSpPr/>
            <p:nvPr/>
          </p:nvSpPr>
          <p:spPr bwMode="gray">
            <a:xfrm rot="15687606">
              <a:off x="2769747" y="145837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title"/>
          </p:nvPr>
        </p:nvSpPr>
        <p:spPr>
          <a:xfrm>
            <a:off x="866440" y="1447800"/>
            <a:ext cx="2712590" cy="1495588"/>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568927" y="1447800"/>
            <a:ext cx="3632850" cy="4572000"/>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bwMode="gray">
          <a:xfrm>
            <a:off x="866441" y="3086845"/>
            <a:ext cx="2712589" cy="2933701"/>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2/22/2021</a:t>
            </a:fld>
            <a:endParaRPr lang="en-US"/>
          </a:p>
        </p:txBody>
      </p:sp>
      <p:sp>
        <p:nvSpPr>
          <p:cNvPr id="6" name="Footer Placeholder 5"/>
          <p:cNvSpPr>
            <a:spLocks noGrp="1"/>
          </p:cNvSpPr>
          <p:nvPr>
            <p:ph type="ftr" sz="quarter" idx="11"/>
          </p:nvPr>
        </p:nvSpPr>
        <p:spPr/>
        <p:txBody>
          <a:bodyPr/>
          <a:lstStyle/>
          <a:p>
            <a:endParaRPr lang="en-US"/>
          </a:p>
        </p:txBody>
      </p:sp>
      <p:sp>
        <p:nvSpPr>
          <p:cNvPr id="9" name="Rectangle 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a:xfrm>
            <a:off x="7678616" y="295730"/>
            <a:ext cx="791308" cy="767687"/>
          </a:xfrm>
          <a:prstGeom prst="rect">
            <a:avLst/>
          </a:prstGeom>
        </p:spPr>
        <p:txBody>
          <a:bodyPr/>
          <a:lstStyle>
            <a:lvl1pPr algn="ctr">
              <a:defRPr sz="2800"/>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27619675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1588" y="0"/>
            <a:ext cx="9145588" cy="6860798"/>
            <a:chOff x="-1588" y="0"/>
            <a:chExt cx="9145588" cy="6860798"/>
          </a:xfrm>
        </p:grpSpPr>
        <p:sp>
          <p:nvSpPr>
            <p:cNvPr id="13" name="Rectangle 12"/>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5283673" y="402165"/>
              <a:ext cx="346576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bwMode="gray">
            <a:xfrm rot="16200000">
              <a:off x="2852610"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24" name="Freeform 5"/>
            <p:cNvSpPr/>
            <p:nvPr/>
          </p:nvSpPr>
          <p:spPr bwMode="gray">
            <a:xfrm rot="15687606">
              <a:off x="3074559" y="145837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title"/>
          </p:nvPr>
        </p:nvSpPr>
        <p:spPr>
          <a:xfrm>
            <a:off x="866440" y="1381390"/>
            <a:ext cx="2987089" cy="157480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4722909" y="1320800"/>
            <a:ext cx="2791102" cy="42164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866440" y="3086100"/>
            <a:ext cx="2987089" cy="24511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2/22/2021</a:t>
            </a:fld>
            <a:endParaRPr lang="en-US"/>
          </a:p>
        </p:txBody>
      </p:sp>
      <p:sp>
        <p:nvSpPr>
          <p:cNvPr id="6" name="Footer Placeholder 5"/>
          <p:cNvSpPr>
            <a:spLocks noGrp="1"/>
          </p:cNvSpPr>
          <p:nvPr>
            <p:ph type="ftr" sz="quarter" idx="11"/>
          </p:nvPr>
        </p:nvSpPr>
        <p:spPr/>
        <p:txBody>
          <a:bodyPr/>
          <a:lstStyle/>
          <a:p>
            <a:endParaRPr lang="en-US"/>
          </a:p>
        </p:txBody>
      </p:sp>
      <p:sp>
        <p:nvSpPr>
          <p:cNvPr id="10" name="Rectangle 9"/>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a:xfrm>
            <a:off x="7678616" y="295730"/>
            <a:ext cx="791308" cy="767687"/>
          </a:xfrm>
          <a:prstGeom prst="rect">
            <a:avLst/>
          </a:prstGeom>
        </p:spPr>
        <p:txBody>
          <a:bodyPr/>
          <a:lstStyle>
            <a:lvl1pPr algn="ctr">
              <a:defRPr sz="2800"/>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30726248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Panoramic Picture with Caption">
    <p:spTree>
      <p:nvGrpSpPr>
        <p:cNvPr id="1" name=""/>
        <p:cNvGrpSpPr/>
        <p:nvPr/>
      </p:nvGrpSpPr>
      <p:grpSpPr>
        <a:xfrm>
          <a:off x="0" y="0"/>
          <a:ext cx="0" cy="0"/>
          <a:chOff x="0" y="0"/>
          <a:chExt cx="0" cy="0"/>
        </a:xfrm>
      </p:grpSpPr>
      <p:grpSp>
        <p:nvGrpSpPr>
          <p:cNvPr id="8" name="Group 7"/>
          <p:cNvGrpSpPr/>
          <p:nvPr/>
        </p:nvGrpSpPr>
        <p:grpSpPr>
          <a:xfrm>
            <a:off x="-1588" y="0"/>
            <a:ext cx="9145588" cy="6860798"/>
            <a:chOff x="-1588" y="0"/>
            <a:chExt cx="9145588" cy="6860798"/>
          </a:xfrm>
        </p:grpSpPr>
        <p:sp>
          <p:nvSpPr>
            <p:cNvPr id="12" name="Rectangle 11"/>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10204164">
              <a:off x="426788" y="4564241"/>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6" name="Rectangle 15"/>
            <p:cNvSpPr/>
            <p:nvPr/>
          </p:nvSpPr>
          <p:spPr>
            <a:xfrm>
              <a:off x="421503" y="402165"/>
              <a:ext cx="8327939" cy="314113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bwMode="gray">
            <a:xfrm rot="10800000">
              <a:off x="485023" y="2670079"/>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20"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title"/>
          </p:nvPr>
        </p:nvSpPr>
        <p:spPr>
          <a:xfrm>
            <a:off x="866441" y="4961454"/>
            <a:ext cx="6422004"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866441" y="685800"/>
            <a:ext cx="6422004"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bwMode="gray">
          <a:xfrm>
            <a:off x="866440" y="5528192"/>
            <a:ext cx="6422004"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2/22/2021</a:t>
            </a:fld>
            <a:endParaRPr lang="en-US"/>
          </a:p>
        </p:txBody>
      </p:sp>
      <p:sp>
        <p:nvSpPr>
          <p:cNvPr id="6" name="Footer Placeholder 5"/>
          <p:cNvSpPr>
            <a:spLocks noGrp="1"/>
          </p:cNvSpPr>
          <p:nvPr>
            <p:ph type="ftr" sz="quarter" idx="11"/>
          </p:nvPr>
        </p:nvSpPr>
        <p:spPr/>
        <p:txBody>
          <a:bodyPr/>
          <a:lstStyle/>
          <a:p>
            <a:endParaRPr lang="en-US"/>
          </a:p>
        </p:txBody>
      </p:sp>
      <p:sp>
        <p:nvSpPr>
          <p:cNvPr id="10" name="Rectangle 9"/>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a:xfrm>
            <a:off x="7678616" y="295730"/>
            <a:ext cx="791308" cy="767687"/>
          </a:xfrm>
          <a:prstGeom prst="rect">
            <a:avLst/>
          </a:prstGeom>
        </p:spPr>
        <p:txBody>
          <a:bodyPr/>
          <a:lstStyle>
            <a:lvl1pPr algn="ctr">
              <a:defRPr sz="2800"/>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38352462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3" name="Group 2"/>
          <p:cNvGrpSpPr/>
          <p:nvPr/>
        </p:nvGrpSpPr>
        <p:grpSpPr>
          <a:xfrm>
            <a:off x="-1588" y="0"/>
            <a:ext cx="9145588" cy="6860798"/>
            <a:chOff x="-1588" y="0"/>
            <a:chExt cx="9145588" cy="6860798"/>
          </a:xfrm>
        </p:grpSpPr>
        <p:sp>
          <p:nvSpPr>
            <p:cNvPr id="12" name="Rectangle 11"/>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21010068">
              <a:off x="6359946" y="2780895"/>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Rectangle 8"/>
            <p:cNvSpPr/>
            <p:nvPr/>
          </p:nvSpPr>
          <p:spPr>
            <a:xfrm>
              <a:off x="485023" y="4343399"/>
              <a:ext cx="8182128" cy="211243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bwMode="gray">
            <a:xfrm>
              <a:off x="485023" y="2854646"/>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title"/>
          </p:nvPr>
        </p:nvSpPr>
        <p:spPr>
          <a:xfrm>
            <a:off x="866440" y="927100"/>
            <a:ext cx="6422005" cy="1692720"/>
          </a:xfrm>
        </p:spPr>
        <p:txBody>
          <a:bodyPr/>
          <a:lstStyle>
            <a:lvl1pPr>
              <a:defRPr sz="3600"/>
            </a:lvl1pPr>
          </a:lstStyle>
          <a:p>
            <a:r>
              <a:rPr lang="en-US" smtClean="0"/>
              <a:t>Click to edit Master title style</a:t>
            </a:r>
            <a:endParaRPr lang="en-US" dirty="0"/>
          </a:p>
        </p:txBody>
      </p:sp>
      <p:sp>
        <p:nvSpPr>
          <p:cNvPr id="13" name="Text Placeholder 3"/>
          <p:cNvSpPr>
            <a:spLocks noGrp="1"/>
          </p:cNvSpPr>
          <p:nvPr>
            <p:ph type="body" sz="half" idx="2"/>
          </p:nvPr>
        </p:nvSpPr>
        <p:spPr>
          <a:xfrm>
            <a:off x="866440" y="3488023"/>
            <a:ext cx="6422005" cy="2536857"/>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2/22/2021</a:t>
            </a:fld>
            <a:endParaRPr lang="en-US"/>
          </a:p>
        </p:txBody>
      </p:sp>
      <p:sp>
        <p:nvSpPr>
          <p:cNvPr id="5" name="Footer Placeholder 4"/>
          <p:cNvSpPr>
            <a:spLocks noGrp="1"/>
          </p:cNvSpPr>
          <p:nvPr>
            <p:ph type="ftr" sz="quarter" idx="11"/>
          </p:nvPr>
        </p:nvSpPr>
        <p:spPr/>
        <p:txBody>
          <a:bodyPr/>
          <a:lstStyle/>
          <a:p>
            <a:endParaRPr lang="en-US"/>
          </a:p>
        </p:txBody>
      </p:sp>
      <p:sp>
        <p:nvSpPr>
          <p:cNvPr id="8" name="Rectangle 7"/>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6" y="295730"/>
            <a:ext cx="791308" cy="767687"/>
          </a:xfrm>
          <a:prstGeom prst="rect">
            <a:avLst/>
          </a:prstGeom>
        </p:spPr>
        <p:txBody>
          <a:bodyPr/>
          <a:lstStyle>
            <a:lvl1pPr algn="ctr">
              <a:defRPr sz="2800"/>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2210304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1588" y="0"/>
            <a:ext cx="9145588" cy="6860798"/>
            <a:chOff x="-1588" y="0"/>
            <a:chExt cx="9145588" cy="6860798"/>
          </a:xfrm>
        </p:grpSpPr>
        <p:sp>
          <p:nvSpPr>
            <p:cNvPr id="13" name="Rectangle 12"/>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21010068">
              <a:off x="6359946" y="4309201"/>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10"/>
            <p:cNvSpPr/>
            <p:nvPr/>
          </p:nvSpPr>
          <p:spPr bwMode="gray">
            <a:xfrm>
              <a:off x="485023" y="4381500"/>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24"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3" name="TextBox 22"/>
          <p:cNvSpPr txBox="1"/>
          <p:nvPr/>
        </p:nvSpPr>
        <p:spPr bwMode="gray">
          <a:xfrm>
            <a:off x="647430" y="651690"/>
            <a:ext cx="601591" cy="1323439"/>
          </a:xfrm>
          <a:prstGeom prst="rect">
            <a:avLst/>
          </a:prstGeom>
          <a:noFill/>
        </p:spPr>
        <p:txBody>
          <a:bodyPr wrap="square" rtlCol="0">
            <a:spAutoFit/>
          </a:bodyPr>
          <a:lstStyle/>
          <a:p>
            <a:pPr algn="r"/>
            <a:r>
              <a:rPr lang="en-US" sz="8000" b="0" i="0" dirty="0">
                <a:solidFill>
                  <a:schemeClr val="accent1">
                    <a:lumMod val="60000"/>
                    <a:lumOff val="40000"/>
                  </a:schemeClr>
                </a:solidFill>
                <a:latin typeface="Arial"/>
                <a:cs typeface="Arial"/>
              </a:rPr>
              <a:t>“</a:t>
            </a:r>
          </a:p>
        </p:txBody>
      </p:sp>
      <p:sp>
        <p:nvSpPr>
          <p:cNvPr id="14" name="TextBox 13"/>
          <p:cNvSpPr txBox="1"/>
          <p:nvPr/>
        </p:nvSpPr>
        <p:spPr bwMode="gray">
          <a:xfrm>
            <a:off x="7069418" y="2900292"/>
            <a:ext cx="619063" cy="1323439"/>
          </a:xfrm>
          <a:prstGeom prst="rect">
            <a:avLst/>
          </a:prstGeom>
          <a:noFill/>
        </p:spPr>
        <p:txBody>
          <a:bodyPr wrap="square" rtlCol="0">
            <a:spAutoFit/>
          </a:bodyPr>
          <a:lstStyle/>
          <a:p>
            <a:pPr algn="r"/>
            <a:r>
              <a:rPr lang="en-US" sz="80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128060" y="927099"/>
            <a:ext cx="6160385" cy="2882179"/>
          </a:xfrm>
        </p:spPr>
        <p:txBody>
          <a:bodyPr anchor="ctr"/>
          <a:lstStyle>
            <a:lvl1pPr>
              <a:defRPr sz="3600"/>
            </a:lvl1pPr>
          </a:lstStyle>
          <a:p>
            <a:r>
              <a:rPr lang="en-US" smtClean="0"/>
              <a:t>Click to edit Master title style</a:t>
            </a:r>
            <a:endParaRPr lang="en-US" dirty="0"/>
          </a:p>
        </p:txBody>
      </p:sp>
      <p:sp>
        <p:nvSpPr>
          <p:cNvPr id="17" name="Text Placeholder 3"/>
          <p:cNvSpPr>
            <a:spLocks noGrp="1"/>
          </p:cNvSpPr>
          <p:nvPr>
            <p:ph type="body" sz="half" idx="13"/>
          </p:nvPr>
        </p:nvSpPr>
        <p:spPr bwMode="gray">
          <a:xfrm>
            <a:off x="1387278" y="3809278"/>
            <a:ext cx="5646143" cy="333113"/>
          </a:xfrm>
        </p:spPr>
        <p:txBody>
          <a:bodyPr>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6" name="Text Placeholder 3"/>
          <p:cNvSpPr>
            <a:spLocks noGrp="1"/>
          </p:cNvSpPr>
          <p:nvPr>
            <p:ph type="body" sz="half" idx="2"/>
          </p:nvPr>
        </p:nvSpPr>
        <p:spPr>
          <a:xfrm>
            <a:off x="866440" y="5000816"/>
            <a:ext cx="6343673" cy="1010619"/>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2/22/2021</a:t>
            </a:fld>
            <a:endParaRPr lang="en-US"/>
          </a:p>
        </p:txBody>
      </p:sp>
      <p:sp>
        <p:nvSpPr>
          <p:cNvPr id="5" name="Footer Placeholder 4"/>
          <p:cNvSpPr>
            <a:spLocks noGrp="1"/>
          </p:cNvSpPr>
          <p:nvPr>
            <p:ph type="ftr" sz="quarter" idx="11"/>
          </p:nvPr>
        </p:nvSpPr>
        <p:spPr/>
        <p:txBody>
          <a:bodyPr/>
          <a:lstStyle/>
          <a:p>
            <a:endParaRPr lang="en-US"/>
          </a:p>
        </p:txBody>
      </p:sp>
      <p:sp>
        <p:nvSpPr>
          <p:cNvPr id="9" name="Rectangle 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6" y="295730"/>
            <a:ext cx="791308" cy="767687"/>
          </a:xfrm>
          <a:prstGeom prst="rect">
            <a:avLst/>
          </a:prstGeom>
        </p:spPr>
        <p:txBody>
          <a:bodyPr/>
          <a:lstStyle>
            <a:lvl1pPr algn="ctr">
              <a:defRPr sz="2800"/>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5176029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1588" y="0"/>
            <a:ext cx="9145588" cy="6860798"/>
            <a:chOff x="-1588" y="0"/>
            <a:chExt cx="9145588" cy="6860798"/>
          </a:xfrm>
        </p:grpSpPr>
        <p:sp>
          <p:nvSpPr>
            <p:cNvPr id="10" name="Rectangle 9"/>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Freeform 5"/>
            <p:cNvSpPr/>
            <p:nvPr/>
          </p:nvSpPr>
          <p:spPr bwMode="gray">
            <a:xfrm rot="21010068">
              <a:off x="6359946" y="431124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7"/>
            <p:cNvSpPr/>
            <p:nvPr/>
          </p:nvSpPr>
          <p:spPr bwMode="gray">
            <a:xfrm>
              <a:off x="485023" y="4381500"/>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17"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title"/>
          </p:nvPr>
        </p:nvSpPr>
        <p:spPr>
          <a:xfrm>
            <a:off x="866440" y="2057400"/>
            <a:ext cx="6422005" cy="20955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866441" y="5024908"/>
            <a:ext cx="6422004" cy="994891"/>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2/22/2021</a:t>
            </a:fld>
            <a:endParaRPr lang="en-US"/>
          </a:p>
        </p:txBody>
      </p:sp>
      <p:sp>
        <p:nvSpPr>
          <p:cNvPr id="5" name="Footer Placeholder 4"/>
          <p:cNvSpPr>
            <a:spLocks noGrp="1"/>
          </p:cNvSpPr>
          <p:nvPr>
            <p:ph type="ftr" sz="quarter" idx="11"/>
          </p:nvPr>
        </p:nvSpPr>
        <p:spPr/>
        <p:txBody>
          <a:bodyPr/>
          <a:lstStyle/>
          <a:p>
            <a:endParaRPr lang="en-US"/>
          </a:p>
        </p:txBody>
      </p:sp>
      <p:sp>
        <p:nvSpPr>
          <p:cNvPr id="7" name="Rectangle 6"/>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6" y="295730"/>
            <a:ext cx="791308" cy="767687"/>
          </a:xfrm>
          <a:prstGeom prst="rect">
            <a:avLst/>
          </a:prstGeom>
        </p:spPr>
        <p:txBody>
          <a:bodyPr/>
          <a:lstStyle>
            <a:lvl1pPr algn="ctr">
              <a:defRPr sz="2800"/>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21769171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866440" y="927100"/>
            <a:ext cx="6423593" cy="709864"/>
          </a:xfrm>
        </p:spPr>
        <p:txBody>
          <a:bodyPr/>
          <a:lstStyle>
            <a:lvl1pPr>
              <a:defRPr sz="3200"/>
            </a:lvl1pPr>
          </a:lstStyle>
          <a:p>
            <a:r>
              <a:rPr lang="en-US" smtClean="0"/>
              <a:t>Click to edit Master title style</a:t>
            </a:r>
            <a:endParaRPr lang="en-US" dirty="0"/>
          </a:p>
        </p:txBody>
      </p:sp>
      <p:sp>
        <p:nvSpPr>
          <p:cNvPr id="3" name="Text Placeholder 2"/>
          <p:cNvSpPr>
            <a:spLocks noGrp="1"/>
          </p:cNvSpPr>
          <p:nvPr>
            <p:ph type="body" idx="1"/>
          </p:nvPr>
        </p:nvSpPr>
        <p:spPr>
          <a:xfrm>
            <a:off x="866440" y="2489200"/>
            <a:ext cx="2313432"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2" name="Text Placeholder 3"/>
          <p:cNvSpPr>
            <a:spLocks noGrp="1"/>
          </p:cNvSpPr>
          <p:nvPr>
            <p:ph type="body" sz="half" idx="15"/>
          </p:nvPr>
        </p:nvSpPr>
        <p:spPr>
          <a:xfrm>
            <a:off x="866440" y="3147164"/>
            <a:ext cx="2313432" cy="2888366"/>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3405614" y="2489200"/>
            <a:ext cx="2318918"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3" name="Text Placeholder 3"/>
          <p:cNvSpPr>
            <a:spLocks noGrp="1"/>
          </p:cNvSpPr>
          <p:nvPr>
            <p:ph type="body" sz="half" idx="16"/>
          </p:nvPr>
        </p:nvSpPr>
        <p:spPr>
          <a:xfrm>
            <a:off x="3408471" y="3147164"/>
            <a:ext cx="2318918" cy="2888366"/>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5958642" y="2489200"/>
            <a:ext cx="2318918"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4" name="Text Placeholder 3"/>
          <p:cNvSpPr>
            <a:spLocks noGrp="1"/>
          </p:cNvSpPr>
          <p:nvPr>
            <p:ph type="body" sz="half" idx="17"/>
          </p:nvPr>
        </p:nvSpPr>
        <p:spPr>
          <a:xfrm>
            <a:off x="5960935" y="3147164"/>
            <a:ext cx="2316625" cy="2888366"/>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17" name="Straight Connector 16"/>
          <p:cNvCxnSpPr/>
          <p:nvPr/>
        </p:nvCxnSpPr>
        <p:spPr>
          <a:xfrm>
            <a:off x="3294530"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849521"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1D8BD707-D9CF-40AE-B4C6-C98DA3205C09}" type="datetimeFigureOut">
              <a:rPr lang="en-US" smtClean="0"/>
              <a:pPr/>
              <a:t>2/22/2021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7678616" y="295730"/>
            <a:ext cx="791308" cy="767687"/>
          </a:xfrm>
          <a:prstGeom prst="rect">
            <a:avLst/>
          </a:prstGeom>
        </p:spPr>
        <p:txBody>
          <a:bodyPr/>
          <a:lstStyle>
            <a:lvl1pPr algn="ctr">
              <a:defRPr sz="2800"/>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7503999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866440" y="927100"/>
            <a:ext cx="6345260" cy="709864"/>
          </a:xfrm>
        </p:spPr>
        <p:txBody>
          <a:bodyPr/>
          <a:lstStyle>
            <a:lvl1pPr>
              <a:defRPr sz="3200"/>
            </a:lvl1pPr>
          </a:lstStyle>
          <a:p>
            <a:r>
              <a:rPr lang="en-US" smtClean="0"/>
              <a:t>Click to edit Master title style</a:t>
            </a:r>
            <a:endParaRPr lang="en-US" dirty="0"/>
          </a:p>
        </p:txBody>
      </p:sp>
      <p:sp>
        <p:nvSpPr>
          <p:cNvPr id="3" name="Text Placeholder 2"/>
          <p:cNvSpPr>
            <a:spLocks noGrp="1"/>
          </p:cNvSpPr>
          <p:nvPr>
            <p:ph type="body" idx="1"/>
          </p:nvPr>
        </p:nvSpPr>
        <p:spPr>
          <a:xfrm>
            <a:off x="866440" y="4179596"/>
            <a:ext cx="2313432"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2" name="Picture Placeholder 2"/>
          <p:cNvSpPr>
            <a:spLocks noGrp="1" noChangeAspect="1"/>
          </p:cNvSpPr>
          <p:nvPr>
            <p:ph type="pic" idx="15"/>
          </p:nvPr>
        </p:nvSpPr>
        <p:spPr>
          <a:xfrm>
            <a:off x="1019055" y="2489200"/>
            <a:ext cx="2015144" cy="1447342"/>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8"/>
          </p:nvPr>
        </p:nvSpPr>
        <p:spPr>
          <a:xfrm>
            <a:off x="866439" y="4837558"/>
            <a:ext cx="2313432" cy="1187321"/>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3411125" y="4179595"/>
            <a:ext cx="2318918"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38" name="Picture Placeholder 2"/>
          <p:cNvSpPr>
            <a:spLocks noGrp="1" noChangeAspect="1"/>
          </p:cNvSpPr>
          <p:nvPr>
            <p:ph type="pic" idx="21"/>
          </p:nvPr>
        </p:nvSpPr>
        <p:spPr>
          <a:xfrm>
            <a:off x="3553189" y="2489200"/>
            <a:ext cx="2015144" cy="1447342"/>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3411125" y="4848208"/>
            <a:ext cx="2318918" cy="1187321"/>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5958642" y="4179596"/>
            <a:ext cx="2318918"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39" name="Picture Placeholder 2"/>
          <p:cNvSpPr>
            <a:spLocks noGrp="1" noChangeAspect="1"/>
          </p:cNvSpPr>
          <p:nvPr>
            <p:ph type="pic" idx="22"/>
          </p:nvPr>
        </p:nvSpPr>
        <p:spPr>
          <a:xfrm>
            <a:off x="6108641" y="2489200"/>
            <a:ext cx="2015144" cy="1447342"/>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5958642" y="4837558"/>
            <a:ext cx="2318918" cy="1187321"/>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40" name="Straight Connector 39"/>
          <p:cNvCxnSpPr/>
          <p:nvPr/>
        </p:nvCxnSpPr>
        <p:spPr>
          <a:xfrm>
            <a:off x="3290019"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p:nvCxnSpPr>
        <p:spPr>
          <a:xfrm>
            <a:off x="5849521"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1D8BD707-D9CF-40AE-B4C6-C98DA3205C09}" type="datetimeFigureOut">
              <a:rPr lang="en-US" smtClean="0"/>
              <a:pPr/>
              <a:t>2/22/2021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7678616" y="295730"/>
            <a:ext cx="791308" cy="767687"/>
          </a:xfrm>
          <a:prstGeom prst="rect">
            <a:avLst/>
          </a:prstGeom>
        </p:spPr>
        <p:txBody>
          <a:bodyPr/>
          <a:lstStyle>
            <a:lvl1pPr algn="ctr">
              <a:defRPr sz="2800"/>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24599787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7621301" y="6387910"/>
            <a:ext cx="990599" cy="228659"/>
          </a:xfrm>
        </p:spPr>
        <p:txBody>
          <a:bodyPr/>
          <a:lstStyle/>
          <a:p>
            <a:fld id="{1D8BD707-D9CF-40AE-B4C6-C98DA3205C09}" type="datetimeFigureOut">
              <a:rPr lang="en-US" smtClean="0"/>
              <a:pPr/>
              <a:t>2/22/2021</a:t>
            </a:fld>
            <a:endParaRPr lang="en-US"/>
          </a:p>
        </p:txBody>
      </p:sp>
      <p:sp>
        <p:nvSpPr>
          <p:cNvPr id="5" name="Footer Placeholder 4"/>
          <p:cNvSpPr>
            <a:spLocks noGrp="1"/>
          </p:cNvSpPr>
          <p:nvPr>
            <p:ph type="ftr" sz="quarter" idx="11"/>
          </p:nvPr>
        </p:nvSpPr>
        <p:spPr>
          <a:xfrm>
            <a:off x="516133" y="6387910"/>
            <a:ext cx="3859795" cy="228660"/>
          </a:xfrm>
        </p:spPr>
        <p:txBody>
          <a:bodyPr/>
          <a:lstStyle/>
          <a:p>
            <a:endParaRPr lang="en-US"/>
          </a:p>
        </p:txBody>
      </p:sp>
      <p:sp>
        <p:nvSpPr>
          <p:cNvPr id="6" name="Slide Number Placeholder 5"/>
          <p:cNvSpPr>
            <a:spLocks noGrp="1"/>
          </p:cNvSpPr>
          <p:nvPr>
            <p:ph type="sldNum" sz="quarter" idx="12"/>
          </p:nvPr>
        </p:nvSpPr>
        <p:spPr>
          <a:xfrm>
            <a:off x="7678616" y="295730"/>
            <a:ext cx="791308" cy="767687"/>
          </a:xfrm>
          <a:prstGeom prst="rect">
            <a:avLst/>
          </a:prstGeom>
        </p:spPr>
        <p:txBody>
          <a:bodyPr/>
          <a:lstStyle>
            <a:lvl1pPr algn="ctr">
              <a:defRPr sz="2800"/>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4897087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7" name="Group 6"/>
          <p:cNvGrpSpPr/>
          <p:nvPr/>
        </p:nvGrpSpPr>
        <p:grpSpPr>
          <a:xfrm>
            <a:off x="-1588" y="0"/>
            <a:ext cx="9120420" cy="6860798"/>
            <a:chOff x="-1588" y="0"/>
            <a:chExt cx="9120420" cy="6860798"/>
          </a:xfrm>
        </p:grpSpPr>
        <p:sp>
          <p:nvSpPr>
            <p:cNvPr id="11" name="Rectangle 10"/>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Freeform 5"/>
            <p:cNvSpPr/>
            <p:nvPr/>
          </p:nvSpPr>
          <p:spPr bwMode="gray">
            <a:xfrm rot="4966650">
              <a:off x="4673046" y="5107506"/>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grpSp>
      <p:sp>
        <p:nvSpPr>
          <p:cNvPr id="17" name="Rectangle 16"/>
          <p:cNvSpPr/>
          <p:nvPr/>
        </p:nvSpPr>
        <p:spPr>
          <a:xfrm>
            <a:off x="414867" y="402165"/>
            <a:ext cx="46105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0" name="Freeform 9"/>
          <p:cNvSpPr/>
          <p:nvPr/>
        </p:nvSpPr>
        <p:spPr bwMode="gray">
          <a:xfrm rot="5400000">
            <a:off x="1299309"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18"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sp>
        <p:nvSpPr>
          <p:cNvPr id="2" name="Vertical Title 1"/>
          <p:cNvSpPr>
            <a:spLocks noGrp="1"/>
          </p:cNvSpPr>
          <p:nvPr>
            <p:ph type="title" orient="vert"/>
          </p:nvPr>
        </p:nvSpPr>
        <p:spPr>
          <a:xfrm>
            <a:off x="6174928" y="1447799"/>
            <a:ext cx="1113516" cy="4572001"/>
          </a:xfrm>
        </p:spPr>
        <p:txBody>
          <a:bodyPr vert="eaVert" anchor="ctr"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66738" y="1447799"/>
            <a:ext cx="4416936" cy="4572001"/>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2/22/2021</a:t>
            </a:fld>
            <a:endParaRPr lang="en-US"/>
          </a:p>
        </p:txBody>
      </p:sp>
      <p:sp>
        <p:nvSpPr>
          <p:cNvPr id="5" name="Footer Placeholder 4"/>
          <p:cNvSpPr>
            <a:spLocks noGrp="1"/>
          </p:cNvSpPr>
          <p:nvPr>
            <p:ph type="ftr" sz="quarter" idx="11"/>
          </p:nvPr>
        </p:nvSpPr>
        <p:spPr>
          <a:xfrm>
            <a:off x="538546" y="6365498"/>
            <a:ext cx="3859795" cy="228660"/>
          </a:xfrm>
        </p:spPr>
        <p:txBody>
          <a:bodyPr/>
          <a:lstStyle/>
          <a:p>
            <a:endParaRPr lang="en-US"/>
          </a:p>
        </p:txBody>
      </p:sp>
      <p:sp>
        <p:nvSpPr>
          <p:cNvPr id="9" name="Rectangle 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6" y="295730"/>
            <a:ext cx="791308" cy="767687"/>
          </a:xfrm>
          <a:prstGeom prst="rect">
            <a:avLst/>
          </a:prstGeom>
        </p:spPr>
        <p:txBody>
          <a:bodyPr/>
          <a:lstStyle>
            <a:lvl1pPr algn="ctr">
              <a:defRPr sz="2800"/>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2110117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6" name="Group 5"/>
          <p:cNvGrpSpPr/>
          <p:nvPr/>
        </p:nvGrpSpPr>
        <p:grpSpPr>
          <a:xfrm>
            <a:off x="-1588" y="0"/>
            <a:ext cx="9145588" cy="6860798"/>
            <a:chOff x="-1588" y="0"/>
            <a:chExt cx="9145588" cy="6860798"/>
          </a:xfrm>
        </p:grpSpPr>
        <p:sp>
          <p:nvSpPr>
            <p:cNvPr id="14" name="Rectangle 13"/>
            <p:cNvSpPr/>
            <p:nvPr/>
          </p:nvSpPr>
          <p:spPr>
            <a:xfrm>
              <a:off x="0" y="0"/>
              <a:ext cx="9118832"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Oval 20"/>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Freeform 5"/>
            <p:cNvSpPr/>
            <p:nvPr/>
          </p:nvSpPr>
          <p:spPr bwMode="gray">
            <a:xfrm rot="21010068">
              <a:off x="6359946" y="179029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5" name="Freeform 24"/>
            <p:cNvSpPr/>
            <p:nvPr/>
          </p:nvSpPr>
          <p:spPr bwMode="gray">
            <a:xfrm>
              <a:off x="485023" y="1856450"/>
              <a:ext cx="8173954" cy="4535226"/>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10"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Placeholder 1"/>
          <p:cNvSpPr>
            <a:spLocks noGrp="1"/>
          </p:cNvSpPr>
          <p:nvPr>
            <p:ph type="title"/>
          </p:nvPr>
        </p:nvSpPr>
        <p:spPr bwMode="gray">
          <a:xfrm>
            <a:off x="866440" y="927099"/>
            <a:ext cx="6345260" cy="709865"/>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864382" y="2489200"/>
            <a:ext cx="6345260" cy="353060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574443" y="6365498"/>
            <a:ext cx="990599" cy="228659"/>
          </a:xfrm>
          <a:prstGeom prst="rect">
            <a:avLst/>
          </a:prstGeom>
        </p:spPr>
        <p:txBody>
          <a:bodyPr vert="horz" lIns="91440" tIns="45720" rIns="91440" bIns="45720" rtlCol="0" anchor="b"/>
          <a:lstStyle>
            <a:lvl1pPr algn="r">
              <a:defRPr sz="900" b="1" i="0">
                <a:solidFill>
                  <a:schemeClr val="accent1"/>
                </a:solidFill>
              </a:defRPr>
            </a:lvl1pPr>
          </a:lstStyle>
          <a:p>
            <a:fld id="{1D8BD707-D9CF-40AE-B4C6-C98DA3205C09}" type="datetimeFigureOut">
              <a:rPr lang="en-US" smtClean="0"/>
              <a:pPr/>
              <a:t>2/22/2021</a:t>
            </a:fld>
            <a:endParaRPr lang="en-US"/>
          </a:p>
        </p:txBody>
      </p:sp>
      <p:sp>
        <p:nvSpPr>
          <p:cNvPr id="5" name="Footer Placeholder 4"/>
          <p:cNvSpPr>
            <a:spLocks noGrp="1"/>
          </p:cNvSpPr>
          <p:nvPr>
            <p:ph type="ftr" sz="quarter" idx="3"/>
          </p:nvPr>
        </p:nvSpPr>
        <p:spPr>
          <a:xfrm>
            <a:off x="590843" y="6365497"/>
            <a:ext cx="3859795" cy="228660"/>
          </a:xfrm>
          <a:prstGeom prst="rect">
            <a:avLst/>
          </a:prstGeom>
        </p:spPr>
        <p:txBody>
          <a:bodyPr vert="horz" lIns="91440" tIns="45720" rIns="91440" bIns="45720" rtlCol="0" anchor="b"/>
          <a:lstStyle>
            <a:lvl1pPr algn="l">
              <a:defRPr sz="900" b="1" i="0">
                <a:solidFill>
                  <a:schemeClr val="accent1"/>
                </a:solidFill>
              </a:defRPr>
            </a:lvl1pPr>
          </a:lstStyle>
          <a:p>
            <a:endParaRPr lang="en-US"/>
          </a:p>
        </p:txBody>
      </p:sp>
      <p:sp>
        <p:nvSpPr>
          <p:cNvPr id="26" name="Rectangle 25"/>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8" name="Slide Number Placeholder 5"/>
          <p:cNvSpPr>
            <a:spLocks noGrp="1"/>
          </p:cNvSpPr>
          <p:nvPr>
            <p:ph type="sldNum" sz="quarter" idx="4"/>
          </p:nvPr>
        </p:nvSpPr>
        <p:spPr bwMode="gray">
          <a:xfrm>
            <a:off x="7678616" y="295730"/>
            <a:ext cx="791308" cy="767687"/>
          </a:xfrm>
          <a:prstGeom prst="rect">
            <a:avLst/>
          </a:prstGeom>
        </p:spPr>
        <p:txBody>
          <a:bodyPr anchor="b"/>
          <a:lstStyle>
            <a:lvl1pPr algn="ctr">
              <a:defRPr sz="2800">
                <a:solidFill>
                  <a:schemeClr val="bg1"/>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2330564988"/>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l" defTabSz="457200" rtl="0" eaLnBrk="1" latinLnBrk="0" hangingPunct="1">
        <a:spcBef>
          <a:spcPct val="0"/>
        </a:spcBef>
        <a:buNone/>
        <a:defRPr sz="3200" b="0" i="0" kern="1200">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685800" indent="-283464"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96012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23444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150876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18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0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225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24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65018" y="914400"/>
            <a:ext cx="7772400" cy="1470025"/>
          </a:xfrm>
        </p:spPr>
        <p:txBody>
          <a:bodyPr>
            <a:normAutofit/>
          </a:bodyPr>
          <a:lstStyle/>
          <a:p>
            <a:r>
              <a:rPr lang="en-US" sz="5400" b="1" dirty="0" smtClean="0"/>
              <a:t>SCHIZOPHRENIA</a:t>
            </a:r>
            <a:endParaRPr lang="en-US" sz="5400" dirty="0"/>
          </a:p>
        </p:txBody>
      </p:sp>
      <p:sp>
        <p:nvSpPr>
          <p:cNvPr id="3" name="Subtitle 2"/>
          <p:cNvSpPr>
            <a:spLocks noGrp="1"/>
          </p:cNvSpPr>
          <p:nvPr>
            <p:ph type="subTitle" idx="1"/>
          </p:nvPr>
        </p:nvSpPr>
        <p:spPr>
          <a:xfrm>
            <a:off x="4724400" y="3886200"/>
            <a:ext cx="3733800" cy="1752600"/>
          </a:xfrm>
        </p:spPr>
        <p:txBody>
          <a:bodyPr/>
          <a:lstStyle/>
          <a:p>
            <a:pPr algn="l"/>
            <a:r>
              <a:rPr lang="en-US" dirty="0" smtClean="0"/>
              <a:t>PREPARED BY,</a:t>
            </a:r>
          </a:p>
          <a:p>
            <a:pPr algn="l"/>
            <a:r>
              <a:rPr lang="en-US" dirty="0" smtClean="0"/>
              <a:t>MS.RITIKA PATEL</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SCHIZORPHRENIA</a:t>
            </a:r>
            <a:endParaRPr lang="en-US" dirty="0"/>
          </a:p>
        </p:txBody>
      </p:sp>
      <p:sp>
        <p:nvSpPr>
          <p:cNvPr id="3" name="Content Placeholder 2"/>
          <p:cNvSpPr>
            <a:spLocks noGrp="1"/>
          </p:cNvSpPr>
          <p:nvPr>
            <p:ph idx="1"/>
          </p:nvPr>
        </p:nvSpPr>
        <p:spPr/>
        <p:txBody>
          <a:bodyPr>
            <a:normAutofit/>
          </a:bodyPr>
          <a:lstStyle/>
          <a:p>
            <a:pPr algn="just">
              <a:buNone/>
            </a:pPr>
            <a:r>
              <a:rPr lang="en-US" dirty="0" smtClean="0"/>
              <a:t>	The word 'Schizophrenia' was coined in 1908by the Swiss psychiatrist </a:t>
            </a:r>
            <a:r>
              <a:rPr lang="en-US" dirty="0" err="1" smtClean="0"/>
              <a:t>Eugen</a:t>
            </a:r>
            <a:r>
              <a:rPr lang="en-US" dirty="0" smtClean="0"/>
              <a:t> </a:t>
            </a:r>
            <a:r>
              <a:rPr lang="en-US" dirty="0" err="1" smtClean="0"/>
              <a:t>Bleuler</a:t>
            </a:r>
            <a:r>
              <a:rPr lang="en-US" dirty="0" smtClean="0"/>
              <a:t>. It is derived from the Greek words </a:t>
            </a:r>
            <a:r>
              <a:rPr lang="en-US" i="1" dirty="0" err="1" smtClean="0"/>
              <a:t>skhizo</a:t>
            </a:r>
            <a:r>
              <a:rPr lang="en-US" i="1" dirty="0" smtClean="0"/>
              <a:t> (split) and </a:t>
            </a:r>
            <a:r>
              <a:rPr lang="en-US" i="1" dirty="0" err="1" smtClean="0"/>
              <a:t>phren</a:t>
            </a:r>
            <a:r>
              <a:rPr lang="en-US" i="1" dirty="0" smtClean="0"/>
              <a:t> </a:t>
            </a:r>
            <a:r>
              <a:rPr lang="en-US" dirty="0" smtClean="0"/>
              <a:t>(mind)</a:t>
            </a:r>
          </a:p>
          <a:p>
            <a:pPr algn="just">
              <a:buNone/>
            </a:pPr>
            <a:r>
              <a:rPr lang="en-US" b="1" dirty="0" smtClean="0"/>
              <a:t>Definition</a:t>
            </a:r>
          </a:p>
          <a:p>
            <a:pPr algn="just">
              <a:buNone/>
            </a:pPr>
            <a:r>
              <a:rPr lang="en-US" dirty="0" smtClean="0"/>
              <a:t>	Schizophrenia is a psychotic condition characterized by a disturbance in thinking, emotions, volitions and faculties in the presence of clear consciousness, which usually leads to social withdrawal.</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2057400"/>
            <a:ext cx="6798736" cy="4563533"/>
          </a:xfrm>
        </p:spPr>
        <p:txBody>
          <a:bodyPr>
            <a:normAutofit fontScale="77500" lnSpcReduction="20000"/>
          </a:bodyPr>
          <a:lstStyle/>
          <a:p>
            <a:pPr>
              <a:buNone/>
            </a:pPr>
            <a:r>
              <a:rPr lang="en-US" b="1" dirty="0" smtClean="0"/>
              <a:t>Etiology</a:t>
            </a:r>
          </a:p>
          <a:p>
            <a:pPr>
              <a:buNone/>
            </a:pPr>
            <a:r>
              <a:rPr lang="en-US" dirty="0" smtClean="0"/>
              <a:t>The cause of schizophrenia is still uncertain.</a:t>
            </a:r>
          </a:p>
          <a:p>
            <a:pPr>
              <a:buNone/>
            </a:pPr>
            <a:r>
              <a:rPr lang="en-US" dirty="0" smtClean="0"/>
              <a:t>Some of the factors involved may be:</a:t>
            </a:r>
          </a:p>
          <a:p>
            <a:pPr>
              <a:buNone/>
            </a:pPr>
            <a:r>
              <a:rPr lang="en-US" i="1" dirty="0" smtClean="0"/>
              <a:t>1)Genetic Factors</a:t>
            </a:r>
          </a:p>
          <a:p>
            <a:pPr>
              <a:buNone/>
            </a:pPr>
            <a:r>
              <a:rPr lang="en-US" dirty="0" smtClean="0"/>
              <a:t>	The disease is more common among people born of consanguineous marriages.</a:t>
            </a:r>
          </a:p>
          <a:p>
            <a:pPr>
              <a:buNone/>
            </a:pPr>
            <a:r>
              <a:rPr lang="en-US" i="1" dirty="0" smtClean="0"/>
              <a:t>2)Stress-Diathesis Model</a:t>
            </a:r>
          </a:p>
          <a:p>
            <a:pPr algn="just">
              <a:buNone/>
            </a:pPr>
            <a:r>
              <a:rPr lang="en-US" dirty="0" smtClean="0"/>
              <a:t>	According to the stress-diathesis model for the integration of biological, psychosocial and environmental factors, a person may have a specific vulnerability (diathesis) that, when acted on by a stressful influence, allows the symptoms of schizophrenia to develop.</a:t>
            </a:r>
          </a:p>
          <a:p>
            <a:pPr>
              <a:buNone/>
            </a:pPr>
            <a:r>
              <a:rPr lang="en-US" i="1" dirty="0" smtClean="0"/>
              <a:t>3)Biochemical Factors</a:t>
            </a:r>
          </a:p>
          <a:p>
            <a:r>
              <a:rPr lang="en-US" i="1" dirty="0" smtClean="0"/>
              <a:t>Dopamine hypotheses: </a:t>
            </a:r>
            <a:r>
              <a:rPr lang="en-US" dirty="0" smtClean="0"/>
              <a:t>excess of dopamine</a:t>
            </a:r>
          </a:p>
          <a:p>
            <a:r>
              <a:rPr lang="en-US" i="1" dirty="0" smtClean="0"/>
              <a:t>Other biochemical hypotheses: </a:t>
            </a:r>
            <a:r>
              <a:rPr lang="en-US" dirty="0" smtClean="0"/>
              <a:t>neurotransmitters </a:t>
            </a:r>
            <a:r>
              <a:rPr lang="en-US" dirty="0" err="1" smtClean="0"/>
              <a:t>norepinephrine</a:t>
            </a:r>
            <a:r>
              <a:rPr lang="en-US" dirty="0" smtClean="0"/>
              <a:t>, serotonin,</a:t>
            </a:r>
          </a:p>
          <a:p>
            <a:pPr>
              <a:buNone/>
            </a:pPr>
            <a:r>
              <a:rPr lang="en-US" dirty="0" smtClean="0"/>
              <a:t>	acetylcholine and gamma-</a:t>
            </a:r>
            <a:r>
              <a:rPr lang="en-US" dirty="0" err="1" smtClean="0"/>
              <a:t>aminobutyric</a:t>
            </a:r>
            <a:r>
              <a:rPr lang="en-US" dirty="0" smtClean="0"/>
              <a:t> acid (GABA), and </a:t>
            </a:r>
            <a:r>
              <a:rPr lang="en-US" dirty="0" err="1" smtClean="0"/>
              <a:t>neuroregulators</a:t>
            </a:r>
            <a:r>
              <a:rPr lang="en-US" dirty="0" smtClean="0"/>
              <a:t> such as prostaglandins and endorphins.</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85000" lnSpcReduction="10000"/>
          </a:bodyPr>
          <a:lstStyle/>
          <a:p>
            <a:pPr>
              <a:buNone/>
            </a:pPr>
            <a:r>
              <a:rPr lang="en-US" i="1" dirty="0" smtClean="0"/>
              <a:t>4)Psychological Factors</a:t>
            </a:r>
          </a:p>
          <a:p>
            <a:r>
              <a:rPr lang="en-US" i="1" dirty="0" smtClean="0"/>
              <a:t>Mother-child relationship: </a:t>
            </a:r>
            <a:r>
              <a:rPr lang="en-US" dirty="0" smtClean="0"/>
              <a:t>cold, over-protective, and domineering, thus retarding the ego development of the child.</a:t>
            </a:r>
          </a:p>
          <a:p>
            <a:r>
              <a:rPr lang="en-US" i="1" dirty="0" smtClean="0"/>
              <a:t>Dysfunctional family system:</a:t>
            </a:r>
          </a:p>
          <a:p>
            <a:r>
              <a:rPr lang="en-US" i="1" dirty="0" smtClean="0"/>
              <a:t>Double-bind communication</a:t>
            </a:r>
            <a:endParaRPr lang="en-US" dirty="0" smtClean="0"/>
          </a:p>
          <a:p>
            <a:pPr algn="just">
              <a:buNone/>
            </a:pPr>
            <a:endParaRPr lang="en-US" i="1" dirty="0" smtClean="0"/>
          </a:p>
          <a:p>
            <a:pPr algn="just">
              <a:buNone/>
            </a:pPr>
            <a:r>
              <a:rPr lang="en-US" i="1" dirty="0" smtClean="0"/>
              <a:t>5)Social Factors</a:t>
            </a:r>
          </a:p>
          <a:p>
            <a:pPr algn="just">
              <a:buNone/>
            </a:pPr>
            <a:r>
              <a:rPr lang="en-US" dirty="0" smtClean="0"/>
              <a:t>	Studies have shown that schizophrenia is more prevalent in areas of high social mobility and disorganization, especially among members of very low social classes. Stressful life events also can precipitate the disease in predisposed individuals.</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85000" lnSpcReduction="20000"/>
          </a:bodyPr>
          <a:lstStyle/>
          <a:p>
            <a:pPr>
              <a:buNone/>
            </a:pPr>
            <a:r>
              <a:rPr lang="en-US" b="1" dirty="0" smtClean="0"/>
              <a:t>Schneider's First-Rank Symptoms of Schizophrenia (SFRS)</a:t>
            </a:r>
          </a:p>
          <a:p>
            <a:r>
              <a:rPr lang="en-US" dirty="0" smtClean="0"/>
              <a:t>Hearing one's thoughts spoken aloud (audible thoughts or thought echo).</a:t>
            </a:r>
          </a:p>
          <a:p>
            <a:pPr>
              <a:buNone/>
            </a:pPr>
            <a:r>
              <a:rPr lang="en-US" dirty="0" smtClean="0"/>
              <a:t>• 	Hallucinatory voices in the form of statement and reply (the patient hears voices discussing him in the third person).</a:t>
            </a:r>
          </a:p>
          <a:p>
            <a:pPr>
              <a:buNone/>
            </a:pPr>
            <a:r>
              <a:rPr lang="en-US" dirty="0" smtClean="0"/>
              <a:t>• 	Hallucinatory voices in the form of a running commentary (voices commenting on one's action).</a:t>
            </a:r>
          </a:p>
          <a:p>
            <a:pPr>
              <a:buNone/>
            </a:pPr>
            <a:r>
              <a:rPr lang="en-US" dirty="0" smtClean="0"/>
              <a:t>• 	Thought withdrawal (thoughts cease and subject experiences them as removed by an external force).</a:t>
            </a:r>
          </a:p>
          <a:p>
            <a:pPr>
              <a:buNone/>
            </a:pPr>
            <a:r>
              <a:rPr lang="en-US" dirty="0" smtClean="0"/>
              <a:t>• 	Thought insertion (subject experiences thoughts imposed by some external force on his passive mind).</a:t>
            </a:r>
          </a:p>
          <a:p>
            <a:r>
              <a:rPr lang="en-US" dirty="0" smtClean="0"/>
              <a:t>Thought broadcasting (subject experiences that his thoughts are escaping the confines of his self and are being experienced by others around).</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r>
              <a:rPr lang="fr-FR" dirty="0" smtClean="0"/>
              <a:t>Délusion perception (normal perception has </a:t>
            </a:r>
            <a:r>
              <a:rPr lang="en-US" dirty="0" smtClean="0"/>
              <a:t>a private and illogical meaning).</a:t>
            </a:r>
          </a:p>
          <a:p>
            <a:pPr>
              <a:buNone/>
            </a:pPr>
            <a:r>
              <a:rPr lang="en-US" dirty="0" smtClean="0"/>
              <a:t>• 	Somatic passivity (bodily sensations especially sensory symptoms are experienced as imposed on body by some external force).</a:t>
            </a:r>
          </a:p>
          <a:p>
            <a:pPr>
              <a:buNone/>
            </a:pPr>
            <a:r>
              <a:rPr lang="en-US" dirty="0" smtClean="0"/>
              <a:t>• 	Made volition or acts (one's own acts are experienced as being under the control of some external force, the subject being like a robot).</a:t>
            </a:r>
          </a:p>
          <a:p>
            <a:pPr>
              <a:buNone/>
            </a:pPr>
            <a:r>
              <a:rPr lang="en-US" dirty="0" smtClean="0"/>
              <a:t>• 	Made impulses (the subject experiences impulses as being imposed by some external force).</a:t>
            </a:r>
          </a:p>
          <a:p>
            <a:pPr>
              <a:buNone/>
            </a:pPr>
            <a:r>
              <a:rPr lang="en-US" dirty="0" smtClean="0"/>
              <a:t>•	 Made feelings or affect(the subject experiences feelings as being imposed by some external force).</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62500" lnSpcReduction="20000"/>
          </a:bodyPr>
          <a:lstStyle/>
          <a:p>
            <a:pPr>
              <a:buNone/>
            </a:pPr>
            <a:r>
              <a:rPr lang="en-US" b="1" dirty="0" smtClean="0"/>
              <a:t>Clinical Features</a:t>
            </a:r>
          </a:p>
          <a:p>
            <a:pPr>
              <a:buNone/>
            </a:pPr>
            <a:r>
              <a:rPr lang="en-US" dirty="0" smtClean="0"/>
              <a:t>1)Negative symptoms</a:t>
            </a:r>
          </a:p>
          <a:p>
            <a:r>
              <a:rPr lang="en-US" i="1" dirty="0" smtClean="0"/>
              <a:t>affective flattening or blunting</a:t>
            </a:r>
          </a:p>
          <a:p>
            <a:r>
              <a:rPr lang="en-US" i="1" dirty="0" err="1" smtClean="0"/>
              <a:t>avolition</a:t>
            </a:r>
            <a:r>
              <a:rPr lang="en-US" i="1" dirty="0" smtClean="0"/>
              <a:t>-apathy (lack of initiative)</a:t>
            </a:r>
          </a:p>
          <a:p>
            <a:r>
              <a:rPr lang="en-US" i="1" dirty="0" err="1" smtClean="0"/>
              <a:t>attentional</a:t>
            </a:r>
            <a:r>
              <a:rPr lang="en-US" i="1" dirty="0" smtClean="0"/>
              <a:t> impairment</a:t>
            </a:r>
          </a:p>
          <a:p>
            <a:r>
              <a:rPr lang="en-US" i="1" dirty="0" err="1" smtClean="0"/>
              <a:t>anhedonia</a:t>
            </a:r>
            <a:r>
              <a:rPr lang="en-US" i="1" dirty="0" smtClean="0"/>
              <a:t> (inability to experience pleasure), </a:t>
            </a:r>
          </a:p>
          <a:p>
            <a:r>
              <a:rPr lang="en-US" i="1" dirty="0" err="1" smtClean="0"/>
              <a:t>asociality</a:t>
            </a:r>
            <a:r>
              <a:rPr lang="en-US" i="1" dirty="0" smtClean="0"/>
              <a:t>, </a:t>
            </a:r>
            <a:r>
              <a:rPr lang="en-US" i="1" dirty="0" err="1" smtClean="0"/>
              <a:t>alogia</a:t>
            </a:r>
            <a:r>
              <a:rPr lang="en-US" i="1" dirty="0" smtClean="0"/>
              <a:t> (lack of speech output).</a:t>
            </a:r>
          </a:p>
          <a:p>
            <a:pPr>
              <a:buNone/>
            </a:pPr>
            <a:r>
              <a:rPr lang="en-US" i="1" dirty="0" smtClean="0"/>
              <a:t>2)thought and Speech Disorders</a:t>
            </a:r>
          </a:p>
          <a:p>
            <a:pPr algn="just">
              <a:buNone/>
            </a:pPr>
            <a:r>
              <a:rPr lang="en-US" dirty="0" smtClean="0"/>
              <a:t>• Autistic thinking (preoccupations totally removing a person from reality).</a:t>
            </a:r>
          </a:p>
          <a:p>
            <a:pPr algn="just">
              <a:buNone/>
            </a:pPr>
            <a:r>
              <a:rPr lang="en-US" dirty="0" smtClean="0"/>
              <a:t>• Loosening of associations (a pattern of spontaneous speech in which the things said in juxtaposition lack a meaningful relationship with each other).</a:t>
            </a:r>
          </a:p>
          <a:p>
            <a:pPr algn="just">
              <a:buNone/>
            </a:pPr>
            <a:r>
              <a:rPr lang="en-US" dirty="0" smtClean="0"/>
              <a:t>• Thought blocking (a sudden interruption in the thought process).</a:t>
            </a:r>
          </a:p>
          <a:p>
            <a:pPr algn="just">
              <a:buNone/>
            </a:pPr>
            <a:r>
              <a:rPr lang="en-US" dirty="0" smtClean="0"/>
              <a:t>• Neologism (a word newly coined, or an everyday word used in a special way, not readily understood by others).</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just"/>
            <a:r>
              <a:rPr lang="en-US" dirty="0" smtClean="0"/>
              <a:t>Poverty of speech (decreased speech production).</a:t>
            </a:r>
          </a:p>
          <a:p>
            <a:pPr algn="just">
              <a:buNone/>
            </a:pPr>
            <a:r>
              <a:rPr lang="en-US" dirty="0" smtClean="0"/>
              <a:t>• Poverty of ideation (speech amount is adequate  but content conveys little information).</a:t>
            </a:r>
          </a:p>
          <a:p>
            <a:pPr algn="just">
              <a:buNone/>
            </a:pPr>
            <a:r>
              <a:rPr lang="en-US" dirty="0" smtClean="0"/>
              <a:t>• Echolalia (repetition or echo by patient of the words or phrases of examiner).</a:t>
            </a:r>
          </a:p>
          <a:p>
            <a:pPr algn="just">
              <a:buNone/>
            </a:pPr>
            <a:r>
              <a:rPr lang="en-US" dirty="0" smtClean="0"/>
              <a:t>• Perseveration (persistent repetition of words or themes beyond the point of relevance).</a:t>
            </a:r>
          </a:p>
          <a:p>
            <a:pPr algn="just">
              <a:buNone/>
            </a:pPr>
            <a:r>
              <a:rPr lang="en-US" dirty="0" smtClean="0"/>
              <a:t>• </a:t>
            </a:r>
            <a:r>
              <a:rPr lang="en-US" dirty="0" err="1" smtClean="0"/>
              <a:t>Verbigeration</a:t>
            </a:r>
            <a:r>
              <a:rPr lang="en-US" dirty="0" smtClean="0"/>
              <a:t> (senseless repetition of some words or phrases over and over again).</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85000" lnSpcReduction="10000"/>
          </a:bodyPr>
          <a:lstStyle/>
          <a:p>
            <a:pPr>
              <a:buNone/>
            </a:pPr>
            <a:r>
              <a:rPr lang="en-US" dirty="0" smtClean="0"/>
              <a:t>Delusions of various kinds i.e.,</a:t>
            </a:r>
          </a:p>
          <a:p>
            <a:pPr>
              <a:buNone/>
            </a:pPr>
            <a:r>
              <a:rPr lang="en-US" dirty="0" smtClean="0"/>
              <a:t> 	Delusions of persecution (being persecuted against)</a:t>
            </a:r>
          </a:p>
          <a:p>
            <a:pPr>
              <a:buNone/>
            </a:pPr>
            <a:r>
              <a:rPr lang="en-US" dirty="0" smtClean="0"/>
              <a:t>	Delusions of grandeur (belief that one is especially very powerful, rich, born with a special mission in life)</a:t>
            </a:r>
          </a:p>
          <a:p>
            <a:pPr>
              <a:buNone/>
            </a:pPr>
            <a:r>
              <a:rPr lang="en-US" dirty="0" smtClean="0"/>
              <a:t>	Delusions of reference (being referred to by others)</a:t>
            </a:r>
          </a:p>
          <a:p>
            <a:pPr>
              <a:buNone/>
            </a:pPr>
            <a:r>
              <a:rPr lang="en-US" dirty="0" smtClean="0"/>
              <a:t>    Delusions of control(being controlled by an external force)</a:t>
            </a:r>
          </a:p>
          <a:p>
            <a:pPr>
              <a:buNone/>
            </a:pPr>
            <a:r>
              <a:rPr lang="en-US" dirty="0" smtClean="0"/>
              <a:t>	somatic delusions.</a:t>
            </a:r>
          </a:p>
          <a:p>
            <a:pPr>
              <a:buNone/>
            </a:pPr>
            <a:r>
              <a:rPr lang="en-US" i="1" dirty="0" smtClean="0"/>
              <a:t>3)Disorders of Perception</a:t>
            </a:r>
          </a:p>
          <a:p>
            <a:pPr>
              <a:buNone/>
            </a:pPr>
            <a:r>
              <a:rPr lang="en-US" dirty="0" smtClean="0"/>
              <a:t>	• Auditory hallucinations (described under SFRS).</a:t>
            </a:r>
          </a:p>
          <a:p>
            <a:pPr>
              <a:buNone/>
            </a:pPr>
            <a:r>
              <a:rPr lang="en-US" dirty="0" smtClean="0"/>
              <a:t> 	• Visual hallucinations may sometimes occur along with auditory hallucinations</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buNone/>
            </a:pPr>
            <a:r>
              <a:rPr lang="en-US" i="1" dirty="0" smtClean="0"/>
              <a:t>4)Disorders of Affect</a:t>
            </a:r>
          </a:p>
          <a:p>
            <a:pPr algn="just">
              <a:buNone/>
            </a:pPr>
            <a:r>
              <a:rPr lang="en-US" dirty="0" smtClean="0"/>
              <a:t>	apathy, emotional blunting, emotional shallowness, </a:t>
            </a:r>
            <a:r>
              <a:rPr lang="en-US" dirty="0" err="1" smtClean="0"/>
              <a:t>anhedonia</a:t>
            </a:r>
            <a:r>
              <a:rPr lang="en-US" dirty="0" smtClean="0"/>
              <a:t> and inappropriate emotional response.</a:t>
            </a:r>
          </a:p>
          <a:p>
            <a:pPr algn="just">
              <a:buNone/>
            </a:pPr>
            <a:r>
              <a:rPr lang="en-US" i="1" dirty="0" smtClean="0"/>
              <a:t>5)Disorders of Motor Behavior</a:t>
            </a:r>
          </a:p>
          <a:p>
            <a:pPr algn="just">
              <a:buNone/>
            </a:pPr>
            <a:r>
              <a:rPr lang="en-US" dirty="0" smtClean="0"/>
              <a:t>	There can be either an increase or a decrease in psychomotor activity. Mannerisms, grimacing, stereotypes, decreased self-care and poor grooming are common features</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pPr>
              <a:buNone/>
            </a:pPr>
            <a:r>
              <a:rPr lang="en-US" i="1" dirty="0" smtClean="0"/>
              <a:t>6)Other Features</a:t>
            </a:r>
          </a:p>
          <a:p>
            <a:pPr algn="just">
              <a:buNone/>
            </a:pPr>
            <a:r>
              <a:rPr lang="en-US" dirty="0" smtClean="0"/>
              <a:t>• Decreased functioning in work, social relations and self-care, as compared to earlier life.</a:t>
            </a:r>
          </a:p>
          <a:p>
            <a:pPr algn="just">
              <a:buNone/>
            </a:pPr>
            <a:r>
              <a:rPr lang="en-US" dirty="0" smtClean="0"/>
              <a:t>• Loss of ego boundaries.</a:t>
            </a:r>
          </a:p>
          <a:p>
            <a:pPr algn="just">
              <a:buNone/>
            </a:pPr>
            <a:r>
              <a:rPr lang="en-US" dirty="0" smtClean="0"/>
              <a:t>• Loss of insight.</a:t>
            </a:r>
          </a:p>
          <a:p>
            <a:pPr algn="just">
              <a:buNone/>
            </a:pPr>
            <a:r>
              <a:rPr lang="en-US" dirty="0" smtClean="0"/>
              <a:t>• Poor judgment.</a:t>
            </a:r>
          </a:p>
          <a:p>
            <a:pPr algn="just">
              <a:buNone/>
            </a:pPr>
            <a:r>
              <a:rPr lang="en-US" dirty="0" smtClean="0"/>
              <a:t>•Suicide can occur due to the presence of associated depression, command hallucinations, impulsive behavior.</a:t>
            </a:r>
          </a:p>
          <a:p>
            <a:pPr algn="just">
              <a:buNone/>
            </a:pPr>
            <a:r>
              <a:rPr lang="en-US" dirty="0" smtClean="0"/>
              <a:t>•There is usually no disturbance of consciousness, orientation, attention, memory and intelligence.</a:t>
            </a:r>
          </a:p>
          <a:p>
            <a:pPr algn="just">
              <a:buNone/>
            </a:pPr>
            <a:r>
              <a:rPr lang="en-US" dirty="0" smtClean="0"/>
              <a:t>• There is no underlying organic cause</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0000" lnSpcReduction="20000"/>
          </a:bodyPr>
          <a:lstStyle/>
          <a:p>
            <a:pPr algn="just">
              <a:buNone/>
            </a:pPr>
            <a:r>
              <a:rPr lang="en-US" b="1" dirty="0" smtClean="0"/>
              <a:t>Clinical Types</a:t>
            </a:r>
          </a:p>
          <a:p>
            <a:pPr algn="just">
              <a:buNone/>
            </a:pPr>
            <a:r>
              <a:rPr lang="en-US" i="1" dirty="0" smtClean="0"/>
              <a:t>1)Paranoid Schizophrenia</a:t>
            </a:r>
          </a:p>
          <a:p>
            <a:pPr algn="just">
              <a:buNone/>
            </a:pPr>
            <a:r>
              <a:rPr lang="en-US" dirty="0" smtClean="0"/>
              <a:t>	The word 'paranoid' means 'delusional. 'Paranoid schizophrenia is at present the most common form of schizophrenia.</a:t>
            </a:r>
          </a:p>
          <a:p>
            <a:pPr algn="just">
              <a:buNone/>
            </a:pPr>
            <a:r>
              <a:rPr lang="en-US" dirty="0" smtClean="0"/>
              <a:t>	-</a:t>
            </a:r>
            <a:r>
              <a:rPr lang="en-US" i="1" dirty="0" smtClean="0"/>
              <a:t>Delusions of persecution: In persecutory  </a:t>
            </a:r>
            <a:r>
              <a:rPr lang="en-US" dirty="0" smtClean="0"/>
              <a:t>delusions, individuals believe that they are being malevolently treated in some way.</a:t>
            </a:r>
          </a:p>
          <a:p>
            <a:pPr algn="just">
              <a:buNone/>
            </a:pPr>
            <a:r>
              <a:rPr lang="en-US" i="1" dirty="0" smtClean="0"/>
              <a:t>	-Delusions of jealousy: The content of jealous </a:t>
            </a:r>
            <a:r>
              <a:rPr lang="en-US" dirty="0" smtClean="0"/>
              <a:t>delusions centers around the theme that the person's sexual partner is unfaithful.</a:t>
            </a:r>
          </a:p>
          <a:p>
            <a:pPr>
              <a:buNone/>
            </a:pPr>
            <a:r>
              <a:rPr lang="en-US" i="1" dirty="0" smtClean="0"/>
              <a:t>	-Delusions of grandiosity: Individuals with </a:t>
            </a:r>
            <a:r>
              <a:rPr lang="en-US" dirty="0" smtClean="0"/>
              <a:t>grandiose delusions have irrational ideas regarding their own worth, talent, knowledge or power</a:t>
            </a:r>
          </a:p>
          <a:p>
            <a:pPr>
              <a:buNone/>
            </a:pPr>
            <a:r>
              <a:rPr lang="en-US" dirty="0" smtClean="0"/>
              <a:t>	-Hallucinatory voices that threaten or command the patient, or auditory hallucinations without verbal form, such as whistling, humming and laughing.</a:t>
            </a:r>
          </a:p>
          <a:p>
            <a:pPr>
              <a:buNone/>
            </a:pPr>
            <a:r>
              <a:rPr lang="en-US" dirty="0" smtClean="0"/>
              <a:t>Paranoid schizophrenia has a good prognosis if treated early.</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pPr>
              <a:buNone/>
            </a:pPr>
            <a:r>
              <a:rPr lang="en-US" i="1" dirty="0" smtClean="0"/>
              <a:t>2)Hebephrenic (disorganized) Schizophrenia</a:t>
            </a:r>
          </a:p>
          <a:p>
            <a:pPr algn="just">
              <a:buNone/>
            </a:pPr>
            <a:r>
              <a:rPr lang="en-US" dirty="0" smtClean="0"/>
              <a:t>	It has an early and insidious onset and is often associated with poor premorbid personality. The essential features include marked thought disorder, incoherence, severe loosening of associations and extreme social impairment. Delusions and hallucinations are fragmentary and changeable. Other oddities of behavior include senseless giggling, mirror-gazing, grimacing, mannerisms and so on. The course is chronic and progressively downhill without significant remissions. </a:t>
            </a:r>
          </a:p>
          <a:p>
            <a:pPr>
              <a:buNone/>
            </a:pPr>
            <a:r>
              <a:rPr lang="en-US" dirty="0" smtClean="0"/>
              <a:t> 	Recovery classically never occurs and it has one of the worst prognoses among all the subtypes.</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just">
              <a:buNone/>
            </a:pPr>
            <a:r>
              <a:rPr lang="en-US" dirty="0" smtClean="0"/>
              <a:t>3)</a:t>
            </a:r>
            <a:r>
              <a:rPr lang="en-US" i="1" dirty="0" smtClean="0"/>
              <a:t> Catatonic Schizophrenia</a:t>
            </a:r>
          </a:p>
          <a:p>
            <a:pPr algn="just">
              <a:buNone/>
            </a:pPr>
            <a:r>
              <a:rPr lang="en-US" dirty="0" smtClean="0"/>
              <a:t>	Catatonic (</a:t>
            </a:r>
            <a:r>
              <a:rPr lang="en-US" dirty="0" err="1" smtClean="0"/>
              <a:t>Cata</a:t>
            </a:r>
            <a:r>
              <a:rPr lang="en-US" dirty="0" smtClean="0"/>
              <a:t>-disturbed) schizophrenia is characterized by marked disturbance of motor behavior. This may take the form of catatonic stupor, catatonic excitement and catatonia alternating between excitement and stupor.</a:t>
            </a:r>
          </a:p>
          <a:p>
            <a:pPr>
              <a:buNone/>
            </a:pPr>
            <a:r>
              <a:rPr lang="en-US" i="1" dirty="0" smtClean="0"/>
              <a:t>Clinical features of excited catatonia:</a:t>
            </a:r>
          </a:p>
          <a:p>
            <a:pPr>
              <a:buNone/>
            </a:pPr>
            <a:r>
              <a:rPr lang="en-US" dirty="0" smtClean="0"/>
              <a:t>• Increase in psychomotor activity</a:t>
            </a:r>
          </a:p>
          <a:p>
            <a:pPr algn="just"/>
            <a:r>
              <a:rPr lang="en-US" dirty="0" smtClean="0"/>
              <a:t>Increase in speech production.</a:t>
            </a:r>
          </a:p>
          <a:p>
            <a:pPr algn="just">
              <a:buNone/>
            </a:pPr>
            <a:r>
              <a:rPr lang="en-US" dirty="0" smtClean="0"/>
              <a:t>• Loosening of associations and frank incoherence.</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0000" lnSpcReduction="20000"/>
          </a:bodyPr>
          <a:lstStyle/>
          <a:p>
            <a:pPr algn="just">
              <a:buNone/>
            </a:pPr>
            <a:r>
              <a:rPr lang="en-US" i="1" dirty="0" smtClean="0"/>
              <a:t>Clinical features of retarded catatonia</a:t>
            </a:r>
          </a:p>
          <a:p>
            <a:pPr algn="just"/>
            <a:r>
              <a:rPr lang="en-US" dirty="0" err="1" smtClean="0"/>
              <a:t>Mutism</a:t>
            </a:r>
            <a:r>
              <a:rPr lang="en-US" dirty="0" smtClean="0"/>
              <a:t>: Absence of speech.</a:t>
            </a:r>
          </a:p>
          <a:p>
            <a:pPr algn="just">
              <a:buNone/>
            </a:pPr>
            <a:r>
              <a:rPr lang="en-US" dirty="0" smtClean="0"/>
              <a:t>• 	Rigidity: Maintenance of rigid posture against efforts to be moved.</a:t>
            </a:r>
          </a:p>
          <a:p>
            <a:pPr algn="just">
              <a:buNone/>
            </a:pPr>
            <a:r>
              <a:rPr lang="en-US" dirty="0" smtClean="0"/>
              <a:t>• 	Negativism: A motiveless resistance to all commands and attempts to be moved, or doing just the opposite.</a:t>
            </a:r>
          </a:p>
          <a:p>
            <a:pPr algn="just">
              <a:buNone/>
            </a:pPr>
            <a:r>
              <a:rPr lang="en-US" dirty="0" smtClean="0"/>
              <a:t>• Posturing: Voluntary assumption of an inappropriate and often bizarre posture for long periods of time.</a:t>
            </a:r>
          </a:p>
          <a:p>
            <a:pPr algn="just">
              <a:buNone/>
            </a:pPr>
            <a:r>
              <a:rPr lang="en-US" dirty="0" smtClean="0"/>
              <a:t>• Stupor: Does not react to his surroundings and appears to be unaware of them.</a:t>
            </a:r>
          </a:p>
          <a:p>
            <a:pPr algn="just">
              <a:buNone/>
            </a:pPr>
            <a:r>
              <a:rPr lang="en-US" dirty="0" smtClean="0"/>
              <a:t>• 	Echolalia: Repetition or mimicking of phrases or words heard.</a:t>
            </a:r>
          </a:p>
          <a:p>
            <a:pPr algn="just"/>
            <a:r>
              <a:rPr lang="en-US" dirty="0" err="1" smtClean="0"/>
              <a:t>Echopraxia</a:t>
            </a:r>
            <a:r>
              <a:rPr lang="en-US" dirty="0" smtClean="0"/>
              <a:t>: Repetition or mimicking of actions observed.</a:t>
            </a:r>
          </a:p>
          <a:p>
            <a:pPr algn="just">
              <a:buNone/>
            </a:pPr>
            <a:r>
              <a:rPr lang="en-US" dirty="0" smtClean="0"/>
              <a:t>• 	Waxy flexibility: Parts of body can be placed in positions that will be maintained for long periods of time, even if very uncomfortable</a:t>
            </a:r>
          </a:p>
          <a:p>
            <a:pPr algn="just">
              <a:buNone/>
            </a:pPr>
            <a:r>
              <a:rPr lang="en-US" dirty="0" smtClean="0"/>
              <a:t>	(</a:t>
            </a:r>
            <a:r>
              <a:rPr lang="en-US" dirty="0" err="1" smtClean="0"/>
              <a:t>flexiblelike</a:t>
            </a:r>
            <a:r>
              <a:rPr lang="en-US" dirty="0" smtClean="0"/>
              <a:t> wax).</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pPr algn="just">
              <a:buNone/>
            </a:pPr>
            <a:r>
              <a:rPr lang="en-US" i="1" dirty="0" smtClean="0"/>
              <a:t>4)Residual Schizophrenia</a:t>
            </a:r>
          </a:p>
          <a:p>
            <a:pPr algn="just">
              <a:buNone/>
            </a:pPr>
            <a:r>
              <a:rPr lang="en-US" dirty="0" smtClean="0"/>
              <a:t>	Symptoms of residual schizophrenia include emotional blunting, eccentric behavior, illogical thinking, social withdrawal and loosening of associations. This category should be used when there has been at least one episode of schizophrenia in the past but without prominent psychotic symptoms at present.</a:t>
            </a:r>
          </a:p>
          <a:p>
            <a:pPr algn="just">
              <a:buNone/>
            </a:pPr>
            <a:r>
              <a:rPr lang="en-US" i="1" dirty="0" smtClean="0"/>
              <a:t>5)Undifferentiated Schizophrenia</a:t>
            </a:r>
          </a:p>
          <a:p>
            <a:pPr algn="just">
              <a:buNone/>
            </a:pPr>
            <a:r>
              <a:rPr lang="en-US" dirty="0" smtClean="0"/>
              <a:t>	This category is diagnosed either when features of no subtype are fully present or features of more than one subtype are exhibited.</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pPr algn="just">
              <a:buNone/>
            </a:pPr>
            <a:r>
              <a:rPr lang="en-US" i="1" dirty="0" smtClean="0"/>
              <a:t>6)Simple Schizophrenia</a:t>
            </a:r>
          </a:p>
          <a:p>
            <a:pPr algn="just">
              <a:buNone/>
            </a:pPr>
            <a:r>
              <a:rPr lang="en-US" dirty="0" smtClean="0"/>
              <a:t>	It is characterized by an early and insidious onset,</a:t>
            </a:r>
          </a:p>
          <a:p>
            <a:pPr algn="just">
              <a:buNone/>
            </a:pPr>
            <a:r>
              <a:rPr lang="en-US" dirty="0" smtClean="0"/>
              <a:t>	progressive course, presence of characteristic negative symptoms, vague </a:t>
            </a:r>
            <a:r>
              <a:rPr lang="en-US" dirty="0" err="1" smtClean="0"/>
              <a:t>hypochondriacal</a:t>
            </a:r>
            <a:r>
              <a:rPr lang="en-US" dirty="0" smtClean="0"/>
              <a:t> features, wandering tendency, self-absorbed idleness and aimless activity. It differs from residual schizophrenia in that there never has been an episode with all the typical psychotic symptoms. </a:t>
            </a:r>
          </a:p>
          <a:p>
            <a:pPr algn="just">
              <a:buNone/>
            </a:pPr>
            <a:r>
              <a:rPr lang="en-US" dirty="0" smtClean="0"/>
              <a:t>	The prognosis is very poor.</a:t>
            </a:r>
          </a:p>
          <a:p>
            <a:pPr algn="just">
              <a:buNone/>
            </a:pPr>
            <a:r>
              <a:rPr lang="en-US" i="1" dirty="0" smtClean="0"/>
              <a:t>7)Post-schizophrenic Depression</a:t>
            </a:r>
          </a:p>
          <a:p>
            <a:pPr algn="just">
              <a:buNone/>
            </a:pPr>
            <a:r>
              <a:rPr lang="en-US" dirty="0" smtClean="0"/>
              <a:t>	Depressive features develop in the presence of residual or active features of schizophrenia and are associated with an increased risk of suicide.</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85000" lnSpcReduction="20000"/>
          </a:bodyPr>
          <a:lstStyle/>
          <a:p>
            <a:pPr>
              <a:buNone/>
            </a:pPr>
            <a:r>
              <a:rPr lang="en-US" b="1" dirty="0" smtClean="0"/>
              <a:t>Treatment</a:t>
            </a:r>
          </a:p>
          <a:p>
            <a:pPr>
              <a:buNone/>
            </a:pPr>
            <a:r>
              <a:rPr lang="en-US" i="1" dirty="0" smtClean="0"/>
              <a:t>1)Pharmacotherapy</a:t>
            </a:r>
          </a:p>
          <a:p>
            <a:pPr algn="just">
              <a:buNone/>
            </a:pPr>
            <a:r>
              <a:rPr lang="en-US" dirty="0" smtClean="0"/>
              <a:t>	An acute episode of schizophrenia typically responds to treatment with classic antipsychotic agents, which are most effective in its treatment. Some commonly used drugs include:</a:t>
            </a:r>
          </a:p>
          <a:p>
            <a:r>
              <a:rPr lang="en-US" dirty="0" smtClean="0"/>
              <a:t>Chlorpromazine: 300-1500 mg/ day PO; 50-100mg/day IM</a:t>
            </a:r>
          </a:p>
          <a:p>
            <a:r>
              <a:rPr lang="en-US" dirty="0" err="1" smtClean="0"/>
              <a:t>Fluphenazine</a:t>
            </a:r>
            <a:r>
              <a:rPr lang="en-US" dirty="0" smtClean="0"/>
              <a:t> </a:t>
            </a:r>
            <a:r>
              <a:rPr lang="en-US" dirty="0" err="1" smtClean="0"/>
              <a:t>decanoate</a:t>
            </a:r>
            <a:r>
              <a:rPr lang="en-US" dirty="0" smtClean="0"/>
              <a:t>: 25-50 mg IM every 1-3 weeks</a:t>
            </a:r>
          </a:p>
          <a:p>
            <a:r>
              <a:rPr lang="en-US" dirty="0" smtClean="0"/>
              <a:t>Haloperidol: 5-100 mg/day PO; 5-20 mg/day IM</a:t>
            </a:r>
          </a:p>
          <a:p>
            <a:r>
              <a:rPr lang="en-US" dirty="0" err="1" smtClean="0"/>
              <a:t>Trifluoperazine</a:t>
            </a:r>
            <a:r>
              <a:rPr lang="en-US" dirty="0" smtClean="0"/>
              <a:t>: 15- 60 mg/day PO; 1-5 mg/day IM</a:t>
            </a:r>
          </a:p>
          <a:p>
            <a:r>
              <a:rPr lang="en-US" dirty="0" err="1" smtClean="0"/>
              <a:t>Clozapine</a:t>
            </a:r>
            <a:r>
              <a:rPr lang="en-US" dirty="0" smtClean="0"/>
              <a:t>: 25-450 mg/ day PO</a:t>
            </a:r>
          </a:p>
          <a:p>
            <a:r>
              <a:rPr lang="it-IT" dirty="0" smtClean="0"/>
              <a:t>Risperidone: 2-10 mg/ day PO</a:t>
            </a:r>
          </a:p>
          <a:p>
            <a:r>
              <a:rPr lang="en-US" dirty="0" err="1" smtClean="0"/>
              <a:t>Olanzapine</a:t>
            </a:r>
            <a:r>
              <a:rPr lang="en-US" dirty="0" smtClean="0"/>
              <a:t>: 10-20 mg/day PO</a:t>
            </a:r>
          </a:p>
          <a:p>
            <a:pPr>
              <a:buNone/>
            </a:pP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0000" lnSpcReduction="20000"/>
          </a:bodyPr>
          <a:lstStyle/>
          <a:p>
            <a:pPr>
              <a:buNone/>
            </a:pPr>
            <a:r>
              <a:rPr lang="en-US" i="1" dirty="0" smtClean="0"/>
              <a:t>2) Electroconvulsive Therapy </a:t>
            </a:r>
            <a:r>
              <a:rPr lang="en-US" b="1" i="1" dirty="0" smtClean="0"/>
              <a:t>(ECT)</a:t>
            </a:r>
          </a:p>
          <a:p>
            <a:pPr>
              <a:buNone/>
            </a:pPr>
            <a:r>
              <a:rPr lang="en-US" dirty="0" smtClean="0"/>
              <a:t>Indications for ECT in schizophrenia include:</a:t>
            </a:r>
          </a:p>
          <a:p>
            <a:pPr>
              <a:buNone/>
            </a:pPr>
            <a:r>
              <a:rPr lang="en-US" dirty="0" smtClean="0"/>
              <a:t>• Catatonic stupor</a:t>
            </a:r>
          </a:p>
          <a:p>
            <a:pPr>
              <a:buNone/>
            </a:pPr>
            <a:r>
              <a:rPr lang="en-US" dirty="0" smtClean="0"/>
              <a:t>• Uncontrolled catatonic excitement</a:t>
            </a:r>
          </a:p>
          <a:p>
            <a:pPr>
              <a:buNone/>
            </a:pPr>
            <a:r>
              <a:rPr lang="en-US" dirty="0" smtClean="0"/>
              <a:t>• Severe side-effects with drugs</a:t>
            </a:r>
          </a:p>
          <a:p>
            <a:r>
              <a:rPr lang="en-US" dirty="0" smtClean="0"/>
              <a:t>Schizophrenia refractory to all other forms of treatment</a:t>
            </a:r>
          </a:p>
          <a:p>
            <a:pPr>
              <a:buNone/>
            </a:pPr>
            <a:r>
              <a:rPr lang="en-US" dirty="0" smtClean="0"/>
              <a:t>	Usually 8-12 ECTs are needed</a:t>
            </a:r>
          </a:p>
          <a:p>
            <a:pPr>
              <a:buNone/>
            </a:pPr>
            <a:r>
              <a:rPr lang="en-US" i="1" dirty="0" smtClean="0"/>
              <a:t>3)Psychological Therapies</a:t>
            </a:r>
          </a:p>
          <a:p>
            <a:pPr algn="just"/>
            <a:r>
              <a:rPr lang="en-US" i="1" dirty="0" smtClean="0"/>
              <a:t>Group therapy: The social interaction, sense of </a:t>
            </a:r>
            <a:r>
              <a:rPr lang="en-US" dirty="0" smtClean="0"/>
              <a:t>cohesiveness, identification, and reality testing achieved within the group setting have proven to be highly therapeutic for these individuals.</a:t>
            </a:r>
          </a:p>
          <a:p>
            <a:pPr algn="just"/>
            <a:r>
              <a:rPr lang="en-US" i="1" dirty="0" smtClean="0"/>
              <a:t>Behavior therapy Behavior therapy is useful in </a:t>
            </a:r>
            <a:r>
              <a:rPr lang="en-US" dirty="0" smtClean="0"/>
              <a:t>reducing the frequency of bizarre, disturbing and deviant behavior, and increasing appropriate behaviors.</a:t>
            </a:r>
          </a:p>
          <a:p>
            <a:pPr>
              <a:buNone/>
            </a:pP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64382" y="2489200"/>
            <a:ext cx="7593818" cy="3987800"/>
          </a:xfrm>
        </p:spPr>
        <p:txBody>
          <a:bodyPr>
            <a:normAutofit fontScale="77500" lnSpcReduction="20000"/>
          </a:bodyPr>
          <a:lstStyle/>
          <a:p>
            <a:pPr algn="just"/>
            <a:r>
              <a:rPr lang="en-US" i="1" dirty="0" smtClean="0"/>
              <a:t>Social skills training : Social skills training </a:t>
            </a:r>
            <a:r>
              <a:rPr lang="en-US" dirty="0" smtClean="0"/>
              <a:t>addresses behaviors such as poor eye contact, odd facial expressions and lack of spontaneity in social situations through the use of videotapes, role playing and homework assignments.</a:t>
            </a:r>
          </a:p>
          <a:p>
            <a:pPr algn="just"/>
            <a:r>
              <a:rPr lang="en-US" i="1" dirty="0" smtClean="0"/>
              <a:t>Cognitive therapy :Used to improve cognitive </a:t>
            </a:r>
            <a:r>
              <a:rPr lang="en-US" dirty="0" smtClean="0"/>
              <a:t>distortions like reducing distractibility and correcting judgment.</a:t>
            </a:r>
          </a:p>
          <a:p>
            <a:pPr algn="just"/>
            <a:r>
              <a:rPr lang="en-US" i="1" dirty="0" smtClean="0"/>
              <a:t> Family therapy Family therapy typically consists </a:t>
            </a:r>
            <a:r>
              <a:rPr lang="en-US" dirty="0" smtClean="0"/>
              <a:t>of a brief program of family education about schizophrenia. It has been found that relapse rates of schizophrenia are higher in families with high expressed emotions (EE),where significant others make </a:t>
            </a:r>
            <a:r>
              <a:rPr lang="en-US" i="1" dirty="0" smtClean="0"/>
              <a:t>critical comments, express hostility or show</a:t>
            </a:r>
          </a:p>
          <a:p>
            <a:pPr algn="just"/>
            <a:r>
              <a:rPr lang="en-US" i="1" dirty="0" smtClean="0"/>
              <a:t>emotional over-involvement. The significant others </a:t>
            </a:r>
            <a:r>
              <a:rPr lang="en-US" dirty="0" smtClean="0"/>
              <a:t>are, therefore, taught to decrease expectations and family tensions, apart from being given social skills training to enhance communication and problem solving.</a:t>
            </a:r>
          </a:p>
          <a:p>
            <a:pPr algn="just"/>
            <a:endParaRPr lang="en-US" dirty="0" smtClean="0"/>
          </a:p>
          <a:p>
            <a:pPr algn="just">
              <a:buNone/>
            </a:pPr>
            <a:r>
              <a:rPr lang="en-US" i="1" dirty="0" smtClean="0"/>
              <a:t>4)Psychosocial Rehabilitation</a:t>
            </a:r>
          </a:p>
          <a:p>
            <a:pPr algn="just">
              <a:buNone/>
            </a:pPr>
            <a:r>
              <a:rPr lang="en-US" dirty="0" smtClean="0"/>
              <a:t>	This includes activity therapy to develop the work habit, training in a new vocation or retraining in a previous skill, vocational guidance and independent job placement.</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buNone/>
            </a:pPr>
            <a:r>
              <a:rPr lang="en-US" b="1" dirty="0" smtClean="0"/>
              <a:t>Nursing Management</a:t>
            </a:r>
          </a:p>
          <a:p>
            <a:pPr algn="just">
              <a:buNone/>
            </a:pPr>
            <a:r>
              <a:rPr lang="en-US" dirty="0" smtClean="0"/>
              <a:t>1)Alteration in thought processes related to inability to trust, panic anxiety, evidenced by delusional thinking, inability to concentrate, impaired volition, extreme suspiciousness of others.</a:t>
            </a:r>
          </a:p>
          <a:p>
            <a:pPr algn="just">
              <a:buNone/>
            </a:pPr>
            <a:r>
              <a:rPr lang="en-US" dirty="0" smtClean="0"/>
              <a:t>2)Sensory-perceptual alteration: Auditory  / visual, related to panic anxiety, withdrawal into self, evidenced by inappropriate responses, disordered thought process, poor concentration and disorientation.</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pPr algn="just">
              <a:buNone/>
            </a:pPr>
            <a:r>
              <a:rPr lang="en-US" dirty="0" smtClean="0"/>
              <a:t>3) Social isolation related to inability to trust, panic anxiety, delusional thinking, evidenced by withdrawal, sad, dull affect, preoccupation with own thoughts, expression of feelings of rejection of aloneness imposed by others.</a:t>
            </a:r>
          </a:p>
          <a:p>
            <a:pPr algn="just">
              <a:buNone/>
            </a:pPr>
            <a:r>
              <a:rPr lang="en-US" dirty="0" smtClean="0"/>
              <a:t>4)</a:t>
            </a:r>
            <a:r>
              <a:rPr lang="en-US" i="1" dirty="0" smtClean="0"/>
              <a:t> </a:t>
            </a:r>
            <a:r>
              <a:rPr lang="en-US" dirty="0" smtClean="0"/>
              <a:t>Potential for violence, self-directed or directed at others, related to extreme suspiciousness, panic anxiety, catatonic excitement, rage reactions, command hallucinations, evidenced by physical violence, destruction of objects in the environment, self-destructive behavior or active aggressive suicidal acts.</a:t>
            </a:r>
          </a:p>
          <a:p>
            <a:pPr algn="just">
              <a:buNone/>
            </a:pPr>
            <a:r>
              <a:rPr lang="en-US" dirty="0" smtClean="0"/>
              <a:t>5)</a:t>
            </a:r>
            <a:r>
              <a:rPr lang="en-US" i="1" dirty="0" smtClean="0"/>
              <a:t> </a:t>
            </a:r>
            <a:r>
              <a:rPr lang="en-US" dirty="0" smtClean="0"/>
              <a:t>Impaired verbal communication related to panic anxiety, disordered, unrealistic thinking, evidenced by loosening of associations, echolalia, verbalizations that reflect concrete thinking, and poor eye contact.</a:t>
            </a:r>
          </a:p>
          <a:p>
            <a:pPr algn="just">
              <a:buNone/>
            </a:pPr>
            <a:endParaRPr lang="en-US" dirty="0" smtClean="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just">
              <a:buNone/>
            </a:pPr>
            <a:r>
              <a:rPr lang="en-US" dirty="0" smtClean="0"/>
              <a:t>6)Self-care deficit related to withdrawal, panic anxiety, perceptual or cognitive impairment, evidenced by difficulty in carrying out tasks associated with hygiene, dressing, grooming, eating and toileting.</a:t>
            </a:r>
          </a:p>
          <a:p>
            <a:pPr algn="just">
              <a:buNone/>
            </a:pPr>
            <a:r>
              <a:rPr lang="en-US" dirty="0" smtClean="0"/>
              <a:t>7) Ineffective family coping related to highly ambivalent family relationships, impaired family communication, evidenced by neglectful care of the client, extreme denial or prolonged over concern regarding his illness.</a:t>
            </a:r>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docProps/app.xml><?xml version="1.0" encoding="utf-8"?>
<Properties xmlns="http://schemas.openxmlformats.org/officeDocument/2006/extended-properties" xmlns:vt="http://schemas.openxmlformats.org/officeDocument/2006/docPropsVTypes">
  <Template>Ion Boardroom</Template>
  <TotalTime>83</TotalTime>
  <Words>805</Words>
  <Application>Microsoft Office PowerPoint</Application>
  <PresentationFormat>On-screen Show (4:3)</PresentationFormat>
  <Paragraphs>147</Paragraphs>
  <Slides>23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23</vt:i4>
      </vt:variant>
    </vt:vector>
  </HeadingPairs>
  <TitlesOfParts>
    <vt:vector size="27" baseType="lpstr">
      <vt:lpstr>Arial</vt:lpstr>
      <vt:lpstr>Century Gothic</vt:lpstr>
      <vt:lpstr>Wingdings 3</vt:lpstr>
      <vt:lpstr>Ion Boardroom</vt:lpstr>
      <vt:lpstr>SCHIZOPHRENIA</vt:lpstr>
      <vt:lpstr>SCHIZORPHRENIA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SCHIZOPHRENIA</dc:title>
  <dc:creator>Admin</dc:creator>
  <cp:lastModifiedBy>RITIKA</cp:lastModifiedBy>
  <cp:revision>14</cp:revision>
  <dcterms:created xsi:type="dcterms:W3CDTF">2006-08-16T00:00:00Z</dcterms:created>
  <dcterms:modified xsi:type="dcterms:W3CDTF">2021-02-22T14:13:29Z</dcterms:modified>
</cp:coreProperties>
</file>