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2" r:id="rId2"/>
  </p:sldMasterIdLst>
  <p:sldIdLst>
    <p:sldId id="300" r:id="rId3"/>
    <p:sldId id="256" r:id="rId4"/>
    <p:sldId id="257" r:id="rId5"/>
    <p:sldId id="258" r:id="rId6"/>
    <p:sldId id="301" r:id="rId7"/>
    <p:sldId id="259" r:id="rId8"/>
    <p:sldId id="287" r:id="rId9"/>
    <p:sldId id="289" r:id="rId10"/>
    <p:sldId id="290" r:id="rId11"/>
    <p:sldId id="291" r:id="rId12"/>
    <p:sldId id="292" r:id="rId13"/>
    <p:sldId id="294" r:id="rId14"/>
    <p:sldId id="295" r:id="rId15"/>
    <p:sldId id="296" r:id="rId16"/>
    <p:sldId id="298" r:id="rId17"/>
    <p:sldId id="299" r:id="rId18"/>
    <p:sldId id="305" r:id="rId19"/>
    <p:sldId id="306" r:id="rId20"/>
    <p:sldId id="307" r:id="rId21"/>
    <p:sldId id="260" r:id="rId22"/>
    <p:sldId id="261" r:id="rId23"/>
    <p:sldId id="262" r:id="rId24"/>
    <p:sldId id="263" r:id="rId25"/>
    <p:sldId id="264" r:id="rId26"/>
    <p:sldId id="265" r:id="rId27"/>
    <p:sldId id="266" r:id="rId28"/>
    <p:sldId id="268" r:id="rId29"/>
    <p:sldId id="270" r:id="rId30"/>
    <p:sldId id="271" r:id="rId31"/>
    <p:sldId id="308" r:id="rId32"/>
    <p:sldId id="309" r:id="rId33"/>
    <p:sldId id="310" r:id="rId34"/>
    <p:sldId id="284" r:id="rId35"/>
    <p:sldId id="285" r:id="rId36"/>
    <p:sldId id="311" r:id="rId37"/>
    <p:sldId id="312" r:id="rId38"/>
    <p:sldId id="313" r:id="rId39"/>
    <p:sldId id="314" r:id="rId40"/>
    <p:sldId id="315" r:id="rId41"/>
    <p:sldId id="316" r:id="rId42"/>
    <p:sldId id="317" r:id="rId43"/>
    <p:sldId id="319" r:id="rId44"/>
    <p:sldId id="320" r:id="rId45"/>
    <p:sldId id="322" r:id="rId46"/>
    <p:sldId id="324" r:id="rId47"/>
    <p:sldId id="325" r:id="rId48"/>
    <p:sldId id="321" r:id="rId49"/>
    <p:sldId id="323" r:id="rId50"/>
    <p:sldId id="326" r:id="rId51"/>
    <p:sldId id="327" r:id="rId52"/>
    <p:sldId id="336" r:id="rId53"/>
    <p:sldId id="329" r:id="rId54"/>
    <p:sldId id="328" r:id="rId55"/>
    <p:sldId id="330" r:id="rId56"/>
    <p:sldId id="337" r:id="rId57"/>
    <p:sldId id="338" r:id="rId58"/>
    <p:sldId id="332" r:id="rId59"/>
    <p:sldId id="283" r:id="rId60"/>
    <p:sldId id="333" r:id="rId61"/>
    <p:sldId id="342" r:id="rId62"/>
    <p:sldId id="341" r:id="rId63"/>
    <p:sldId id="335" r:id="rId64"/>
    <p:sldId id="334" r:id="rId65"/>
    <p:sldId id="339" r:id="rId66"/>
    <p:sldId id="340" r:id="rId67"/>
    <p:sldId id="343" r:id="rId68"/>
    <p:sldId id="348" r:id="rId69"/>
    <p:sldId id="351" r:id="rId70"/>
    <p:sldId id="349" r:id="rId71"/>
    <p:sldId id="350" r:id="rId72"/>
    <p:sldId id="293" r:id="rId73"/>
    <p:sldId id="352" r:id="rId74"/>
    <p:sldId id="344" r:id="rId75"/>
    <p:sldId id="345" r:id="rId76"/>
    <p:sldId id="346" r:id="rId77"/>
    <p:sldId id="347"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4" d="100"/>
          <a:sy n="64" d="100"/>
        </p:scale>
        <p:origin x="-108" y="-2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0087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B223784-A2EF-4316-9F87-AA2291D79343}" type="datetimeFigureOut">
              <a:rPr lang="en-IN" smtClean="0"/>
              <a:pPr/>
              <a:t>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239145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40271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310227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87048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36449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92100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273222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12204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28494-B18E-4093-AF71-A68BFF874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9B1729D-6053-45A8-A9BE-73C3784EA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66B8374-6025-464B-B420-3BD99B2531A3}"/>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a:extLst>
              <a:ext uri="{FF2B5EF4-FFF2-40B4-BE49-F238E27FC236}">
                <a16:creationId xmlns:a16="http://schemas.microsoft.com/office/drawing/2014/main" xmlns="" id="{C3AAF848-C9C8-44E4-B3C0-5B6F3CFF3A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78CEA81-B947-48A7-BB3B-74AEEC85ED60}"/>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68213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09CA5-A440-4F41-A7C0-123E896FBC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8086B08-D39B-4D96-8C2E-7AC8A42017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43426C2-D9BA-4C14-B04A-F4C116F6ABA4}"/>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a:extLst>
              <a:ext uri="{FF2B5EF4-FFF2-40B4-BE49-F238E27FC236}">
                <a16:creationId xmlns:a16="http://schemas.microsoft.com/office/drawing/2014/main" xmlns="" id="{D5C18DEF-5EDF-4DAC-9939-36A61F3C57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29EDEE-9469-4947-BE29-8295FCC0C70D}"/>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69778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500291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C4077-894E-4E1A-9018-A8E721FD3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04BAE6D-4F23-4C6D-9209-A40D1915A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BADAF4-BE4F-4B67-A456-1B752E42BF96}"/>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a:extLst>
              <a:ext uri="{FF2B5EF4-FFF2-40B4-BE49-F238E27FC236}">
                <a16:creationId xmlns:a16="http://schemas.microsoft.com/office/drawing/2014/main" xmlns="" id="{C99EB2A7-FFE1-4AA5-907A-62FB35EF40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669EF20-BFA9-4AE6-8B00-CCEBE0C599E6}"/>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60276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1EE04-2BC4-4F01-856F-844BF7202F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B9DCD2F-34AE-4F22-9A1C-AA4C51B821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66804609-39FD-4D9A-BAAE-8C4A3500F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9DE3BEC-32D6-40B0-8E65-C2009450A96C}"/>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6" name="Footer Placeholder 5">
            <a:extLst>
              <a:ext uri="{FF2B5EF4-FFF2-40B4-BE49-F238E27FC236}">
                <a16:creationId xmlns:a16="http://schemas.microsoft.com/office/drawing/2014/main" xmlns="" id="{9E1CE4D0-C86B-4F2D-B15C-C39433178E3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9C4B14B-1B03-4A77-BCFA-67B246F90369}"/>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2451689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F33A2-85B1-4514-BDF8-26BFBBCA908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B7B9A6A-5BF8-4BF1-AC7F-398B46C2E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746B236-1A99-43B3-A0C0-12F5B2C6CD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947DD5F-E6B2-4F43-8C4D-1FF6DF980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47D1122-9729-4EC0-BF09-F0557A39F7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0AEF6E2-E1AF-4D40-9015-27835F3E1EF8}"/>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8" name="Footer Placeholder 7">
            <a:extLst>
              <a:ext uri="{FF2B5EF4-FFF2-40B4-BE49-F238E27FC236}">
                <a16:creationId xmlns:a16="http://schemas.microsoft.com/office/drawing/2014/main" xmlns="" id="{D738158F-4C38-4E9D-B1B2-C3A126369F3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DAE3910A-DEFF-46E4-861D-AA1F4A6C69CE}"/>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67212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559F5-0F55-4BF9-A045-D6DE123D862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8B38DA04-EFB5-441C-A0FB-B38FBCA42EF0}"/>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4" name="Footer Placeholder 3">
            <a:extLst>
              <a:ext uri="{FF2B5EF4-FFF2-40B4-BE49-F238E27FC236}">
                <a16:creationId xmlns:a16="http://schemas.microsoft.com/office/drawing/2014/main" xmlns="" id="{29B5D66A-B3B1-4B9A-AA04-2906272B1EE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C2165551-1171-4B71-B835-BED0437839F7}"/>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37257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A74353E-CDDB-4B81-A474-ECE73EF2445D}"/>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3" name="Footer Placeholder 2">
            <a:extLst>
              <a:ext uri="{FF2B5EF4-FFF2-40B4-BE49-F238E27FC236}">
                <a16:creationId xmlns:a16="http://schemas.microsoft.com/office/drawing/2014/main" xmlns="" id="{4BCDAE21-9142-48AA-8FA4-BCE26FA2169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7BD6DE7D-BF76-433A-B664-AD7F6FD49B17}"/>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853175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04C9D-734C-4BC8-AF86-AF32A3122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1E82A56-E8D3-426E-8F9E-F61BF877B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A4A0A78A-EBBC-4BC6-B084-4FD8944A1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4D7AC71-FBA2-40CD-8E17-21D326C94012}"/>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6" name="Footer Placeholder 5">
            <a:extLst>
              <a:ext uri="{FF2B5EF4-FFF2-40B4-BE49-F238E27FC236}">
                <a16:creationId xmlns:a16="http://schemas.microsoft.com/office/drawing/2014/main" xmlns="" id="{038DDFC7-AF72-4438-8C86-EC62EAC9A4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DF78E6F-0B35-458F-8188-EB33AD872686}"/>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400798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F9AD4-AF20-4342-BC08-DA467EF42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B846EFC-7375-4890-BB76-9B259B8A0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4BB8857D-33BB-44EF-B38A-6DC8D7BC8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EBE23A5-9815-4DBF-9A9D-B39A2D00530B}"/>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6" name="Footer Placeholder 5">
            <a:extLst>
              <a:ext uri="{FF2B5EF4-FFF2-40B4-BE49-F238E27FC236}">
                <a16:creationId xmlns:a16="http://schemas.microsoft.com/office/drawing/2014/main" xmlns="" id="{6F956D25-7EAB-4747-B296-3A9A4FB3EB2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AE3F86B6-34E5-41EA-AAF1-D1780D6C8BCA}"/>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33823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E6463-A5C0-497D-9E13-4F5CD5D422D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AAA8A67-EDAB-4812-9005-1CF13D1C0C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B97D09D-1000-4E76-B696-CEEFEC0CDC14}"/>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a:extLst>
              <a:ext uri="{FF2B5EF4-FFF2-40B4-BE49-F238E27FC236}">
                <a16:creationId xmlns:a16="http://schemas.microsoft.com/office/drawing/2014/main" xmlns="" id="{A21931C9-7F6E-4F7B-86F2-E279E02C5F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4DC1769-7B0C-4660-8A80-421065A76CB1}"/>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941095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034FD2-7C42-4C58-88A9-ED5FF4A97B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5C5BCB7-A1BD-45A4-944C-4F20320DCD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005CDF5-1D9A-47BD-8776-534C49C11D4A}"/>
              </a:ext>
            </a:extLst>
          </p:cNvPr>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a:extLst>
              <a:ext uri="{FF2B5EF4-FFF2-40B4-BE49-F238E27FC236}">
                <a16:creationId xmlns:a16="http://schemas.microsoft.com/office/drawing/2014/main" xmlns="" id="{BAB3327D-B430-487E-B5BA-AC3E38BF4F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BA20D9C-0585-4103-B6F9-844F821BE216}"/>
              </a:ext>
            </a:extLst>
          </p:cNvPr>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1548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409188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223784-A2EF-4316-9F87-AA2291D79343}" type="datetimeFigureOut">
              <a:rPr lang="en-IN" smtClean="0"/>
              <a:pPr/>
              <a:t>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271208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23784-A2EF-4316-9F87-AA2291D79343}" type="datetimeFigureOut">
              <a:rPr lang="en-IN" smtClean="0"/>
              <a:pPr/>
              <a:t>10/8/2020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37414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80476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47887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B223784-A2EF-4316-9F87-AA2291D79343}" type="datetimeFigureOut">
              <a:rPr lang="en-IN" smtClean="0"/>
              <a:pPr/>
              <a:t>10/8/2020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154032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B223784-A2EF-4316-9F87-AA2291D79343}" type="datetimeFigureOut">
              <a:rPr lang="en-IN" smtClean="0"/>
              <a:pPr/>
              <a:t>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274456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B223784-A2EF-4316-9F87-AA2291D79343}" type="datetimeFigureOut">
              <a:rPr lang="en-IN" smtClean="0"/>
              <a:pPr/>
              <a:t>10/8/2020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29006168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B19594-A4BF-4774-843F-B68C693BC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E39F543-8744-4E9C-99FF-1C916F970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585CF50-5FF7-4345-8510-322080572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23784-A2EF-4316-9F87-AA2291D79343}" type="datetimeFigureOut">
              <a:rPr lang="en-IN" smtClean="0"/>
              <a:pPr/>
              <a:t>10/8/2020</a:t>
            </a:fld>
            <a:endParaRPr lang="en-IN"/>
          </a:p>
        </p:txBody>
      </p:sp>
      <p:sp>
        <p:nvSpPr>
          <p:cNvPr id="5" name="Footer Placeholder 4">
            <a:extLst>
              <a:ext uri="{FF2B5EF4-FFF2-40B4-BE49-F238E27FC236}">
                <a16:creationId xmlns:a16="http://schemas.microsoft.com/office/drawing/2014/main" xmlns="" id="{FF24F2DF-0B0F-4AE2-B1A6-A51C51252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BED0E13D-ADB1-4C9A-B8FF-89F2A6582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27D2-F626-43C5-AE17-E94EB9A79F8A}" type="slidenum">
              <a:rPr lang="en-IN" smtClean="0"/>
              <a:pPr/>
              <a:t>‹#›</a:t>
            </a:fld>
            <a:endParaRPr lang="en-IN"/>
          </a:p>
        </p:txBody>
      </p:sp>
    </p:spTree>
    <p:extLst>
      <p:ext uri="{BB962C8B-B14F-4D97-AF65-F5344CB8AC3E}">
        <p14:creationId xmlns:p14="http://schemas.microsoft.com/office/powerpoint/2010/main" xmlns="" val="424509793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Medical_gloves" TargetMode="External"/><Relationship Id="rId2" Type="http://schemas.openxmlformats.org/officeDocument/2006/relationships/hyperlink" Target="https://en.wikipedia.org/wiki/Medicine" TargetMode="External"/><Relationship Id="rId1" Type="http://schemas.openxmlformats.org/officeDocument/2006/relationships/slideLayout" Target="../slideLayouts/slideLayout2.xml"/><Relationship Id="rId6" Type="http://schemas.openxmlformats.org/officeDocument/2006/relationships/hyperlink" Target="https://en.wikipedia.org/wiki/Body_substance_isolation" TargetMode="External"/><Relationship Id="rId5" Type="http://schemas.openxmlformats.org/officeDocument/2006/relationships/hyperlink" Target="https://en.wikipedia.org/wiki/Face_shield" TargetMode="External"/><Relationship Id="rId4" Type="http://schemas.openxmlformats.org/officeDocument/2006/relationships/hyperlink" Target="https://en.wikipedia.org/wiki/Goggle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Cerebrospinal_fluid" TargetMode="External"/><Relationship Id="rId13" Type="http://schemas.openxmlformats.org/officeDocument/2006/relationships/hyperlink" Target="https://en.wikipedia.org/wiki/Urine" TargetMode="External"/><Relationship Id="rId18" Type="http://schemas.openxmlformats.org/officeDocument/2006/relationships/hyperlink" Target="https://en.wikipedia.org/wiki/Sputum" TargetMode="External"/><Relationship Id="rId3" Type="http://schemas.openxmlformats.org/officeDocument/2006/relationships/hyperlink" Target="https://en.wikipedia.org/wiki/Blood" TargetMode="External"/><Relationship Id="rId7" Type="http://schemas.openxmlformats.org/officeDocument/2006/relationships/hyperlink" Target="https://en.wikipedia.org/wiki/Amniotic_fluid" TargetMode="External"/><Relationship Id="rId12" Type="http://schemas.openxmlformats.org/officeDocument/2006/relationships/hyperlink" Target="https://en.wikipedia.org/wiki/Feces" TargetMode="External"/><Relationship Id="rId17" Type="http://schemas.openxmlformats.org/officeDocument/2006/relationships/hyperlink" Target="https://en.wikipedia.org/wiki/Perspiration" TargetMode="External"/><Relationship Id="rId2" Type="http://schemas.openxmlformats.org/officeDocument/2006/relationships/hyperlink" Target="https://en.wikipedia.org/wiki/Pathogen" TargetMode="External"/><Relationship Id="rId16" Type="http://schemas.openxmlformats.org/officeDocument/2006/relationships/hyperlink" Target="https://en.wikipedia.org/wiki/Vomitus" TargetMode="External"/><Relationship Id="rId1" Type="http://schemas.openxmlformats.org/officeDocument/2006/relationships/slideLayout" Target="../slideLayouts/slideLayout2.xml"/><Relationship Id="rId6" Type="http://schemas.openxmlformats.org/officeDocument/2006/relationships/hyperlink" Target="https://en.wikipedia.org/wiki/Synovial_fluid" TargetMode="External"/><Relationship Id="rId11" Type="http://schemas.openxmlformats.org/officeDocument/2006/relationships/hyperlink" Target="https://en.wikipedia.org/wiki/Pericardial_fluid" TargetMode="External"/><Relationship Id="rId5" Type="http://schemas.openxmlformats.org/officeDocument/2006/relationships/hyperlink" Target="https://en.wikipedia.org/wiki/Vaginal_secretion" TargetMode="External"/><Relationship Id="rId15" Type="http://schemas.openxmlformats.org/officeDocument/2006/relationships/hyperlink" Target="https://en.wikipedia.org/wiki/Nasal_secretion" TargetMode="External"/><Relationship Id="rId10" Type="http://schemas.openxmlformats.org/officeDocument/2006/relationships/hyperlink" Target="https://en.wikipedia.org/wiki/Peritoneal_fluid" TargetMode="External"/><Relationship Id="rId19" Type="http://schemas.openxmlformats.org/officeDocument/2006/relationships/hyperlink" Target="https://en.wikipedia.org/wiki/Saliva" TargetMode="External"/><Relationship Id="rId4" Type="http://schemas.openxmlformats.org/officeDocument/2006/relationships/hyperlink" Target="https://en.wikipedia.org/wiki/Semen" TargetMode="External"/><Relationship Id="rId9" Type="http://schemas.openxmlformats.org/officeDocument/2006/relationships/hyperlink" Target="https://en.wikipedia.org/wiki/Pleural_fluid" TargetMode="External"/><Relationship Id="rId14" Type="http://schemas.openxmlformats.org/officeDocument/2006/relationships/hyperlink" Target="https://en.wikipedia.org/wiki/Universal_precaution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Scalpel" TargetMode="External"/><Relationship Id="rId2" Type="http://schemas.openxmlformats.org/officeDocument/2006/relationships/hyperlink" Target="https://en.wikipedia.org/wiki/Hypodermic_need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Body_substance_isolation" TargetMode="External"/><Relationship Id="rId13" Type="http://schemas.openxmlformats.org/officeDocument/2006/relationships/hyperlink" Target="https://en.wikipedia.org/w/index.php?title=Shoe_cover&amp;action=edit&amp;redlink=1" TargetMode="External"/><Relationship Id="rId3" Type="http://schemas.openxmlformats.org/officeDocument/2006/relationships/hyperlink" Target="https://en.wikipedia.org/wiki/Urine" TargetMode="External"/><Relationship Id="rId7" Type="http://schemas.openxmlformats.org/officeDocument/2006/relationships/hyperlink" Target="https://en.wikipedia.org/wiki/Hepatitis" TargetMode="External"/><Relationship Id="rId12" Type="http://schemas.openxmlformats.org/officeDocument/2006/relationships/hyperlink" Target="https://en.wikipedia.org/wiki/Medical_gloves" TargetMode="External"/><Relationship Id="rId2" Type="http://schemas.openxmlformats.org/officeDocument/2006/relationships/hyperlink" Target="https://en.wikipedia.org/wiki/Blood" TargetMode="External"/><Relationship Id="rId1" Type="http://schemas.openxmlformats.org/officeDocument/2006/relationships/slideLayout" Target="../slideLayouts/slideLayout2.xml"/><Relationship Id="rId6" Type="http://schemas.openxmlformats.org/officeDocument/2006/relationships/hyperlink" Target="https://en.wikipedia.org/wiki/HIV" TargetMode="External"/><Relationship Id="rId11" Type="http://schemas.openxmlformats.org/officeDocument/2006/relationships/hyperlink" Target="https://en.wikipedia.org/wiki/Hospital_gown" TargetMode="External"/><Relationship Id="rId5" Type="http://schemas.openxmlformats.org/officeDocument/2006/relationships/hyperlink" Target="https://en.wikipedia.org/wiki/Tears" TargetMode="External"/><Relationship Id="rId15" Type="http://schemas.openxmlformats.org/officeDocument/2006/relationships/hyperlink" Target="https://en.wikipedia.org/wiki/Glasses" TargetMode="External"/><Relationship Id="rId10" Type="http://schemas.openxmlformats.org/officeDocument/2006/relationships/hyperlink" Target="https://en.wikipedia.org/wiki/Pathogen" TargetMode="External"/><Relationship Id="rId4" Type="http://schemas.openxmlformats.org/officeDocument/2006/relationships/hyperlink" Target="https://en.wikipedia.org/wiki/Feces" TargetMode="External"/><Relationship Id="rId9" Type="http://schemas.openxmlformats.org/officeDocument/2006/relationships/hyperlink" Target="https://en.wikipedia.org/wiki/Universal_precautions" TargetMode="External"/><Relationship Id="rId14" Type="http://schemas.openxmlformats.org/officeDocument/2006/relationships/hyperlink" Target="https://en.wikipedia.org/wiki/Surgical_mask"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Medicine" TargetMode="External"/><Relationship Id="rId3" Type="http://schemas.openxmlformats.org/officeDocument/2006/relationships/hyperlink" Target="https://en.wikipedia.org/wiki/Pathogenic_bacteria" TargetMode="External"/><Relationship Id="rId7" Type="http://schemas.openxmlformats.org/officeDocument/2006/relationships/hyperlink" Target="https://en.wikipedia.org/wiki/Surgery" TargetMode="External"/><Relationship Id="rId2" Type="http://schemas.openxmlformats.org/officeDocument/2006/relationships/hyperlink" Target="https://en.wikipedia.org/wiki/Pathogen" TargetMode="External"/><Relationship Id="rId1" Type="http://schemas.openxmlformats.org/officeDocument/2006/relationships/slideLayout" Target="../slideLayouts/slideLayout2.xml"/><Relationship Id="rId6" Type="http://schemas.openxmlformats.org/officeDocument/2006/relationships/hyperlink" Target="https://en.wikipedia.org/wiki/Parasitism" TargetMode="External"/><Relationship Id="rId5" Type="http://schemas.openxmlformats.org/officeDocument/2006/relationships/hyperlink" Target="https://en.wikipedia.org/wiki/Pathogenic_fungi" TargetMode="External"/><Relationship Id="rId10" Type="http://schemas.openxmlformats.org/officeDocument/2006/relationships/hyperlink" Target="https://en.wikipedia.org/wiki/Sterilization_(microbiology)" TargetMode="External"/><Relationship Id="rId4" Type="http://schemas.openxmlformats.org/officeDocument/2006/relationships/hyperlink" Target="https://en.wikipedia.org/wiki/Virus" TargetMode="External"/><Relationship Id="rId9" Type="http://schemas.openxmlformats.org/officeDocument/2006/relationships/hyperlink" Target="https://en.wikipedia.org/wiki/Infec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Ash" TargetMode="External"/><Relationship Id="rId7" Type="http://schemas.openxmlformats.org/officeDocument/2006/relationships/hyperlink" Target="https://en.wikipedia.org/wiki/Respiratory_disease" TargetMode="External"/><Relationship Id="rId2" Type="http://schemas.openxmlformats.org/officeDocument/2006/relationships/hyperlink" Target="https://en.wikipedia.org/wiki/Microorganism" TargetMode="External"/><Relationship Id="rId1" Type="http://schemas.openxmlformats.org/officeDocument/2006/relationships/slideLayout" Target="../slideLayouts/slideLayout2.xml"/><Relationship Id="rId6" Type="http://schemas.openxmlformats.org/officeDocument/2006/relationships/hyperlink" Target="https://en.wikipedia.org/wiki/Fecal%E2%80%93oral_route" TargetMode="External"/><Relationship Id="rId5" Type="http://schemas.openxmlformats.org/officeDocument/2006/relationships/hyperlink" Target="https://en.wikipedia.org/wiki/Cholera" TargetMode="External"/><Relationship Id="rId4" Type="http://schemas.openxmlformats.org/officeDocument/2006/relationships/hyperlink" Target="https://en.wikipedia.org/wiki/Diarrhe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Infection" TargetMode="External"/><Relationship Id="rId2" Type="http://schemas.openxmlformats.org/officeDocument/2006/relationships/hyperlink" Target="https://en.wikipedia.org/wiki/Wast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en.wikipedia.org/wiki/Physician" TargetMode="External"/><Relationship Id="rId13" Type="http://schemas.openxmlformats.org/officeDocument/2006/relationships/hyperlink" Target="https://en.wikipedia.org/wiki/Funeral_home" TargetMode="External"/><Relationship Id="rId3" Type="http://schemas.openxmlformats.org/officeDocument/2006/relationships/hyperlink" Target="https://en.wikipedia.org/wiki/Health_clinic" TargetMode="External"/><Relationship Id="rId7" Type="http://schemas.openxmlformats.org/officeDocument/2006/relationships/hyperlink" Target="https://en.wikipedia.org/wiki/Laboratories" TargetMode="External"/><Relationship Id="rId12" Type="http://schemas.openxmlformats.org/officeDocument/2006/relationships/hyperlink" Target="https://en.wikipedia.org/wiki/Morgue" TargetMode="External"/><Relationship Id="rId2" Type="http://schemas.openxmlformats.org/officeDocument/2006/relationships/hyperlink" Target="https://en.wikipedia.org/wiki/Hospital" TargetMode="External"/><Relationship Id="rId1" Type="http://schemas.openxmlformats.org/officeDocument/2006/relationships/slideLayout" Target="../slideLayouts/slideLayout2.xml"/><Relationship Id="rId6" Type="http://schemas.openxmlformats.org/officeDocument/2006/relationships/hyperlink" Target="https://en.wikipedia.org/wiki/Medical_research" TargetMode="External"/><Relationship Id="rId11" Type="http://schemas.openxmlformats.org/officeDocument/2006/relationships/hyperlink" Target="https://en.wikipedia.org/wiki/Home_health_care" TargetMode="External"/><Relationship Id="rId5" Type="http://schemas.openxmlformats.org/officeDocument/2006/relationships/hyperlink" Target="https://en.wikipedia.org/wiki/Emergency_medical_services" TargetMode="External"/><Relationship Id="rId10" Type="http://schemas.openxmlformats.org/officeDocument/2006/relationships/hyperlink" Target="https://en.wikipedia.org/wiki/Veterinarian" TargetMode="External"/><Relationship Id="rId4" Type="http://schemas.openxmlformats.org/officeDocument/2006/relationships/hyperlink" Target="https://en.wikipedia.org/wiki/Nursing_home" TargetMode="External"/><Relationship Id="rId9" Type="http://schemas.openxmlformats.org/officeDocument/2006/relationships/hyperlink" Target="https://en.wikipedia.org/wiki/Dentist" TargetMode="External"/><Relationship Id="rId14" Type="http://schemas.openxmlformats.org/officeDocument/2006/relationships/hyperlink" Target="https://en.wikipedia.org/wiki/Laboratory"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Industrial_waste" TargetMode="External"/><Relationship Id="rId2" Type="http://schemas.openxmlformats.org/officeDocument/2006/relationships/hyperlink" Target="https://en.wikipedia.org/wiki/Hazardous_waste" TargetMode="External"/><Relationship Id="rId1" Type="http://schemas.openxmlformats.org/officeDocument/2006/relationships/slideLayout" Target="../slideLayouts/slideLayout2.xml"/><Relationship Id="rId6" Type="http://schemas.openxmlformats.org/officeDocument/2006/relationships/hyperlink" Target="https://en.wikipedia.org/wiki/Formalin" TargetMode="External"/><Relationship Id="rId5" Type="http://schemas.openxmlformats.org/officeDocument/2006/relationships/hyperlink" Target="https://en.wikipedia.org/wiki/Radioactive" TargetMode="External"/><Relationship Id="rId4" Type="http://schemas.openxmlformats.org/officeDocument/2006/relationships/hyperlink" Target="https://en.wikipedia.org/wiki/Chemica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EF6AE9A-21D3-433E-9893-37E26A8C0D2D}"/>
              </a:ext>
            </a:extLst>
          </p:cNvPr>
          <p:cNvSpPr/>
          <p:nvPr/>
        </p:nvSpPr>
        <p:spPr>
          <a:xfrm>
            <a:off x="1232389" y="805160"/>
            <a:ext cx="9860584" cy="4154984"/>
          </a:xfrm>
          <a:prstGeom prst="rect">
            <a:avLst/>
          </a:prstGeom>
          <a:noFill/>
        </p:spPr>
        <p:txBody>
          <a:bodyPr wrap="none" lIns="91440" tIns="45720" rIns="91440" bIns="45720">
            <a:spAutoFit/>
          </a:bodyPr>
          <a:lstStyle/>
          <a:p>
            <a:pPr algn="ctr"/>
            <a:r>
              <a:rPr lang="en-US" sz="8800" dirty="0">
                <a:ln w="0"/>
                <a:effectLst>
                  <a:outerShdw blurRad="38100" dist="19050" dir="2700000" algn="tl" rotWithShape="0">
                    <a:schemeClr val="dk1">
                      <a:alpha val="40000"/>
                    </a:schemeClr>
                  </a:outerShdw>
                </a:effectLst>
              </a:rPr>
              <a:t>INFECTION CONTROL</a:t>
            </a:r>
          </a:p>
          <a:p>
            <a:pPr algn="ctr"/>
            <a:r>
              <a:rPr lang="en-US" sz="8800" dirty="0">
                <a:ln w="0"/>
                <a:effectLst>
                  <a:outerShdw blurRad="38100" dist="19050" dir="2700000" algn="tl" rotWithShape="0">
                    <a:schemeClr val="dk1">
                      <a:alpha val="40000"/>
                    </a:schemeClr>
                  </a:outerShdw>
                </a:effectLst>
              </a:rPr>
              <a:t>AND </a:t>
            </a:r>
          </a:p>
          <a:p>
            <a:pPr algn="ctr"/>
            <a:r>
              <a:rPr lang="en-US" sz="8800" dirty="0">
                <a:ln w="0"/>
                <a:effectLst>
                  <a:outerShdw blurRad="38100" dist="19050" dir="2700000" algn="tl" rotWithShape="0">
                    <a:schemeClr val="dk1">
                      <a:alpha val="40000"/>
                    </a:schemeClr>
                  </a:outerShdw>
                </a:effectLst>
              </a:rPr>
              <a:t>CLINICAL  SETTING</a:t>
            </a:r>
            <a:endParaRPr lang="en-US" sz="8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26724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33475" y="1449069"/>
            <a:ext cx="9372600" cy="4061561"/>
          </a:xfrm>
          <a:prstGeom prst="rect">
            <a:avLst/>
          </a:prstGeom>
        </p:spPr>
        <p:txBody>
          <a:bodyPr vert="horz" wrap="square" lIns="0" tIns="12700" rIns="0" bIns="0" rtlCol="0">
            <a:spAutoFit/>
          </a:bodyPr>
          <a:lstStyle/>
          <a:p>
            <a:pPr marL="355600" marR="40005" indent="-342900">
              <a:lnSpc>
                <a:spcPct val="116100"/>
              </a:lnSpc>
              <a:spcBef>
                <a:spcPts val="100"/>
              </a:spcBef>
            </a:pPr>
            <a:r>
              <a:rPr sz="3200" spc="-5" dirty="0">
                <a:latin typeface="Comic Sans MS"/>
                <a:cs typeface="Comic Sans MS"/>
              </a:rPr>
              <a:t>4. </a:t>
            </a:r>
            <a:r>
              <a:rPr sz="3200" u="heavy" spc="-5" dirty="0">
                <a:uFill>
                  <a:solidFill>
                    <a:srgbClr val="000066"/>
                  </a:solidFill>
                </a:uFill>
                <a:latin typeface="Comic Sans MS"/>
                <a:cs typeface="Comic Sans MS"/>
              </a:rPr>
              <a:t>Route of </a:t>
            </a:r>
            <a:r>
              <a:rPr sz="3200" u="heavy" spc="-10" dirty="0">
                <a:uFill>
                  <a:solidFill>
                    <a:srgbClr val="000066"/>
                  </a:solidFill>
                </a:uFill>
                <a:latin typeface="Comic Sans MS"/>
                <a:cs typeface="Comic Sans MS"/>
              </a:rPr>
              <a:t>transmission</a:t>
            </a:r>
            <a:r>
              <a:rPr sz="3200" spc="-10" dirty="0">
                <a:latin typeface="Comic Sans MS"/>
                <a:cs typeface="Comic Sans MS"/>
              </a:rPr>
              <a:t>: </a:t>
            </a:r>
            <a:r>
              <a:rPr sz="3200" spc="-5" dirty="0">
                <a:latin typeface="Comic Sans MS"/>
                <a:cs typeface="Comic Sans MS"/>
              </a:rPr>
              <a:t>When </a:t>
            </a:r>
            <a:r>
              <a:rPr sz="3200" dirty="0">
                <a:latin typeface="Comic Sans MS"/>
                <a:cs typeface="Comic Sans MS"/>
              </a:rPr>
              <a:t>the </a:t>
            </a:r>
            <a:r>
              <a:rPr sz="3200" spc="-5" dirty="0">
                <a:latin typeface="Comic Sans MS"/>
                <a:cs typeface="Comic Sans MS"/>
              </a:rPr>
              <a:t>pathogen  leaves </a:t>
            </a:r>
            <a:r>
              <a:rPr sz="3200" dirty="0">
                <a:latin typeface="Comic Sans MS"/>
                <a:cs typeface="Comic Sans MS"/>
              </a:rPr>
              <a:t>the </a:t>
            </a:r>
            <a:r>
              <a:rPr sz="3200" spc="-5" dirty="0">
                <a:latin typeface="Comic Sans MS"/>
                <a:cs typeface="Comic Sans MS"/>
              </a:rPr>
              <a:t>reservoir host through </a:t>
            </a:r>
            <a:r>
              <a:rPr sz="3200" dirty="0">
                <a:latin typeface="Comic Sans MS"/>
                <a:cs typeface="Comic Sans MS"/>
              </a:rPr>
              <a:t>the  </a:t>
            </a:r>
            <a:r>
              <a:rPr sz="3200" spc="-5" dirty="0">
                <a:latin typeface="Comic Sans MS"/>
                <a:cs typeface="Comic Sans MS"/>
              </a:rPr>
              <a:t>portal of exit, it </a:t>
            </a:r>
            <a:r>
              <a:rPr sz="3200" spc="-10" dirty="0">
                <a:latin typeface="Comic Sans MS"/>
                <a:cs typeface="Comic Sans MS"/>
              </a:rPr>
              <a:t>must </a:t>
            </a:r>
            <a:r>
              <a:rPr sz="3200" spc="-5" dirty="0">
                <a:latin typeface="Comic Sans MS"/>
                <a:cs typeface="Comic Sans MS"/>
              </a:rPr>
              <a:t>have </a:t>
            </a:r>
            <a:r>
              <a:rPr sz="3200" dirty="0">
                <a:latin typeface="Comic Sans MS"/>
                <a:cs typeface="Comic Sans MS"/>
              </a:rPr>
              <a:t>a </a:t>
            </a:r>
            <a:r>
              <a:rPr sz="3200" spc="-10" dirty="0">
                <a:latin typeface="Comic Sans MS"/>
                <a:cs typeface="Comic Sans MS"/>
              </a:rPr>
              <a:t>way </a:t>
            </a:r>
            <a:r>
              <a:rPr sz="3200" dirty="0">
                <a:latin typeface="Comic Sans MS"/>
                <a:cs typeface="Comic Sans MS"/>
              </a:rPr>
              <a:t>of </a:t>
            </a:r>
            <a:r>
              <a:rPr sz="3200" spc="-5" dirty="0">
                <a:latin typeface="Comic Sans MS"/>
                <a:cs typeface="Comic Sans MS"/>
              </a:rPr>
              <a:t>being  transmitted to </a:t>
            </a:r>
            <a:r>
              <a:rPr sz="3200" dirty="0">
                <a:latin typeface="Comic Sans MS"/>
                <a:cs typeface="Comic Sans MS"/>
              </a:rPr>
              <a:t>a </a:t>
            </a:r>
            <a:r>
              <a:rPr sz="3200" spc="-5" dirty="0">
                <a:latin typeface="Comic Sans MS"/>
                <a:cs typeface="Comic Sans MS"/>
              </a:rPr>
              <a:t>new</a:t>
            </a:r>
            <a:r>
              <a:rPr sz="3200" spc="-15" dirty="0">
                <a:latin typeface="Comic Sans MS"/>
                <a:cs typeface="Comic Sans MS"/>
              </a:rPr>
              <a:t> </a:t>
            </a:r>
            <a:r>
              <a:rPr sz="3200" spc="-5" dirty="0">
                <a:latin typeface="Comic Sans MS"/>
                <a:cs typeface="Comic Sans MS"/>
              </a:rPr>
              <a:t>host.</a:t>
            </a:r>
            <a:endParaRPr sz="3200" dirty="0">
              <a:latin typeface="Comic Sans MS"/>
              <a:cs typeface="Comic Sans MS"/>
            </a:endParaRPr>
          </a:p>
          <a:p>
            <a:pPr marL="355600" marR="5080" indent="-342900">
              <a:lnSpc>
                <a:spcPct val="116199"/>
              </a:lnSpc>
              <a:spcBef>
                <a:spcPts val="685"/>
              </a:spcBef>
              <a:buChar char="•"/>
              <a:tabLst>
                <a:tab pos="354965" algn="l"/>
                <a:tab pos="355600" algn="l"/>
              </a:tabLst>
            </a:pPr>
            <a:r>
              <a:rPr sz="3200" spc="-5" dirty="0">
                <a:latin typeface="Comic Sans MS"/>
                <a:cs typeface="Comic Sans MS"/>
              </a:rPr>
              <a:t>Examples of routes </a:t>
            </a:r>
            <a:r>
              <a:rPr sz="3200" dirty="0">
                <a:latin typeface="Comic Sans MS"/>
                <a:cs typeface="Comic Sans MS"/>
              </a:rPr>
              <a:t>of </a:t>
            </a:r>
            <a:r>
              <a:rPr sz="3200" spc="-5" dirty="0">
                <a:latin typeface="Comic Sans MS"/>
                <a:cs typeface="Comic Sans MS"/>
              </a:rPr>
              <a:t>transmission are air,  food, insects, and direct contact with an  infected</a:t>
            </a:r>
            <a:r>
              <a:rPr sz="3200" spc="-10" dirty="0">
                <a:latin typeface="Comic Sans MS"/>
                <a:cs typeface="Comic Sans MS"/>
              </a:rPr>
              <a:t> </a:t>
            </a:r>
            <a:r>
              <a:rPr sz="3200" dirty="0">
                <a:latin typeface="Comic Sans MS"/>
                <a:cs typeface="Comic Sans MS"/>
              </a:rPr>
              <a:t>person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25" y="1449069"/>
            <a:ext cx="10267950" cy="4061561"/>
          </a:xfrm>
          <a:prstGeom prst="rect">
            <a:avLst/>
          </a:prstGeom>
        </p:spPr>
        <p:txBody>
          <a:bodyPr vert="horz" wrap="square" lIns="0" tIns="12700" rIns="0" bIns="0" rtlCol="0">
            <a:spAutoFit/>
          </a:bodyPr>
          <a:lstStyle/>
          <a:p>
            <a:pPr marL="355600" marR="5080" indent="-342900">
              <a:lnSpc>
                <a:spcPct val="116100"/>
              </a:lnSpc>
              <a:spcBef>
                <a:spcPts val="100"/>
              </a:spcBef>
              <a:buAutoNum type="arabicPeriod" startAt="5"/>
              <a:tabLst>
                <a:tab pos="424180" algn="l"/>
              </a:tabLst>
            </a:pPr>
            <a:r>
              <a:rPr sz="3200" u="heavy" spc="-5" dirty="0">
                <a:solidFill>
                  <a:srgbClr val="000066"/>
                </a:solidFill>
                <a:uFill>
                  <a:solidFill>
                    <a:srgbClr val="000066"/>
                  </a:solidFill>
                </a:uFill>
                <a:latin typeface="Comic Sans MS"/>
                <a:cs typeface="Comic Sans MS"/>
              </a:rPr>
              <a:t>Portal of entry</a:t>
            </a:r>
            <a:r>
              <a:rPr sz="3200" spc="-5" dirty="0">
                <a:solidFill>
                  <a:srgbClr val="000066"/>
                </a:solidFill>
                <a:latin typeface="Comic Sans MS"/>
                <a:cs typeface="Comic Sans MS"/>
              </a:rPr>
              <a:t>: The pathogen </a:t>
            </a:r>
            <a:r>
              <a:rPr sz="3200" spc="-10" dirty="0">
                <a:solidFill>
                  <a:srgbClr val="000066"/>
                </a:solidFill>
                <a:latin typeface="Comic Sans MS"/>
                <a:cs typeface="Comic Sans MS"/>
              </a:rPr>
              <a:t>must </a:t>
            </a:r>
            <a:r>
              <a:rPr sz="3200" spc="-5" dirty="0">
                <a:solidFill>
                  <a:srgbClr val="000066"/>
                </a:solidFill>
                <a:latin typeface="Comic Sans MS"/>
                <a:cs typeface="Comic Sans MS"/>
              </a:rPr>
              <a:t>have </a:t>
            </a:r>
            <a:r>
              <a:rPr sz="3200" dirty="0">
                <a:solidFill>
                  <a:srgbClr val="000066"/>
                </a:solidFill>
                <a:latin typeface="Comic Sans MS"/>
                <a:cs typeface="Comic Sans MS"/>
              </a:rPr>
              <a:t>a  </a:t>
            </a:r>
            <a:r>
              <a:rPr sz="3200" spc="-10" dirty="0">
                <a:solidFill>
                  <a:srgbClr val="000066"/>
                </a:solidFill>
                <a:latin typeface="Comic Sans MS"/>
                <a:cs typeface="Comic Sans MS"/>
              </a:rPr>
              <a:t>way </a:t>
            </a:r>
            <a:r>
              <a:rPr sz="3200" spc="-5" dirty="0">
                <a:solidFill>
                  <a:srgbClr val="000066"/>
                </a:solidFill>
                <a:latin typeface="Comic Sans MS"/>
                <a:cs typeface="Comic Sans MS"/>
              </a:rPr>
              <a:t>of entering </a:t>
            </a:r>
            <a:r>
              <a:rPr sz="3200" dirty="0">
                <a:solidFill>
                  <a:srgbClr val="000066"/>
                </a:solidFill>
                <a:latin typeface="Comic Sans MS"/>
                <a:cs typeface="Comic Sans MS"/>
              </a:rPr>
              <a:t>the </a:t>
            </a:r>
            <a:r>
              <a:rPr sz="3200" spc="-5" dirty="0">
                <a:solidFill>
                  <a:srgbClr val="000066"/>
                </a:solidFill>
                <a:latin typeface="Comic Sans MS"/>
                <a:cs typeface="Comic Sans MS"/>
              </a:rPr>
              <a:t>new host. Common  ports </a:t>
            </a:r>
            <a:r>
              <a:rPr sz="3200" dirty="0">
                <a:solidFill>
                  <a:srgbClr val="000066"/>
                </a:solidFill>
                <a:latin typeface="Comic Sans MS"/>
                <a:cs typeface="Comic Sans MS"/>
              </a:rPr>
              <a:t>of </a:t>
            </a:r>
            <a:r>
              <a:rPr sz="3200" spc="-5" dirty="0">
                <a:solidFill>
                  <a:srgbClr val="000066"/>
                </a:solidFill>
                <a:latin typeface="Comic Sans MS"/>
                <a:cs typeface="Comic Sans MS"/>
              </a:rPr>
              <a:t>entry are </a:t>
            </a:r>
            <a:r>
              <a:rPr sz="3200" dirty="0">
                <a:solidFill>
                  <a:srgbClr val="000066"/>
                </a:solidFill>
                <a:latin typeface="Comic Sans MS"/>
                <a:cs typeface="Comic Sans MS"/>
              </a:rPr>
              <a:t>the </a:t>
            </a:r>
            <a:r>
              <a:rPr sz="3200" spc="-5" dirty="0">
                <a:solidFill>
                  <a:srgbClr val="000066"/>
                </a:solidFill>
                <a:latin typeface="Comic Sans MS"/>
                <a:cs typeface="Comic Sans MS"/>
              </a:rPr>
              <a:t>mouth, nostrils, and  </a:t>
            </a:r>
            <a:r>
              <a:rPr sz="3200" spc="-10" dirty="0">
                <a:solidFill>
                  <a:srgbClr val="000066"/>
                </a:solidFill>
                <a:latin typeface="Comic Sans MS"/>
                <a:cs typeface="Comic Sans MS"/>
              </a:rPr>
              <a:t>breaks </a:t>
            </a:r>
            <a:r>
              <a:rPr sz="3200" spc="-5" dirty="0">
                <a:solidFill>
                  <a:srgbClr val="000066"/>
                </a:solidFill>
                <a:latin typeface="Comic Sans MS"/>
                <a:cs typeface="Comic Sans MS"/>
              </a:rPr>
              <a:t>in </a:t>
            </a:r>
            <a:r>
              <a:rPr sz="3200" dirty="0">
                <a:solidFill>
                  <a:srgbClr val="000066"/>
                </a:solidFill>
                <a:latin typeface="Comic Sans MS"/>
                <a:cs typeface="Comic Sans MS"/>
              </a:rPr>
              <a:t>the</a:t>
            </a:r>
            <a:r>
              <a:rPr sz="3200" spc="5" dirty="0">
                <a:solidFill>
                  <a:srgbClr val="000066"/>
                </a:solidFill>
                <a:latin typeface="Comic Sans MS"/>
                <a:cs typeface="Comic Sans MS"/>
              </a:rPr>
              <a:t> </a:t>
            </a:r>
            <a:r>
              <a:rPr sz="3200" spc="-5" dirty="0">
                <a:solidFill>
                  <a:srgbClr val="000066"/>
                </a:solidFill>
                <a:latin typeface="Comic Sans MS"/>
                <a:cs typeface="Comic Sans MS"/>
              </a:rPr>
              <a:t>skin</a:t>
            </a:r>
            <a:endParaRPr sz="3200" dirty="0">
              <a:latin typeface="Comic Sans MS"/>
              <a:cs typeface="Comic Sans MS"/>
            </a:endParaRPr>
          </a:p>
          <a:p>
            <a:pPr marL="355600" marR="6350" indent="-342900">
              <a:lnSpc>
                <a:spcPct val="116100"/>
              </a:lnSpc>
              <a:spcBef>
                <a:spcPts val="685"/>
              </a:spcBef>
              <a:buAutoNum type="arabicPeriod" startAt="5"/>
              <a:tabLst>
                <a:tab pos="424180" algn="l"/>
              </a:tabLst>
            </a:pPr>
            <a:r>
              <a:rPr sz="3200" u="heavy" spc="-5" dirty="0">
                <a:solidFill>
                  <a:srgbClr val="000066"/>
                </a:solidFill>
                <a:uFill>
                  <a:solidFill>
                    <a:srgbClr val="000066"/>
                  </a:solidFill>
                </a:uFill>
                <a:latin typeface="Comic Sans MS"/>
                <a:cs typeface="Comic Sans MS"/>
              </a:rPr>
              <a:t>Susceptible host</a:t>
            </a:r>
            <a:r>
              <a:rPr sz="3200" spc="-5" dirty="0">
                <a:solidFill>
                  <a:srgbClr val="000066"/>
                </a:solidFill>
                <a:latin typeface="Comic Sans MS"/>
                <a:cs typeface="Comic Sans MS"/>
              </a:rPr>
              <a:t>: An individual who has </a:t>
            </a:r>
            <a:r>
              <a:rPr sz="3200" dirty="0">
                <a:solidFill>
                  <a:srgbClr val="000066"/>
                </a:solidFill>
                <a:latin typeface="Comic Sans MS"/>
                <a:cs typeface="Comic Sans MS"/>
              </a:rPr>
              <a:t>a  </a:t>
            </a:r>
            <a:r>
              <a:rPr sz="3200" spc="-5" dirty="0">
                <a:solidFill>
                  <a:srgbClr val="000066"/>
                </a:solidFill>
                <a:latin typeface="Comic Sans MS"/>
                <a:cs typeface="Comic Sans MS"/>
              </a:rPr>
              <a:t>large number of pathogens </a:t>
            </a:r>
            <a:r>
              <a:rPr sz="3200" spc="-10" dirty="0">
                <a:solidFill>
                  <a:srgbClr val="000066"/>
                </a:solidFill>
                <a:latin typeface="Comic Sans MS"/>
                <a:cs typeface="Comic Sans MS"/>
              </a:rPr>
              <a:t>invading </a:t>
            </a:r>
            <a:r>
              <a:rPr sz="3200" dirty="0">
                <a:solidFill>
                  <a:srgbClr val="000066"/>
                </a:solidFill>
                <a:latin typeface="Comic Sans MS"/>
                <a:cs typeface="Comic Sans MS"/>
              </a:rPr>
              <a:t>the  </a:t>
            </a:r>
            <a:r>
              <a:rPr sz="3200" spc="-5" dirty="0">
                <a:solidFill>
                  <a:srgbClr val="000066"/>
                </a:solidFill>
                <a:latin typeface="Comic Sans MS"/>
                <a:cs typeface="Comic Sans MS"/>
              </a:rPr>
              <a:t>body or does not have adequate resistance  to the invading pathogen will get </a:t>
            </a:r>
            <a:r>
              <a:rPr sz="3200" dirty="0">
                <a:solidFill>
                  <a:srgbClr val="000066"/>
                </a:solidFill>
                <a:latin typeface="Comic Sans MS"/>
                <a:cs typeface="Comic Sans MS"/>
              </a:rPr>
              <a:t>the  </a:t>
            </a:r>
            <a:r>
              <a:rPr sz="3200" spc="-5" dirty="0">
                <a:solidFill>
                  <a:srgbClr val="000066"/>
                </a:solidFill>
                <a:latin typeface="Comic Sans MS"/>
                <a:cs typeface="Comic Sans MS"/>
              </a:rPr>
              <a:t>infectious</a:t>
            </a:r>
            <a:r>
              <a:rPr sz="3200" spc="-10" dirty="0">
                <a:solidFill>
                  <a:srgbClr val="000066"/>
                </a:solidFill>
                <a:latin typeface="Comic Sans MS"/>
                <a:cs typeface="Comic Sans MS"/>
              </a:rPr>
              <a:t> disease</a:t>
            </a:r>
            <a:endParaRPr sz="3200" dirty="0">
              <a:latin typeface="Comic Sans MS"/>
              <a:cs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28531" y="6282690"/>
            <a:ext cx="241935" cy="228268"/>
          </a:xfrm>
          <a:prstGeom prst="rect">
            <a:avLst/>
          </a:prstGeom>
        </p:spPr>
        <p:txBody>
          <a:bodyPr vert="horz" wrap="square" lIns="0" tIns="12700" rIns="0" bIns="0" rtlCol="0">
            <a:spAutoFit/>
          </a:bodyPr>
          <a:lstStyle/>
          <a:p>
            <a:pPr marL="12700">
              <a:spcBef>
                <a:spcPts val="100"/>
              </a:spcBef>
            </a:pPr>
            <a:r>
              <a:rPr sz="1400" spc="-5" dirty="0">
                <a:latin typeface="Comic Sans MS"/>
                <a:cs typeface="Comic Sans MS"/>
              </a:rPr>
              <a:t>3</a:t>
            </a:r>
            <a:r>
              <a:rPr sz="1400" dirty="0">
                <a:latin typeface="Comic Sans MS"/>
                <a:cs typeface="Comic Sans MS"/>
              </a:rPr>
              <a:t>7</a:t>
            </a:r>
            <a:endParaRPr sz="1400">
              <a:latin typeface="Comic Sans MS"/>
              <a:cs typeface="Comic Sans MS"/>
            </a:endParaRPr>
          </a:p>
        </p:txBody>
      </p:sp>
      <p:sp>
        <p:nvSpPr>
          <p:cNvPr id="3" name="object 3"/>
          <p:cNvSpPr txBox="1">
            <a:spLocks noGrp="1"/>
          </p:cNvSpPr>
          <p:nvPr>
            <p:ph type="title"/>
          </p:nvPr>
        </p:nvSpPr>
        <p:spPr>
          <a:xfrm>
            <a:off x="2190751" y="580390"/>
            <a:ext cx="7357109" cy="622222"/>
          </a:xfrm>
          <a:prstGeom prst="rect">
            <a:avLst/>
          </a:prstGeom>
        </p:spPr>
        <p:txBody>
          <a:bodyPr vert="horz" wrap="square" lIns="0" tIns="12700" rIns="0" bIns="0" rtlCol="0" anchor="t">
            <a:spAutoFit/>
          </a:bodyPr>
          <a:lstStyle/>
          <a:p>
            <a:pPr marL="12700">
              <a:spcBef>
                <a:spcPts val="100"/>
              </a:spcBef>
            </a:pPr>
            <a:r>
              <a:rPr b="1" spc="-10" dirty="0"/>
              <a:t>Breaking </a:t>
            </a:r>
            <a:r>
              <a:rPr b="1" spc="-5" dirty="0"/>
              <a:t>the chain of</a:t>
            </a:r>
            <a:r>
              <a:rPr b="1" spc="-50" dirty="0"/>
              <a:t> </a:t>
            </a:r>
            <a:r>
              <a:rPr b="1" spc="-5" dirty="0"/>
              <a:t>infection</a:t>
            </a:r>
            <a:endParaRPr b="1" dirty="0"/>
          </a:p>
        </p:txBody>
      </p:sp>
      <p:sp>
        <p:nvSpPr>
          <p:cNvPr id="4" name="object 4"/>
          <p:cNvSpPr txBox="1"/>
          <p:nvPr/>
        </p:nvSpPr>
        <p:spPr>
          <a:xfrm>
            <a:off x="838200" y="1440181"/>
            <a:ext cx="10496549" cy="5784276"/>
          </a:xfrm>
          <a:prstGeom prst="rect">
            <a:avLst/>
          </a:prstGeom>
        </p:spPr>
        <p:txBody>
          <a:bodyPr vert="horz" wrap="square" lIns="0" tIns="51435" rIns="0" bIns="0" rtlCol="0">
            <a:spAutoFit/>
          </a:bodyPr>
          <a:lstStyle/>
          <a:p>
            <a:pPr marL="355600" marR="5080" indent="-342900">
              <a:lnSpc>
                <a:spcPts val="3120"/>
              </a:lnSpc>
              <a:spcBef>
                <a:spcPts val="405"/>
              </a:spcBef>
              <a:buChar char="•"/>
              <a:tabLst>
                <a:tab pos="354965" algn="l"/>
                <a:tab pos="355600" algn="l"/>
              </a:tabLst>
            </a:pPr>
            <a:r>
              <a:rPr sz="2800" spc="-5" dirty="0">
                <a:solidFill>
                  <a:srgbClr val="000066"/>
                </a:solidFill>
                <a:latin typeface="Comic Sans MS"/>
                <a:cs typeface="Comic Sans MS"/>
              </a:rPr>
              <a:t>Breaking at least one link stops </a:t>
            </a:r>
            <a:r>
              <a:rPr sz="2800" dirty="0">
                <a:solidFill>
                  <a:srgbClr val="000066"/>
                </a:solidFill>
                <a:latin typeface="Comic Sans MS"/>
                <a:cs typeface="Comic Sans MS"/>
              </a:rPr>
              <a:t>the </a:t>
            </a:r>
            <a:r>
              <a:rPr sz="2800" spc="-5" dirty="0">
                <a:solidFill>
                  <a:srgbClr val="000066"/>
                </a:solidFill>
                <a:latin typeface="Comic Sans MS"/>
                <a:cs typeface="Comic Sans MS"/>
              </a:rPr>
              <a:t>spread </a:t>
            </a:r>
            <a:r>
              <a:rPr sz="2800" dirty="0">
                <a:solidFill>
                  <a:srgbClr val="000066"/>
                </a:solidFill>
                <a:latin typeface="Comic Sans MS"/>
                <a:cs typeface="Comic Sans MS"/>
              </a:rPr>
              <a:t>of  </a:t>
            </a:r>
            <a:r>
              <a:rPr sz="2800" spc="-5" dirty="0">
                <a:solidFill>
                  <a:srgbClr val="000066"/>
                </a:solidFill>
                <a:latin typeface="Comic Sans MS"/>
                <a:cs typeface="Comic Sans MS"/>
              </a:rPr>
              <a:t>infectious</a:t>
            </a:r>
            <a:r>
              <a:rPr sz="2800" spc="-10" dirty="0">
                <a:solidFill>
                  <a:srgbClr val="000066"/>
                </a:solidFill>
                <a:latin typeface="Comic Sans MS"/>
                <a:cs typeface="Comic Sans MS"/>
              </a:rPr>
              <a:t> disease</a:t>
            </a:r>
            <a:endParaRPr sz="2800" dirty="0">
              <a:latin typeface="Comic Sans MS"/>
              <a:cs typeface="Comic Sans MS"/>
            </a:endParaRPr>
          </a:p>
          <a:p>
            <a:pPr marL="709295" lvl="1" indent="-353695">
              <a:spcBef>
                <a:spcPts val="395"/>
              </a:spcBef>
              <a:buAutoNum type="arabicPeriod"/>
              <a:tabLst>
                <a:tab pos="709930" algn="l"/>
              </a:tabLst>
            </a:pPr>
            <a:r>
              <a:rPr sz="2800" spc="-5" dirty="0">
                <a:solidFill>
                  <a:srgbClr val="000066"/>
                </a:solidFill>
                <a:latin typeface="Comic Sans MS"/>
                <a:cs typeface="Comic Sans MS"/>
              </a:rPr>
              <a:t>The infectious</a:t>
            </a:r>
            <a:r>
              <a:rPr sz="2800" spc="-10" dirty="0">
                <a:solidFill>
                  <a:srgbClr val="000066"/>
                </a:solidFill>
                <a:latin typeface="Comic Sans MS"/>
                <a:cs typeface="Comic Sans MS"/>
              </a:rPr>
              <a:t> </a:t>
            </a:r>
            <a:r>
              <a:rPr sz="2800" spc="-5" dirty="0">
                <a:solidFill>
                  <a:srgbClr val="000066"/>
                </a:solidFill>
                <a:latin typeface="Comic Sans MS"/>
                <a:cs typeface="Comic Sans MS"/>
              </a:rPr>
              <a:t>agent</a:t>
            </a:r>
            <a:endParaRPr sz="2800" dirty="0">
              <a:latin typeface="Comic Sans MS"/>
              <a:cs typeface="Comic Sans MS"/>
            </a:endParaRPr>
          </a:p>
          <a:p>
            <a:pPr marL="755650" indent="-285750">
              <a:spcBef>
                <a:spcPts val="450"/>
              </a:spcBef>
              <a:buChar char="–"/>
              <a:tabLst>
                <a:tab pos="755650" algn="l"/>
              </a:tabLst>
            </a:pPr>
            <a:r>
              <a:rPr sz="2800" spc="-5" dirty="0">
                <a:solidFill>
                  <a:srgbClr val="000066"/>
                </a:solidFill>
                <a:latin typeface="Comic Sans MS"/>
                <a:cs typeface="Comic Sans MS"/>
              </a:rPr>
              <a:t>early recognition </a:t>
            </a:r>
            <a:r>
              <a:rPr sz="2800" dirty="0">
                <a:solidFill>
                  <a:srgbClr val="000066"/>
                </a:solidFill>
                <a:latin typeface="Comic Sans MS"/>
                <a:cs typeface="Comic Sans MS"/>
              </a:rPr>
              <a:t>of </a:t>
            </a:r>
            <a:r>
              <a:rPr sz="2800" spc="-5" dirty="0">
                <a:solidFill>
                  <a:srgbClr val="000066"/>
                </a:solidFill>
                <a:latin typeface="Comic Sans MS"/>
                <a:cs typeface="Comic Sans MS"/>
              </a:rPr>
              <a:t>signs </a:t>
            </a:r>
            <a:r>
              <a:rPr sz="2800" dirty="0">
                <a:solidFill>
                  <a:srgbClr val="000066"/>
                </a:solidFill>
                <a:latin typeface="Comic Sans MS"/>
                <a:cs typeface="Comic Sans MS"/>
              </a:rPr>
              <a:t>of</a:t>
            </a:r>
            <a:r>
              <a:rPr sz="2800" spc="-45" dirty="0">
                <a:solidFill>
                  <a:srgbClr val="000066"/>
                </a:solidFill>
                <a:latin typeface="Comic Sans MS"/>
                <a:cs typeface="Comic Sans MS"/>
              </a:rPr>
              <a:t> </a:t>
            </a:r>
            <a:r>
              <a:rPr sz="2800" spc="-5" dirty="0">
                <a:solidFill>
                  <a:srgbClr val="000066"/>
                </a:solidFill>
                <a:latin typeface="Comic Sans MS"/>
                <a:cs typeface="Comic Sans MS"/>
              </a:rPr>
              <a:t>infection</a:t>
            </a:r>
            <a:endParaRPr sz="2800" dirty="0">
              <a:latin typeface="Comic Sans MS"/>
              <a:cs typeface="Comic Sans MS"/>
            </a:endParaRPr>
          </a:p>
          <a:p>
            <a:pPr marL="755650" indent="-285750">
              <a:spcBef>
                <a:spcPts val="459"/>
              </a:spcBef>
              <a:buChar char="–"/>
              <a:tabLst>
                <a:tab pos="755650" algn="l"/>
              </a:tabLst>
            </a:pPr>
            <a:r>
              <a:rPr sz="2800" spc="-5" dirty="0">
                <a:solidFill>
                  <a:srgbClr val="000066"/>
                </a:solidFill>
                <a:latin typeface="Comic Sans MS"/>
                <a:cs typeface="Comic Sans MS"/>
              </a:rPr>
              <a:t>Rapid, accurate identification of</a:t>
            </a:r>
            <a:r>
              <a:rPr sz="2800" spc="-25" dirty="0">
                <a:solidFill>
                  <a:srgbClr val="000066"/>
                </a:solidFill>
                <a:latin typeface="Comic Sans MS"/>
                <a:cs typeface="Comic Sans MS"/>
              </a:rPr>
              <a:t> </a:t>
            </a:r>
            <a:r>
              <a:rPr sz="2800" spc="-5" dirty="0">
                <a:solidFill>
                  <a:srgbClr val="000066"/>
                </a:solidFill>
                <a:latin typeface="Comic Sans MS"/>
                <a:cs typeface="Comic Sans MS"/>
              </a:rPr>
              <a:t>organisms</a:t>
            </a:r>
            <a:endParaRPr sz="2800" dirty="0">
              <a:latin typeface="Comic Sans MS"/>
              <a:cs typeface="Comic Sans MS"/>
            </a:endParaRPr>
          </a:p>
          <a:p>
            <a:pPr marL="766445" indent="-410845">
              <a:spcBef>
                <a:spcPts val="450"/>
              </a:spcBef>
              <a:buAutoNum type="arabicPeriod" startAt="2"/>
              <a:tabLst>
                <a:tab pos="767080" algn="l"/>
              </a:tabLst>
            </a:pPr>
            <a:r>
              <a:rPr sz="2800" spc="-5" dirty="0">
                <a:solidFill>
                  <a:srgbClr val="000066"/>
                </a:solidFill>
                <a:latin typeface="Comic Sans MS"/>
                <a:cs typeface="Comic Sans MS"/>
              </a:rPr>
              <a:t>Reservoir</a:t>
            </a:r>
            <a:r>
              <a:rPr sz="2800" dirty="0">
                <a:solidFill>
                  <a:srgbClr val="000066"/>
                </a:solidFill>
                <a:latin typeface="Comic Sans MS"/>
                <a:cs typeface="Comic Sans MS"/>
              </a:rPr>
              <a:t> </a:t>
            </a:r>
            <a:r>
              <a:rPr sz="2800" spc="-5" dirty="0">
                <a:solidFill>
                  <a:srgbClr val="000066"/>
                </a:solidFill>
                <a:latin typeface="Comic Sans MS"/>
                <a:cs typeface="Comic Sans MS"/>
              </a:rPr>
              <a:t>host</a:t>
            </a:r>
            <a:endParaRPr sz="2800" dirty="0">
              <a:latin typeface="Comic Sans MS"/>
              <a:cs typeface="Comic Sans MS"/>
            </a:endParaRPr>
          </a:p>
          <a:p>
            <a:pPr marL="1155700" lvl="1" indent="-228600">
              <a:spcBef>
                <a:spcPts val="459"/>
              </a:spcBef>
              <a:buChar char="•"/>
              <a:tabLst>
                <a:tab pos="1155700" algn="l"/>
              </a:tabLst>
            </a:pPr>
            <a:r>
              <a:rPr sz="2800" spc="-5" dirty="0">
                <a:solidFill>
                  <a:srgbClr val="000066"/>
                </a:solidFill>
                <a:latin typeface="Comic Sans MS"/>
                <a:cs typeface="Comic Sans MS"/>
              </a:rPr>
              <a:t>Medical</a:t>
            </a:r>
            <a:r>
              <a:rPr sz="2800" dirty="0">
                <a:solidFill>
                  <a:srgbClr val="000066"/>
                </a:solidFill>
                <a:latin typeface="Comic Sans MS"/>
                <a:cs typeface="Comic Sans MS"/>
              </a:rPr>
              <a:t> </a:t>
            </a:r>
            <a:r>
              <a:rPr sz="2800" spc="-5" dirty="0">
                <a:solidFill>
                  <a:srgbClr val="000066"/>
                </a:solidFill>
                <a:latin typeface="Comic Sans MS"/>
                <a:cs typeface="Comic Sans MS"/>
              </a:rPr>
              <a:t>asepsis</a:t>
            </a:r>
            <a:endParaRPr sz="2800" dirty="0">
              <a:latin typeface="Comic Sans MS"/>
              <a:cs typeface="Comic Sans MS"/>
            </a:endParaRPr>
          </a:p>
          <a:p>
            <a:pPr marL="1155700" lvl="1" indent="-228600">
              <a:spcBef>
                <a:spcPts val="450"/>
              </a:spcBef>
              <a:buChar char="•"/>
              <a:tabLst>
                <a:tab pos="1155700" algn="l"/>
              </a:tabLst>
            </a:pPr>
            <a:r>
              <a:rPr sz="2800" spc="-5" dirty="0">
                <a:solidFill>
                  <a:srgbClr val="000066"/>
                </a:solidFill>
                <a:latin typeface="Comic Sans MS"/>
                <a:cs typeface="Comic Sans MS"/>
              </a:rPr>
              <a:t>Standard</a:t>
            </a:r>
            <a:r>
              <a:rPr sz="2800" dirty="0">
                <a:solidFill>
                  <a:srgbClr val="000066"/>
                </a:solidFill>
                <a:latin typeface="Comic Sans MS"/>
                <a:cs typeface="Comic Sans MS"/>
              </a:rPr>
              <a:t> </a:t>
            </a:r>
            <a:r>
              <a:rPr sz="2800" spc="-5" dirty="0">
                <a:solidFill>
                  <a:srgbClr val="000066"/>
                </a:solidFill>
                <a:latin typeface="Comic Sans MS"/>
                <a:cs typeface="Comic Sans MS"/>
              </a:rPr>
              <a:t>precautions</a:t>
            </a:r>
            <a:endParaRPr sz="2800" dirty="0">
              <a:latin typeface="Comic Sans MS"/>
              <a:cs typeface="Comic Sans MS"/>
            </a:endParaRPr>
          </a:p>
          <a:p>
            <a:pPr marL="1155700" lvl="1" indent="-228600">
              <a:spcBef>
                <a:spcPts val="459"/>
              </a:spcBef>
              <a:buChar char="•"/>
              <a:tabLst>
                <a:tab pos="1155700" algn="l"/>
              </a:tabLst>
            </a:pPr>
            <a:r>
              <a:rPr sz="2800" spc="-5" dirty="0">
                <a:solidFill>
                  <a:srgbClr val="000066"/>
                </a:solidFill>
                <a:latin typeface="Comic Sans MS"/>
                <a:cs typeface="Comic Sans MS"/>
              </a:rPr>
              <a:t>Good employee</a:t>
            </a:r>
            <a:r>
              <a:rPr sz="2800" dirty="0">
                <a:solidFill>
                  <a:srgbClr val="000066"/>
                </a:solidFill>
                <a:latin typeface="Comic Sans MS"/>
                <a:cs typeface="Comic Sans MS"/>
              </a:rPr>
              <a:t> </a:t>
            </a:r>
            <a:r>
              <a:rPr sz="2800" spc="-5" dirty="0">
                <a:solidFill>
                  <a:srgbClr val="000066"/>
                </a:solidFill>
                <a:latin typeface="Comic Sans MS"/>
                <a:cs typeface="Comic Sans MS"/>
              </a:rPr>
              <a:t>health</a:t>
            </a:r>
            <a:endParaRPr sz="2800" dirty="0">
              <a:latin typeface="Comic Sans MS"/>
              <a:cs typeface="Comic Sans MS"/>
            </a:endParaRPr>
          </a:p>
          <a:p>
            <a:pPr marL="1155700" lvl="1" indent="-228600">
              <a:spcBef>
                <a:spcPts val="459"/>
              </a:spcBef>
              <a:buChar char="•"/>
              <a:tabLst>
                <a:tab pos="1155700" algn="l"/>
              </a:tabLst>
            </a:pPr>
            <a:r>
              <a:rPr sz="2800" spc="-5" dirty="0">
                <a:solidFill>
                  <a:srgbClr val="000066"/>
                </a:solidFill>
                <a:latin typeface="Comic Sans MS"/>
                <a:cs typeface="Comic Sans MS"/>
              </a:rPr>
              <a:t>Environmental</a:t>
            </a:r>
            <a:r>
              <a:rPr sz="2800" dirty="0">
                <a:solidFill>
                  <a:srgbClr val="000066"/>
                </a:solidFill>
                <a:latin typeface="Comic Sans MS"/>
                <a:cs typeface="Comic Sans MS"/>
              </a:rPr>
              <a:t> </a:t>
            </a:r>
            <a:r>
              <a:rPr sz="2800" spc="-10" dirty="0">
                <a:solidFill>
                  <a:srgbClr val="000066"/>
                </a:solidFill>
                <a:latin typeface="Comic Sans MS"/>
                <a:cs typeface="Comic Sans MS"/>
              </a:rPr>
              <a:t>sanitation</a:t>
            </a:r>
            <a:endParaRPr lang="en-IN" sz="2800" spc="-10" dirty="0">
              <a:solidFill>
                <a:srgbClr val="000066"/>
              </a:solidFill>
              <a:latin typeface="Comic Sans MS"/>
              <a:cs typeface="Comic Sans MS"/>
            </a:endParaRPr>
          </a:p>
          <a:p>
            <a:pPr marL="1155700" lvl="1" indent="-228600">
              <a:spcBef>
                <a:spcPts val="459"/>
              </a:spcBef>
              <a:buFontTx/>
              <a:buChar char="•"/>
              <a:tabLst>
                <a:tab pos="1155700" algn="l"/>
              </a:tabLst>
            </a:pPr>
            <a:r>
              <a:rPr lang="en-IN" sz="2800" spc="-195" dirty="0">
                <a:solidFill>
                  <a:srgbClr val="000066"/>
                </a:solidFill>
                <a:latin typeface="Comic Sans MS"/>
                <a:cs typeface="Comic Sans MS"/>
              </a:rPr>
              <a:t>Disinfectant</a:t>
            </a:r>
            <a:endParaRPr lang="en-IN" sz="2800" dirty="0">
              <a:latin typeface="Comic Sans MS"/>
              <a:cs typeface="Comic Sans MS"/>
            </a:endParaRPr>
          </a:p>
          <a:p>
            <a:pPr marL="1155700" lvl="1" indent="-228600">
              <a:spcBef>
                <a:spcPts val="459"/>
              </a:spcBef>
              <a:buChar char="•"/>
              <a:tabLst>
                <a:tab pos="1155700" algn="l"/>
              </a:tabLst>
            </a:pPr>
            <a:endParaRPr sz="2800" dirty="0">
              <a:latin typeface="Comic Sans MS"/>
              <a:cs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4475" y="429190"/>
            <a:ext cx="9163050" cy="677621"/>
          </a:xfrm>
          <a:prstGeom prst="rect">
            <a:avLst/>
          </a:prstGeom>
        </p:spPr>
        <p:txBody>
          <a:bodyPr vert="horz" wrap="square" lIns="0" tIns="12700" rIns="0" bIns="0" rtlCol="0" anchor="t">
            <a:spAutoFit/>
          </a:bodyPr>
          <a:lstStyle/>
          <a:p>
            <a:pPr marL="12700">
              <a:spcBef>
                <a:spcPts val="100"/>
              </a:spcBef>
            </a:pPr>
            <a:r>
              <a:rPr sz="4800" b="1" spc="-10" dirty="0"/>
              <a:t>Breaking </a:t>
            </a:r>
            <a:r>
              <a:rPr sz="4800" b="1" spc="-5" dirty="0"/>
              <a:t>the chain of</a:t>
            </a:r>
            <a:r>
              <a:rPr sz="4800" b="1" spc="-50" dirty="0"/>
              <a:t> </a:t>
            </a:r>
            <a:r>
              <a:rPr sz="4800" b="1" spc="-5" dirty="0"/>
              <a:t>infection</a:t>
            </a:r>
            <a:endParaRPr sz="4800" b="1" dirty="0"/>
          </a:p>
        </p:txBody>
      </p:sp>
      <p:sp>
        <p:nvSpPr>
          <p:cNvPr id="4" name="object 4"/>
          <p:cNvSpPr txBox="1">
            <a:spLocks noGrp="1"/>
          </p:cNvSpPr>
          <p:nvPr>
            <p:ph type="ftr" sz="quarter" idx="11"/>
          </p:nvPr>
        </p:nvSpPr>
        <p:spPr>
          <a:prstGeom prst="rect">
            <a:avLst/>
          </a:prstGeom>
        </p:spPr>
        <p:txBody>
          <a:bodyPr vert="horz" wrap="square" lIns="0" tIns="30480" rIns="0" bIns="0" rtlCol="0">
            <a:spAutoFit/>
          </a:bodyPr>
          <a:lstStyle/>
          <a:p>
            <a:pPr marL="12700">
              <a:spcBef>
                <a:spcPts val="240"/>
              </a:spcBef>
            </a:pPr>
            <a:r>
              <a:rPr dirty="0"/>
              <a:t>97 </a:t>
            </a:r>
            <a:r>
              <a:rPr spc="-5" dirty="0"/>
              <a:t>total</a:t>
            </a:r>
            <a:r>
              <a:rPr spc="-65" dirty="0"/>
              <a:t> </a:t>
            </a:r>
            <a:r>
              <a:rPr dirty="0"/>
              <a:t>slides</a:t>
            </a:r>
          </a:p>
        </p:txBody>
      </p:sp>
      <p:sp>
        <p:nvSpPr>
          <p:cNvPr id="5" name="object 5"/>
          <p:cNvSpPr txBox="1">
            <a:spLocks noGrp="1"/>
          </p:cNvSpPr>
          <p:nvPr>
            <p:ph type="sldNum" sz="quarter" idx="12"/>
          </p:nvPr>
        </p:nvSpPr>
        <p:spPr>
          <a:prstGeom prst="rect">
            <a:avLst/>
          </a:prstGeom>
        </p:spPr>
        <p:txBody>
          <a:bodyPr vert="horz" wrap="square" lIns="0" tIns="30480" rIns="0" bIns="0" rtlCol="0">
            <a:spAutoFit/>
          </a:bodyPr>
          <a:lstStyle/>
          <a:p>
            <a:pPr marL="25400">
              <a:spcBef>
                <a:spcPts val="240"/>
              </a:spcBef>
            </a:pPr>
            <a:fld id="{81D60167-4931-47E6-BA6A-407CBD079E47}" type="slidenum">
              <a:rPr dirty="0"/>
              <a:pPr marL="25400">
                <a:spcBef>
                  <a:spcPts val="240"/>
                </a:spcBef>
              </a:pPr>
              <a:t>13</a:t>
            </a:fld>
            <a:endParaRPr dirty="0"/>
          </a:p>
        </p:txBody>
      </p:sp>
      <p:sp>
        <p:nvSpPr>
          <p:cNvPr id="3" name="object 3"/>
          <p:cNvSpPr txBox="1"/>
          <p:nvPr/>
        </p:nvSpPr>
        <p:spPr>
          <a:xfrm>
            <a:off x="981075" y="1610359"/>
            <a:ext cx="9772650" cy="3903633"/>
          </a:xfrm>
          <a:prstGeom prst="rect">
            <a:avLst/>
          </a:prstGeom>
        </p:spPr>
        <p:txBody>
          <a:bodyPr vert="horz" wrap="square" lIns="0" tIns="71120" rIns="0" bIns="0" rtlCol="0">
            <a:spAutoFit/>
          </a:bodyPr>
          <a:lstStyle/>
          <a:p>
            <a:pPr marL="12700">
              <a:spcBef>
                <a:spcPts val="560"/>
              </a:spcBef>
            </a:pPr>
            <a:r>
              <a:rPr sz="3200" spc="-5" dirty="0">
                <a:solidFill>
                  <a:srgbClr val="000066"/>
                </a:solidFill>
                <a:latin typeface="Comic Sans MS"/>
                <a:cs typeface="Comic Sans MS"/>
              </a:rPr>
              <a:t>3. Portal of exit from </a:t>
            </a:r>
            <a:r>
              <a:rPr sz="3200" dirty="0">
                <a:solidFill>
                  <a:srgbClr val="000066"/>
                </a:solidFill>
                <a:latin typeface="Comic Sans MS"/>
                <a:cs typeface="Comic Sans MS"/>
              </a:rPr>
              <a:t>the </a:t>
            </a:r>
            <a:r>
              <a:rPr sz="3200" spc="-5" dirty="0">
                <a:solidFill>
                  <a:srgbClr val="000066"/>
                </a:solidFill>
                <a:latin typeface="Comic Sans MS"/>
                <a:cs typeface="Comic Sans MS"/>
              </a:rPr>
              <a:t>host</a:t>
            </a:r>
            <a:endParaRPr sz="3200" dirty="0">
              <a:latin typeface="Comic Sans MS"/>
              <a:cs typeface="Comic Sans MS"/>
            </a:endParaRPr>
          </a:p>
          <a:p>
            <a:pPr marL="412750" indent="-285750">
              <a:spcBef>
                <a:spcPts val="459"/>
              </a:spcBef>
              <a:buChar char="–"/>
              <a:tabLst>
                <a:tab pos="412750" algn="l"/>
              </a:tabLst>
            </a:pPr>
            <a:r>
              <a:rPr sz="3200" spc="-5" dirty="0">
                <a:solidFill>
                  <a:srgbClr val="000066"/>
                </a:solidFill>
                <a:latin typeface="Comic Sans MS"/>
                <a:cs typeface="Comic Sans MS"/>
              </a:rPr>
              <a:t>Medical</a:t>
            </a:r>
            <a:r>
              <a:rPr sz="3200" spc="-10" dirty="0">
                <a:solidFill>
                  <a:srgbClr val="000066"/>
                </a:solidFill>
                <a:latin typeface="Comic Sans MS"/>
                <a:cs typeface="Comic Sans MS"/>
              </a:rPr>
              <a:t> </a:t>
            </a:r>
            <a:r>
              <a:rPr sz="3200" spc="-5" dirty="0">
                <a:solidFill>
                  <a:srgbClr val="000066"/>
                </a:solidFill>
                <a:latin typeface="Comic Sans MS"/>
                <a:cs typeface="Comic Sans MS"/>
              </a:rPr>
              <a:t>asepsis</a:t>
            </a:r>
            <a:endParaRPr sz="3200" dirty="0">
              <a:latin typeface="Comic Sans MS"/>
              <a:cs typeface="Comic Sans MS"/>
            </a:endParaRPr>
          </a:p>
          <a:p>
            <a:pPr marL="412750" indent="-285750">
              <a:spcBef>
                <a:spcPts val="450"/>
              </a:spcBef>
              <a:buChar char="–"/>
              <a:tabLst>
                <a:tab pos="412750" algn="l"/>
              </a:tabLst>
            </a:pPr>
            <a:r>
              <a:rPr sz="3200" spc="-10" dirty="0">
                <a:solidFill>
                  <a:srgbClr val="000066"/>
                </a:solidFill>
                <a:latin typeface="Comic Sans MS"/>
                <a:cs typeface="Comic Sans MS"/>
              </a:rPr>
              <a:t>Personal </a:t>
            </a:r>
            <a:r>
              <a:rPr sz="3200" spc="-5" dirty="0">
                <a:solidFill>
                  <a:srgbClr val="000066"/>
                </a:solidFill>
                <a:latin typeface="Comic Sans MS"/>
                <a:cs typeface="Comic Sans MS"/>
              </a:rPr>
              <a:t>protective</a:t>
            </a:r>
            <a:r>
              <a:rPr sz="3200" spc="15" dirty="0">
                <a:solidFill>
                  <a:srgbClr val="000066"/>
                </a:solidFill>
                <a:latin typeface="Comic Sans MS"/>
                <a:cs typeface="Comic Sans MS"/>
              </a:rPr>
              <a:t> </a:t>
            </a:r>
            <a:r>
              <a:rPr sz="3200" spc="-5" dirty="0">
                <a:solidFill>
                  <a:srgbClr val="000066"/>
                </a:solidFill>
                <a:latin typeface="Comic Sans MS"/>
                <a:cs typeface="Comic Sans MS"/>
              </a:rPr>
              <a:t>equipment</a:t>
            </a:r>
            <a:endParaRPr sz="3200" dirty="0">
              <a:latin typeface="Comic Sans MS"/>
              <a:cs typeface="Comic Sans MS"/>
            </a:endParaRPr>
          </a:p>
          <a:p>
            <a:pPr marL="412750" indent="-285750">
              <a:spcBef>
                <a:spcPts val="459"/>
              </a:spcBef>
              <a:buChar char="–"/>
              <a:tabLst>
                <a:tab pos="412750" algn="l"/>
              </a:tabLst>
            </a:pPr>
            <a:r>
              <a:rPr sz="3200" spc="-10" dirty="0">
                <a:solidFill>
                  <a:srgbClr val="000066"/>
                </a:solidFill>
                <a:latin typeface="Comic Sans MS"/>
                <a:cs typeface="Comic Sans MS"/>
              </a:rPr>
              <a:t>handwashing</a:t>
            </a:r>
            <a:endParaRPr sz="3200" dirty="0">
              <a:latin typeface="Comic Sans MS"/>
              <a:cs typeface="Comic Sans MS"/>
            </a:endParaRPr>
          </a:p>
          <a:p>
            <a:pPr marL="412750" indent="-285750">
              <a:spcBef>
                <a:spcPts val="459"/>
              </a:spcBef>
              <a:buChar char="–"/>
              <a:tabLst>
                <a:tab pos="412750" algn="l"/>
              </a:tabLst>
            </a:pPr>
            <a:r>
              <a:rPr sz="3200" spc="-5" dirty="0">
                <a:solidFill>
                  <a:srgbClr val="000066"/>
                </a:solidFill>
                <a:latin typeface="Comic Sans MS"/>
                <a:cs typeface="Comic Sans MS"/>
              </a:rPr>
              <a:t>Control of excretions and</a:t>
            </a:r>
            <a:r>
              <a:rPr sz="3200" spc="-35" dirty="0">
                <a:solidFill>
                  <a:srgbClr val="000066"/>
                </a:solidFill>
                <a:latin typeface="Comic Sans MS"/>
                <a:cs typeface="Comic Sans MS"/>
              </a:rPr>
              <a:t> </a:t>
            </a:r>
            <a:r>
              <a:rPr sz="3200" spc="-5" dirty="0">
                <a:solidFill>
                  <a:srgbClr val="000066"/>
                </a:solidFill>
                <a:latin typeface="Comic Sans MS"/>
                <a:cs typeface="Comic Sans MS"/>
              </a:rPr>
              <a:t>secretions</a:t>
            </a:r>
            <a:endParaRPr sz="3200" dirty="0">
              <a:latin typeface="Comic Sans MS"/>
              <a:cs typeface="Comic Sans MS"/>
            </a:endParaRPr>
          </a:p>
          <a:p>
            <a:pPr marL="412750" indent="-285750">
              <a:spcBef>
                <a:spcPts val="450"/>
              </a:spcBef>
              <a:buChar char="–"/>
              <a:tabLst>
                <a:tab pos="412750" algn="l"/>
              </a:tabLst>
            </a:pPr>
            <a:r>
              <a:rPr sz="3200" spc="-10" dirty="0">
                <a:solidFill>
                  <a:srgbClr val="000066"/>
                </a:solidFill>
                <a:latin typeface="Comic Sans MS"/>
                <a:cs typeface="Comic Sans MS"/>
              </a:rPr>
              <a:t>Trash </a:t>
            </a:r>
            <a:r>
              <a:rPr sz="3200" spc="-5" dirty="0">
                <a:solidFill>
                  <a:srgbClr val="000066"/>
                </a:solidFill>
                <a:latin typeface="Comic Sans MS"/>
                <a:cs typeface="Comic Sans MS"/>
              </a:rPr>
              <a:t>and </a:t>
            </a:r>
            <a:r>
              <a:rPr sz="3200" spc="-10" dirty="0">
                <a:solidFill>
                  <a:srgbClr val="000066"/>
                </a:solidFill>
                <a:latin typeface="Comic Sans MS"/>
                <a:cs typeface="Comic Sans MS"/>
              </a:rPr>
              <a:t>waste</a:t>
            </a:r>
            <a:r>
              <a:rPr sz="3200" spc="20" dirty="0">
                <a:solidFill>
                  <a:srgbClr val="000066"/>
                </a:solidFill>
                <a:latin typeface="Comic Sans MS"/>
                <a:cs typeface="Comic Sans MS"/>
              </a:rPr>
              <a:t> </a:t>
            </a:r>
            <a:r>
              <a:rPr sz="3200" spc="-5" dirty="0">
                <a:solidFill>
                  <a:srgbClr val="000066"/>
                </a:solidFill>
                <a:latin typeface="Comic Sans MS"/>
                <a:cs typeface="Comic Sans MS"/>
              </a:rPr>
              <a:t>disposal</a:t>
            </a:r>
            <a:endParaRPr sz="3200" dirty="0">
              <a:latin typeface="Comic Sans MS"/>
              <a:cs typeface="Comic Sans MS"/>
            </a:endParaRPr>
          </a:p>
          <a:p>
            <a:pPr marL="412750" indent="-285750">
              <a:spcBef>
                <a:spcPts val="459"/>
              </a:spcBef>
              <a:buChar char="–"/>
              <a:tabLst>
                <a:tab pos="412750" algn="l"/>
              </a:tabLst>
            </a:pPr>
            <a:r>
              <a:rPr sz="3200" spc="-5" dirty="0">
                <a:solidFill>
                  <a:srgbClr val="000066"/>
                </a:solidFill>
                <a:latin typeface="Comic Sans MS"/>
                <a:cs typeface="Comic Sans MS"/>
              </a:rPr>
              <a:t>Standard</a:t>
            </a:r>
            <a:r>
              <a:rPr sz="3200" spc="-10" dirty="0">
                <a:solidFill>
                  <a:srgbClr val="000066"/>
                </a:solidFill>
                <a:latin typeface="Comic Sans MS"/>
                <a:cs typeface="Comic Sans MS"/>
              </a:rPr>
              <a:t> </a:t>
            </a:r>
            <a:r>
              <a:rPr sz="3200" spc="-5" dirty="0">
                <a:solidFill>
                  <a:srgbClr val="000066"/>
                </a:solidFill>
                <a:latin typeface="Comic Sans MS"/>
                <a:cs typeface="Comic Sans MS"/>
              </a:rPr>
              <a:t>precautions</a:t>
            </a:r>
            <a:endParaRPr sz="3200" dirty="0">
              <a:latin typeface="Comic Sans MS"/>
              <a:cs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751" y="580390"/>
            <a:ext cx="7357109" cy="622222"/>
          </a:xfrm>
          <a:prstGeom prst="rect">
            <a:avLst/>
          </a:prstGeom>
        </p:spPr>
        <p:txBody>
          <a:bodyPr vert="horz" wrap="square" lIns="0" tIns="12700" rIns="0" bIns="0" rtlCol="0" anchor="t">
            <a:spAutoFit/>
          </a:bodyPr>
          <a:lstStyle/>
          <a:p>
            <a:pPr marL="12700">
              <a:spcBef>
                <a:spcPts val="100"/>
              </a:spcBef>
            </a:pPr>
            <a:r>
              <a:rPr b="1" spc="-10" dirty="0"/>
              <a:t>Breaking </a:t>
            </a:r>
            <a:r>
              <a:rPr b="1" spc="-5" dirty="0"/>
              <a:t>the chain of</a:t>
            </a:r>
            <a:r>
              <a:rPr b="1" spc="-50" dirty="0"/>
              <a:t> </a:t>
            </a:r>
            <a:r>
              <a:rPr b="1" spc="-5" dirty="0"/>
              <a:t>infection</a:t>
            </a:r>
            <a:endParaRPr b="1" dirty="0"/>
          </a:p>
        </p:txBody>
      </p:sp>
      <p:sp>
        <p:nvSpPr>
          <p:cNvPr id="5" name="object 5"/>
          <p:cNvSpPr txBox="1">
            <a:spLocks noGrp="1"/>
          </p:cNvSpPr>
          <p:nvPr>
            <p:ph type="sldNum" sz="quarter" idx="12"/>
          </p:nvPr>
        </p:nvSpPr>
        <p:spPr>
          <a:prstGeom prst="rect">
            <a:avLst/>
          </a:prstGeom>
        </p:spPr>
        <p:txBody>
          <a:bodyPr vert="horz" wrap="square" lIns="0" tIns="30480" rIns="0" bIns="0" rtlCol="0">
            <a:spAutoFit/>
          </a:bodyPr>
          <a:lstStyle/>
          <a:p>
            <a:pPr marL="25400">
              <a:spcBef>
                <a:spcPts val="240"/>
              </a:spcBef>
            </a:pPr>
            <a:fld id="{81D60167-4931-47E6-BA6A-407CBD079E47}" type="slidenum">
              <a:rPr dirty="0"/>
              <a:pPr marL="25400">
                <a:spcBef>
                  <a:spcPts val="240"/>
                </a:spcBef>
              </a:pPr>
              <a:t>14</a:t>
            </a:fld>
            <a:endParaRPr dirty="0"/>
          </a:p>
        </p:txBody>
      </p:sp>
      <p:sp>
        <p:nvSpPr>
          <p:cNvPr id="3" name="object 3"/>
          <p:cNvSpPr txBox="1"/>
          <p:nvPr/>
        </p:nvSpPr>
        <p:spPr>
          <a:xfrm>
            <a:off x="676275" y="1610360"/>
            <a:ext cx="10534649" cy="4460195"/>
          </a:xfrm>
          <a:prstGeom prst="rect">
            <a:avLst/>
          </a:prstGeom>
        </p:spPr>
        <p:txBody>
          <a:bodyPr vert="horz" wrap="square" lIns="0" tIns="71120" rIns="0" bIns="0" rtlCol="0">
            <a:spAutoFit/>
          </a:bodyPr>
          <a:lstStyle/>
          <a:p>
            <a:pPr marL="530225" indent="-517525">
              <a:spcBef>
                <a:spcPts val="560"/>
              </a:spcBef>
              <a:buAutoNum type="arabicPeriod" startAt="4"/>
              <a:tabLst>
                <a:tab pos="530225" algn="l"/>
                <a:tab pos="530860" algn="l"/>
              </a:tabLst>
            </a:pPr>
            <a:r>
              <a:rPr sz="3200" spc="-5" dirty="0">
                <a:solidFill>
                  <a:srgbClr val="000066"/>
                </a:solidFill>
                <a:latin typeface="Comic Sans MS"/>
                <a:cs typeface="Comic Sans MS"/>
              </a:rPr>
              <a:t>Route </a:t>
            </a:r>
            <a:r>
              <a:rPr sz="3200" dirty="0">
                <a:solidFill>
                  <a:srgbClr val="000066"/>
                </a:solidFill>
                <a:latin typeface="Comic Sans MS"/>
                <a:cs typeface="Comic Sans MS"/>
              </a:rPr>
              <a:t>of</a:t>
            </a:r>
            <a:r>
              <a:rPr sz="3200" spc="-5" dirty="0">
                <a:solidFill>
                  <a:srgbClr val="000066"/>
                </a:solidFill>
                <a:latin typeface="Comic Sans MS"/>
                <a:cs typeface="Comic Sans MS"/>
              </a:rPr>
              <a:t> </a:t>
            </a:r>
            <a:r>
              <a:rPr sz="3200" spc="-10" dirty="0">
                <a:solidFill>
                  <a:srgbClr val="000066"/>
                </a:solidFill>
                <a:latin typeface="Comic Sans MS"/>
                <a:cs typeface="Comic Sans MS"/>
              </a:rPr>
              <a:t>transmission</a:t>
            </a:r>
            <a:endParaRPr sz="3200" dirty="0">
              <a:latin typeface="Comic Sans MS"/>
              <a:cs typeface="Comic Sans MS"/>
            </a:endParaRPr>
          </a:p>
          <a:p>
            <a:pPr marL="755650" lvl="1" indent="-285750">
              <a:spcBef>
                <a:spcPts val="459"/>
              </a:spcBef>
              <a:buChar char="–"/>
              <a:tabLst>
                <a:tab pos="755650" algn="l"/>
              </a:tabLst>
            </a:pPr>
            <a:r>
              <a:rPr sz="3200" spc="-5" dirty="0">
                <a:solidFill>
                  <a:srgbClr val="000066"/>
                </a:solidFill>
                <a:latin typeface="Comic Sans MS"/>
                <a:cs typeface="Comic Sans MS"/>
              </a:rPr>
              <a:t>Standard</a:t>
            </a:r>
            <a:r>
              <a:rPr sz="3200" spc="-10" dirty="0">
                <a:solidFill>
                  <a:srgbClr val="000066"/>
                </a:solidFill>
                <a:latin typeface="Comic Sans MS"/>
                <a:cs typeface="Comic Sans MS"/>
              </a:rPr>
              <a:t> </a:t>
            </a:r>
            <a:r>
              <a:rPr sz="3200" spc="-5" dirty="0">
                <a:solidFill>
                  <a:srgbClr val="000066"/>
                </a:solidFill>
                <a:latin typeface="Comic Sans MS"/>
                <a:cs typeface="Comic Sans MS"/>
              </a:rPr>
              <a:t>precautions</a:t>
            </a:r>
            <a:endParaRPr sz="3200" dirty="0">
              <a:latin typeface="Comic Sans MS"/>
              <a:cs typeface="Comic Sans MS"/>
            </a:endParaRPr>
          </a:p>
          <a:p>
            <a:pPr marL="755650" lvl="1" indent="-285750">
              <a:spcBef>
                <a:spcPts val="450"/>
              </a:spcBef>
              <a:buChar char="–"/>
              <a:tabLst>
                <a:tab pos="755650" algn="l"/>
              </a:tabLst>
            </a:pPr>
            <a:r>
              <a:rPr sz="3200" spc="-10" dirty="0">
                <a:solidFill>
                  <a:srgbClr val="000066"/>
                </a:solidFill>
                <a:latin typeface="Comic Sans MS"/>
                <a:cs typeface="Comic Sans MS"/>
              </a:rPr>
              <a:t>Handwashing</a:t>
            </a:r>
            <a:endParaRPr sz="3200" dirty="0">
              <a:latin typeface="Comic Sans MS"/>
              <a:cs typeface="Comic Sans MS"/>
            </a:endParaRPr>
          </a:p>
          <a:p>
            <a:pPr marL="755650" lvl="1" indent="-285750">
              <a:spcBef>
                <a:spcPts val="459"/>
              </a:spcBef>
              <a:buChar char="–"/>
              <a:tabLst>
                <a:tab pos="755650" algn="l"/>
              </a:tabLst>
            </a:pPr>
            <a:r>
              <a:rPr sz="3200" spc="-5" dirty="0">
                <a:solidFill>
                  <a:srgbClr val="000066"/>
                </a:solidFill>
                <a:latin typeface="Comic Sans MS"/>
                <a:cs typeface="Comic Sans MS"/>
              </a:rPr>
              <a:t>Sterilization</a:t>
            </a:r>
            <a:endParaRPr sz="3200" dirty="0">
              <a:latin typeface="Comic Sans MS"/>
              <a:cs typeface="Comic Sans MS"/>
            </a:endParaRPr>
          </a:p>
          <a:p>
            <a:pPr marL="755650" lvl="1" indent="-285750">
              <a:spcBef>
                <a:spcPts val="459"/>
              </a:spcBef>
              <a:buChar char="–"/>
              <a:tabLst>
                <a:tab pos="755650" algn="l"/>
              </a:tabLst>
            </a:pPr>
            <a:r>
              <a:rPr sz="3200" spc="-5" dirty="0">
                <a:solidFill>
                  <a:srgbClr val="000066"/>
                </a:solidFill>
                <a:latin typeface="Comic Sans MS"/>
                <a:cs typeface="Comic Sans MS"/>
              </a:rPr>
              <a:t>Medical</a:t>
            </a:r>
            <a:r>
              <a:rPr sz="3200" spc="-10" dirty="0">
                <a:solidFill>
                  <a:srgbClr val="000066"/>
                </a:solidFill>
                <a:latin typeface="Comic Sans MS"/>
                <a:cs typeface="Comic Sans MS"/>
              </a:rPr>
              <a:t> </a:t>
            </a:r>
            <a:r>
              <a:rPr sz="3200" spc="-5" dirty="0">
                <a:solidFill>
                  <a:srgbClr val="000066"/>
                </a:solidFill>
                <a:latin typeface="Comic Sans MS"/>
                <a:cs typeface="Comic Sans MS"/>
              </a:rPr>
              <a:t>asepsis</a:t>
            </a:r>
            <a:endParaRPr sz="3200" dirty="0">
              <a:latin typeface="Comic Sans MS"/>
              <a:cs typeface="Comic Sans MS"/>
            </a:endParaRPr>
          </a:p>
          <a:p>
            <a:pPr marL="755650" lvl="1" indent="-285750">
              <a:spcBef>
                <a:spcPts val="450"/>
              </a:spcBef>
              <a:buChar char="–"/>
              <a:tabLst>
                <a:tab pos="755650" algn="l"/>
              </a:tabLst>
            </a:pPr>
            <a:r>
              <a:rPr sz="3200" spc="-5" dirty="0">
                <a:solidFill>
                  <a:srgbClr val="000066"/>
                </a:solidFill>
                <a:latin typeface="Comic Sans MS"/>
                <a:cs typeface="Comic Sans MS"/>
              </a:rPr>
              <a:t>Air flow</a:t>
            </a:r>
            <a:r>
              <a:rPr sz="3200" spc="-10" dirty="0">
                <a:solidFill>
                  <a:srgbClr val="000066"/>
                </a:solidFill>
                <a:latin typeface="Comic Sans MS"/>
                <a:cs typeface="Comic Sans MS"/>
              </a:rPr>
              <a:t> </a:t>
            </a:r>
            <a:r>
              <a:rPr sz="3200" spc="-5" dirty="0">
                <a:solidFill>
                  <a:srgbClr val="000066"/>
                </a:solidFill>
                <a:latin typeface="Comic Sans MS"/>
                <a:cs typeface="Comic Sans MS"/>
              </a:rPr>
              <a:t>control</a:t>
            </a:r>
            <a:endParaRPr sz="3200" dirty="0">
              <a:latin typeface="Comic Sans MS"/>
              <a:cs typeface="Comic Sans MS"/>
            </a:endParaRPr>
          </a:p>
          <a:p>
            <a:pPr marL="755650" lvl="1" indent="-285750">
              <a:spcBef>
                <a:spcPts val="459"/>
              </a:spcBef>
              <a:buChar char="–"/>
              <a:tabLst>
                <a:tab pos="755650" algn="l"/>
              </a:tabLst>
            </a:pPr>
            <a:r>
              <a:rPr sz="3200" spc="-5" dirty="0">
                <a:solidFill>
                  <a:srgbClr val="000066"/>
                </a:solidFill>
                <a:latin typeface="Comic Sans MS"/>
                <a:cs typeface="Comic Sans MS"/>
              </a:rPr>
              <a:t>Food</a:t>
            </a:r>
            <a:r>
              <a:rPr sz="3200" dirty="0">
                <a:solidFill>
                  <a:srgbClr val="000066"/>
                </a:solidFill>
                <a:latin typeface="Comic Sans MS"/>
                <a:cs typeface="Comic Sans MS"/>
              </a:rPr>
              <a:t> </a:t>
            </a:r>
            <a:r>
              <a:rPr sz="3200" spc="-5" dirty="0">
                <a:solidFill>
                  <a:srgbClr val="000066"/>
                </a:solidFill>
                <a:latin typeface="Comic Sans MS"/>
                <a:cs typeface="Comic Sans MS"/>
              </a:rPr>
              <a:t>handling</a:t>
            </a:r>
            <a:endParaRPr sz="3200" dirty="0">
              <a:latin typeface="Comic Sans MS"/>
              <a:cs typeface="Comic Sans MS"/>
            </a:endParaRPr>
          </a:p>
          <a:p>
            <a:pPr marL="755650" lvl="1" indent="-285750">
              <a:spcBef>
                <a:spcPts val="450"/>
              </a:spcBef>
              <a:buChar char="–"/>
              <a:tabLst>
                <a:tab pos="755650" algn="l"/>
              </a:tabLst>
            </a:pPr>
            <a:r>
              <a:rPr sz="3200" spc="-10" dirty="0">
                <a:solidFill>
                  <a:srgbClr val="000066"/>
                </a:solidFill>
                <a:latin typeface="Comic Sans MS"/>
                <a:cs typeface="Comic Sans MS"/>
              </a:rPr>
              <a:t>Transmission-based</a:t>
            </a:r>
            <a:r>
              <a:rPr sz="3200" spc="-25" dirty="0">
                <a:solidFill>
                  <a:srgbClr val="000066"/>
                </a:solidFill>
                <a:latin typeface="Comic Sans MS"/>
                <a:cs typeface="Comic Sans MS"/>
              </a:rPr>
              <a:t> </a:t>
            </a:r>
            <a:r>
              <a:rPr sz="3200" spc="-5" dirty="0">
                <a:solidFill>
                  <a:srgbClr val="000066"/>
                </a:solidFill>
                <a:latin typeface="Comic Sans MS"/>
                <a:cs typeface="Comic Sans MS"/>
              </a:rPr>
              <a:t>precautions</a:t>
            </a:r>
            <a:endParaRPr sz="3200" dirty="0">
              <a:latin typeface="Comic Sans MS"/>
              <a:cs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8139" y="591820"/>
            <a:ext cx="5495290" cy="622222"/>
          </a:xfrm>
          <a:prstGeom prst="rect">
            <a:avLst/>
          </a:prstGeom>
        </p:spPr>
        <p:txBody>
          <a:bodyPr vert="horz" wrap="square" lIns="0" tIns="12700" rIns="0" bIns="0" rtlCol="0" anchor="t">
            <a:spAutoFit/>
          </a:bodyPr>
          <a:lstStyle/>
          <a:p>
            <a:pPr marL="12700">
              <a:spcBef>
                <a:spcPts val="100"/>
              </a:spcBef>
            </a:pPr>
            <a:r>
              <a:rPr b="1" dirty="0"/>
              <a:t>Defense</a:t>
            </a:r>
            <a:r>
              <a:rPr b="1" spc="-45" dirty="0"/>
              <a:t> </a:t>
            </a:r>
            <a:r>
              <a:rPr b="1" dirty="0"/>
              <a:t>Mechanisms</a:t>
            </a:r>
          </a:p>
        </p:txBody>
      </p:sp>
      <p:sp>
        <p:nvSpPr>
          <p:cNvPr id="5" name="object 5"/>
          <p:cNvSpPr txBox="1">
            <a:spLocks noGrp="1"/>
          </p:cNvSpPr>
          <p:nvPr>
            <p:ph type="sldNum" sz="quarter" idx="12"/>
          </p:nvPr>
        </p:nvSpPr>
        <p:spPr>
          <a:prstGeom prst="rect">
            <a:avLst/>
          </a:prstGeom>
        </p:spPr>
        <p:txBody>
          <a:bodyPr vert="horz" wrap="square" lIns="0" tIns="30480" rIns="0" bIns="0" rtlCol="0">
            <a:spAutoFit/>
          </a:bodyPr>
          <a:lstStyle/>
          <a:p>
            <a:pPr marL="25400">
              <a:spcBef>
                <a:spcPts val="240"/>
              </a:spcBef>
            </a:pPr>
            <a:fld id="{81D60167-4931-47E6-BA6A-407CBD079E47}" type="slidenum">
              <a:rPr dirty="0"/>
              <a:pPr marL="25400">
                <a:spcBef>
                  <a:spcPts val="240"/>
                </a:spcBef>
              </a:pPr>
              <a:t>15</a:t>
            </a:fld>
            <a:endParaRPr dirty="0"/>
          </a:p>
        </p:txBody>
      </p:sp>
      <p:sp>
        <p:nvSpPr>
          <p:cNvPr id="3" name="object 3"/>
          <p:cNvSpPr txBox="1"/>
          <p:nvPr/>
        </p:nvSpPr>
        <p:spPr>
          <a:xfrm>
            <a:off x="409575" y="1523999"/>
            <a:ext cx="10629900" cy="3823739"/>
          </a:xfrm>
          <a:prstGeom prst="rect">
            <a:avLst/>
          </a:prstGeom>
        </p:spPr>
        <p:txBody>
          <a:bodyPr vert="horz" wrap="square" lIns="0" tIns="12700" rIns="0" bIns="0" rtlCol="0">
            <a:spAutoFit/>
          </a:bodyPr>
          <a:lstStyle/>
          <a:p>
            <a:pPr marL="355600" marR="5080" indent="-342900">
              <a:lnSpc>
                <a:spcPct val="116100"/>
              </a:lnSpc>
              <a:spcBef>
                <a:spcPts val="100"/>
              </a:spcBef>
              <a:buChar char="•"/>
              <a:tabLst>
                <a:tab pos="354965" algn="l"/>
                <a:tab pos="355600" algn="l"/>
              </a:tabLst>
            </a:pPr>
            <a:r>
              <a:rPr sz="3600" dirty="0">
                <a:solidFill>
                  <a:srgbClr val="000066"/>
                </a:solidFill>
                <a:latin typeface="Comic Sans MS"/>
                <a:cs typeface="Comic Sans MS"/>
              </a:rPr>
              <a:t>A </a:t>
            </a:r>
            <a:r>
              <a:rPr sz="3600" spc="-5" dirty="0">
                <a:solidFill>
                  <a:srgbClr val="000066"/>
                </a:solidFill>
                <a:latin typeface="Comic Sans MS"/>
                <a:cs typeface="Comic Sans MS"/>
              </a:rPr>
              <a:t>number </a:t>
            </a:r>
            <a:r>
              <a:rPr sz="3600" dirty="0">
                <a:solidFill>
                  <a:srgbClr val="000066"/>
                </a:solidFill>
                <a:latin typeface="Comic Sans MS"/>
                <a:cs typeface="Comic Sans MS"/>
              </a:rPr>
              <a:t>of </a:t>
            </a:r>
            <a:r>
              <a:rPr sz="3600" spc="-5" dirty="0">
                <a:solidFill>
                  <a:srgbClr val="000066"/>
                </a:solidFill>
                <a:latin typeface="Comic Sans MS"/>
                <a:cs typeface="Comic Sans MS"/>
              </a:rPr>
              <a:t>defense mechanisms exist  outside and in </a:t>
            </a:r>
            <a:r>
              <a:rPr sz="3600" dirty="0">
                <a:solidFill>
                  <a:srgbClr val="000066"/>
                </a:solidFill>
                <a:latin typeface="Comic Sans MS"/>
                <a:cs typeface="Comic Sans MS"/>
              </a:rPr>
              <a:t>the </a:t>
            </a:r>
            <a:r>
              <a:rPr sz="3600" spc="-5" dirty="0">
                <a:solidFill>
                  <a:srgbClr val="000066"/>
                </a:solidFill>
                <a:latin typeface="Comic Sans MS"/>
                <a:cs typeface="Comic Sans MS"/>
              </a:rPr>
              <a:t>body to break </a:t>
            </a:r>
            <a:r>
              <a:rPr sz="3600" dirty="0">
                <a:solidFill>
                  <a:srgbClr val="000066"/>
                </a:solidFill>
                <a:latin typeface="Comic Sans MS"/>
                <a:cs typeface="Comic Sans MS"/>
              </a:rPr>
              <a:t>the </a:t>
            </a:r>
            <a:r>
              <a:rPr sz="3600" spc="-5" dirty="0">
                <a:solidFill>
                  <a:srgbClr val="000066"/>
                </a:solidFill>
                <a:latin typeface="Comic Sans MS"/>
                <a:cs typeface="Comic Sans MS"/>
              </a:rPr>
              <a:t>chain,  including decreasing </a:t>
            </a:r>
            <a:r>
              <a:rPr sz="3600" dirty="0">
                <a:solidFill>
                  <a:srgbClr val="000066"/>
                </a:solidFill>
                <a:latin typeface="Comic Sans MS"/>
                <a:cs typeface="Comic Sans MS"/>
              </a:rPr>
              <a:t>the </a:t>
            </a:r>
            <a:r>
              <a:rPr sz="3600" spc="-5" dirty="0">
                <a:solidFill>
                  <a:srgbClr val="000066"/>
                </a:solidFill>
                <a:latin typeface="Comic Sans MS"/>
                <a:cs typeface="Comic Sans MS"/>
              </a:rPr>
              <a:t>sources </a:t>
            </a:r>
            <a:r>
              <a:rPr sz="3600" dirty="0">
                <a:solidFill>
                  <a:srgbClr val="000066"/>
                </a:solidFill>
                <a:latin typeface="Comic Sans MS"/>
                <a:cs typeface="Comic Sans MS"/>
              </a:rPr>
              <a:t>of  </a:t>
            </a:r>
            <a:r>
              <a:rPr sz="3600" spc="-5" dirty="0">
                <a:solidFill>
                  <a:srgbClr val="000066"/>
                </a:solidFill>
                <a:latin typeface="Comic Sans MS"/>
                <a:cs typeface="Comic Sans MS"/>
              </a:rPr>
              <a:t>microorganisms; preventing </a:t>
            </a:r>
            <a:r>
              <a:rPr sz="3600" dirty="0">
                <a:solidFill>
                  <a:srgbClr val="000066"/>
                </a:solidFill>
                <a:latin typeface="Comic Sans MS"/>
                <a:cs typeface="Comic Sans MS"/>
              </a:rPr>
              <a:t>the  </a:t>
            </a:r>
            <a:r>
              <a:rPr sz="3600" spc="-10" dirty="0">
                <a:solidFill>
                  <a:srgbClr val="000066"/>
                </a:solidFill>
                <a:latin typeface="Comic Sans MS"/>
                <a:cs typeface="Comic Sans MS"/>
              </a:rPr>
              <a:t>transmission </a:t>
            </a:r>
            <a:r>
              <a:rPr sz="3600" dirty="0">
                <a:solidFill>
                  <a:srgbClr val="000066"/>
                </a:solidFill>
                <a:latin typeface="Comic Sans MS"/>
                <a:cs typeface="Comic Sans MS"/>
              </a:rPr>
              <a:t>of </a:t>
            </a:r>
            <a:r>
              <a:rPr sz="3600" spc="-5" dirty="0">
                <a:solidFill>
                  <a:srgbClr val="000066"/>
                </a:solidFill>
                <a:latin typeface="Comic Sans MS"/>
                <a:cs typeface="Comic Sans MS"/>
              </a:rPr>
              <a:t>microorganisms; and  maximizing </a:t>
            </a:r>
            <a:r>
              <a:rPr sz="3600" dirty="0">
                <a:solidFill>
                  <a:srgbClr val="000066"/>
                </a:solidFill>
                <a:latin typeface="Comic Sans MS"/>
                <a:cs typeface="Comic Sans MS"/>
              </a:rPr>
              <a:t>the </a:t>
            </a:r>
            <a:r>
              <a:rPr sz="3600" spc="-5" dirty="0">
                <a:solidFill>
                  <a:srgbClr val="000066"/>
                </a:solidFill>
                <a:latin typeface="Comic Sans MS"/>
                <a:cs typeface="Comic Sans MS"/>
              </a:rPr>
              <a:t>host’s resistance to </a:t>
            </a:r>
            <a:r>
              <a:rPr sz="3600" dirty="0">
                <a:solidFill>
                  <a:srgbClr val="000066"/>
                </a:solidFill>
                <a:latin typeface="Comic Sans MS"/>
                <a:cs typeface="Comic Sans MS"/>
              </a:rPr>
              <a:t>the  </a:t>
            </a:r>
            <a:r>
              <a:rPr sz="3600" spc="-5" dirty="0">
                <a:solidFill>
                  <a:srgbClr val="000066"/>
                </a:solidFill>
                <a:latin typeface="Comic Sans MS"/>
                <a:cs typeface="Comic Sans MS"/>
              </a:rPr>
              <a:t>microorganism</a:t>
            </a:r>
            <a:endParaRPr sz="3600" dirty="0">
              <a:latin typeface="Comic Sans MS"/>
              <a:cs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6300" y="452719"/>
            <a:ext cx="10698535" cy="755591"/>
          </a:xfrm>
          <a:prstGeom prst="rect">
            <a:avLst/>
          </a:prstGeom>
        </p:spPr>
        <p:txBody>
          <a:bodyPr vert="horz" wrap="square" lIns="0" tIns="83820" rIns="0" bIns="0" rtlCol="0" anchor="t">
            <a:spAutoFit/>
          </a:bodyPr>
          <a:lstStyle/>
          <a:p>
            <a:pPr marL="524510" marR="5080" indent="-318770">
              <a:lnSpc>
                <a:spcPct val="115999"/>
              </a:lnSpc>
              <a:spcBef>
                <a:spcPts val="100"/>
              </a:spcBef>
            </a:pPr>
            <a:r>
              <a:rPr sz="4000" b="1" spc="-5" dirty="0"/>
              <a:t>Body’s natural </a:t>
            </a:r>
            <a:r>
              <a:rPr sz="4000" b="1" spc="-10" dirty="0"/>
              <a:t>defenses </a:t>
            </a:r>
            <a:r>
              <a:rPr sz="4000" b="1" spc="-5" dirty="0"/>
              <a:t>to  </a:t>
            </a:r>
            <a:r>
              <a:rPr sz="4000" b="1" spc="-10" dirty="0"/>
              <a:t>eliminate/kill </a:t>
            </a:r>
            <a:r>
              <a:rPr sz="4000" b="1" spc="-5" dirty="0"/>
              <a:t>pathogens</a:t>
            </a:r>
            <a:endParaRPr sz="4000" b="1" dirty="0"/>
          </a:p>
        </p:txBody>
      </p:sp>
      <p:sp>
        <p:nvSpPr>
          <p:cNvPr id="4" name="object 4"/>
          <p:cNvSpPr txBox="1">
            <a:spLocks noGrp="1"/>
          </p:cNvSpPr>
          <p:nvPr>
            <p:ph type="ftr" sz="quarter" idx="11"/>
          </p:nvPr>
        </p:nvSpPr>
        <p:spPr>
          <a:prstGeom prst="rect">
            <a:avLst/>
          </a:prstGeom>
        </p:spPr>
        <p:txBody>
          <a:bodyPr vert="horz" wrap="square" lIns="0" tIns="30480" rIns="0" bIns="0" rtlCol="0">
            <a:spAutoFit/>
          </a:bodyPr>
          <a:lstStyle/>
          <a:p>
            <a:pPr marL="12700">
              <a:spcBef>
                <a:spcPts val="240"/>
              </a:spcBef>
            </a:pPr>
            <a:r>
              <a:rPr dirty="0"/>
              <a:t>97 </a:t>
            </a:r>
            <a:r>
              <a:rPr spc="-5" dirty="0"/>
              <a:t>total</a:t>
            </a:r>
            <a:r>
              <a:rPr spc="-65" dirty="0"/>
              <a:t> </a:t>
            </a:r>
            <a:r>
              <a:rPr dirty="0"/>
              <a:t>slides</a:t>
            </a:r>
          </a:p>
        </p:txBody>
      </p:sp>
      <p:sp>
        <p:nvSpPr>
          <p:cNvPr id="5" name="object 5"/>
          <p:cNvSpPr txBox="1">
            <a:spLocks noGrp="1"/>
          </p:cNvSpPr>
          <p:nvPr>
            <p:ph type="sldNum" sz="quarter" idx="12"/>
          </p:nvPr>
        </p:nvSpPr>
        <p:spPr>
          <a:prstGeom prst="rect">
            <a:avLst/>
          </a:prstGeom>
        </p:spPr>
        <p:txBody>
          <a:bodyPr vert="horz" wrap="square" lIns="0" tIns="30480" rIns="0" bIns="0" rtlCol="0">
            <a:spAutoFit/>
          </a:bodyPr>
          <a:lstStyle/>
          <a:p>
            <a:pPr marL="25400">
              <a:spcBef>
                <a:spcPts val="240"/>
              </a:spcBef>
            </a:pPr>
            <a:fld id="{81D60167-4931-47E6-BA6A-407CBD079E47}" type="slidenum">
              <a:rPr dirty="0"/>
              <a:pPr marL="25400">
                <a:spcBef>
                  <a:spcPts val="240"/>
                </a:spcBef>
              </a:pPr>
              <a:t>16</a:t>
            </a:fld>
            <a:endParaRPr dirty="0"/>
          </a:p>
        </p:txBody>
      </p:sp>
      <p:sp>
        <p:nvSpPr>
          <p:cNvPr id="3" name="object 3"/>
          <p:cNvSpPr txBox="1"/>
          <p:nvPr/>
        </p:nvSpPr>
        <p:spPr>
          <a:xfrm>
            <a:off x="617165" y="1746250"/>
            <a:ext cx="10860460" cy="4412939"/>
          </a:xfrm>
          <a:prstGeom prst="rect">
            <a:avLst/>
          </a:prstGeom>
        </p:spPr>
        <p:txBody>
          <a:bodyPr vert="horz" wrap="square" lIns="0" tIns="12700" rIns="0" bIns="0" rtlCol="0">
            <a:spAutoFit/>
          </a:bodyPr>
          <a:lstStyle/>
          <a:p>
            <a:pPr marL="355600" marR="5080" indent="-342900">
              <a:lnSpc>
                <a:spcPts val="3500"/>
              </a:lnSpc>
              <a:spcBef>
                <a:spcPts val="100"/>
              </a:spcBef>
              <a:buChar char="•"/>
              <a:tabLst>
                <a:tab pos="354965" algn="l"/>
                <a:tab pos="355600" algn="l"/>
              </a:tabLst>
            </a:pPr>
            <a:r>
              <a:rPr sz="3200" spc="-5" dirty="0">
                <a:solidFill>
                  <a:srgbClr val="000066"/>
                </a:solidFill>
                <a:latin typeface="Comic Sans MS"/>
                <a:cs typeface="Comic Sans MS"/>
              </a:rPr>
              <a:t>Cilia </a:t>
            </a:r>
            <a:r>
              <a:rPr sz="3200" dirty="0">
                <a:solidFill>
                  <a:srgbClr val="000066"/>
                </a:solidFill>
                <a:latin typeface="Comic Sans MS"/>
                <a:cs typeface="Comic Sans MS"/>
              </a:rPr>
              <a:t>- </a:t>
            </a:r>
            <a:r>
              <a:rPr sz="3200" spc="-5" dirty="0">
                <a:solidFill>
                  <a:srgbClr val="000066"/>
                </a:solidFill>
                <a:latin typeface="Comic Sans MS"/>
                <a:cs typeface="Comic Sans MS"/>
              </a:rPr>
              <a:t>in respiratory tract, catch and move  pathogens out of </a:t>
            </a:r>
            <a:r>
              <a:rPr sz="3200" dirty="0">
                <a:solidFill>
                  <a:srgbClr val="000066"/>
                </a:solidFill>
                <a:latin typeface="Comic Sans MS"/>
                <a:cs typeface="Comic Sans MS"/>
              </a:rPr>
              <a:t>the</a:t>
            </a:r>
            <a:r>
              <a:rPr sz="3200" spc="-5" dirty="0">
                <a:solidFill>
                  <a:srgbClr val="000066"/>
                </a:solidFill>
                <a:latin typeface="Comic Sans MS"/>
                <a:cs typeface="Comic Sans MS"/>
              </a:rPr>
              <a:t> </a:t>
            </a:r>
            <a:r>
              <a:rPr sz="3200" dirty="0">
                <a:solidFill>
                  <a:srgbClr val="000066"/>
                </a:solidFill>
                <a:latin typeface="Comic Sans MS"/>
                <a:cs typeface="Comic Sans MS"/>
              </a:rPr>
              <a:t>body</a:t>
            </a:r>
            <a:endParaRPr sz="3200" dirty="0">
              <a:latin typeface="Comic Sans MS"/>
              <a:cs typeface="Comic Sans MS"/>
            </a:endParaRPr>
          </a:p>
          <a:p>
            <a:pPr marL="355600" marR="531495" indent="-342900">
              <a:lnSpc>
                <a:spcPct val="104500"/>
              </a:lnSpc>
              <a:spcBef>
                <a:spcPts val="555"/>
              </a:spcBef>
              <a:buChar char="•"/>
              <a:tabLst>
                <a:tab pos="354965" algn="l"/>
                <a:tab pos="355600" algn="l"/>
              </a:tabLst>
            </a:pPr>
            <a:r>
              <a:rPr sz="3200" spc="-5" dirty="0">
                <a:solidFill>
                  <a:srgbClr val="000066"/>
                </a:solidFill>
                <a:latin typeface="Comic Sans MS"/>
                <a:cs typeface="Comic Sans MS"/>
              </a:rPr>
              <a:t>Coughing/sneezing, to </a:t>
            </a:r>
            <a:r>
              <a:rPr sz="3200" dirty="0">
                <a:solidFill>
                  <a:srgbClr val="000066"/>
                </a:solidFill>
                <a:latin typeface="Comic Sans MS"/>
                <a:cs typeface="Comic Sans MS"/>
              </a:rPr>
              <a:t>propel </a:t>
            </a:r>
            <a:r>
              <a:rPr sz="3200" spc="-5" dirty="0">
                <a:solidFill>
                  <a:srgbClr val="000066"/>
                </a:solidFill>
                <a:latin typeface="Comic Sans MS"/>
                <a:cs typeface="Comic Sans MS"/>
              </a:rPr>
              <a:t>pathogens  outward</a:t>
            </a:r>
            <a:endParaRPr sz="3200" dirty="0">
              <a:latin typeface="Comic Sans MS"/>
              <a:cs typeface="Comic Sans MS"/>
            </a:endParaRPr>
          </a:p>
          <a:p>
            <a:pPr marL="355600" indent="-342900">
              <a:spcBef>
                <a:spcPts val="850"/>
              </a:spcBef>
              <a:buChar char="•"/>
              <a:tabLst>
                <a:tab pos="354965" algn="l"/>
                <a:tab pos="355600" algn="l"/>
              </a:tabLst>
            </a:pPr>
            <a:r>
              <a:rPr sz="3200" spc="-5" dirty="0">
                <a:solidFill>
                  <a:srgbClr val="000066"/>
                </a:solidFill>
                <a:latin typeface="Comic Sans MS"/>
                <a:cs typeface="Comic Sans MS"/>
              </a:rPr>
              <a:t>Tears </a:t>
            </a:r>
            <a:r>
              <a:rPr sz="3200" dirty="0">
                <a:solidFill>
                  <a:srgbClr val="000066"/>
                </a:solidFill>
                <a:latin typeface="Comic Sans MS"/>
                <a:cs typeface="Comic Sans MS"/>
              </a:rPr>
              <a:t>- </a:t>
            </a:r>
            <a:r>
              <a:rPr sz="3200" spc="-5" dirty="0">
                <a:solidFill>
                  <a:srgbClr val="000066"/>
                </a:solidFill>
                <a:latin typeface="Comic Sans MS"/>
                <a:cs typeface="Comic Sans MS"/>
              </a:rPr>
              <a:t>contain chemicals </a:t>
            </a:r>
            <a:r>
              <a:rPr sz="3200" spc="5" dirty="0">
                <a:solidFill>
                  <a:srgbClr val="000066"/>
                </a:solidFill>
                <a:latin typeface="Comic Sans MS"/>
                <a:cs typeface="Comic Sans MS"/>
              </a:rPr>
              <a:t>to </a:t>
            </a:r>
            <a:r>
              <a:rPr sz="3200" spc="-5" dirty="0">
                <a:solidFill>
                  <a:srgbClr val="000066"/>
                </a:solidFill>
                <a:latin typeface="Comic Sans MS"/>
                <a:cs typeface="Comic Sans MS"/>
              </a:rPr>
              <a:t>kill</a:t>
            </a:r>
            <a:r>
              <a:rPr sz="3200" spc="-40" dirty="0">
                <a:solidFill>
                  <a:srgbClr val="000066"/>
                </a:solidFill>
                <a:latin typeface="Comic Sans MS"/>
                <a:cs typeface="Comic Sans MS"/>
              </a:rPr>
              <a:t> </a:t>
            </a:r>
            <a:r>
              <a:rPr sz="3200" spc="-5" dirty="0">
                <a:solidFill>
                  <a:srgbClr val="000066"/>
                </a:solidFill>
                <a:latin typeface="Comic Sans MS"/>
                <a:cs typeface="Comic Sans MS"/>
              </a:rPr>
              <a:t>bacteria</a:t>
            </a:r>
            <a:endParaRPr sz="3200" dirty="0">
              <a:latin typeface="Comic Sans MS"/>
              <a:cs typeface="Comic Sans MS"/>
            </a:endParaRPr>
          </a:p>
          <a:p>
            <a:pPr marL="355600" indent="-342900">
              <a:spcBef>
                <a:spcPts val="840"/>
              </a:spcBef>
              <a:buChar char="•"/>
              <a:tabLst>
                <a:tab pos="354965" algn="l"/>
                <a:tab pos="355600" algn="l"/>
              </a:tabLst>
            </a:pPr>
            <a:r>
              <a:rPr sz="3200" spc="-5" dirty="0">
                <a:solidFill>
                  <a:srgbClr val="000066"/>
                </a:solidFill>
                <a:latin typeface="Comic Sans MS"/>
                <a:cs typeface="Comic Sans MS"/>
              </a:rPr>
              <a:t>Hydrochloric acid in</a:t>
            </a:r>
            <a:r>
              <a:rPr sz="3200" dirty="0">
                <a:solidFill>
                  <a:srgbClr val="000066"/>
                </a:solidFill>
                <a:latin typeface="Comic Sans MS"/>
                <a:cs typeface="Comic Sans MS"/>
              </a:rPr>
              <a:t> </a:t>
            </a:r>
            <a:r>
              <a:rPr sz="3200" spc="-5" dirty="0">
                <a:solidFill>
                  <a:srgbClr val="000066"/>
                </a:solidFill>
                <a:latin typeface="Comic Sans MS"/>
                <a:cs typeface="Comic Sans MS"/>
              </a:rPr>
              <a:t>stomach</a:t>
            </a:r>
            <a:endParaRPr sz="3200" dirty="0">
              <a:latin typeface="Comic Sans MS"/>
              <a:cs typeface="Comic Sans MS"/>
            </a:endParaRPr>
          </a:p>
          <a:p>
            <a:pPr marL="355600" indent="-342900">
              <a:spcBef>
                <a:spcPts val="850"/>
              </a:spcBef>
              <a:buChar char="•"/>
              <a:tabLst>
                <a:tab pos="354965" algn="l"/>
                <a:tab pos="355600" algn="l"/>
              </a:tabLst>
            </a:pPr>
            <a:r>
              <a:rPr sz="3200" spc="-5" dirty="0">
                <a:solidFill>
                  <a:srgbClr val="000066"/>
                </a:solidFill>
                <a:latin typeface="Comic Sans MS"/>
                <a:cs typeface="Comic Sans MS"/>
              </a:rPr>
              <a:t>Rise in body temperature</a:t>
            </a:r>
            <a:r>
              <a:rPr sz="3200" spc="-10" dirty="0">
                <a:solidFill>
                  <a:srgbClr val="000066"/>
                </a:solidFill>
                <a:latin typeface="Comic Sans MS"/>
                <a:cs typeface="Comic Sans MS"/>
              </a:rPr>
              <a:t> </a:t>
            </a:r>
            <a:r>
              <a:rPr sz="3200" spc="-5" dirty="0">
                <a:solidFill>
                  <a:srgbClr val="000066"/>
                </a:solidFill>
                <a:latin typeface="Comic Sans MS"/>
                <a:cs typeface="Comic Sans MS"/>
              </a:rPr>
              <a:t>(fever)</a:t>
            </a:r>
            <a:endParaRPr sz="3200" dirty="0">
              <a:latin typeface="Comic Sans MS"/>
              <a:cs typeface="Comic Sans MS"/>
            </a:endParaRPr>
          </a:p>
          <a:p>
            <a:pPr marL="355600" marR="550545" indent="-342900">
              <a:lnSpc>
                <a:spcPct val="104500"/>
              </a:lnSpc>
              <a:spcBef>
                <a:spcPts val="700"/>
              </a:spcBef>
              <a:buChar char="•"/>
              <a:tabLst>
                <a:tab pos="354965" algn="l"/>
                <a:tab pos="355600" algn="l"/>
              </a:tabLst>
            </a:pPr>
            <a:r>
              <a:rPr sz="3200" spc="-5" dirty="0">
                <a:solidFill>
                  <a:srgbClr val="000066"/>
                </a:solidFill>
                <a:latin typeface="Comic Sans MS"/>
                <a:cs typeface="Comic Sans MS"/>
              </a:rPr>
              <a:t>Leukocyte (white blood cell) production  increases, to destroy</a:t>
            </a:r>
            <a:r>
              <a:rPr sz="3200" dirty="0">
                <a:solidFill>
                  <a:srgbClr val="000066"/>
                </a:solidFill>
                <a:latin typeface="Comic Sans MS"/>
                <a:cs typeface="Comic Sans MS"/>
              </a:rPr>
              <a:t> </a:t>
            </a:r>
            <a:r>
              <a:rPr sz="3200" spc="-5" dirty="0">
                <a:solidFill>
                  <a:srgbClr val="000066"/>
                </a:solidFill>
                <a:latin typeface="Comic Sans MS"/>
                <a:cs typeface="Comic Sans MS"/>
              </a:rPr>
              <a:t>pathogens</a:t>
            </a:r>
            <a:endParaRPr sz="3200" dirty="0">
              <a:latin typeface="Comic Sans MS"/>
              <a:cs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1382" y="44018"/>
            <a:ext cx="2270760" cy="697230"/>
          </a:xfrm>
          <a:prstGeom prst="rect">
            <a:avLst/>
          </a:prstGeom>
        </p:spPr>
        <p:txBody>
          <a:bodyPr vert="horz" wrap="square" lIns="0" tIns="13335" rIns="0" bIns="0" rtlCol="0" anchor="ctr">
            <a:spAutoFit/>
          </a:bodyPr>
          <a:lstStyle/>
          <a:p>
            <a:pPr marL="12700">
              <a:lnSpc>
                <a:spcPct val="100000"/>
              </a:lnSpc>
              <a:spcBef>
                <a:spcPts val="105"/>
              </a:spcBef>
            </a:pPr>
            <a:r>
              <a:rPr b="1" spc="-5" dirty="0"/>
              <a:t>D</a:t>
            </a:r>
            <a:r>
              <a:rPr b="1" spc="-30" dirty="0"/>
              <a:t>e</a:t>
            </a:r>
            <a:r>
              <a:rPr b="1" spc="-5" dirty="0"/>
              <a:t>finition</a:t>
            </a:r>
            <a:endParaRPr b="1" dirty="0"/>
          </a:p>
        </p:txBody>
      </p:sp>
      <p:sp>
        <p:nvSpPr>
          <p:cNvPr id="3" name="object 3"/>
          <p:cNvSpPr txBox="1"/>
          <p:nvPr/>
        </p:nvSpPr>
        <p:spPr>
          <a:xfrm>
            <a:off x="448056" y="864488"/>
            <a:ext cx="10378440" cy="2578270"/>
          </a:xfrm>
          <a:prstGeom prst="rect">
            <a:avLst/>
          </a:prstGeom>
        </p:spPr>
        <p:txBody>
          <a:bodyPr vert="horz" wrap="square" lIns="0" tIns="13335" rIns="0" bIns="0" rtlCol="0">
            <a:spAutoFit/>
          </a:bodyPr>
          <a:lstStyle/>
          <a:p>
            <a:pPr marL="355600" marR="876300" indent="-342900">
              <a:spcBef>
                <a:spcPts val="105"/>
              </a:spcBef>
              <a:buFont typeface="Arial"/>
              <a:buChar char="•"/>
              <a:tabLst>
                <a:tab pos="354965" algn="l"/>
                <a:tab pos="355600" algn="l"/>
              </a:tabLst>
            </a:pPr>
            <a:r>
              <a:rPr sz="3200" spc="-10" dirty="0">
                <a:latin typeface="Calibri"/>
                <a:cs typeface="Calibri"/>
              </a:rPr>
              <a:t>Hospital </a:t>
            </a:r>
            <a:r>
              <a:rPr sz="3200" spc="-5" dirty="0">
                <a:latin typeface="Calibri"/>
                <a:cs typeface="Calibri"/>
              </a:rPr>
              <a:t>acquired </a:t>
            </a:r>
            <a:r>
              <a:rPr sz="3200" spc="-15" dirty="0">
                <a:latin typeface="Calibri"/>
                <a:cs typeface="Calibri"/>
              </a:rPr>
              <a:t>infection </a:t>
            </a:r>
            <a:r>
              <a:rPr sz="3200" dirty="0">
                <a:latin typeface="Calibri"/>
                <a:cs typeface="Calibri"/>
              </a:rPr>
              <a:t>/ </a:t>
            </a:r>
            <a:r>
              <a:rPr sz="3200" spc="-10" dirty="0">
                <a:latin typeface="Calibri"/>
                <a:cs typeface="Calibri"/>
              </a:rPr>
              <a:t>nosocomial  </a:t>
            </a:r>
            <a:r>
              <a:rPr sz="3200" spc="-15" dirty="0">
                <a:latin typeface="Calibri"/>
                <a:cs typeface="Calibri"/>
              </a:rPr>
              <a:t>infection are infection </a:t>
            </a:r>
            <a:r>
              <a:rPr sz="3200" spc="-5" dirty="0">
                <a:latin typeface="Calibri"/>
                <a:cs typeface="Calibri"/>
              </a:rPr>
              <a:t>acquired during  </a:t>
            </a:r>
            <a:r>
              <a:rPr sz="3200" spc="-10" dirty="0">
                <a:latin typeface="Calibri"/>
                <a:cs typeface="Calibri"/>
              </a:rPr>
              <a:t>hospital </a:t>
            </a:r>
            <a:r>
              <a:rPr sz="3200" spc="-15" dirty="0">
                <a:latin typeface="Calibri"/>
                <a:cs typeface="Calibri"/>
              </a:rPr>
              <a:t>care </a:t>
            </a:r>
            <a:r>
              <a:rPr sz="3200" dirty="0">
                <a:latin typeface="Calibri"/>
                <a:cs typeface="Calibri"/>
              </a:rPr>
              <a:t>which </a:t>
            </a:r>
            <a:r>
              <a:rPr sz="3200" spc="-15" dirty="0">
                <a:latin typeface="Calibri"/>
                <a:cs typeface="Calibri"/>
              </a:rPr>
              <a:t>are </a:t>
            </a:r>
            <a:r>
              <a:rPr sz="3200" spc="-5" dirty="0">
                <a:latin typeface="Calibri"/>
                <a:cs typeface="Calibri"/>
              </a:rPr>
              <a:t>not </a:t>
            </a:r>
            <a:r>
              <a:rPr sz="3200" spc="-10" dirty="0">
                <a:latin typeface="Calibri"/>
                <a:cs typeface="Calibri"/>
              </a:rPr>
              <a:t>present </a:t>
            </a:r>
            <a:r>
              <a:rPr sz="3200" spc="-5" dirty="0">
                <a:latin typeface="Calibri"/>
                <a:cs typeface="Calibri"/>
              </a:rPr>
              <a:t>or  incubating </a:t>
            </a:r>
            <a:r>
              <a:rPr sz="3200" spc="-15" dirty="0">
                <a:latin typeface="Calibri"/>
                <a:cs typeface="Calibri"/>
              </a:rPr>
              <a:t>at</a:t>
            </a:r>
            <a:r>
              <a:rPr sz="3200" spc="25" dirty="0">
                <a:latin typeface="Calibri"/>
                <a:cs typeface="Calibri"/>
              </a:rPr>
              <a:t> </a:t>
            </a:r>
            <a:r>
              <a:rPr sz="3200" spc="-5" dirty="0">
                <a:latin typeface="Calibri"/>
                <a:cs typeface="Calibri"/>
              </a:rPr>
              <a:t>admission.</a:t>
            </a:r>
            <a:endParaRPr sz="3200" dirty="0">
              <a:latin typeface="Calibri"/>
              <a:cs typeface="Calibri"/>
            </a:endParaRPr>
          </a:p>
          <a:p>
            <a:pPr marL="355600" marR="5080" indent="-342900">
              <a:spcBef>
                <a:spcPts val="770"/>
              </a:spcBef>
              <a:buFont typeface="Arial"/>
              <a:buChar char="•"/>
              <a:tabLst>
                <a:tab pos="354965" algn="l"/>
                <a:tab pos="355600" algn="l"/>
              </a:tabLst>
            </a:pPr>
            <a:r>
              <a:rPr sz="3200" spc="-15" dirty="0">
                <a:latin typeface="Calibri"/>
                <a:cs typeface="Calibri"/>
              </a:rPr>
              <a:t>Infection </a:t>
            </a:r>
            <a:r>
              <a:rPr sz="3200" spc="-5" dirty="0">
                <a:latin typeface="Calibri"/>
                <a:cs typeface="Calibri"/>
              </a:rPr>
              <a:t>occurring </a:t>
            </a:r>
            <a:r>
              <a:rPr sz="3200" spc="-15" dirty="0">
                <a:latin typeface="Calibri"/>
                <a:cs typeface="Calibri"/>
              </a:rPr>
              <a:t>more </a:t>
            </a:r>
            <a:r>
              <a:rPr sz="3200" dirty="0">
                <a:latin typeface="Calibri"/>
                <a:cs typeface="Calibri"/>
              </a:rPr>
              <a:t>than 48 </a:t>
            </a:r>
            <a:r>
              <a:rPr sz="3200" spc="-15" dirty="0">
                <a:latin typeface="Calibri"/>
                <a:cs typeface="Calibri"/>
              </a:rPr>
              <a:t>hours after  </a:t>
            </a:r>
            <a:r>
              <a:rPr sz="3200" spc="-5" dirty="0">
                <a:latin typeface="Calibri"/>
                <a:cs typeface="Calibri"/>
              </a:rPr>
              <a:t>admission </a:t>
            </a:r>
            <a:r>
              <a:rPr sz="3200" spc="-15" dirty="0">
                <a:latin typeface="Calibri"/>
                <a:cs typeface="Calibri"/>
              </a:rPr>
              <a:t>are </a:t>
            </a:r>
            <a:r>
              <a:rPr sz="3200" spc="-5" dirty="0">
                <a:latin typeface="Calibri"/>
                <a:cs typeface="Calibri"/>
              </a:rPr>
              <a:t>usually </a:t>
            </a:r>
            <a:r>
              <a:rPr sz="3200" spc="-10" dirty="0">
                <a:latin typeface="Calibri"/>
                <a:cs typeface="Calibri"/>
              </a:rPr>
              <a:t>considered</a:t>
            </a:r>
            <a:r>
              <a:rPr sz="3200" spc="25" dirty="0">
                <a:latin typeface="Calibri"/>
                <a:cs typeface="Calibri"/>
              </a:rPr>
              <a:t> </a:t>
            </a:r>
            <a:r>
              <a:rPr sz="3200" spc="-5" dirty="0">
                <a:latin typeface="Calibri"/>
                <a:cs typeface="Calibri"/>
              </a:rPr>
              <a:t>nosocomial.</a:t>
            </a:r>
            <a:endParaRPr sz="3200" dirty="0">
              <a:latin typeface="Calibri"/>
              <a:cs typeface="Calibri"/>
            </a:endParaRPr>
          </a:p>
        </p:txBody>
      </p:sp>
      <p:sp>
        <p:nvSpPr>
          <p:cNvPr id="4" name="object 4"/>
          <p:cNvSpPr/>
          <p:nvPr/>
        </p:nvSpPr>
        <p:spPr>
          <a:xfrm>
            <a:off x="1746504" y="3915028"/>
            <a:ext cx="7796784" cy="26431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3544" y="581152"/>
            <a:ext cx="4351399" cy="5293995"/>
          </a:xfrm>
          <a:prstGeom prst="rect">
            <a:avLst/>
          </a:prstGeom>
        </p:spPr>
        <p:txBody>
          <a:bodyPr vert="horz" wrap="square" lIns="0" tIns="12700" rIns="0" bIns="0" rtlCol="0">
            <a:spAutoFit/>
          </a:bodyPr>
          <a:lstStyle/>
          <a:p>
            <a:pPr marL="355600" marR="5080" indent="-342900">
              <a:lnSpc>
                <a:spcPct val="120000"/>
              </a:lnSpc>
              <a:spcBef>
                <a:spcPts val="100"/>
              </a:spcBef>
              <a:buFont typeface="Arial"/>
              <a:buChar char="•"/>
              <a:tabLst>
                <a:tab pos="355600" algn="l"/>
                <a:tab pos="1591310" algn="l"/>
              </a:tabLst>
            </a:pPr>
            <a:r>
              <a:rPr sz="3600" spc="-55" dirty="0">
                <a:latin typeface="Calibri"/>
                <a:cs typeface="Calibri"/>
              </a:rPr>
              <a:t>Word</a:t>
            </a:r>
            <a:r>
              <a:rPr sz="3600" spc="-110" dirty="0">
                <a:latin typeface="Calibri"/>
                <a:cs typeface="Calibri"/>
              </a:rPr>
              <a:t> </a:t>
            </a:r>
            <a:r>
              <a:rPr sz="3600" spc="-5" dirty="0">
                <a:latin typeface="Calibri"/>
                <a:cs typeface="Calibri"/>
              </a:rPr>
              <a:t>Nosocomial  </a:t>
            </a:r>
            <a:r>
              <a:rPr sz="3600" spc="-10" dirty="0">
                <a:latin typeface="Calibri"/>
                <a:cs typeface="Calibri"/>
              </a:rPr>
              <a:t>comes </a:t>
            </a:r>
            <a:r>
              <a:rPr sz="3600" spc="-20" dirty="0">
                <a:latin typeface="Calibri"/>
                <a:cs typeface="Calibri"/>
              </a:rPr>
              <a:t>from </a:t>
            </a:r>
            <a:r>
              <a:rPr sz="3600" spc="-10" dirty="0">
                <a:latin typeface="Calibri"/>
                <a:cs typeface="Calibri"/>
              </a:rPr>
              <a:t>the  greek	</a:t>
            </a:r>
            <a:r>
              <a:rPr sz="3600" spc="-25" dirty="0">
                <a:latin typeface="Calibri"/>
                <a:cs typeface="Calibri"/>
              </a:rPr>
              <a:t>word  </a:t>
            </a:r>
            <a:r>
              <a:rPr sz="3600" spc="-20" dirty="0">
                <a:latin typeface="Calibri"/>
                <a:cs typeface="Calibri"/>
              </a:rPr>
              <a:t>nosokomeion  </a:t>
            </a:r>
            <a:r>
              <a:rPr sz="3600" dirty="0">
                <a:latin typeface="Calibri"/>
                <a:cs typeface="Calibri"/>
              </a:rPr>
              <a:t>meaning </a:t>
            </a:r>
            <a:r>
              <a:rPr sz="3600" spc="-10" dirty="0">
                <a:latin typeface="Calibri"/>
                <a:cs typeface="Calibri"/>
              </a:rPr>
              <a:t>hospital  </a:t>
            </a:r>
            <a:r>
              <a:rPr sz="3600" spc="-5" dirty="0">
                <a:latin typeface="Calibri"/>
                <a:cs typeface="Calibri"/>
              </a:rPr>
              <a:t>(nosos= disease,  </a:t>
            </a:r>
            <a:r>
              <a:rPr sz="3600" spc="-25" dirty="0">
                <a:latin typeface="Calibri"/>
                <a:cs typeface="Calibri"/>
              </a:rPr>
              <a:t>komeo= to </a:t>
            </a:r>
            <a:r>
              <a:rPr sz="3600" spc="-45" dirty="0">
                <a:latin typeface="Calibri"/>
                <a:cs typeface="Calibri"/>
              </a:rPr>
              <a:t>take  </a:t>
            </a:r>
            <a:r>
              <a:rPr sz="3600" spc="-20" dirty="0">
                <a:latin typeface="Calibri"/>
                <a:cs typeface="Calibri"/>
              </a:rPr>
              <a:t>care</a:t>
            </a:r>
            <a:r>
              <a:rPr sz="3600" spc="-45" dirty="0">
                <a:latin typeface="Calibri"/>
                <a:cs typeface="Calibri"/>
              </a:rPr>
              <a:t> </a:t>
            </a:r>
            <a:r>
              <a:rPr sz="3600" spc="10" dirty="0">
                <a:latin typeface="Calibri"/>
                <a:cs typeface="Calibri"/>
              </a:rPr>
              <a:t>of)</a:t>
            </a:r>
            <a:endParaRPr sz="3600" dirty="0">
              <a:latin typeface="Calibri"/>
              <a:cs typeface="Calibri"/>
            </a:endParaRPr>
          </a:p>
        </p:txBody>
      </p:sp>
      <p:sp>
        <p:nvSpPr>
          <p:cNvPr id="3" name="object 3"/>
          <p:cNvSpPr/>
          <p:nvPr/>
        </p:nvSpPr>
        <p:spPr>
          <a:xfrm>
            <a:off x="5524500" y="0"/>
            <a:ext cx="51435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C917D1E-7A07-479C-A842-AF76FEB4D869}"/>
              </a:ext>
            </a:extLst>
          </p:cNvPr>
          <p:cNvSpPr>
            <a:spLocks noGrp="1"/>
          </p:cNvSpPr>
          <p:nvPr>
            <p:ph type="title"/>
          </p:nvPr>
        </p:nvSpPr>
        <p:spPr/>
        <p:txBody>
          <a:bodyPr/>
          <a:lstStyle/>
          <a:p>
            <a:pPr algn="ctr"/>
            <a:r>
              <a:rPr lang="en-IN" sz="6000" b="1" spc="-20" dirty="0"/>
              <a:t>What </a:t>
            </a:r>
            <a:r>
              <a:rPr lang="en-IN" sz="6000" b="1" dirty="0"/>
              <a:t>is</a:t>
            </a:r>
            <a:r>
              <a:rPr lang="en-IN" sz="6000" b="1" spc="-20" dirty="0"/>
              <a:t> </a:t>
            </a:r>
            <a:r>
              <a:rPr lang="en-IN" sz="6000" b="1" spc="-25" dirty="0"/>
              <a:t>Infection?</a:t>
            </a:r>
            <a:endParaRPr lang="en-IN" sz="6000" b="1" dirty="0"/>
          </a:p>
        </p:txBody>
      </p:sp>
      <p:sp>
        <p:nvSpPr>
          <p:cNvPr id="5" name="Content Placeholder 4">
            <a:extLst>
              <a:ext uri="{FF2B5EF4-FFF2-40B4-BE49-F238E27FC236}">
                <a16:creationId xmlns:a16="http://schemas.microsoft.com/office/drawing/2014/main" xmlns="" id="{5343B6F9-85F3-4077-9622-556D7DAA752C}"/>
              </a:ext>
            </a:extLst>
          </p:cNvPr>
          <p:cNvSpPr>
            <a:spLocks noGrp="1"/>
          </p:cNvSpPr>
          <p:nvPr>
            <p:ph idx="1"/>
          </p:nvPr>
        </p:nvSpPr>
        <p:spPr/>
        <p:txBody>
          <a:bodyPr>
            <a:normAutofit/>
          </a:bodyPr>
          <a:lstStyle/>
          <a:p>
            <a:r>
              <a:rPr lang="en-US" sz="3600" dirty="0">
                <a:latin typeface="Calibri"/>
                <a:cs typeface="Calibri"/>
              </a:rPr>
              <a:t>An </a:t>
            </a:r>
            <a:r>
              <a:rPr lang="en-US" sz="3600" b="1" spc="-15" dirty="0">
                <a:solidFill>
                  <a:srgbClr val="FF0000"/>
                </a:solidFill>
                <a:latin typeface="Calibri"/>
                <a:cs typeface="Calibri"/>
              </a:rPr>
              <a:t>infection </a:t>
            </a:r>
            <a:r>
              <a:rPr lang="en-US" sz="3600" dirty="0">
                <a:latin typeface="Calibri"/>
                <a:cs typeface="Calibri"/>
              </a:rPr>
              <a:t>is the </a:t>
            </a:r>
            <a:r>
              <a:rPr lang="en-US" sz="3600" spc="-15" dirty="0">
                <a:latin typeface="Calibri"/>
                <a:cs typeface="Calibri"/>
              </a:rPr>
              <a:t>colonization </a:t>
            </a:r>
            <a:r>
              <a:rPr lang="en-US" sz="3600" spc="-5" dirty="0">
                <a:latin typeface="Calibri"/>
                <a:cs typeface="Calibri"/>
              </a:rPr>
              <a:t>of</a:t>
            </a:r>
            <a:r>
              <a:rPr lang="en-US" sz="3600" spc="140" dirty="0">
                <a:latin typeface="Calibri"/>
                <a:cs typeface="Calibri"/>
              </a:rPr>
              <a:t> </a:t>
            </a:r>
            <a:r>
              <a:rPr lang="en-US" sz="3600" dirty="0">
                <a:latin typeface="Calibri"/>
                <a:cs typeface="Calibri"/>
              </a:rPr>
              <a:t>a</a:t>
            </a:r>
            <a:r>
              <a:rPr lang="en-US" sz="3600" spc="10" dirty="0">
                <a:latin typeface="Calibri"/>
                <a:cs typeface="Calibri"/>
              </a:rPr>
              <a:t> </a:t>
            </a:r>
            <a:r>
              <a:rPr lang="en-US" sz="3600" spc="-15" dirty="0">
                <a:latin typeface="Calibri"/>
                <a:cs typeface="Calibri"/>
              </a:rPr>
              <a:t>host by  </a:t>
            </a:r>
            <a:r>
              <a:rPr lang="en-US" sz="3600" spc="-10" dirty="0">
                <a:latin typeface="Calibri"/>
                <a:cs typeface="Calibri"/>
              </a:rPr>
              <a:t>Microbial </a:t>
            </a:r>
            <a:r>
              <a:rPr lang="en-US" sz="3600" spc="-5" dirty="0">
                <a:latin typeface="Calibri"/>
                <a:cs typeface="Calibri"/>
              </a:rPr>
              <a:t>species. </a:t>
            </a:r>
            <a:r>
              <a:rPr lang="en-US" sz="3600" spc="-15" dirty="0">
                <a:latin typeface="Calibri"/>
                <a:cs typeface="Calibri"/>
              </a:rPr>
              <a:t>Infecting </a:t>
            </a:r>
            <a:r>
              <a:rPr lang="en-US" sz="3600" b="1" spc="-10" dirty="0">
                <a:solidFill>
                  <a:srgbClr val="FF0000"/>
                </a:solidFill>
                <a:latin typeface="Calibri"/>
                <a:cs typeface="Calibri"/>
              </a:rPr>
              <a:t>Microbes </a:t>
            </a:r>
            <a:r>
              <a:rPr lang="en-US" sz="3600" spc="-5" dirty="0">
                <a:latin typeface="Calibri"/>
                <a:cs typeface="Calibri"/>
              </a:rPr>
              <a:t>seek </a:t>
            </a:r>
            <a:r>
              <a:rPr lang="en-US" sz="3600" spc="-25" dirty="0">
                <a:latin typeface="Calibri"/>
                <a:cs typeface="Calibri"/>
              </a:rPr>
              <a:t>to  </a:t>
            </a:r>
            <a:r>
              <a:rPr lang="en-US" sz="3600" spc="-5" dirty="0">
                <a:latin typeface="Calibri"/>
                <a:cs typeface="Calibri"/>
              </a:rPr>
              <a:t>use </a:t>
            </a:r>
            <a:r>
              <a:rPr lang="en-US" sz="3600" dirty="0">
                <a:latin typeface="Calibri"/>
                <a:cs typeface="Calibri"/>
              </a:rPr>
              <a:t>the </a:t>
            </a:r>
            <a:r>
              <a:rPr lang="en-US" sz="3600" spc="-10" dirty="0">
                <a:latin typeface="Calibri"/>
                <a:cs typeface="Calibri"/>
              </a:rPr>
              <a:t>host's resources </a:t>
            </a:r>
            <a:r>
              <a:rPr lang="en-US" sz="3600" spc="-25" dirty="0">
                <a:latin typeface="Calibri"/>
                <a:cs typeface="Calibri"/>
              </a:rPr>
              <a:t>to </a:t>
            </a:r>
            <a:r>
              <a:rPr lang="en-US" sz="3600" spc="-10" dirty="0">
                <a:latin typeface="Calibri"/>
                <a:cs typeface="Calibri"/>
              </a:rPr>
              <a:t>reproduce, often  </a:t>
            </a:r>
            <a:r>
              <a:rPr lang="en-US" sz="3600" spc="-5" dirty="0">
                <a:latin typeface="Calibri"/>
                <a:cs typeface="Calibri"/>
              </a:rPr>
              <a:t>resulting </a:t>
            </a:r>
            <a:r>
              <a:rPr lang="en-US" sz="3600" dirty="0">
                <a:latin typeface="Calibri"/>
                <a:cs typeface="Calibri"/>
              </a:rPr>
              <a:t>in </a:t>
            </a:r>
            <a:r>
              <a:rPr lang="en-US" sz="3600" spc="-5" dirty="0">
                <a:latin typeface="Calibri"/>
                <a:cs typeface="Calibri"/>
              </a:rPr>
              <a:t>disease. </a:t>
            </a:r>
            <a:r>
              <a:rPr lang="en-US" sz="3600" spc="-15" dirty="0">
                <a:latin typeface="Calibri"/>
                <a:cs typeface="Calibri"/>
              </a:rPr>
              <a:t>Infections are  </a:t>
            </a:r>
            <a:r>
              <a:rPr lang="en-US" sz="3600" spc="-5" dirty="0">
                <a:latin typeface="Calibri"/>
                <a:cs typeface="Calibri"/>
              </a:rPr>
              <a:t>usually </a:t>
            </a:r>
            <a:r>
              <a:rPr lang="en-US" sz="3600" spc="-10" dirty="0">
                <a:latin typeface="Calibri"/>
                <a:cs typeface="Calibri"/>
              </a:rPr>
              <a:t>considered </a:t>
            </a:r>
            <a:r>
              <a:rPr lang="en-US" sz="3600" spc="-25" dirty="0">
                <a:latin typeface="Calibri"/>
                <a:cs typeface="Calibri"/>
              </a:rPr>
              <a:t>to </a:t>
            </a:r>
            <a:r>
              <a:rPr lang="en-US" sz="3600" spc="-5" dirty="0">
                <a:latin typeface="Calibri"/>
                <a:cs typeface="Calibri"/>
              </a:rPr>
              <a:t>be caused </a:t>
            </a:r>
            <a:r>
              <a:rPr lang="en-US" sz="3600" spc="-10" dirty="0">
                <a:latin typeface="Calibri"/>
                <a:cs typeface="Calibri"/>
              </a:rPr>
              <a:t>by microscopic</a:t>
            </a:r>
            <a:r>
              <a:rPr lang="en-US" sz="3600" spc="30" dirty="0">
                <a:latin typeface="Calibri"/>
                <a:cs typeface="Calibri"/>
              </a:rPr>
              <a:t> </a:t>
            </a:r>
            <a:r>
              <a:rPr lang="en-US" sz="3600" spc="-15" dirty="0">
                <a:latin typeface="Calibri"/>
                <a:cs typeface="Calibri"/>
              </a:rPr>
              <a:t>organisms </a:t>
            </a:r>
            <a:r>
              <a:rPr lang="en-US" sz="3600" spc="-35" dirty="0">
                <a:latin typeface="Calibri"/>
                <a:cs typeface="Calibri"/>
              </a:rPr>
              <a:t>like </a:t>
            </a:r>
            <a:r>
              <a:rPr lang="en-US" sz="3600" dirty="0">
                <a:latin typeface="Calibri"/>
                <a:cs typeface="Calibri"/>
              </a:rPr>
              <a:t>viruses</a:t>
            </a:r>
            <a:r>
              <a:rPr lang="en-US" sz="3600" spc="-5" dirty="0">
                <a:latin typeface="Calibri"/>
                <a:cs typeface="Calibri"/>
              </a:rPr>
              <a:t>,  bacteria, </a:t>
            </a:r>
            <a:r>
              <a:rPr lang="en-US" sz="3600" dirty="0">
                <a:latin typeface="Calibri"/>
                <a:cs typeface="Calibri"/>
              </a:rPr>
              <a:t>though </a:t>
            </a:r>
            <a:r>
              <a:rPr lang="en-US" sz="3600" spc="-15" dirty="0">
                <a:latin typeface="Calibri"/>
                <a:cs typeface="Calibri"/>
              </a:rPr>
              <a:t>larger organisms </a:t>
            </a:r>
            <a:r>
              <a:rPr lang="en-US" sz="3600" spc="-30" dirty="0">
                <a:latin typeface="Calibri"/>
                <a:cs typeface="Calibri"/>
              </a:rPr>
              <a:t>like </a:t>
            </a:r>
            <a:r>
              <a:rPr lang="en-US" sz="3600" spc="-10" dirty="0">
                <a:latin typeface="Calibri"/>
                <a:cs typeface="Calibri"/>
              </a:rPr>
              <a:t>macro </a:t>
            </a:r>
            <a:r>
              <a:rPr lang="en-US" sz="3600" b="1" spc="-15" dirty="0">
                <a:solidFill>
                  <a:srgbClr val="FF0000"/>
                </a:solidFill>
                <a:latin typeface="Calibri"/>
                <a:cs typeface="Calibri"/>
              </a:rPr>
              <a:t>parasites </a:t>
            </a:r>
            <a:r>
              <a:rPr lang="en-US" sz="3600" dirty="0">
                <a:latin typeface="Calibri"/>
                <a:cs typeface="Calibri"/>
              </a:rPr>
              <a:t>and </a:t>
            </a:r>
            <a:r>
              <a:rPr lang="en-US" sz="3600" spc="-5" dirty="0">
                <a:latin typeface="Calibri"/>
                <a:cs typeface="Calibri"/>
              </a:rPr>
              <a:t>fungi </a:t>
            </a:r>
            <a:r>
              <a:rPr lang="en-US" sz="3600" spc="-10" dirty="0">
                <a:latin typeface="Calibri"/>
                <a:cs typeface="Calibri"/>
              </a:rPr>
              <a:t>can </a:t>
            </a:r>
            <a:r>
              <a:rPr lang="en-US" sz="3600" dirty="0">
                <a:latin typeface="Calibri"/>
                <a:cs typeface="Calibri"/>
              </a:rPr>
              <a:t>also</a:t>
            </a:r>
            <a:r>
              <a:rPr lang="en-US" sz="3600" spc="40" dirty="0">
                <a:latin typeface="Calibri"/>
                <a:cs typeface="Calibri"/>
              </a:rPr>
              <a:t> </a:t>
            </a:r>
            <a:r>
              <a:rPr lang="en-US" sz="3600" spc="-20" dirty="0">
                <a:latin typeface="Calibri"/>
                <a:cs typeface="Calibri"/>
              </a:rPr>
              <a:t>infect.</a:t>
            </a:r>
            <a:endParaRPr lang="en-US" sz="3600" dirty="0">
              <a:latin typeface="Calibri"/>
              <a:cs typeface="Calibri"/>
            </a:endParaRPr>
          </a:p>
          <a:p>
            <a:endParaRPr lang="en-IN" sz="3600" dirty="0"/>
          </a:p>
        </p:txBody>
      </p:sp>
    </p:spTree>
    <p:extLst>
      <p:ext uri="{BB962C8B-B14F-4D97-AF65-F5344CB8AC3E}">
        <p14:creationId xmlns:p14="http://schemas.microsoft.com/office/powerpoint/2010/main" xmlns="" val="45710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2320" y="461594"/>
            <a:ext cx="4006850" cy="697230"/>
          </a:xfrm>
          <a:prstGeom prst="rect">
            <a:avLst/>
          </a:prstGeom>
        </p:spPr>
        <p:txBody>
          <a:bodyPr vert="horz" wrap="square" lIns="0" tIns="13335" rIns="0" bIns="0" rtlCol="0" anchor="ctr">
            <a:spAutoFit/>
          </a:bodyPr>
          <a:lstStyle/>
          <a:p>
            <a:pPr marL="12700">
              <a:lnSpc>
                <a:spcPct val="100000"/>
              </a:lnSpc>
              <a:spcBef>
                <a:spcPts val="105"/>
              </a:spcBef>
            </a:pPr>
            <a:r>
              <a:rPr b="1" spc="-5" dirty="0"/>
              <a:t>Definition </a:t>
            </a:r>
            <a:r>
              <a:rPr b="1" spc="-10" dirty="0"/>
              <a:t>by</a:t>
            </a:r>
            <a:r>
              <a:rPr b="1" spc="-90" dirty="0"/>
              <a:t> </a:t>
            </a:r>
            <a:r>
              <a:rPr b="1" spc="-5" dirty="0"/>
              <a:t>CDC</a:t>
            </a:r>
            <a:endParaRPr b="1" dirty="0"/>
          </a:p>
        </p:txBody>
      </p:sp>
      <p:sp>
        <p:nvSpPr>
          <p:cNvPr id="3" name="object 3"/>
          <p:cNvSpPr txBox="1"/>
          <p:nvPr/>
        </p:nvSpPr>
        <p:spPr>
          <a:xfrm>
            <a:off x="1328420" y="1483168"/>
            <a:ext cx="4471670" cy="4318635"/>
          </a:xfrm>
          <a:prstGeom prst="rect">
            <a:avLst/>
          </a:prstGeom>
        </p:spPr>
        <p:txBody>
          <a:bodyPr vert="horz" wrap="square" lIns="0" tIns="12700" rIns="0" bIns="0" rtlCol="0">
            <a:spAutoFit/>
          </a:bodyPr>
          <a:lstStyle/>
          <a:p>
            <a:pPr marL="355600" marR="5080" indent="-342900">
              <a:lnSpc>
                <a:spcPct val="110000"/>
              </a:lnSpc>
              <a:spcBef>
                <a:spcPts val="100"/>
              </a:spcBef>
              <a:buFont typeface="Arial"/>
              <a:buChar char="•"/>
              <a:tabLst>
                <a:tab pos="354965" algn="l"/>
                <a:tab pos="355600" algn="l"/>
              </a:tabLst>
            </a:pPr>
            <a:r>
              <a:rPr sz="3200" spc="-15" dirty="0">
                <a:latin typeface="Calibri"/>
                <a:cs typeface="Calibri"/>
              </a:rPr>
              <a:t>Infection </a:t>
            </a:r>
            <a:r>
              <a:rPr sz="3200" spc="-10" dirty="0">
                <a:latin typeface="Calibri"/>
                <a:cs typeface="Calibri"/>
              </a:rPr>
              <a:t>that patients  acquire </a:t>
            </a:r>
            <a:r>
              <a:rPr sz="3200" spc="-5" dirty="0">
                <a:latin typeface="Calibri"/>
                <a:cs typeface="Calibri"/>
              </a:rPr>
              <a:t>during </a:t>
            </a:r>
            <a:r>
              <a:rPr sz="3200" dirty="0">
                <a:latin typeface="Calibri"/>
                <a:cs typeface="Calibri"/>
              </a:rPr>
              <a:t>the  </a:t>
            </a:r>
            <a:r>
              <a:rPr sz="3200" spc="-20" dirty="0">
                <a:latin typeface="Calibri"/>
                <a:cs typeface="Calibri"/>
              </a:rPr>
              <a:t>course </a:t>
            </a:r>
            <a:r>
              <a:rPr sz="3200" spc="-5" dirty="0">
                <a:latin typeface="Calibri"/>
                <a:cs typeface="Calibri"/>
              </a:rPr>
              <a:t>of receiving  </a:t>
            </a:r>
            <a:r>
              <a:rPr sz="3200" spc="-15" dirty="0">
                <a:latin typeface="Calibri"/>
                <a:cs typeface="Calibri"/>
              </a:rPr>
              <a:t>treatment </a:t>
            </a:r>
            <a:r>
              <a:rPr sz="3200" spc="-30" dirty="0">
                <a:latin typeface="Calibri"/>
                <a:cs typeface="Calibri"/>
              </a:rPr>
              <a:t>for </a:t>
            </a:r>
            <a:r>
              <a:rPr sz="3200" dirty="0">
                <a:latin typeface="Calibri"/>
                <a:cs typeface="Calibri"/>
              </a:rPr>
              <a:t>other  </a:t>
            </a:r>
            <a:r>
              <a:rPr sz="3200" spc="-10" dirty="0">
                <a:latin typeface="Calibri"/>
                <a:cs typeface="Calibri"/>
              </a:rPr>
              <a:t>conditions </a:t>
            </a:r>
            <a:r>
              <a:rPr sz="3200" dirty="0">
                <a:latin typeface="Calibri"/>
                <a:cs typeface="Calibri"/>
              </a:rPr>
              <a:t>or </a:t>
            </a:r>
            <a:r>
              <a:rPr sz="3200" spc="-10" dirty="0">
                <a:latin typeface="Calibri"/>
                <a:cs typeface="Calibri"/>
              </a:rPr>
              <a:t>that </a:t>
            </a:r>
            <a:r>
              <a:rPr sz="3200" spc="-5" dirty="0">
                <a:latin typeface="Calibri"/>
                <a:cs typeface="Calibri"/>
              </a:rPr>
              <a:t>health  </a:t>
            </a:r>
            <a:r>
              <a:rPr sz="3200" spc="-30" dirty="0">
                <a:latin typeface="Calibri"/>
                <a:cs typeface="Calibri"/>
              </a:rPr>
              <a:t>workers </a:t>
            </a:r>
            <a:r>
              <a:rPr sz="3200" spc="-5" dirty="0">
                <a:latin typeface="Calibri"/>
                <a:cs typeface="Calibri"/>
              </a:rPr>
              <a:t>acquire while  </a:t>
            </a:r>
            <a:r>
              <a:rPr sz="3200" spc="-15" dirty="0">
                <a:latin typeface="Calibri"/>
                <a:cs typeface="Calibri"/>
              </a:rPr>
              <a:t>performing </a:t>
            </a:r>
            <a:r>
              <a:rPr sz="3200" spc="-5" dirty="0">
                <a:latin typeface="Calibri"/>
                <a:cs typeface="Calibri"/>
              </a:rPr>
              <a:t>their duties  within </a:t>
            </a:r>
            <a:r>
              <a:rPr sz="3200" spc="-10" dirty="0">
                <a:latin typeface="Calibri"/>
                <a:cs typeface="Calibri"/>
              </a:rPr>
              <a:t>healthcare</a:t>
            </a:r>
            <a:r>
              <a:rPr sz="3200" spc="-50" dirty="0">
                <a:latin typeface="Calibri"/>
                <a:cs typeface="Calibri"/>
              </a:rPr>
              <a:t> </a:t>
            </a:r>
            <a:r>
              <a:rPr sz="3200" spc="-15" dirty="0">
                <a:latin typeface="Calibri"/>
                <a:cs typeface="Calibri"/>
              </a:rPr>
              <a:t>setting</a:t>
            </a:r>
            <a:endParaRPr sz="3200" dirty="0">
              <a:latin typeface="Calibri"/>
              <a:cs typeface="Calibri"/>
            </a:endParaRPr>
          </a:p>
        </p:txBody>
      </p:sp>
      <p:sp>
        <p:nvSpPr>
          <p:cNvPr id="4" name="object 4"/>
          <p:cNvSpPr/>
          <p:nvPr/>
        </p:nvSpPr>
        <p:spPr>
          <a:xfrm>
            <a:off x="6939662" y="1380744"/>
            <a:ext cx="3923918" cy="51572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2926" y="178564"/>
            <a:ext cx="8458176" cy="65008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4746" y="213817"/>
            <a:ext cx="4844415" cy="697230"/>
          </a:xfrm>
          <a:prstGeom prst="rect">
            <a:avLst/>
          </a:prstGeom>
        </p:spPr>
        <p:txBody>
          <a:bodyPr vert="horz" wrap="square" lIns="0" tIns="13335" rIns="0" bIns="0" rtlCol="0" anchor="ctr">
            <a:spAutoFit/>
          </a:bodyPr>
          <a:lstStyle/>
          <a:p>
            <a:pPr marL="12700">
              <a:lnSpc>
                <a:spcPct val="100000"/>
              </a:lnSpc>
              <a:spcBef>
                <a:spcPts val="105"/>
              </a:spcBef>
            </a:pPr>
            <a:r>
              <a:rPr b="1" spc="-15" dirty="0"/>
              <a:t>Surgical site infection</a:t>
            </a:r>
            <a:endParaRPr b="1" dirty="0"/>
          </a:p>
        </p:txBody>
      </p:sp>
      <p:sp>
        <p:nvSpPr>
          <p:cNvPr id="3" name="object 3"/>
          <p:cNvSpPr txBox="1"/>
          <p:nvPr/>
        </p:nvSpPr>
        <p:spPr>
          <a:xfrm>
            <a:off x="1602740" y="1510636"/>
            <a:ext cx="4229735" cy="4622099"/>
          </a:xfrm>
          <a:prstGeom prst="rect">
            <a:avLst/>
          </a:prstGeom>
        </p:spPr>
        <p:txBody>
          <a:bodyPr vert="horz" wrap="square" lIns="0" tIns="12700" rIns="0" bIns="0" rtlCol="0">
            <a:spAutoFit/>
          </a:bodyPr>
          <a:lstStyle/>
          <a:p>
            <a:pPr marL="355600" marR="5080" indent="-342900">
              <a:lnSpc>
                <a:spcPct val="120000"/>
              </a:lnSpc>
              <a:spcBef>
                <a:spcPts val="100"/>
              </a:spcBef>
              <a:buFont typeface="Arial"/>
              <a:buChar char="•"/>
              <a:tabLst>
                <a:tab pos="354965" algn="l"/>
                <a:tab pos="355600" algn="l"/>
              </a:tabLst>
            </a:pPr>
            <a:r>
              <a:rPr sz="3600" spc="-25" dirty="0">
                <a:latin typeface="Calibri"/>
                <a:cs typeface="Calibri"/>
              </a:rPr>
              <a:t>Any </a:t>
            </a:r>
            <a:r>
              <a:rPr sz="3600" spc="-10" dirty="0">
                <a:latin typeface="Calibri"/>
                <a:cs typeface="Calibri"/>
              </a:rPr>
              <a:t>purulent discharge  </a:t>
            </a:r>
            <a:r>
              <a:rPr sz="3600" dirty="0">
                <a:latin typeface="Calibri"/>
                <a:cs typeface="Calibri"/>
              </a:rPr>
              <a:t>or </a:t>
            </a:r>
            <a:r>
              <a:rPr sz="3600" spc="-5" dirty="0">
                <a:latin typeface="Calibri"/>
                <a:cs typeface="Calibri"/>
              </a:rPr>
              <a:t>abscess </a:t>
            </a:r>
            <a:r>
              <a:rPr sz="3600" dirty="0">
                <a:latin typeface="Calibri"/>
                <a:cs typeface="Calibri"/>
              </a:rPr>
              <a:t>or</a:t>
            </a:r>
            <a:r>
              <a:rPr sz="3600" spc="-85" dirty="0">
                <a:latin typeface="Calibri"/>
                <a:cs typeface="Calibri"/>
              </a:rPr>
              <a:t> </a:t>
            </a:r>
            <a:r>
              <a:rPr sz="3600" spc="-10" dirty="0">
                <a:latin typeface="Calibri"/>
                <a:cs typeface="Calibri"/>
              </a:rPr>
              <a:t>spreading  </a:t>
            </a:r>
            <a:r>
              <a:rPr sz="3600" spc="-5" dirty="0">
                <a:latin typeface="Calibri"/>
                <a:cs typeface="Calibri"/>
              </a:rPr>
              <a:t>cellulitis </a:t>
            </a:r>
            <a:r>
              <a:rPr sz="3600" spc="-15" dirty="0">
                <a:latin typeface="Calibri"/>
                <a:cs typeface="Calibri"/>
              </a:rPr>
              <a:t>at </a:t>
            </a:r>
            <a:r>
              <a:rPr sz="3600" dirty="0">
                <a:latin typeface="Calibri"/>
                <a:cs typeface="Calibri"/>
              </a:rPr>
              <a:t>the </a:t>
            </a:r>
            <a:r>
              <a:rPr sz="3600" spc="-15" dirty="0">
                <a:latin typeface="Calibri"/>
                <a:cs typeface="Calibri"/>
              </a:rPr>
              <a:t>surgical  site </a:t>
            </a:r>
            <a:r>
              <a:rPr sz="3600" spc="-5" dirty="0">
                <a:latin typeface="Calibri"/>
                <a:cs typeface="Calibri"/>
              </a:rPr>
              <a:t>during </a:t>
            </a:r>
            <a:r>
              <a:rPr sz="3600" dirty="0">
                <a:latin typeface="Calibri"/>
                <a:cs typeface="Calibri"/>
              </a:rPr>
              <a:t>the </a:t>
            </a:r>
            <a:r>
              <a:rPr sz="3600" spc="-5" dirty="0">
                <a:latin typeface="Calibri"/>
                <a:cs typeface="Calibri"/>
              </a:rPr>
              <a:t>month  </a:t>
            </a:r>
            <a:r>
              <a:rPr sz="3600" spc="-15" dirty="0">
                <a:latin typeface="Calibri"/>
                <a:cs typeface="Calibri"/>
              </a:rPr>
              <a:t>after </a:t>
            </a:r>
            <a:r>
              <a:rPr sz="3600" spc="-5" dirty="0">
                <a:latin typeface="Calibri"/>
                <a:cs typeface="Calibri"/>
              </a:rPr>
              <a:t>the </a:t>
            </a:r>
            <a:r>
              <a:rPr sz="3600" spc="-15" dirty="0">
                <a:latin typeface="Calibri"/>
                <a:cs typeface="Calibri"/>
              </a:rPr>
              <a:t>operation.</a:t>
            </a:r>
            <a:endParaRPr sz="3600" dirty="0">
              <a:latin typeface="Calibri"/>
              <a:cs typeface="Calibri"/>
            </a:endParaRPr>
          </a:p>
        </p:txBody>
      </p:sp>
      <p:sp>
        <p:nvSpPr>
          <p:cNvPr id="4" name="object 4"/>
          <p:cNvSpPr/>
          <p:nvPr/>
        </p:nvSpPr>
        <p:spPr>
          <a:xfrm>
            <a:off x="6168010" y="1484845"/>
            <a:ext cx="4248531" cy="51386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4618" y="461594"/>
            <a:ext cx="3847465" cy="697230"/>
          </a:xfrm>
          <a:prstGeom prst="rect">
            <a:avLst/>
          </a:prstGeom>
        </p:spPr>
        <p:txBody>
          <a:bodyPr vert="horz" wrap="square" lIns="0" tIns="13335" rIns="0" bIns="0" rtlCol="0" anchor="ctr">
            <a:spAutoFit/>
          </a:bodyPr>
          <a:lstStyle/>
          <a:p>
            <a:pPr marL="12700">
              <a:lnSpc>
                <a:spcPct val="100000"/>
              </a:lnSpc>
              <a:spcBef>
                <a:spcPts val="105"/>
              </a:spcBef>
            </a:pPr>
            <a:r>
              <a:rPr b="1" dirty="0"/>
              <a:t>Urinary</a:t>
            </a:r>
            <a:r>
              <a:rPr b="1" spc="-40" dirty="0"/>
              <a:t> </a:t>
            </a:r>
            <a:r>
              <a:rPr b="1" spc="-15" dirty="0"/>
              <a:t>infection</a:t>
            </a:r>
            <a:endParaRPr b="1" dirty="0"/>
          </a:p>
        </p:txBody>
      </p:sp>
      <p:sp>
        <p:nvSpPr>
          <p:cNvPr id="3" name="object 3"/>
          <p:cNvSpPr txBox="1"/>
          <p:nvPr/>
        </p:nvSpPr>
        <p:spPr>
          <a:xfrm>
            <a:off x="1234568" y="1603185"/>
            <a:ext cx="3392296" cy="4445448"/>
          </a:xfrm>
          <a:prstGeom prst="rect">
            <a:avLst/>
          </a:prstGeom>
        </p:spPr>
        <p:txBody>
          <a:bodyPr vert="horz" wrap="square" lIns="0" tIns="13335" rIns="0" bIns="0" rtlCol="0">
            <a:spAutoFit/>
          </a:bodyPr>
          <a:lstStyle/>
          <a:p>
            <a:pPr marL="355600" marR="5080" indent="-342900">
              <a:spcBef>
                <a:spcPts val="105"/>
              </a:spcBef>
              <a:buFont typeface="Arial"/>
              <a:buChar char="•"/>
              <a:tabLst>
                <a:tab pos="355600" algn="l"/>
                <a:tab pos="356235" algn="l"/>
                <a:tab pos="1318895" algn="l"/>
              </a:tabLst>
            </a:pPr>
            <a:r>
              <a:rPr sz="3600" spc="-15" dirty="0">
                <a:latin typeface="Calibri"/>
                <a:cs typeface="Calibri"/>
              </a:rPr>
              <a:t>Positive </a:t>
            </a:r>
            <a:r>
              <a:rPr sz="3600" spc="-5" dirty="0">
                <a:latin typeface="Calibri"/>
                <a:cs typeface="Calibri"/>
              </a:rPr>
              <a:t>urine  </a:t>
            </a:r>
            <a:r>
              <a:rPr sz="3600" spc="-10" dirty="0">
                <a:latin typeface="Calibri"/>
                <a:cs typeface="Calibri"/>
              </a:rPr>
              <a:t>culture </a:t>
            </a:r>
            <a:r>
              <a:rPr sz="3600" dirty="0">
                <a:latin typeface="Calibri"/>
                <a:cs typeface="Calibri"/>
              </a:rPr>
              <a:t>(1 or 2  </a:t>
            </a:r>
            <a:r>
              <a:rPr sz="3600" spc="-5" dirty="0">
                <a:latin typeface="Calibri"/>
                <a:cs typeface="Calibri"/>
              </a:rPr>
              <a:t>species) </a:t>
            </a:r>
            <a:r>
              <a:rPr sz="3600" dirty="0">
                <a:latin typeface="Calibri"/>
                <a:cs typeface="Calibri"/>
              </a:rPr>
              <a:t>with</a:t>
            </a:r>
            <a:r>
              <a:rPr sz="3600" spc="-70" dirty="0">
                <a:latin typeface="Calibri"/>
                <a:cs typeface="Calibri"/>
              </a:rPr>
              <a:t> </a:t>
            </a:r>
            <a:r>
              <a:rPr sz="3600" spc="-15" dirty="0">
                <a:latin typeface="Calibri"/>
                <a:cs typeface="Calibri"/>
              </a:rPr>
              <a:t>at  </a:t>
            </a:r>
            <a:r>
              <a:rPr sz="3600" spc="-10" dirty="0">
                <a:latin typeface="Calibri"/>
                <a:cs typeface="Calibri"/>
              </a:rPr>
              <a:t>least	</a:t>
            </a:r>
            <a:r>
              <a:rPr sz="3600" dirty="0">
                <a:latin typeface="Calibri"/>
                <a:cs typeface="Calibri"/>
              </a:rPr>
              <a:t>1o  </a:t>
            </a:r>
            <a:r>
              <a:rPr sz="3600" spc="-5" dirty="0">
                <a:latin typeface="Calibri"/>
                <a:cs typeface="Calibri"/>
              </a:rPr>
              <a:t>thousand  bacteria/ml  </a:t>
            </a:r>
            <a:r>
              <a:rPr sz="3600" dirty="0">
                <a:latin typeface="Calibri"/>
                <a:cs typeface="Calibri"/>
              </a:rPr>
              <a:t>without </a:t>
            </a:r>
            <a:r>
              <a:rPr sz="3600" spc="-5" dirty="0">
                <a:latin typeface="Calibri"/>
                <a:cs typeface="Calibri"/>
              </a:rPr>
              <a:t>clinical  </a:t>
            </a:r>
            <a:r>
              <a:rPr sz="3600" spc="-15" dirty="0">
                <a:latin typeface="Calibri"/>
                <a:cs typeface="Calibri"/>
              </a:rPr>
              <a:t>symptoms.</a:t>
            </a:r>
            <a:endParaRPr sz="3600" dirty="0">
              <a:latin typeface="Calibri"/>
              <a:cs typeface="Calibri"/>
            </a:endParaRPr>
          </a:p>
        </p:txBody>
      </p:sp>
      <p:sp>
        <p:nvSpPr>
          <p:cNvPr id="4" name="object 4"/>
          <p:cNvSpPr/>
          <p:nvPr/>
        </p:nvSpPr>
        <p:spPr>
          <a:xfrm>
            <a:off x="5238750" y="1603185"/>
            <a:ext cx="5048250" cy="48690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8086" y="461594"/>
            <a:ext cx="4737735" cy="697230"/>
          </a:xfrm>
          <a:prstGeom prst="rect">
            <a:avLst/>
          </a:prstGeom>
        </p:spPr>
        <p:txBody>
          <a:bodyPr vert="horz" wrap="square" lIns="0" tIns="13335" rIns="0" bIns="0" rtlCol="0" anchor="ctr">
            <a:spAutoFit/>
          </a:bodyPr>
          <a:lstStyle/>
          <a:p>
            <a:pPr marL="12700">
              <a:lnSpc>
                <a:spcPct val="100000"/>
              </a:lnSpc>
              <a:spcBef>
                <a:spcPts val="105"/>
              </a:spcBef>
            </a:pPr>
            <a:r>
              <a:rPr b="1" spc="-20" dirty="0"/>
              <a:t>Respiratory</a:t>
            </a:r>
            <a:r>
              <a:rPr b="1" spc="-90" dirty="0"/>
              <a:t> </a:t>
            </a:r>
            <a:r>
              <a:rPr b="1" spc="-15" dirty="0"/>
              <a:t>infection</a:t>
            </a:r>
            <a:endParaRPr b="1" dirty="0"/>
          </a:p>
        </p:txBody>
      </p:sp>
      <p:sp>
        <p:nvSpPr>
          <p:cNvPr id="3" name="object 3"/>
          <p:cNvSpPr txBox="1"/>
          <p:nvPr/>
        </p:nvSpPr>
        <p:spPr>
          <a:xfrm>
            <a:off x="1209547" y="1607566"/>
            <a:ext cx="6985000" cy="4416425"/>
          </a:xfrm>
          <a:prstGeom prst="rect">
            <a:avLst/>
          </a:prstGeom>
        </p:spPr>
        <p:txBody>
          <a:bodyPr vert="horz" wrap="square" lIns="0" tIns="13335" rIns="0" bIns="0" rtlCol="0">
            <a:spAutoFit/>
          </a:bodyPr>
          <a:lstStyle/>
          <a:p>
            <a:pPr marL="355600" marR="5080">
              <a:spcBef>
                <a:spcPts val="105"/>
              </a:spcBef>
              <a:tabLst>
                <a:tab pos="4213860" algn="l"/>
              </a:tabLst>
            </a:pPr>
            <a:r>
              <a:rPr sz="3200" spc="-20" dirty="0">
                <a:latin typeface="Calibri"/>
                <a:cs typeface="Calibri"/>
              </a:rPr>
              <a:t>Respiratory</a:t>
            </a:r>
            <a:r>
              <a:rPr sz="3200" spc="-10" dirty="0">
                <a:latin typeface="Calibri"/>
                <a:cs typeface="Calibri"/>
              </a:rPr>
              <a:t> </a:t>
            </a:r>
            <a:r>
              <a:rPr sz="3200" spc="-15" dirty="0">
                <a:latin typeface="Calibri"/>
                <a:cs typeface="Calibri"/>
              </a:rPr>
              <a:t>symptoms	</a:t>
            </a:r>
            <a:r>
              <a:rPr sz="3200" dirty="0">
                <a:latin typeface="Calibri"/>
                <a:cs typeface="Calibri"/>
              </a:rPr>
              <a:t>with </a:t>
            </a:r>
            <a:r>
              <a:rPr sz="3200" spc="-10" dirty="0">
                <a:latin typeface="Calibri"/>
                <a:cs typeface="Calibri"/>
              </a:rPr>
              <a:t>at least </a:t>
            </a:r>
            <a:r>
              <a:rPr sz="3200" dirty="0">
                <a:latin typeface="Calibri"/>
                <a:cs typeface="Calibri"/>
              </a:rPr>
              <a:t>2</a:t>
            </a:r>
            <a:r>
              <a:rPr sz="3200" spc="-45" dirty="0">
                <a:latin typeface="Calibri"/>
                <a:cs typeface="Calibri"/>
              </a:rPr>
              <a:t> </a:t>
            </a:r>
            <a:r>
              <a:rPr sz="3200" spc="-5" dirty="0">
                <a:latin typeface="Calibri"/>
                <a:cs typeface="Calibri"/>
              </a:rPr>
              <a:t>of  </a:t>
            </a:r>
            <a:r>
              <a:rPr sz="3200" dirty="0">
                <a:latin typeface="Calibri"/>
                <a:cs typeface="Calibri"/>
              </a:rPr>
              <a:t>the </a:t>
            </a:r>
            <a:r>
              <a:rPr sz="3200" spc="-15" dirty="0">
                <a:latin typeface="Calibri"/>
                <a:cs typeface="Calibri"/>
              </a:rPr>
              <a:t>following </a:t>
            </a:r>
            <a:r>
              <a:rPr sz="3200" spc="-5" dirty="0">
                <a:latin typeface="Calibri"/>
                <a:cs typeface="Calibri"/>
              </a:rPr>
              <a:t>signs </a:t>
            </a:r>
            <a:r>
              <a:rPr sz="3200" dirty="0">
                <a:latin typeface="Calibri"/>
                <a:cs typeface="Calibri"/>
              </a:rPr>
              <a:t>appearing </a:t>
            </a:r>
            <a:r>
              <a:rPr sz="3200" spc="-5" dirty="0">
                <a:latin typeface="Calibri"/>
                <a:cs typeface="Calibri"/>
              </a:rPr>
              <a:t>during  </a:t>
            </a:r>
            <a:r>
              <a:rPr sz="3200" spc="-15" dirty="0">
                <a:latin typeface="Calibri"/>
                <a:cs typeface="Calibri"/>
              </a:rPr>
              <a:t>hospitalization</a:t>
            </a:r>
            <a:endParaRPr sz="3200" dirty="0">
              <a:latin typeface="Calibri"/>
              <a:cs typeface="Calibri"/>
            </a:endParaRPr>
          </a:p>
          <a:p>
            <a:pPr marL="355600" indent="-342900">
              <a:spcBef>
                <a:spcPts val="770"/>
              </a:spcBef>
              <a:buFont typeface="Arial"/>
              <a:buChar char="•"/>
              <a:tabLst>
                <a:tab pos="354965" algn="l"/>
                <a:tab pos="355600" algn="l"/>
              </a:tabLst>
            </a:pPr>
            <a:r>
              <a:rPr sz="3200" spc="-5" dirty="0">
                <a:latin typeface="Calibri"/>
                <a:cs typeface="Calibri"/>
              </a:rPr>
              <a:t>Cough</a:t>
            </a:r>
            <a:endParaRPr sz="3200" dirty="0">
              <a:latin typeface="Calibri"/>
              <a:cs typeface="Calibri"/>
            </a:endParaRPr>
          </a:p>
          <a:p>
            <a:pPr marL="355600" indent="-342900">
              <a:spcBef>
                <a:spcPts val="770"/>
              </a:spcBef>
              <a:buFont typeface="Arial"/>
              <a:buChar char="•"/>
              <a:tabLst>
                <a:tab pos="354965" algn="l"/>
                <a:tab pos="355600" algn="l"/>
              </a:tabLst>
            </a:pPr>
            <a:r>
              <a:rPr sz="3200" spc="-5" dirty="0">
                <a:latin typeface="Calibri"/>
                <a:cs typeface="Calibri"/>
              </a:rPr>
              <a:t>Purulent</a:t>
            </a:r>
            <a:r>
              <a:rPr sz="3200" spc="-15" dirty="0">
                <a:latin typeface="Calibri"/>
                <a:cs typeface="Calibri"/>
              </a:rPr>
              <a:t> </a:t>
            </a:r>
            <a:r>
              <a:rPr sz="3200" spc="-5" dirty="0">
                <a:latin typeface="Calibri"/>
                <a:cs typeface="Calibri"/>
              </a:rPr>
              <a:t>sputum</a:t>
            </a:r>
            <a:endParaRPr sz="3200" dirty="0">
              <a:latin typeface="Calibri"/>
              <a:cs typeface="Calibri"/>
            </a:endParaRPr>
          </a:p>
          <a:p>
            <a:pPr marL="355600" marR="2875280" indent="-342900">
              <a:lnSpc>
                <a:spcPct val="120000"/>
              </a:lnSpc>
              <a:buFont typeface="Arial"/>
              <a:buChar char="•"/>
              <a:tabLst>
                <a:tab pos="354965" algn="l"/>
                <a:tab pos="355600" algn="l"/>
              </a:tabLst>
            </a:pPr>
            <a:r>
              <a:rPr sz="3200" spc="-5" dirty="0">
                <a:latin typeface="Calibri"/>
                <a:cs typeface="Calibri"/>
              </a:rPr>
              <a:t>New </a:t>
            </a:r>
            <a:r>
              <a:rPr sz="3200" spc="-20" dirty="0">
                <a:latin typeface="Calibri"/>
                <a:cs typeface="Calibri"/>
              </a:rPr>
              <a:t>infiltrate </a:t>
            </a:r>
            <a:r>
              <a:rPr sz="3200" spc="-5" dirty="0">
                <a:latin typeface="Calibri"/>
                <a:cs typeface="Calibri"/>
              </a:rPr>
              <a:t>on </a:t>
            </a:r>
            <a:r>
              <a:rPr sz="3200" spc="-10" dirty="0">
                <a:latin typeface="Calibri"/>
                <a:cs typeface="Calibri"/>
              </a:rPr>
              <a:t>chest  </a:t>
            </a:r>
            <a:r>
              <a:rPr sz="3200" spc="-15" dirty="0">
                <a:latin typeface="Calibri"/>
                <a:cs typeface="Calibri"/>
              </a:rPr>
              <a:t>radiograph </a:t>
            </a:r>
            <a:r>
              <a:rPr sz="3200" spc="-20" dirty="0">
                <a:latin typeface="Calibri"/>
                <a:cs typeface="Calibri"/>
              </a:rPr>
              <a:t>consistent  </a:t>
            </a:r>
            <a:r>
              <a:rPr sz="3200" dirty="0">
                <a:latin typeface="Calibri"/>
                <a:cs typeface="Calibri"/>
              </a:rPr>
              <a:t>with</a:t>
            </a:r>
            <a:r>
              <a:rPr sz="3200" spc="-20" dirty="0">
                <a:latin typeface="Calibri"/>
                <a:cs typeface="Calibri"/>
              </a:rPr>
              <a:t> </a:t>
            </a:r>
            <a:r>
              <a:rPr sz="3200" spc="-15" dirty="0">
                <a:latin typeface="Calibri"/>
                <a:cs typeface="Calibri"/>
              </a:rPr>
              <a:t>infection.</a:t>
            </a:r>
            <a:endParaRPr sz="3200" dirty="0">
              <a:latin typeface="Calibri"/>
              <a:cs typeface="Calibri"/>
            </a:endParaRPr>
          </a:p>
        </p:txBody>
      </p:sp>
      <p:sp>
        <p:nvSpPr>
          <p:cNvPr id="4" name="object 4"/>
          <p:cNvSpPr/>
          <p:nvPr/>
        </p:nvSpPr>
        <p:spPr>
          <a:xfrm>
            <a:off x="7793737" y="2720335"/>
            <a:ext cx="3676649" cy="30735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0590" y="434145"/>
            <a:ext cx="3906943" cy="752129"/>
          </a:xfrm>
          <a:prstGeom prst="rect">
            <a:avLst/>
          </a:prstGeom>
        </p:spPr>
        <p:txBody>
          <a:bodyPr vert="horz" wrap="square" lIns="0" tIns="13335" rIns="0" bIns="0" rtlCol="0" anchor="ctr">
            <a:spAutoFit/>
          </a:bodyPr>
          <a:lstStyle/>
          <a:p>
            <a:pPr marL="12700">
              <a:lnSpc>
                <a:spcPct val="100000"/>
              </a:lnSpc>
              <a:spcBef>
                <a:spcPts val="105"/>
              </a:spcBef>
            </a:pPr>
            <a:r>
              <a:rPr sz="4800" b="1" spc="-5" dirty="0"/>
              <a:t>septi</a:t>
            </a:r>
            <a:r>
              <a:rPr sz="4800" b="1" spc="-50" dirty="0"/>
              <a:t>c</a:t>
            </a:r>
            <a:r>
              <a:rPr sz="4800" b="1" dirty="0"/>
              <a:t>aemia</a:t>
            </a:r>
          </a:p>
        </p:txBody>
      </p:sp>
      <p:sp>
        <p:nvSpPr>
          <p:cNvPr id="3" name="object 3"/>
          <p:cNvSpPr txBox="1"/>
          <p:nvPr/>
        </p:nvSpPr>
        <p:spPr>
          <a:xfrm>
            <a:off x="685800" y="1785963"/>
            <a:ext cx="3474211" cy="3616183"/>
          </a:xfrm>
          <a:prstGeom prst="rect">
            <a:avLst/>
          </a:prstGeom>
        </p:spPr>
        <p:txBody>
          <a:bodyPr vert="horz" wrap="square" lIns="0" tIns="13335" rIns="0" bIns="0" rtlCol="0">
            <a:spAutoFit/>
          </a:bodyPr>
          <a:lstStyle/>
          <a:p>
            <a:pPr marL="355600" marR="567055" indent="-342900">
              <a:spcBef>
                <a:spcPts val="105"/>
              </a:spcBef>
              <a:buFont typeface="Arial"/>
              <a:buChar char="•"/>
              <a:tabLst>
                <a:tab pos="354965" algn="l"/>
                <a:tab pos="355600" algn="l"/>
              </a:tabLst>
            </a:pPr>
            <a:r>
              <a:rPr sz="4400" spc="-20" dirty="0">
                <a:latin typeface="Calibri"/>
                <a:cs typeface="Calibri"/>
              </a:rPr>
              <a:t>Fever </a:t>
            </a:r>
            <a:r>
              <a:rPr sz="4400" spc="-5" dirty="0">
                <a:latin typeface="Calibri"/>
                <a:cs typeface="Calibri"/>
              </a:rPr>
              <a:t>or  </a:t>
            </a:r>
            <a:r>
              <a:rPr sz="4400" spc="-15" dirty="0">
                <a:latin typeface="Calibri"/>
                <a:cs typeface="Calibri"/>
              </a:rPr>
              <a:t>rigors</a:t>
            </a:r>
            <a:r>
              <a:rPr sz="4400" spc="-85" dirty="0">
                <a:latin typeface="Calibri"/>
                <a:cs typeface="Calibri"/>
              </a:rPr>
              <a:t> </a:t>
            </a:r>
            <a:r>
              <a:rPr sz="4400" spc="-5" dirty="0">
                <a:latin typeface="Calibri"/>
                <a:cs typeface="Calibri"/>
              </a:rPr>
              <a:t>and</a:t>
            </a:r>
            <a:endParaRPr sz="4400" dirty="0">
              <a:latin typeface="Calibri"/>
              <a:cs typeface="Calibri"/>
            </a:endParaRPr>
          </a:p>
          <a:p>
            <a:pPr marL="355600" marR="5080">
              <a:lnSpc>
                <a:spcPct val="110000"/>
              </a:lnSpc>
              <a:spcBef>
                <a:spcPts val="385"/>
              </a:spcBef>
            </a:pPr>
            <a:r>
              <a:rPr sz="4400" spc="-15" dirty="0">
                <a:latin typeface="Calibri"/>
                <a:cs typeface="Calibri"/>
              </a:rPr>
              <a:t>at </a:t>
            </a:r>
            <a:r>
              <a:rPr sz="4400" spc="-10" dirty="0">
                <a:latin typeface="Calibri"/>
                <a:cs typeface="Calibri"/>
              </a:rPr>
              <a:t>least </a:t>
            </a:r>
            <a:r>
              <a:rPr sz="4400" spc="-5" dirty="0">
                <a:latin typeface="Calibri"/>
                <a:cs typeface="Calibri"/>
              </a:rPr>
              <a:t>one  </a:t>
            </a:r>
            <a:r>
              <a:rPr sz="4400" spc="-10" dirty="0">
                <a:latin typeface="Calibri"/>
                <a:cs typeface="Calibri"/>
              </a:rPr>
              <a:t>positive  </a:t>
            </a:r>
            <a:r>
              <a:rPr sz="4400" spc="-5" dirty="0">
                <a:latin typeface="Calibri"/>
                <a:cs typeface="Calibri"/>
              </a:rPr>
              <a:t>blood</a:t>
            </a:r>
            <a:r>
              <a:rPr sz="4400" spc="-70" dirty="0">
                <a:latin typeface="Calibri"/>
                <a:cs typeface="Calibri"/>
              </a:rPr>
              <a:t> </a:t>
            </a:r>
            <a:r>
              <a:rPr sz="4400" spc="-10" dirty="0">
                <a:latin typeface="Calibri"/>
                <a:cs typeface="Calibri"/>
              </a:rPr>
              <a:t>culture</a:t>
            </a:r>
            <a:endParaRPr sz="4400" dirty="0">
              <a:latin typeface="Calibri"/>
              <a:cs typeface="Calibri"/>
            </a:endParaRPr>
          </a:p>
        </p:txBody>
      </p:sp>
      <p:sp>
        <p:nvSpPr>
          <p:cNvPr id="4" name="object 4"/>
          <p:cNvSpPr/>
          <p:nvPr/>
        </p:nvSpPr>
        <p:spPr>
          <a:xfrm>
            <a:off x="5134230" y="1584795"/>
            <a:ext cx="5972175" cy="47148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6825" y="434145"/>
            <a:ext cx="7875270" cy="752129"/>
          </a:xfrm>
          <a:prstGeom prst="rect">
            <a:avLst/>
          </a:prstGeom>
        </p:spPr>
        <p:txBody>
          <a:bodyPr vert="horz" wrap="square" lIns="0" tIns="13335" rIns="0" bIns="0" rtlCol="0" anchor="ctr">
            <a:spAutoFit/>
          </a:bodyPr>
          <a:lstStyle/>
          <a:p>
            <a:pPr marL="12700" algn="ctr">
              <a:lnSpc>
                <a:spcPct val="100000"/>
              </a:lnSpc>
              <a:spcBef>
                <a:spcPts val="105"/>
              </a:spcBef>
            </a:pPr>
            <a:r>
              <a:rPr sz="4800" b="1" spc="-30" dirty="0"/>
              <a:t>Vascular </a:t>
            </a:r>
            <a:r>
              <a:rPr sz="4800" b="1" spc="-15" dirty="0"/>
              <a:t>catheter</a:t>
            </a:r>
            <a:r>
              <a:rPr sz="4800" b="1" spc="-25" dirty="0"/>
              <a:t> </a:t>
            </a:r>
            <a:r>
              <a:rPr sz="4800" b="1" spc="-15" dirty="0"/>
              <a:t>infection</a:t>
            </a:r>
            <a:endParaRPr sz="4800" b="1" dirty="0"/>
          </a:p>
        </p:txBody>
      </p:sp>
      <p:sp>
        <p:nvSpPr>
          <p:cNvPr id="3" name="object 3"/>
          <p:cNvSpPr txBox="1"/>
          <p:nvPr/>
        </p:nvSpPr>
        <p:spPr>
          <a:xfrm>
            <a:off x="590550" y="1472191"/>
            <a:ext cx="4074795" cy="5184111"/>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4800" spc="-10" dirty="0">
                <a:latin typeface="Calibri"/>
                <a:cs typeface="Calibri"/>
              </a:rPr>
              <a:t>Inflammation,  </a:t>
            </a:r>
            <a:r>
              <a:rPr sz="4800" spc="-5" dirty="0">
                <a:latin typeface="Calibri"/>
                <a:cs typeface="Calibri"/>
              </a:rPr>
              <a:t>lymphangitis or  </a:t>
            </a:r>
            <a:r>
              <a:rPr sz="4800" spc="-10" dirty="0">
                <a:latin typeface="Calibri"/>
                <a:cs typeface="Calibri"/>
              </a:rPr>
              <a:t>purulent  discharge </a:t>
            </a:r>
            <a:r>
              <a:rPr sz="4800" spc="-15" dirty="0">
                <a:latin typeface="Calibri"/>
                <a:cs typeface="Calibri"/>
              </a:rPr>
              <a:t>at</a:t>
            </a:r>
            <a:r>
              <a:rPr sz="4800" spc="-80" dirty="0">
                <a:latin typeface="Calibri"/>
                <a:cs typeface="Calibri"/>
              </a:rPr>
              <a:t> </a:t>
            </a:r>
            <a:r>
              <a:rPr sz="4800" dirty="0">
                <a:latin typeface="Calibri"/>
                <a:cs typeface="Calibri"/>
              </a:rPr>
              <a:t>the  </a:t>
            </a:r>
            <a:r>
              <a:rPr sz="4800" spc="-5" dirty="0">
                <a:latin typeface="Calibri"/>
                <a:cs typeface="Calibri"/>
              </a:rPr>
              <a:t>insertion </a:t>
            </a:r>
            <a:r>
              <a:rPr sz="4800" spc="-15" dirty="0">
                <a:latin typeface="Calibri"/>
                <a:cs typeface="Calibri"/>
              </a:rPr>
              <a:t>site </a:t>
            </a:r>
            <a:r>
              <a:rPr sz="4800" dirty="0">
                <a:latin typeface="Calibri"/>
                <a:cs typeface="Calibri"/>
              </a:rPr>
              <a:t>of  the</a:t>
            </a:r>
            <a:r>
              <a:rPr sz="4800" spc="-20" dirty="0">
                <a:latin typeface="Calibri"/>
                <a:cs typeface="Calibri"/>
              </a:rPr>
              <a:t> </a:t>
            </a:r>
            <a:r>
              <a:rPr sz="4800" spc="-15" dirty="0">
                <a:latin typeface="Calibri"/>
                <a:cs typeface="Calibri"/>
              </a:rPr>
              <a:t>catheter</a:t>
            </a:r>
            <a:endParaRPr sz="4800" dirty="0">
              <a:latin typeface="Calibri"/>
              <a:cs typeface="Calibri"/>
            </a:endParaRPr>
          </a:p>
        </p:txBody>
      </p:sp>
      <p:sp>
        <p:nvSpPr>
          <p:cNvPr id="4" name="object 4"/>
          <p:cNvSpPr/>
          <p:nvPr/>
        </p:nvSpPr>
        <p:spPr>
          <a:xfrm>
            <a:off x="5265784" y="1357249"/>
            <a:ext cx="4983314" cy="52990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3942" y="1832357"/>
            <a:ext cx="3183890" cy="4050029"/>
          </a:xfrm>
          <a:prstGeom prst="rect">
            <a:avLst/>
          </a:prstGeom>
        </p:spPr>
        <p:txBody>
          <a:bodyPr vert="horz" wrap="square" lIns="0" tIns="13335" rIns="0" bIns="0" rtlCol="0">
            <a:spAutoFit/>
          </a:bodyPr>
          <a:lstStyle/>
          <a:p>
            <a:pPr marL="12700" marR="5080" indent="6350" algn="ctr">
              <a:spcBef>
                <a:spcPts val="105"/>
              </a:spcBef>
            </a:pPr>
            <a:r>
              <a:rPr sz="4400" spc="-15" dirty="0">
                <a:latin typeface="Calibri"/>
                <a:cs typeface="Calibri"/>
              </a:rPr>
              <a:t>Infection </a:t>
            </a:r>
            <a:r>
              <a:rPr sz="4400" dirty="0">
                <a:latin typeface="Calibri"/>
                <a:cs typeface="Calibri"/>
              </a:rPr>
              <a:t>in  </a:t>
            </a:r>
            <a:r>
              <a:rPr sz="4400" spc="-10" dirty="0">
                <a:latin typeface="Calibri"/>
                <a:cs typeface="Calibri"/>
              </a:rPr>
              <a:t>neonates</a:t>
            </a:r>
            <a:r>
              <a:rPr sz="4400" spc="-130" dirty="0">
                <a:latin typeface="Calibri"/>
                <a:cs typeface="Calibri"/>
              </a:rPr>
              <a:t> </a:t>
            </a:r>
            <a:r>
              <a:rPr sz="4400" spc="-10" dirty="0">
                <a:latin typeface="Calibri"/>
                <a:cs typeface="Calibri"/>
              </a:rPr>
              <a:t>that  result </a:t>
            </a:r>
            <a:r>
              <a:rPr sz="4400" spc="-25" dirty="0">
                <a:latin typeface="Calibri"/>
                <a:cs typeface="Calibri"/>
              </a:rPr>
              <a:t>from  </a:t>
            </a:r>
            <a:r>
              <a:rPr sz="4400" spc="-5" dirty="0">
                <a:latin typeface="Calibri"/>
                <a:cs typeface="Calibri"/>
              </a:rPr>
              <a:t>passage  </a:t>
            </a:r>
            <a:r>
              <a:rPr sz="4400" spc="-10" dirty="0">
                <a:latin typeface="Calibri"/>
                <a:cs typeface="Calibri"/>
              </a:rPr>
              <a:t>through </a:t>
            </a:r>
            <a:r>
              <a:rPr sz="4400" spc="-5" dirty="0">
                <a:latin typeface="Calibri"/>
                <a:cs typeface="Calibri"/>
              </a:rPr>
              <a:t>birth  </a:t>
            </a:r>
            <a:r>
              <a:rPr sz="4400" spc="-10" dirty="0">
                <a:latin typeface="Calibri"/>
                <a:cs typeface="Calibri"/>
              </a:rPr>
              <a:t>canal</a:t>
            </a:r>
            <a:endParaRPr sz="4400" dirty="0">
              <a:latin typeface="Calibri"/>
              <a:cs typeface="Calibri"/>
            </a:endParaRPr>
          </a:p>
        </p:txBody>
      </p:sp>
      <p:sp>
        <p:nvSpPr>
          <p:cNvPr id="3" name="object 3"/>
          <p:cNvSpPr/>
          <p:nvPr/>
        </p:nvSpPr>
        <p:spPr>
          <a:xfrm>
            <a:off x="6096000" y="1457324"/>
            <a:ext cx="5125593" cy="5124451"/>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xmlns="" id="{737332E4-7428-4045-8811-4AE65E78CF76}"/>
              </a:ext>
            </a:extLst>
          </p:cNvPr>
          <p:cNvSpPr/>
          <p:nvPr/>
        </p:nvSpPr>
        <p:spPr>
          <a:xfrm>
            <a:off x="1771651" y="276225"/>
            <a:ext cx="9039224"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Special situation that are HAI</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6726" y="1660749"/>
            <a:ext cx="5504358" cy="4936608"/>
          </a:xfrm>
          <a:prstGeom prst="rect">
            <a:avLst/>
          </a:prstGeom>
        </p:spPr>
        <p:txBody>
          <a:bodyPr vert="horz" wrap="square" lIns="0" tIns="12065" rIns="0" bIns="0" rtlCol="0">
            <a:spAutoFit/>
          </a:bodyPr>
          <a:lstStyle/>
          <a:p>
            <a:pPr marL="109855" marR="103505" indent="-2540" algn="ctr">
              <a:spcBef>
                <a:spcPts val="95"/>
              </a:spcBef>
            </a:pPr>
            <a:r>
              <a:rPr sz="4000" spc="-10" dirty="0">
                <a:latin typeface="Calibri"/>
                <a:cs typeface="Calibri"/>
              </a:rPr>
              <a:t>Complication or  </a:t>
            </a:r>
            <a:r>
              <a:rPr sz="4000" spc="-15" dirty="0">
                <a:latin typeface="Calibri"/>
                <a:cs typeface="Calibri"/>
              </a:rPr>
              <a:t>extension </a:t>
            </a:r>
            <a:r>
              <a:rPr sz="4000" spc="-10" dirty="0">
                <a:latin typeface="Calibri"/>
                <a:cs typeface="Calibri"/>
              </a:rPr>
              <a:t>of  </a:t>
            </a:r>
            <a:r>
              <a:rPr sz="4000" spc="-15" dirty="0">
                <a:latin typeface="Calibri"/>
                <a:cs typeface="Calibri"/>
              </a:rPr>
              <a:t>infection(s)  </a:t>
            </a:r>
            <a:r>
              <a:rPr sz="4000" spc="-10" dirty="0">
                <a:latin typeface="Calibri"/>
                <a:cs typeface="Calibri"/>
              </a:rPr>
              <a:t>already </a:t>
            </a:r>
            <a:r>
              <a:rPr sz="4000" spc="-15" dirty="0">
                <a:latin typeface="Calibri"/>
                <a:cs typeface="Calibri"/>
              </a:rPr>
              <a:t>present</a:t>
            </a:r>
            <a:r>
              <a:rPr sz="4000" spc="-100" dirty="0">
                <a:latin typeface="Calibri"/>
                <a:cs typeface="Calibri"/>
              </a:rPr>
              <a:t> </a:t>
            </a:r>
            <a:r>
              <a:rPr sz="4000" spc="-10" dirty="0">
                <a:latin typeface="Calibri"/>
                <a:cs typeface="Calibri"/>
              </a:rPr>
              <a:t>on  </a:t>
            </a:r>
            <a:r>
              <a:rPr sz="4000" spc="-5" dirty="0">
                <a:latin typeface="Calibri"/>
                <a:cs typeface="Calibri"/>
              </a:rPr>
              <a:t>admission </a:t>
            </a:r>
            <a:r>
              <a:rPr sz="4000" spc="-10" dirty="0">
                <a:latin typeface="Calibri"/>
                <a:cs typeface="Calibri"/>
              </a:rPr>
              <a:t>unless</a:t>
            </a:r>
            <a:r>
              <a:rPr sz="4000" spc="-60" dirty="0">
                <a:latin typeface="Calibri"/>
                <a:cs typeface="Calibri"/>
              </a:rPr>
              <a:t> </a:t>
            </a:r>
            <a:r>
              <a:rPr sz="4000" spc="-5" dirty="0">
                <a:latin typeface="Calibri"/>
                <a:cs typeface="Calibri"/>
              </a:rPr>
              <a:t>a</a:t>
            </a:r>
            <a:endParaRPr sz="4000" dirty="0">
              <a:latin typeface="Calibri"/>
              <a:cs typeface="Calibri"/>
            </a:endParaRPr>
          </a:p>
          <a:p>
            <a:pPr marL="12700" marR="5080" algn="ctr">
              <a:spcBef>
                <a:spcPts val="5"/>
              </a:spcBef>
            </a:pPr>
            <a:r>
              <a:rPr sz="4000" spc="-10" dirty="0">
                <a:latin typeface="Calibri"/>
                <a:cs typeface="Calibri"/>
              </a:rPr>
              <a:t>change </a:t>
            </a:r>
            <a:r>
              <a:rPr sz="4000" spc="-5" dirty="0">
                <a:latin typeface="Calibri"/>
                <a:cs typeface="Calibri"/>
              </a:rPr>
              <a:t>in</a:t>
            </a:r>
            <a:r>
              <a:rPr sz="4000" spc="-55" dirty="0">
                <a:latin typeface="Calibri"/>
                <a:cs typeface="Calibri"/>
              </a:rPr>
              <a:t> </a:t>
            </a:r>
            <a:r>
              <a:rPr sz="4000" spc="-15" dirty="0">
                <a:latin typeface="Calibri"/>
                <a:cs typeface="Calibri"/>
              </a:rPr>
              <a:t>pathogen  </a:t>
            </a:r>
            <a:r>
              <a:rPr sz="4000" spc="-5" dirty="0">
                <a:latin typeface="Calibri"/>
                <a:cs typeface="Calibri"/>
              </a:rPr>
              <a:t>or </a:t>
            </a:r>
            <a:r>
              <a:rPr sz="4000" spc="-20" dirty="0">
                <a:latin typeface="Calibri"/>
                <a:cs typeface="Calibri"/>
              </a:rPr>
              <a:t>symptoms  strongly </a:t>
            </a:r>
            <a:r>
              <a:rPr sz="4000" spc="-15" dirty="0">
                <a:latin typeface="Calibri"/>
                <a:cs typeface="Calibri"/>
              </a:rPr>
              <a:t>suggest  </a:t>
            </a:r>
            <a:r>
              <a:rPr sz="4000" spc="-5" dirty="0">
                <a:latin typeface="Calibri"/>
                <a:cs typeface="Calibri"/>
              </a:rPr>
              <a:t>the acquisition </a:t>
            </a:r>
            <a:r>
              <a:rPr sz="4000" spc="-10" dirty="0">
                <a:latin typeface="Calibri"/>
                <a:cs typeface="Calibri"/>
              </a:rPr>
              <a:t>of  </a:t>
            </a:r>
            <a:r>
              <a:rPr sz="4000" spc="-15" dirty="0">
                <a:latin typeface="Calibri"/>
                <a:cs typeface="Calibri"/>
              </a:rPr>
              <a:t>new</a:t>
            </a:r>
            <a:r>
              <a:rPr sz="4000" spc="-10" dirty="0">
                <a:latin typeface="Calibri"/>
                <a:cs typeface="Calibri"/>
              </a:rPr>
              <a:t> </a:t>
            </a:r>
            <a:r>
              <a:rPr sz="4000" spc="-20" dirty="0">
                <a:latin typeface="Calibri"/>
                <a:cs typeface="Calibri"/>
              </a:rPr>
              <a:t>infection</a:t>
            </a:r>
            <a:endParaRPr sz="4000" dirty="0">
              <a:latin typeface="Calibri"/>
              <a:cs typeface="Calibri"/>
            </a:endParaRPr>
          </a:p>
        </p:txBody>
      </p:sp>
      <p:sp>
        <p:nvSpPr>
          <p:cNvPr id="3" name="object 3"/>
          <p:cNvSpPr/>
          <p:nvPr/>
        </p:nvSpPr>
        <p:spPr>
          <a:xfrm>
            <a:off x="6533290" y="1660749"/>
            <a:ext cx="4283964" cy="4936608"/>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xmlns="" id="{6F2B63E1-29AE-45DB-91C2-3FF88AAE48FD}"/>
              </a:ext>
            </a:extLst>
          </p:cNvPr>
          <p:cNvSpPr/>
          <p:nvPr/>
        </p:nvSpPr>
        <p:spPr>
          <a:xfrm>
            <a:off x="1155671" y="452735"/>
            <a:ext cx="944252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Special situation that are not HAI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3830" y="369266"/>
            <a:ext cx="4137025" cy="6062345"/>
          </a:xfrm>
          <a:prstGeom prst="rect">
            <a:avLst/>
          </a:prstGeom>
        </p:spPr>
        <p:txBody>
          <a:bodyPr vert="horz" wrap="square" lIns="0" tIns="13335" rIns="0" bIns="0" rtlCol="0">
            <a:spAutoFit/>
          </a:bodyPr>
          <a:lstStyle/>
          <a:p>
            <a:pPr marL="12700" marR="5080" indent="1270" algn="ctr">
              <a:spcBef>
                <a:spcPts val="105"/>
              </a:spcBef>
            </a:pPr>
            <a:r>
              <a:rPr sz="4400" spc="-15" dirty="0">
                <a:latin typeface="Calibri"/>
                <a:cs typeface="Calibri"/>
              </a:rPr>
              <a:t>Infection </a:t>
            </a:r>
            <a:r>
              <a:rPr sz="4400" dirty="0">
                <a:latin typeface="Calibri"/>
                <a:cs typeface="Calibri"/>
              </a:rPr>
              <a:t>in an  </a:t>
            </a:r>
            <a:r>
              <a:rPr sz="4400" spc="-25" dirty="0">
                <a:latin typeface="Calibri"/>
                <a:cs typeface="Calibri"/>
              </a:rPr>
              <a:t>infant </a:t>
            </a:r>
            <a:r>
              <a:rPr sz="4400" spc="-10" dirty="0">
                <a:latin typeface="Calibri"/>
                <a:cs typeface="Calibri"/>
              </a:rPr>
              <a:t>that is  </a:t>
            </a:r>
            <a:r>
              <a:rPr sz="4400" dirty="0">
                <a:latin typeface="Calibri"/>
                <a:cs typeface="Calibri"/>
              </a:rPr>
              <a:t>known </a:t>
            </a:r>
            <a:r>
              <a:rPr sz="4400" spc="-5" dirty="0">
                <a:latin typeface="Calibri"/>
                <a:cs typeface="Calibri"/>
              </a:rPr>
              <a:t>or </a:t>
            </a:r>
            <a:r>
              <a:rPr sz="4400" spc="-25" dirty="0">
                <a:latin typeface="Calibri"/>
                <a:cs typeface="Calibri"/>
              </a:rPr>
              <a:t>proven  to </a:t>
            </a:r>
            <a:r>
              <a:rPr sz="4400" spc="-35" dirty="0">
                <a:latin typeface="Calibri"/>
                <a:cs typeface="Calibri"/>
              </a:rPr>
              <a:t>have </a:t>
            </a:r>
            <a:r>
              <a:rPr sz="4400" spc="-5" dirty="0">
                <a:latin typeface="Calibri"/>
                <a:cs typeface="Calibri"/>
              </a:rPr>
              <a:t>been  </a:t>
            </a:r>
            <a:r>
              <a:rPr sz="4400" spc="-10" dirty="0">
                <a:latin typeface="Calibri"/>
                <a:cs typeface="Calibri"/>
              </a:rPr>
              <a:t>acquire  transplacentally</a:t>
            </a:r>
            <a:r>
              <a:rPr sz="4400" spc="-105" dirty="0">
                <a:latin typeface="Calibri"/>
                <a:cs typeface="Calibri"/>
              </a:rPr>
              <a:t> </a:t>
            </a:r>
            <a:r>
              <a:rPr sz="4400" dirty="0">
                <a:latin typeface="Calibri"/>
                <a:cs typeface="Calibri"/>
              </a:rPr>
              <a:t>&amp;  </a:t>
            </a:r>
            <a:r>
              <a:rPr sz="4400" spc="-10" dirty="0">
                <a:latin typeface="Calibri"/>
                <a:cs typeface="Calibri"/>
              </a:rPr>
              <a:t>become evident  </a:t>
            </a:r>
            <a:r>
              <a:rPr sz="4400" spc="-35" dirty="0">
                <a:latin typeface="Calibri"/>
                <a:cs typeface="Calibri"/>
              </a:rPr>
              <a:t>before </a:t>
            </a:r>
            <a:r>
              <a:rPr sz="4400" dirty="0">
                <a:latin typeface="Calibri"/>
                <a:cs typeface="Calibri"/>
              </a:rPr>
              <a:t>48 </a:t>
            </a:r>
            <a:r>
              <a:rPr sz="4400" spc="-5" dirty="0">
                <a:latin typeface="Calibri"/>
                <a:cs typeface="Calibri"/>
              </a:rPr>
              <a:t>hour </a:t>
            </a:r>
            <a:r>
              <a:rPr sz="4400" spc="5" dirty="0">
                <a:latin typeface="Calibri"/>
                <a:cs typeface="Calibri"/>
              </a:rPr>
              <a:t>of  </a:t>
            </a:r>
            <a:r>
              <a:rPr sz="4400" spc="-5" dirty="0">
                <a:latin typeface="Calibri"/>
                <a:cs typeface="Calibri"/>
              </a:rPr>
              <a:t>birth</a:t>
            </a:r>
            <a:endParaRPr sz="4400">
              <a:latin typeface="Calibri"/>
              <a:cs typeface="Calibri"/>
            </a:endParaRPr>
          </a:p>
        </p:txBody>
      </p:sp>
      <p:sp>
        <p:nvSpPr>
          <p:cNvPr id="3" name="object 3"/>
          <p:cNvSpPr/>
          <p:nvPr/>
        </p:nvSpPr>
        <p:spPr>
          <a:xfrm>
            <a:off x="5807964" y="188671"/>
            <a:ext cx="4680458" cy="64086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84FA41-5D15-4A87-A7DA-2CE14F63D49D}"/>
              </a:ext>
            </a:extLst>
          </p:cNvPr>
          <p:cNvSpPr>
            <a:spLocks noGrp="1"/>
          </p:cNvSpPr>
          <p:nvPr>
            <p:ph idx="1"/>
          </p:nvPr>
        </p:nvSpPr>
        <p:spPr>
          <a:xfrm>
            <a:off x="1093787" y="881343"/>
            <a:ext cx="8946541" cy="5043207"/>
          </a:xfrm>
        </p:spPr>
        <p:txBody>
          <a:bodyPr>
            <a:noAutofit/>
          </a:bodyPr>
          <a:lstStyle/>
          <a:p>
            <a:pPr marL="355600" marR="144145">
              <a:lnSpc>
                <a:spcPct val="90000"/>
              </a:lnSpc>
              <a:spcBef>
                <a:spcPts val="200"/>
              </a:spcBef>
              <a:buFont typeface="Arial"/>
              <a:buChar char="•"/>
              <a:tabLst>
                <a:tab pos="354965" algn="l"/>
                <a:tab pos="355600" algn="l"/>
              </a:tabLst>
            </a:pPr>
            <a:r>
              <a:rPr lang="en-US" sz="4000" spc="-20" dirty="0">
                <a:latin typeface="Calibri"/>
                <a:cs typeface="Calibri"/>
              </a:rPr>
              <a:t>Invasion </a:t>
            </a:r>
            <a:r>
              <a:rPr lang="en-US" sz="4000" spc="-5" dirty="0">
                <a:latin typeface="Calibri"/>
                <a:cs typeface="Calibri"/>
              </a:rPr>
              <a:t>by </a:t>
            </a:r>
            <a:r>
              <a:rPr lang="en-US" sz="4000" dirty="0">
                <a:latin typeface="Calibri"/>
                <a:cs typeface="Calibri"/>
              </a:rPr>
              <a:t>and </a:t>
            </a:r>
            <a:r>
              <a:rPr lang="en-US" sz="4000" spc="-10" dirty="0">
                <a:latin typeface="Calibri"/>
                <a:cs typeface="Calibri"/>
              </a:rPr>
              <a:t>multiplication of  pathogenic </a:t>
            </a:r>
            <a:r>
              <a:rPr lang="en-US" sz="4000" spc="-20" dirty="0">
                <a:latin typeface="Calibri"/>
                <a:cs typeface="Calibri"/>
              </a:rPr>
              <a:t>microorganisms </a:t>
            </a:r>
            <a:r>
              <a:rPr lang="en-US" sz="4000" spc="-5" dirty="0">
                <a:latin typeface="Calibri"/>
                <a:cs typeface="Calibri"/>
              </a:rPr>
              <a:t>in a </a:t>
            </a:r>
            <a:r>
              <a:rPr lang="en-US" sz="4000" spc="-10" dirty="0">
                <a:latin typeface="Calibri"/>
                <a:cs typeface="Calibri"/>
              </a:rPr>
              <a:t>bodily  part </a:t>
            </a:r>
            <a:r>
              <a:rPr lang="en-US" sz="4000" spc="-5" dirty="0">
                <a:latin typeface="Calibri"/>
                <a:cs typeface="Calibri"/>
              </a:rPr>
              <a:t>or tissue, which </a:t>
            </a:r>
            <a:r>
              <a:rPr lang="en-US" sz="4000" spc="-30" dirty="0">
                <a:latin typeface="Calibri"/>
                <a:cs typeface="Calibri"/>
              </a:rPr>
              <a:t>may </a:t>
            </a:r>
            <a:r>
              <a:rPr lang="en-US" sz="4000" spc="-20" dirty="0">
                <a:latin typeface="Calibri"/>
                <a:cs typeface="Calibri"/>
              </a:rPr>
              <a:t>produce  </a:t>
            </a:r>
            <a:r>
              <a:rPr lang="en-US" sz="4000" spc="-10" dirty="0">
                <a:latin typeface="Calibri"/>
                <a:cs typeface="Calibri"/>
              </a:rPr>
              <a:t>subsequent </a:t>
            </a:r>
            <a:r>
              <a:rPr lang="en-US" sz="4000" spc="-5" dirty="0">
                <a:latin typeface="Calibri"/>
                <a:cs typeface="Calibri"/>
              </a:rPr>
              <a:t>tissue </a:t>
            </a:r>
            <a:r>
              <a:rPr lang="en-US" sz="4000" dirty="0">
                <a:latin typeface="Calibri"/>
                <a:cs typeface="Calibri"/>
              </a:rPr>
              <a:t>injury </a:t>
            </a:r>
            <a:r>
              <a:rPr lang="en-US" sz="4000" spc="-5" dirty="0">
                <a:latin typeface="Calibri"/>
                <a:cs typeface="Calibri"/>
              </a:rPr>
              <a:t>and </a:t>
            </a:r>
            <a:r>
              <a:rPr lang="en-US" sz="4000" spc="-20" dirty="0">
                <a:latin typeface="Calibri"/>
                <a:cs typeface="Calibri"/>
              </a:rPr>
              <a:t>progress  </a:t>
            </a:r>
            <a:r>
              <a:rPr lang="en-US" sz="4000" spc="-25" dirty="0">
                <a:latin typeface="Calibri"/>
                <a:cs typeface="Calibri"/>
              </a:rPr>
              <a:t>to </a:t>
            </a:r>
            <a:r>
              <a:rPr lang="en-US" sz="4000" spc="-15" dirty="0">
                <a:latin typeface="Calibri"/>
                <a:cs typeface="Calibri"/>
              </a:rPr>
              <a:t>overt </a:t>
            </a:r>
            <a:r>
              <a:rPr lang="en-US" sz="4000" spc="-5" dirty="0">
                <a:latin typeface="Calibri"/>
                <a:cs typeface="Calibri"/>
              </a:rPr>
              <a:t>disease </a:t>
            </a:r>
            <a:r>
              <a:rPr lang="en-US" sz="4000" spc="-15" dirty="0">
                <a:latin typeface="Calibri"/>
                <a:cs typeface="Calibri"/>
              </a:rPr>
              <a:t>through </a:t>
            </a:r>
            <a:r>
              <a:rPr lang="en-US" sz="4000" spc="-5" dirty="0">
                <a:latin typeface="Calibri"/>
                <a:cs typeface="Calibri"/>
              </a:rPr>
              <a:t>a </a:t>
            </a:r>
            <a:r>
              <a:rPr lang="en-US" sz="4000" spc="-15" dirty="0">
                <a:latin typeface="Calibri"/>
                <a:cs typeface="Calibri"/>
              </a:rPr>
              <a:t>variety </a:t>
            </a:r>
            <a:r>
              <a:rPr lang="en-US" sz="4000" spc="-10" dirty="0">
                <a:latin typeface="Calibri"/>
                <a:cs typeface="Calibri"/>
              </a:rPr>
              <a:t>of  </a:t>
            </a:r>
            <a:r>
              <a:rPr lang="en-US" sz="4000" spc="-5" dirty="0">
                <a:latin typeface="Calibri"/>
                <a:cs typeface="Calibri"/>
              </a:rPr>
              <a:t>cellular or </a:t>
            </a:r>
            <a:r>
              <a:rPr lang="en-US" sz="4000" spc="-30" dirty="0">
                <a:latin typeface="Calibri"/>
                <a:cs typeface="Calibri"/>
              </a:rPr>
              <a:t>toxic</a:t>
            </a:r>
            <a:r>
              <a:rPr lang="en-US" sz="4000" spc="-5" dirty="0">
                <a:latin typeface="Calibri"/>
                <a:cs typeface="Calibri"/>
              </a:rPr>
              <a:t> mechanisms.</a:t>
            </a:r>
            <a:endParaRPr lang="en-US" sz="4000" dirty="0">
              <a:latin typeface="Calibri"/>
              <a:cs typeface="Calibri"/>
            </a:endParaRPr>
          </a:p>
          <a:p>
            <a:pPr marL="355600" marR="5080">
              <a:lnSpc>
                <a:spcPts val="4000"/>
              </a:lnSpc>
              <a:spcBef>
                <a:spcPts val="945"/>
              </a:spcBef>
              <a:buFont typeface="Arial"/>
              <a:buChar char="•"/>
              <a:tabLst>
                <a:tab pos="355600" algn="l"/>
              </a:tabLst>
            </a:pPr>
            <a:r>
              <a:rPr lang="en-US" sz="4000" spc="-10" dirty="0">
                <a:latin typeface="Calibri"/>
                <a:cs typeface="Calibri"/>
              </a:rPr>
              <a:t>The pathological </a:t>
            </a:r>
            <a:r>
              <a:rPr lang="en-US" sz="4000" spc="-40" dirty="0">
                <a:latin typeface="Calibri"/>
                <a:cs typeface="Calibri"/>
              </a:rPr>
              <a:t>state </a:t>
            </a:r>
            <a:r>
              <a:rPr lang="en-US" sz="4000" spc="-10" dirty="0">
                <a:latin typeface="Calibri"/>
                <a:cs typeface="Calibri"/>
              </a:rPr>
              <a:t>resulting </a:t>
            </a:r>
            <a:r>
              <a:rPr lang="en-US" sz="4000" spc="-25" dirty="0">
                <a:latin typeface="Calibri"/>
                <a:cs typeface="Calibri"/>
              </a:rPr>
              <a:t>from  </a:t>
            </a:r>
            <a:r>
              <a:rPr lang="en-US" sz="4000" spc="-15" dirty="0">
                <a:latin typeface="Calibri"/>
                <a:cs typeface="Calibri"/>
              </a:rPr>
              <a:t>having </a:t>
            </a:r>
            <a:r>
              <a:rPr lang="en-US" sz="4000" spc="-5" dirty="0">
                <a:latin typeface="Calibri"/>
                <a:cs typeface="Calibri"/>
              </a:rPr>
              <a:t>been</a:t>
            </a:r>
            <a:r>
              <a:rPr lang="en-US" sz="4000" spc="10" dirty="0">
                <a:latin typeface="Calibri"/>
                <a:cs typeface="Calibri"/>
              </a:rPr>
              <a:t> </a:t>
            </a:r>
            <a:r>
              <a:rPr lang="en-US" sz="4000" spc="-20" dirty="0">
                <a:latin typeface="Calibri"/>
                <a:cs typeface="Calibri"/>
              </a:rPr>
              <a:t>infected.</a:t>
            </a:r>
            <a:endParaRPr lang="en-US" sz="4000" dirty="0">
              <a:latin typeface="Calibri"/>
              <a:cs typeface="Calibri"/>
            </a:endParaRPr>
          </a:p>
          <a:p>
            <a:endParaRPr lang="en-IN" sz="4000" dirty="0"/>
          </a:p>
        </p:txBody>
      </p:sp>
    </p:spTree>
    <p:extLst>
      <p:ext uri="{BB962C8B-B14F-4D97-AF65-F5344CB8AC3E}">
        <p14:creationId xmlns:p14="http://schemas.microsoft.com/office/powerpoint/2010/main" xmlns="" val="3891178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DC345-053A-4FF8-9D7D-5EDF00DAC2F0}"/>
              </a:ext>
            </a:extLst>
          </p:cNvPr>
          <p:cNvSpPr>
            <a:spLocks noGrp="1"/>
          </p:cNvSpPr>
          <p:nvPr>
            <p:ph type="title"/>
          </p:nvPr>
        </p:nvSpPr>
        <p:spPr/>
        <p:txBody>
          <a:bodyPr/>
          <a:lstStyle/>
          <a:p>
            <a:pPr algn="ctr"/>
            <a:r>
              <a:rPr lang="en-IN" b="1" dirty="0"/>
              <a:t>TRANSMISSION OF NOSOCOMIAL INFECTION</a:t>
            </a:r>
          </a:p>
        </p:txBody>
      </p:sp>
      <p:sp>
        <p:nvSpPr>
          <p:cNvPr id="3" name="Content Placeholder 2">
            <a:extLst>
              <a:ext uri="{FF2B5EF4-FFF2-40B4-BE49-F238E27FC236}">
                <a16:creationId xmlns:a16="http://schemas.microsoft.com/office/drawing/2014/main" xmlns="" id="{76C8CAE8-55AB-4F97-AAA7-E25C5D546ED8}"/>
              </a:ext>
            </a:extLst>
          </p:cNvPr>
          <p:cNvSpPr>
            <a:spLocks noGrp="1"/>
          </p:cNvSpPr>
          <p:nvPr>
            <p:ph idx="1"/>
          </p:nvPr>
        </p:nvSpPr>
        <p:spPr/>
        <p:txBody>
          <a:bodyPr>
            <a:normAutofit/>
          </a:bodyPr>
          <a:lstStyle/>
          <a:p>
            <a:pPr marL="0" indent="0">
              <a:buNone/>
            </a:pPr>
            <a:r>
              <a:rPr lang="en-IN" sz="2800" dirty="0"/>
              <a:t>1) Contact transmission </a:t>
            </a:r>
          </a:p>
          <a:p>
            <a:pPr marL="0" indent="0">
              <a:buNone/>
            </a:pPr>
            <a:r>
              <a:rPr lang="en-IN" sz="2800" dirty="0"/>
              <a:t>	a) Direct – contact transmission</a:t>
            </a:r>
          </a:p>
          <a:p>
            <a:pPr marL="0" indent="0">
              <a:buNone/>
            </a:pPr>
            <a:r>
              <a:rPr lang="en-IN" sz="2800" dirty="0"/>
              <a:t>	b) Indirect – contact transmission</a:t>
            </a:r>
          </a:p>
          <a:p>
            <a:pPr marL="0" indent="0">
              <a:buNone/>
            </a:pPr>
            <a:r>
              <a:rPr lang="en-IN" sz="2800" dirty="0"/>
              <a:t>2) Droplet – transmission </a:t>
            </a:r>
          </a:p>
          <a:p>
            <a:pPr marL="0" indent="0">
              <a:buNone/>
            </a:pPr>
            <a:r>
              <a:rPr lang="en-IN" sz="2800" dirty="0"/>
              <a:t>3) Airborne transmission</a:t>
            </a:r>
          </a:p>
          <a:p>
            <a:pPr marL="0" indent="0">
              <a:buNone/>
            </a:pPr>
            <a:r>
              <a:rPr lang="en-IN" sz="2800" dirty="0"/>
              <a:t>4) Common vehicle transmission </a:t>
            </a:r>
          </a:p>
          <a:p>
            <a:pPr marL="0" indent="0">
              <a:buNone/>
            </a:pPr>
            <a:r>
              <a:rPr lang="en-IN" sz="2800" dirty="0"/>
              <a:t>5) Vector borne transmission </a:t>
            </a:r>
          </a:p>
        </p:txBody>
      </p:sp>
    </p:spTree>
    <p:extLst>
      <p:ext uri="{BB962C8B-B14F-4D97-AF65-F5344CB8AC3E}">
        <p14:creationId xmlns:p14="http://schemas.microsoft.com/office/powerpoint/2010/main" xmlns="" val="4135802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6D228-0D36-4788-A19B-7F86649E564E}"/>
              </a:ext>
            </a:extLst>
          </p:cNvPr>
          <p:cNvSpPr>
            <a:spLocks noGrp="1"/>
          </p:cNvSpPr>
          <p:nvPr>
            <p:ph type="title"/>
          </p:nvPr>
        </p:nvSpPr>
        <p:spPr>
          <a:xfrm>
            <a:off x="646111" y="276226"/>
            <a:ext cx="10641014" cy="933450"/>
          </a:xfrm>
        </p:spPr>
        <p:txBody>
          <a:bodyPr/>
          <a:lstStyle/>
          <a:p>
            <a:r>
              <a:rPr lang="en-IN" b="1" dirty="0"/>
              <a:t>1) CONTACT </a:t>
            </a:r>
          </a:p>
        </p:txBody>
      </p:sp>
      <p:sp>
        <p:nvSpPr>
          <p:cNvPr id="3" name="Content Placeholder 2">
            <a:extLst>
              <a:ext uri="{FF2B5EF4-FFF2-40B4-BE49-F238E27FC236}">
                <a16:creationId xmlns:a16="http://schemas.microsoft.com/office/drawing/2014/main" xmlns="" id="{968013CB-04C0-46B4-A71F-0E391E82164A}"/>
              </a:ext>
            </a:extLst>
          </p:cNvPr>
          <p:cNvSpPr>
            <a:spLocks noGrp="1"/>
          </p:cNvSpPr>
          <p:nvPr>
            <p:ph idx="1"/>
          </p:nvPr>
        </p:nvSpPr>
        <p:spPr>
          <a:xfrm>
            <a:off x="1103312" y="1333500"/>
            <a:ext cx="8946541" cy="4914899"/>
          </a:xfrm>
        </p:spPr>
        <p:txBody>
          <a:bodyPr>
            <a:normAutofit/>
          </a:bodyPr>
          <a:lstStyle/>
          <a:p>
            <a:pPr marL="0" indent="0">
              <a:buNone/>
            </a:pPr>
            <a:r>
              <a:rPr lang="en-IN" sz="3200" b="1" dirty="0"/>
              <a:t>a) DIRECT – CONTACT TRANSMISSION</a:t>
            </a:r>
          </a:p>
          <a:p>
            <a:pPr>
              <a:buFont typeface="Wingdings" panose="05000000000000000000" pitchFamily="2" charset="2"/>
              <a:buChar char="§"/>
            </a:pPr>
            <a:r>
              <a:rPr lang="en-IN" sz="2400" b="1" dirty="0"/>
              <a:t>	</a:t>
            </a:r>
            <a:r>
              <a:rPr lang="en-IN" sz="2400" dirty="0"/>
              <a:t>It involves a direct body surface – to – body surface contact and physical transfer of microorganism between susceptible host and an infected or colonized person such as occurs when a person turns a patient, gives a patient a bath or performs other patient – care activities that require direct personal contact.</a:t>
            </a:r>
          </a:p>
          <a:p>
            <a:pPr>
              <a:buFont typeface="Wingdings" panose="05000000000000000000" pitchFamily="2" charset="2"/>
              <a:buChar char="§"/>
            </a:pPr>
            <a:r>
              <a:rPr lang="en-IN" sz="2400" dirty="0"/>
              <a:t>Direct contact transmission also can occur between two patients, with one serving as a source of infectious microorganism and other as a susceptible host.</a:t>
            </a:r>
          </a:p>
          <a:p>
            <a:pPr marL="0" indent="0">
              <a:buNone/>
            </a:pPr>
            <a:r>
              <a:rPr lang="en-IN" sz="2400" b="1" dirty="0"/>
              <a:t>   </a:t>
            </a:r>
            <a:endParaRPr lang="en-IN" sz="2400" dirty="0"/>
          </a:p>
        </p:txBody>
      </p:sp>
    </p:spTree>
    <p:extLst>
      <p:ext uri="{BB962C8B-B14F-4D97-AF65-F5344CB8AC3E}">
        <p14:creationId xmlns:p14="http://schemas.microsoft.com/office/powerpoint/2010/main" xmlns="" val="231892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C92313-EF15-49EC-9090-0BEB8E4BD8E0}"/>
              </a:ext>
            </a:extLst>
          </p:cNvPr>
          <p:cNvSpPr>
            <a:spLocks noGrp="1"/>
          </p:cNvSpPr>
          <p:nvPr>
            <p:ph idx="1"/>
          </p:nvPr>
        </p:nvSpPr>
        <p:spPr>
          <a:xfrm>
            <a:off x="1074737" y="852768"/>
            <a:ext cx="8946541" cy="5243232"/>
          </a:xfrm>
        </p:spPr>
        <p:txBody>
          <a:bodyPr>
            <a:normAutofit/>
          </a:bodyPr>
          <a:lstStyle/>
          <a:p>
            <a:pPr marL="0" indent="0">
              <a:buNone/>
            </a:pPr>
            <a:r>
              <a:rPr lang="en-IN" sz="3600" b="1" dirty="0"/>
              <a:t>b) Indirect – contact transmission</a:t>
            </a:r>
          </a:p>
          <a:p>
            <a:pPr marL="0" indent="0">
              <a:buNone/>
            </a:pPr>
            <a:r>
              <a:rPr lang="en-IN" sz="3200" dirty="0"/>
              <a:t>	It involves a contact of susceptible host with a contaminated intermediate object, usually inanimate, such as contaminated instruments, needles or dressing, or contaminated  gloves that are not changed between patients.  </a:t>
            </a:r>
          </a:p>
        </p:txBody>
      </p:sp>
    </p:spTree>
    <p:extLst>
      <p:ext uri="{BB962C8B-B14F-4D97-AF65-F5344CB8AC3E}">
        <p14:creationId xmlns:p14="http://schemas.microsoft.com/office/powerpoint/2010/main" xmlns="" val="3548034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177" y="707101"/>
            <a:ext cx="3647898" cy="1367682"/>
          </a:xfrm>
          <a:prstGeom prst="rect">
            <a:avLst/>
          </a:prstGeom>
        </p:spPr>
        <p:txBody>
          <a:bodyPr vert="horz" wrap="square" lIns="0" tIns="13335" rIns="0" bIns="0" rtlCol="0" anchor="t">
            <a:spAutoFit/>
          </a:bodyPr>
          <a:lstStyle/>
          <a:p>
            <a:pPr marL="163195" marR="5080" indent="-151130">
              <a:spcBef>
                <a:spcPts val="105"/>
              </a:spcBef>
            </a:pPr>
            <a:r>
              <a:rPr lang="en-IN" sz="4400" b="1" spc="-5" dirty="0"/>
              <a:t>2) </a:t>
            </a:r>
            <a:r>
              <a:rPr sz="4400" b="1" spc="-65" dirty="0"/>
              <a:t> </a:t>
            </a:r>
            <a:r>
              <a:rPr sz="4400" b="1" spc="-20" dirty="0"/>
              <a:t>Droplet  </a:t>
            </a:r>
            <a:r>
              <a:rPr lang="en-IN" sz="4400" b="1" spc="-20" dirty="0"/>
              <a:t>		</a:t>
            </a:r>
            <a:r>
              <a:rPr sz="4400" b="1" spc="-15" dirty="0"/>
              <a:t>infection</a:t>
            </a:r>
            <a:endParaRPr sz="4400" b="1" dirty="0"/>
          </a:p>
        </p:txBody>
      </p:sp>
      <p:sp>
        <p:nvSpPr>
          <p:cNvPr id="3" name="object 3"/>
          <p:cNvSpPr/>
          <p:nvPr/>
        </p:nvSpPr>
        <p:spPr>
          <a:xfrm>
            <a:off x="5188077" y="426148"/>
            <a:ext cx="5544565" cy="6005703"/>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1691" y="583057"/>
            <a:ext cx="4264659" cy="1858842"/>
          </a:xfrm>
          <a:prstGeom prst="rect">
            <a:avLst/>
          </a:prstGeom>
        </p:spPr>
        <p:txBody>
          <a:bodyPr vert="horz" wrap="square" lIns="0" tIns="12065" rIns="0" bIns="0" rtlCol="0" anchor="t">
            <a:spAutoFit/>
          </a:bodyPr>
          <a:lstStyle/>
          <a:p>
            <a:pPr marL="12700">
              <a:spcBef>
                <a:spcPts val="95"/>
              </a:spcBef>
            </a:pPr>
            <a:r>
              <a:rPr lang="en-IN" sz="4000" b="1" spc="-5" dirty="0"/>
              <a:t>3</a:t>
            </a:r>
            <a:r>
              <a:rPr sz="4000" b="1" spc="-5" dirty="0"/>
              <a:t>)</a:t>
            </a:r>
            <a:r>
              <a:rPr sz="4000" b="1" spc="-25" dirty="0"/>
              <a:t> </a:t>
            </a:r>
            <a:r>
              <a:rPr sz="4000" b="1" spc="-5" dirty="0"/>
              <a:t>Air</a:t>
            </a:r>
            <a:endParaRPr sz="4000" b="1" dirty="0"/>
          </a:p>
          <a:p>
            <a:pPr marL="355600" marR="5080"/>
            <a:r>
              <a:rPr sz="4000" b="1" spc="-10" dirty="0"/>
              <a:t>borne </a:t>
            </a:r>
            <a:r>
              <a:rPr lang="en-IN" sz="4000" b="1" spc="-10" dirty="0"/>
              <a:t>transmission</a:t>
            </a:r>
            <a:endParaRPr sz="4000" b="1" dirty="0"/>
          </a:p>
        </p:txBody>
      </p:sp>
      <p:sp>
        <p:nvSpPr>
          <p:cNvPr id="3" name="object 3"/>
          <p:cNvSpPr/>
          <p:nvPr/>
        </p:nvSpPr>
        <p:spPr>
          <a:xfrm>
            <a:off x="5608320" y="431671"/>
            <a:ext cx="6012180" cy="5445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B4F3E4A-741A-48B5-8D26-6969732F3427}"/>
              </a:ext>
            </a:extLst>
          </p:cNvPr>
          <p:cNvSpPr>
            <a:spLocks noGrp="1"/>
          </p:cNvSpPr>
          <p:nvPr>
            <p:ph idx="1"/>
          </p:nvPr>
        </p:nvSpPr>
        <p:spPr>
          <a:xfrm>
            <a:off x="979487" y="528918"/>
            <a:ext cx="10536238" cy="5814732"/>
          </a:xfrm>
        </p:spPr>
        <p:txBody>
          <a:bodyPr>
            <a:normAutofit/>
          </a:bodyPr>
          <a:lstStyle/>
          <a:p>
            <a:pPr marL="0" indent="0">
              <a:buNone/>
            </a:pPr>
            <a:r>
              <a:rPr lang="en-IN" sz="4000" b="1" dirty="0"/>
              <a:t>4) Common vehicle transmission</a:t>
            </a:r>
          </a:p>
          <a:p>
            <a:pPr marL="0" indent="0">
              <a:buNone/>
            </a:pPr>
            <a:r>
              <a:rPr lang="en-IN" sz="2800" dirty="0"/>
              <a:t>	It applies to microorganisms transmitted to the host by contaminated items such as food, water, medication, devices, and equipments.</a:t>
            </a:r>
          </a:p>
          <a:p>
            <a:pPr marL="0" indent="0">
              <a:buNone/>
            </a:pPr>
            <a:r>
              <a:rPr lang="en-IN" sz="4000" b="1" dirty="0"/>
              <a:t>5) Vector borne transmission</a:t>
            </a:r>
          </a:p>
          <a:p>
            <a:pPr marL="0" indent="0">
              <a:buNone/>
            </a:pPr>
            <a:r>
              <a:rPr lang="en-IN" sz="4000" b="1" dirty="0"/>
              <a:t>	</a:t>
            </a:r>
            <a:r>
              <a:rPr lang="en-IN" sz="2800" dirty="0"/>
              <a:t>It occurs when vectors such as mosquitoes, flies, rats transmit microorganism.</a:t>
            </a:r>
            <a:endParaRPr lang="en-IN" sz="4000" dirty="0"/>
          </a:p>
          <a:p>
            <a:pPr marL="0" indent="0">
              <a:buNone/>
            </a:pPr>
            <a:endParaRPr lang="en-IN" sz="2800" dirty="0"/>
          </a:p>
          <a:p>
            <a:pPr marL="0" indent="0">
              <a:buNone/>
            </a:pPr>
            <a:endParaRPr lang="en-IN" sz="2800" dirty="0"/>
          </a:p>
        </p:txBody>
      </p:sp>
    </p:spTree>
    <p:extLst>
      <p:ext uri="{BB962C8B-B14F-4D97-AF65-F5344CB8AC3E}">
        <p14:creationId xmlns:p14="http://schemas.microsoft.com/office/powerpoint/2010/main" xmlns="" val="2310844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38FBB-5651-4F41-B5B0-D2B3B5490973}"/>
              </a:ext>
            </a:extLst>
          </p:cNvPr>
          <p:cNvSpPr>
            <a:spLocks noGrp="1"/>
          </p:cNvSpPr>
          <p:nvPr>
            <p:ph type="title"/>
          </p:nvPr>
        </p:nvSpPr>
        <p:spPr/>
        <p:txBody>
          <a:bodyPr/>
          <a:lstStyle/>
          <a:p>
            <a:r>
              <a:rPr lang="en-IN" sz="5400" b="1" dirty="0"/>
              <a:t>PREVENTION</a:t>
            </a:r>
          </a:p>
        </p:txBody>
      </p:sp>
      <p:sp>
        <p:nvSpPr>
          <p:cNvPr id="3" name="Content Placeholder 2">
            <a:extLst>
              <a:ext uri="{FF2B5EF4-FFF2-40B4-BE49-F238E27FC236}">
                <a16:creationId xmlns:a16="http://schemas.microsoft.com/office/drawing/2014/main" xmlns="" id="{D2512FF6-4AB6-4A68-B568-3C8B454834E8}"/>
              </a:ext>
            </a:extLst>
          </p:cNvPr>
          <p:cNvSpPr>
            <a:spLocks noGrp="1"/>
          </p:cNvSpPr>
          <p:nvPr>
            <p:ph idx="1"/>
          </p:nvPr>
        </p:nvSpPr>
        <p:spPr>
          <a:xfrm>
            <a:off x="760412" y="1490943"/>
            <a:ext cx="8946541" cy="4195481"/>
          </a:xfrm>
        </p:spPr>
        <p:txBody>
          <a:bodyPr>
            <a:normAutofit/>
          </a:bodyPr>
          <a:lstStyle/>
          <a:p>
            <a:pPr marL="457200" indent="-457200">
              <a:buAutoNum type="alphaUcParenR"/>
            </a:pPr>
            <a:r>
              <a:rPr lang="en-IN" sz="3200" dirty="0"/>
              <a:t>Isolation </a:t>
            </a:r>
          </a:p>
          <a:p>
            <a:pPr marL="457200" indent="-457200">
              <a:buAutoNum type="alphaUcParenR"/>
            </a:pPr>
            <a:r>
              <a:rPr lang="en-IN" sz="3200" dirty="0"/>
              <a:t>Hand washing and gloving </a:t>
            </a:r>
          </a:p>
          <a:p>
            <a:pPr marL="457200" indent="-457200">
              <a:buAutoNum type="alphaUcParenR"/>
            </a:pPr>
            <a:r>
              <a:rPr lang="en-IN" sz="3200" dirty="0"/>
              <a:t>Apron</a:t>
            </a:r>
          </a:p>
          <a:p>
            <a:pPr marL="457200" indent="-457200">
              <a:buAutoNum type="alphaUcParenR"/>
            </a:pPr>
            <a:r>
              <a:rPr lang="en-IN" sz="3200" dirty="0"/>
              <a:t>Mitigation </a:t>
            </a:r>
          </a:p>
        </p:txBody>
      </p:sp>
    </p:spTree>
    <p:extLst>
      <p:ext uri="{BB962C8B-B14F-4D97-AF65-F5344CB8AC3E}">
        <p14:creationId xmlns:p14="http://schemas.microsoft.com/office/powerpoint/2010/main" xmlns="" val="10616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E7503-FB53-4390-AF27-E4523954DAFD}"/>
              </a:ext>
            </a:extLst>
          </p:cNvPr>
          <p:cNvSpPr>
            <a:spLocks noGrp="1"/>
          </p:cNvSpPr>
          <p:nvPr>
            <p:ph type="title"/>
          </p:nvPr>
        </p:nvSpPr>
        <p:spPr>
          <a:xfrm>
            <a:off x="646111" y="452718"/>
            <a:ext cx="9404723" cy="852207"/>
          </a:xfrm>
        </p:spPr>
        <p:txBody>
          <a:bodyPr/>
          <a:lstStyle/>
          <a:p>
            <a:r>
              <a:rPr lang="en-IN" b="1" dirty="0"/>
              <a:t>UNIVERSAL PRECAUTION</a:t>
            </a:r>
          </a:p>
        </p:txBody>
      </p:sp>
      <p:sp>
        <p:nvSpPr>
          <p:cNvPr id="3" name="Content Placeholder 2">
            <a:extLst>
              <a:ext uri="{FF2B5EF4-FFF2-40B4-BE49-F238E27FC236}">
                <a16:creationId xmlns:a16="http://schemas.microsoft.com/office/drawing/2014/main" xmlns="" id="{40127549-91BD-453D-8053-280C0793B413}"/>
              </a:ext>
            </a:extLst>
          </p:cNvPr>
          <p:cNvSpPr>
            <a:spLocks noGrp="1"/>
          </p:cNvSpPr>
          <p:nvPr>
            <p:ph idx="1"/>
          </p:nvPr>
        </p:nvSpPr>
        <p:spPr>
          <a:xfrm>
            <a:off x="646111" y="1304925"/>
            <a:ext cx="10279064" cy="5100357"/>
          </a:xfrm>
        </p:spPr>
        <p:txBody>
          <a:bodyPr>
            <a:normAutofit fontScale="92500"/>
          </a:bodyPr>
          <a:lstStyle/>
          <a:p>
            <a:r>
              <a:rPr lang="en-US" sz="2400" b="1" dirty="0"/>
              <a:t>Universal precautions</a:t>
            </a:r>
            <a:r>
              <a:rPr lang="en-US" sz="2400" dirty="0"/>
              <a:t> refers to the practice, in </a:t>
            </a:r>
            <a:r>
              <a:rPr lang="en-US" sz="2400" dirty="0">
                <a:hlinkClick r:id="rId2" tooltip="Medicine"/>
              </a:rPr>
              <a:t>medicine</a:t>
            </a:r>
            <a:r>
              <a:rPr lang="en-US" sz="2400" dirty="0"/>
              <a:t>, of avoiding contact with patients' bodily fluids, by means of the wearing of nonporous articles such as </a:t>
            </a:r>
            <a:r>
              <a:rPr lang="en-US" sz="2400" dirty="0">
                <a:hlinkClick r:id="rId3" tooltip="Medical gloves"/>
              </a:rPr>
              <a:t>medical gloves</a:t>
            </a:r>
            <a:r>
              <a:rPr lang="en-US" sz="2400" dirty="0"/>
              <a:t>, </a:t>
            </a:r>
            <a:r>
              <a:rPr lang="en-US" sz="2400" dirty="0">
                <a:hlinkClick r:id="rId4" tooltip="Goggles"/>
              </a:rPr>
              <a:t>goggles</a:t>
            </a:r>
            <a:r>
              <a:rPr lang="en-US" sz="2400" dirty="0"/>
              <a:t>, and </a:t>
            </a:r>
            <a:r>
              <a:rPr lang="en-US" sz="2400" dirty="0">
                <a:hlinkClick r:id="rId5" tooltip="Face shield"/>
              </a:rPr>
              <a:t>face shields</a:t>
            </a:r>
            <a:r>
              <a:rPr lang="en-US" sz="2400" dirty="0"/>
              <a:t>.</a:t>
            </a:r>
          </a:p>
          <a:p>
            <a:r>
              <a:rPr lang="en-US" sz="2400" dirty="0"/>
              <a:t>The practice of universal precautions was adjusted by a set of rules known as </a:t>
            </a:r>
            <a:r>
              <a:rPr lang="en-US" sz="2400" dirty="0">
                <a:hlinkClick r:id="rId6" tooltip="Body substance isolation"/>
              </a:rPr>
              <a:t>body substance isolation</a:t>
            </a:r>
            <a:r>
              <a:rPr lang="en-US" sz="2400" dirty="0"/>
              <a:t>.</a:t>
            </a:r>
          </a:p>
          <a:p>
            <a:r>
              <a:rPr lang="en-US" sz="2400" dirty="0"/>
              <a:t>Under universal precautions all patients were considered to be possible carriers of blood-borne pathogens. The guideline recommended wearing gloves when collecting or handling blood and body fluids contaminated with blood, wearing </a:t>
            </a:r>
            <a:r>
              <a:rPr lang="en-US" sz="2400" dirty="0">
                <a:hlinkClick r:id="rId5" tooltip="Face shield"/>
              </a:rPr>
              <a:t>face shields</a:t>
            </a:r>
            <a:r>
              <a:rPr lang="en-US" sz="2400" dirty="0"/>
              <a:t> when there was danger of blood splashing on mucous membranes and disposing of all needles and sharp objects in puncture-resistant containers.</a:t>
            </a:r>
          </a:p>
          <a:p>
            <a:pPr marL="0" indent="0">
              <a:buNone/>
            </a:pPr>
            <a:endParaRPr lang="en-US" sz="1600" dirty="0"/>
          </a:p>
          <a:p>
            <a:pPr marL="0" indent="0">
              <a:buNone/>
            </a:pPr>
            <a:r>
              <a:rPr lang="en-IN" sz="1600" dirty="0"/>
              <a:t> </a:t>
            </a:r>
          </a:p>
        </p:txBody>
      </p:sp>
    </p:spTree>
    <p:extLst>
      <p:ext uri="{BB962C8B-B14F-4D97-AF65-F5344CB8AC3E}">
        <p14:creationId xmlns:p14="http://schemas.microsoft.com/office/powerpoint/2010/main" xmlns="" val="3326601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FBEF1E-2F3F-46DB-9AC9-468FFD16835C}"/>
              </a:ext>
            </a:extLst>
          </p:cNvPr>
          <p:cNvSpPr>
            <a:spLocks noGrp="1"/>
          </p:cNvSpPr>
          <p:nvPr>
            <p:ph idx="1"/>
          </p:nvPr>
        </p:nvSpPr>
        <p:spPr>
          <a:xfrm>
            <a:off x="657226" y="428626"/>
            <a:ext cx="10296524" cy="5819774"/>
          </a:xfrm>
        </p:spPr>
        <p:txBody>
          <a:bodyPr>
            <a:normAutofit/>
          </a:bodyPr>
          <a:lstStyle/>
          <a:p>
            <a:r>
              <a:rPr lang="en-US" sz="2400" dirty="0"/>
              <a:t>Universal precautions were designed for doctors, nurses, patients, and health care support workers who were required to come into contact with patients or bodily fluids. This included staff and others who might not come into direct contact with patients.</a:t>
            </a:r>
          </a:p>
          <a:p>
            <a:r>
              <a:rPr lang="en-US" sz="2400" dirty="0">
                <a:hlinkClick r:id="rId2" tooltip="Pathogen"/>
              </a:rPr>
              <a:t>Pathogens</a:t>
            </a:r>
            <a:r>
              <a:rPr lang="en-US" sz="2400" dirty="0"/>
              <a:t> fall into two broad categories, bloodborne (carried in the body fluids) and airborne.</a:t>
            </a:r>
          </a:p>
          <a:p>
            <a:r>
              <a:rPr lang="en-US" sz="2400" dirty="0"/>
              <a:t>Universal precautions were typically practiced in any environment where workers were exposed to bodily fluids, such as: </a:t>
            </a:r>
            <a:r>
              <a:rPr lang="en-US" sz="2400" dirty="0">
                <a:hlinkClick r:id="rId3" tooltip="Blood"/>
              </a:rPr>
              <a:t>Blood</a:t>
            </a:r>
            <a:r>
              <a:rPr lang="en-US" sz="2400" dirty="0"/>
              <a:t>, </a:t>
            </a:r>
            <a:r>
              <a:rPr lang="en-US" sz="2400" dirty="0">
                <a:hlinkClick r:id="rId4" tooltip="Semen"/>
              </a:rPr>
              <a:t>Semen</a:t>
            </a:r>
            <a:r>
              <a:rPr lang="en-US" sz="2400" dirty="0"/>
              <a:t>, </a:t>
            </a:r>
            <a:r>
              <a:rPr lang="en-US" sz="2400" dirty="0">
                <a:hlinkClick r:id="rId5" tooltip="Vaginal secretion"/>
              </a:rPr>
              <a:t>Vaginal secretions</a:t>
            </a:r>
            <a:r>
              <a:rPr lang="en-US" sz="2400" dirty="0"/>
              <a:t>, </a:t>
            </a:r>
            <a:r>
              <a:rPr lang="en-US" sz="2400" dirty="0">
                <a:hlinkClick r:id="rId6" tooltip="Synovial fluid"/>
              </a:rPr>
              <a:t>Synovial fluid</a:t>
            </a:r>
            <a:r>
              <a:rPr lang="en-US" sz="2400" dirty="0"/>
              <a:t>, </a:t>
            </a:r>
            <a:r>
              <a:rPr lang="en-US" sz="2400" dirty="0">
                <a:hlinkClick r:id="rId7" tooltip="Amniotic fluid"/>
              </a:rPr>
              <a:t>Amniotic fluid</a:t>
            </a:r>
            <a:r>
              <a:rPr lang="en-US" sz="2400" dirty="0"/>
              <a:t>, </a:t>
            </a:r>
            <a:r>
              <a:rPr lang="en-US" sz="2400" u="sng" dirty="0">
                <a:hlinkClick r:id="rId8"/>
              </a:rPr>
              <a:t>Cerebrospinal fluid</a:t>
            </a:r>
            <a:r>
              <a:rPr lang="en-US" sz="2400" u="sng" dirty="0"/>
              <a:t>, </a:t>
            </a:r>
            <a:r>
              <a:rPr lang="en-US" sz="2400" dirty="0">
                <a:hlinkClick r:id="rId9" tooltip="Pleural fluid"/>
              </a:rPr>
              <a:t>Pleural fluid</a:t>
            </a:r>
            <a:r>
              <a:rPr lang="en-US" sz="2400" dirty="0"/>
              <a:t>, </a:t>
            </a:r>
            <a:r>
              <a:rPr lang="en-US" sz="2400" dirty="0">
                <a:hlinkClick r:id="rId10" tooltip="Peritoneal fluid"/>
              </a:rPr>
              <a:t>Peritoneal fluid</a:t>
            </a:r>
            <a:r>
              <a:rPr lang="en-US" sz="2400" dirty="0"/>
              <a:t>, </a:t>
            </a:r>
            <a:r>
              <a:rPr lang="en-US" sz="2400" dirty="0">
                <a:hlinkClick r:id="rId11" tooltip="Pericardial fluid"/>
              </a:rPr>
              <a:t>Pericardial fluid</a:t>
            </a:r>
            <a:r>
              <a:rPr lang="en-US" sz="2400" dirty="0"/>
              <a:t>, </a:t>
            </a:r>
            <a:r>
              <a:rPr lang="en-US" sz="2400" dirty="0">
                <a:hlinkClick r:id="rId12" tooltip="Feces"/>
              </a:rPr>
              <a:t>Feces</a:t>
            </a:r>
            <a:r>
              <a:rPr lang="en-US" sz="2400" dirty="0"/>
              <a:t>, </a:t>
            </a:r>
            <a:r>
              <a:rPr lang="en-US" sz="2400" dirty="0">
                <a:hlinkClick r:id="rId13" tooltip="Urine"/>
              </a:rPr>
              <a:t>Urine</a:t>
            </a:r>
            <a:r>
              <a:rPr lang="en-US" sz="2400" dirty="0"/>
              <a:t>.</a:t>
            </a:r>
          </a:p>
          <a:p>
            <a:r>
              <a:rPr lang="en-US" sz="2400" dirty="0"/>
              <a:t>Bodily fluids that did not require such precautions</a:t>
            </a:r>
            <a:r>
              <a:rPr lang="en-US" sz="2400" baseline="30000" dirty="0">
                <a:hlinkClick r:id="rId14"/>
              </a:rPr>
              <a:t>[4]</a:t>
            </a:r>
            <a:r>
              <a:rPr lang="en-US" sz="2400" baseline="30000" dirty="0">
                <a:hlinkClick r:id="rId14"/>
              </a:rPr>
              <a:t>[5]</a:t>
            </a:r>
            <a:r>
              <a:rPr lang="en-US" sz="2400" baseline="30000" dirty="0">
                <a:hlinkClick r:id="rId14"/>
              </a:rPr>
              <a:t>[6]</a:t>
            </a:r>
            <a:r>
              <a:rPr lang="en-US" sz="2400" dirty="0"/>
              <a:t> included: </a:t>
            </a:r>
            <a:r>
              <a:rPr lang="en-US" sz="2400" dirty="0">
                <a:hlinkClick r:id="rId15" tooltip="Nasal secretion"/>
              </a:rPr>
              <a:t>Nasal secretions</a:t>
            </a:r>
            <a:r>
              <a:rPr lang="en-US" sz="2400" dirty="0"/>
              <a:t>, </a:t>
            </a:r>
            <a:r>
              <a:rPr lang="en-US" sz="2400" dirty="0">
                <a:hlinkClick r:id="rId16" tooltip="Vomitus"/>
              </a:rPr>
              <a:t>Vomitus</a:t>
            </a:r>
            <a:r>
              <a:rPr lang="en-US" sz="2400" dirty="0"/>
              <a:t>, </a:t>
            </a:r>
            <a:r>
              <a:rPr lang="en-US" sz="2400" dirty="0">
                <a:hlinkClick r:id="rId17" tooltip="Perspiration"/>
              </a:rPr>
              <a:t>Perspiration</a:t>
            </a:r>
            <a:r>
              <a:rPr lang="en-US" sz="2400" dirty="0"/>
              <a:t>, </a:t>
            </a:r>
            <a:r>
              <a:rPr lang="en-US" sz="2400" dirty="0">
                <a:hlinkClick r:id="rId18" tooltip="Sputum"/>
              </a:rPr>
              <a:t>Sputum</a:t>
            </a:r>
            <a:r>
              <a:rPr lang="en-US" sz="2400" dirty="0"/>
              <a:t>, </a:t>
            </a:r>
            <a:r>
              <a:rPr lang="en-US" sz="2400" dirty="0">
                <a:hlinkClick r:id="rId19" tooltip="Saliva"/>
              </a:rPr>
              <a:t>Saliva</a:t>
            </a:r>
            <a:endParaRPr lang="en-US" sz="2400" dirty="0"/>
          </a:p>
          <a:p>
            <a:pPr marL="0" indent="0">
              <a:buNone/>
            </a:pPr>
            <a:endParaRPr lang="en-US" dirty="0"/>
          </a:p>
          <a:p>
            <a:endParaRPr lang="en-US" dirty="0"/>
          </a:p>
          <a:p>
            <a:endParaRPr lang="en-US" dirty="0"/>
          </a:p>
          <a:p>
            <a:pPr marL="0" indent="0">
              <a:buNone/>
            </a:pPr>
            <a:endParaRPr lang="en-US" dirty="0"/>
          </a:p>
          <a:p>
            <a:endParaRPr lang="en-US" dirty="0"/>
          </a:p>
          <a:p>
            <a:endParaRPr lang="en-IN" dirty="0"/>
          </a:p>
        </p:txBody>
      </p:sp>
    </p:spTree>
    <p:extLst>
      <p:ext uri="{BB962C8B-B14F-4D97-AF65-F5344CB8AC3E}">
        <p14:creationId xmlns:p14="http://schemas.microsoft.com/office/powerpoint/2010/main" xmlns="" val="1995331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1DA1E6-C800-4B3B-936E-F39F276E78DD}"/>
              </a:ext>
            </a:extLst>
          </p:cNvPr>
          <p:cNvSpPr>
            <a:spLocks noGrp="1"/>
          </p:cNvSpPr>
          <p:nvPr>
            <p:ph idx="1"/>
          </p:nvPr>
        </p:nvSpPr>
        <p:spPr>
          <a:xfrm>
            <a:off x="665162" y="500343"/>
            <a:ext cx="10526713" cy="5509932"/>
          </a:xfrm>
        </p:spPr>
        <p:txBody>
          <a:bodyPr>
            <a:normAutofit/>
          </a:bodyPr>
          <a:lstStyle/>
          <a:p>
            <a:r>
              <a:rPr lang="en-US" sz="2400" dirty="0"/>
              <a:t>Universal precautions were the infection control techniques that were recommended following the AIDS outbreak in the 1980s. Every patient was treated as if infected and therefore precautions were taken to minimize risk.</a:t>
            </a:r>
          </a:p>
          <a:p>
            <a:r>
              <a:rPr lang="en-US" sz="2400" dirty="0"/>
              <a:t>Essentially, universal precautions were good hygiene habits, such as hand washing and the use of gloves and other barriers, correct handling of </a:t>
            </a:r>
            <a:r>
              <a:rPr lang="en-US" sz="2400" dirty="0">
                <a:hlinkClick r:id="rId2" tooltip="Hypodermic needle"/>
              </a:rPr>
              <a:t>hypodermic </a:t>
            </a:r>
            <a:r>
              <a:rPr lang="en-US" sz="2400" dirty="0" err="1">
                <a:hlinkClick r:id="rId2" tooltip="Hypodermic needle"/>
              </a:rPr>
              <a:t>needles</a:t>
            </a:r>
            <a:r>
              <a:rPr lang="en-US" sz="2400" dirty="0" err="1"/>
              <a:t>and</a:t>
            </a:r>
            <a:r>
              <a:rPr lang="en-US" sz="2400" dirty="0"/>
              <a:t> </a:t>
            </a:r>
            <a:r>
              <a:rPr lang="en-US" sz="2400" dirty="0">
                <a:hlinkClick r:id="rId3" tooltip="Scalpel"/>
              </a:rPr>
              <a:t>scalpels</a:t>
            </a:r>
            <a:r>
              <a:rPr lang="en-US" sz="2400" dirty="0"/>
              <a:t>, and aseptic techniques.</a:t>
            </a:r>
          </a:p>
          <a:p>
            <a:r>
              <a:rPr lang="en-US" sz="2400" dirty="0"/>
              <a:t>Protective clothing's are Barrier gowns, shoe covering, eye wear, hair nets, gloves…</a:t>
            </a:r>
          </a:p>
        </p:txBody>
      </p:sp>
    </p:spTree>
    <p:extLst>
      <p:ext uri="{BB962C8B-B14F-4D97-AF65-F5344CB8AC3E}">
        <p14:creationId xmlns:p14="http://schemas.microsoft.com/office/powerpoint/2010/main" xmlns="" val="200712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A93225B-0362-4293-AC16-A9A853225A1A}"/>
              </a:ext>
            </a:extLst>
          </p:cNvPr>
          <p:cNvSpPr/>
          <p:nvPr/>
        </p:nvSpPr>
        <p:spPr>
          <a:xfrm>
            <a:off x="1028700" y="1991827"/>
            <a:ext cx="9963150" cy="4031873"/>
          </a:xfrm>
          <a:prstGeom prst="rect">
            <a:avLst/>
          </a:prstGeom>
        </p:spPr>
        <p:txBody>
          <a:bodyPr wrap="square">
            <a:spAutoFit/>
          </a:bodyPr>
          <a:lstStyle/>
          <a:p>
            <a:pPr marL="355600" indent="-342900">
              <a:lnSpc>
                <a:spcPct val="100000"/>
              </a:lnSpc>
              <a:spcBef>
                <a:spcPts val="1330"/>
              </a:spcBef>
              <a:buChar char="•"/>
              <a:tabLst>
                <a:tab pos="354965" algn="l"/>
                <a:tab pos="355600" algn="l"/>
              </a:tabLst>
            </a:pPr>
            <a:r>
              <a:rPr lang="en-IN" sz="2800" u="heavy" spc="-5" dirty="0">
                <a:uFill>
                  <a:solidFill>
                    <a:srgbClr val="000066"/>
                  </a:solidFill>
                </a:uFill>
                <a:latin typeface="Comic Sans MS"/>
                <a:cs typeface="Comic Sans MS"/>
              </a:rPr>
              <a:t>Microbe</a:t>
            </a:r>
            <a:r>
              <a:rPr lang="en-IN" sz="2800" spc="-5" dirty="0">
                <a:latin typeface="Comic Sans MS"/>
                <a:cs typeface="Comic Sans MS"/>
              </a:rPr>
              <a:t> </a:t>
            </a:r>
            <a:r>
              <a:rPr lang="en-IN" sz="2800" dirty="0">
                <a:latin typeface="Comic Sans MS"/>
                <a:cs typeface="Comic Sans MS"/>
              </a:rPr>
              <a:t>– a </a:t>
            </a:r>
            <a:r>
              <a:rPr lang="en-IN" sz="2800" spc="-5" dirty="0">
                <a:latin typeface="Comic Sans MS"/>
                <a:cs typeface="Comic Sans MS"/>
              </a:rPr>
              <a:t>pathogenic</a:t>
            </a:r>
            <a:r>
              <a:rPr lang="en-IN" sz="2800" spc="-10" dirty="0">
                <a:latin typeface="Comic Sans MS"/>
                <a:cs typeface="Comic Sans MS"/>
              </a:rPr>
              <a:t> </a:t>
            </a:r>
            <a:r>
              <a:rPr lang="en-IN" sz="2800" spc="-5" dirty="0">
                <a:latin typeface="Comic Sans MS"/>
                <a:cs typeface="Comic Sans MS"/>
              </a:rPr>
              <a:t>microorganism</a:t>
            </a:r>
            <a:endParaRPr lang="en-IN" sz="2800" dirty="0">
              <a:latin typeface="Comic Sans MS"/>
              <a:cs typeface="Comic Sans MS"/>
            </a:endParaRPr>
          </a:p>
          <a:p>
            <a:pPr marL="355600" indent="-342900">
              <a:lnSpc>
                <a:spcPct val="100000"/>
              </a:lnSpc>
              <a:spcBef>
                <a:spcPts val="1230"/>
              </a:spcBef>
              <a:buChar char="•"/>
              <a:tabLst>
                <a:tab pos="354965" algn="l"/>
                <a:tab pos="355600" algn="l"/>
              </a:tabLst>
            </a:pPr>
            <a:r>
              <a:rPr lang="en-IN" sz="2800" spc="-10" dirty="0">
                <a:latin typeface="Comic Sans MS"/>
                <a:cs typeface="Comic Sans MS"/>
              </a:rPr>
              <a:t>Classifications </a:t>
            </a:r>
            <a:r>
              <a:rPr lang="en-IN" sz="2800" spc="-5" dirty="0">
                <a:latin typeface="Comic Sans MS"/>
                <a:cs typeface="Comic Sans MS"/>
              </a:rPr>
              <a:t>of plant and animal</a:t>
            </a:r>
            <a:r>
              <a:rPr lang="en-IN" sz="2800" spc="5" dirty="0">
                <a:latin typeface="Comic Sans MS"/>
                <a:cs typeface="Comic Sans MS"/>
              </a:rPr>
              <a:t> </a:t>
            </a:r>
            <a:r>
              <a:rPr lang="en-IN" sz="2800" spc="-5" dirty="0">
                <a:latin typeface="Comic Sans MS"/>
                <a:cs typeface="Comic Sans MS"/>
              </a:rPr>
              <a:t>microbes:</a:t>
            </a:r>
            <a:endParaRPr lang="en-IN" sz="2800" dirty="0">
              <a:latin typeface="Comic Sans MS"/>
              <a:cs typeface="Comic Sans MS"/>
            </a:endParaRPr>
          </a:p>
          <a:p>
            <a:pPr marL="755650" lvl="1" indent="-285750">
              <a:lnSpc>
                <a:spcPct val="100000"/>
              </a:lnSpc>
              <a:spcBef>
                <a:spcPts val="1240"/>
              </a:spcBef>
              <a:buChar char="–"/>
              <a:tabLst>
                <a:tab pos="755650" algn="l"/>
              </a:tabLst>
            </a:pPr>
            <a:r>
              <a:rPr lang="en-IN" sz="2800" spc="-5" dirty="0">
                <a:latin typeface="Comic Sans MS"/>
                <a:cs typeface="Comic Sans MS"/>
              </a:rPr>
              <a:t>Bacteria</a:t>
            </a:r>
            <a:endParaRPr lang="en-IN" sz="2800" dirty="0">
              <a:latin typeface="Comic Sans MS"/>
              <a:cs typeface="Comic Sans MS"/>
            </a:endParaRPr>
          </a:p>
          <a:p>
            <a:pPr marL="755650" lvl="1" indent="-285750">
              <a:lnSpc>
                <a:spcPct val="100000"/>
              </a:lnSpc>
              <a:spcBef>
                <a:spcPts val="1240"/>
              </a:spcBef>
              <a:buChar char="–"/>
              <a:tabLst>
                <a:tab pos="755650" algn="l"/>
              </a:tabLst>
            </a:pPr>
            <a:r>
              <a:rPr lang="en-IN" sz="2800" spc="-10" dirty="0">
                <a:latin typeface="Comic Sans MS"/>
                <a:cs typeface="Comic Sans MS"/>
              </a:rPr>
              <a:t>Viruses</a:t>
            </a:r>
            <a:endParaRPr lang="en-IN" sz="2800" dirty="0">
              <a:latin typeface="Comic Sans MS"/>
              <a:cs typeface="Comic Sans MS"/>
            </a:endParaRPr>
          </a:p>
          <a:p>
            <a:pPr marL="755650" lvl="1" indent="-285750">
              <a:lnSpc>
                <a:spcPct val="100000"/>
              </a:lnSpc>
              <a:spcBef>
                <a:spcPts val="1240"/>
              </a:spcBef>
              <a:buChar char="–"/>
              <a:tabLst>
                <a:tab pos="755650" algn="l"/>
              </a:tabLst>
            </a:pPr>
            <a:r>
              <a:rPr lang="en-IN" sz="2800" spc="-5" dirty="0">
                <a:latin typeface="Comic Sans MS"/>
                <a:cs typeface="Comic Sans MS"/>
              </a:rPr>
              <a:t>Fungi</a:t>
            </a:r>
            <a:endParaRPr lang="en-IN" sz="2800" dirty="0">
              <a:latin typeface="Comic Sans MS"/>
              <a:cs typeface="Comic Sans MS"/>
            </a:endParaRPr>
          </a:p>
          <a:p>
            <a:pPr marL="755650" lvl="1" indent="-285750">
              <a:lnSpc>
                <a:spcPct val="100000"/>
              </a:lnSpc>
              <a:spcBef>
                <a:spcPts val="1230"/>
              </a:spcBef>
              <a:buChar char="–"/>
              <a:tabLst>
                <a:tab pos="755650" algn="l"/>
              </a:tabLst>
            </a:pPr>
            <a:r>
              <a:rPr lang="en-IN" sz="2800" spc="-5" dirty="0">
                <a:latin typeface="Comic Sans MS"/>
                <a:cs typeface="Comic Sans MS"/>
              </a:rPr>
              <a:t>Rickettsia</a:t>
            </a:r>
            <a:endParaRPr lang="en-IN" sz="2800" dirty="0">
              <a:latin typeface="Comic Sans MS"/>
              <a:cs typeface="Comic Sans MS"/>
            </a:endParaRPr>
          </a:p>
          <a:p>
            <a:pPr marL="755650" lvl="1" indent="-285750">
              <a:lnSpc>
                <a:spcPct val="100000"/>
              </a:lnSpc>
              <a:spcBef>
                <a:spcPts val="1240"/>
              </a:spcBef>
              <a:buChar char="–"/>
              <a:tabLst>
                <a:tab pos="755650" algn="l"/>
              </a:tabLst>
            </a:pPr>
            <a:r>
              <a:rPr lang="en-IN" sz="2800" spc="-5" dirty="0">
                <a:latin typeface="Comic Sans MS"/>
                <a:cs typeface="Comic Sans MS"/>
              </a:rPr>
              <a:t>Protozoa</a:t>
            </a:r>
            <a:endParaRPr lang="en-IN" sz="2800" dirty="0">
              <a:latin typeface="Comic Sans MS"/>
              <a:cs typeface="Comic Sans MS"/>
            </a:endParaRPr>
          </a:p>
        </p:txBody>
      </p:sp>
      <p:sp>
        <p:nvSpPr>
          <p:cNvPr id="5" name="Rectangle 4">
            <a:extLst>
              <a:ext uri="{FF2B5EF4-FFF2-40B4-BE49-F238E27FC236}">
                <a16:creationId xmlns:a16="http://schemas.microsoft.com/office/drawing/2014/main" xmlns="" id="{F1AE3C2A-9ECA-4D88-810F-45B8A487C9A9}"/>
              </a:ext>
            </a:extLst>
          </p:cNvPr>
          <p:cNvSpPr/>
          <p:nvPr/>
        </p:nvSpPr>
        <p:spPr>
          <a:xfrm>
            <a:off x="2482817" y="576560"/>
            <a:ext cx="6178616" cy="923330"/>
          </a:xfrm>
          <a:prstGeom prst="rect">
            <a:avLst/>
          </a:prstGeom>
          <a:noFill/>
        </p:spPr>
        <p:txBody>
          <a:bodyPr wrap="none" lIns="91440" tIns="45720" rIns="91440" bIns="45720">
            <a:spAutoFit/>
          </a:bodyPr>
          <a:lstStyle/>
          <a:p>
            <a:pPr algn="ctr"/>
            <a:r>
              <a:rPr lang="en-IN" sz="5400" spc="-5" dirty="0"/>
              <a:t>Types </a:t>
            </a:r>
            <a:r>
              <a:rPr lang="en-IN" sz="5400" dirty="0"/>
              <a:t>of</a:t>
            </a:r>
            <a:r>
              <a:rPr lang="en-IN" sz="5400" spc="-55" dirty="0"/>
              <a:t> </a:t>
            </a:r>
            <a:r>
              <a:rPr lang="en-IN" sz="5400" dirty="0"/>
              <a:t>microbes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3719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24A7C-F1DD-43CA-9099-A55208FBC674}"/>
              </a:ext>
            </a:extLst>
          </p:cNvPr>
          <p:cNvSpPr>
            <a:spLocks noGrp="1"/>
          </p:cNvSpPr>
          <p:nvPr>
            <p:ph type="title"/>
          </p:nvPr>
        </p:nvSpPr>
        <p:spPr>
          <a:xfrm>
            <a:off x="646111" y="452718"/>
            <a:ext cx="9404723" cy="918882"/>
          </a:xfrm>
        </p:spPr>
        <p:txBody>
          <a:bodyPr/>
          <a:lstStyle/>
          <a:p>
            <a:r>
              <a:rPr lang="en-IN" b="1" dirty="0"/>
              <a:t>BODY SUBSTANCE ISOLATION</a:t>
            </a:r>
          </a:p>
        </p:txBody>
      </p:sp>
      <p:sp>
        <p:nvSpPr>
          <p:cNvPr id="3" name="Content Placeholder 2">
            <a:extLst>
              <a:ext uri="{FF2B5EF4-FFF2-40B4-BE49-F238E27FC236}">
                <a16:creationId xmlns:a16="http://schemas.microsoft.com/office/drawing/2014/main" xmlns="" id="{393EDE5A-328F-4800-B05E-A16599BF988D}"/>
              </a:ext>
            </a:extLst>
          </p:cNvPr>
          <p:cNvSpPr>
            <a:spLocks noGrp="1"/>
          </p:cNvSpPr>
          <p:nvPr>
            <p:ph idx="1"/>
          </p:nvPr>
        </p:nvSpPr>
        <p:spPr>
          <a:xfrm>
            <a:off x="1103312" y="1371600"/>
            <a:ext cx="8946541" cy="4876799"/>
          </a:xfrm>
        </p:spPr>
        <p:txBody>
          <a:bodyPr>
            <a:normAutofit lnSpcReduction="10000"/>
          </a:bodyPr>
          <a:lstStyle/>
          <a:p>
            <a:r>
              <a:rPr lang="en-US" sz="2400" b="1" dirty="0"/>
              <a:t>Body substance isolation</a:t>
            </a:r>
            <a:r>
              <a:rPr lang="en-US" sz="2400" dirty="0"/>
              <a:t> is a practice of isolating all body substances (</a:t>
            </a:r>
            <a:r>
              <a:rPr lang="en-US" sz="2400" dirty="0">
                <a:hlinkClick r:id="rId2" tooltip="Blood"/>
              </a:rPr>
              <a:t>blood</a:t>
            </a:r>
            <a:r>
              <a:rPr lang="en-US" sz="2400" dirty="0"/>
              <a:t>, </a:t>
            </a:r>
            <a:r>
              <a:rPr lang="en-US" sz="2400" dirty="0">
                <a:hlinkClick r:id="rId3" tooltip="Urine"/>
              </a:rPr>
              <a:t>urine</a:t>
            </a:r>
            <a:r>
              <a:rPr lang="en-US" sz="2400" dirty="0"/>
              <a:t>, </a:t>
            </a:r>
            <a:r>
              <a:rPr lang="en-US" sz="2400" dirty="0">
                <a:hlinkClick r:id="rId4" tooltip="Feces"/>
              </a:rPr>
              <a:t>feces</a:t>
            </a:r>
            <a:r>
              <a:rPr lang="en-US" sz="2400" dirty="0"/>
              <a:t>, </a:t>
            </a:r>
            <a:r>
              <a:rPr lang="en-US" sz="2400" dirty="0">
                <a:hlinkClick r:id="rId5" tooltip="Tears"/>
              </a:rPr>
              <a:t>tears</a:t>
            </a:r>
            <a:r>
              <a:rPr lang="en-US" sz="2400" dirty="0"/>
              <a:t>, etc.) of individuals undergoing medical treatment, particularly emergency medical treatment of those who might be infected with illnesses such as </a:t>
            </a:r>
            <a:r>
              <a:rPr lang="en-US" sz="2400" dirty="0">
                <a:hlinkClick r:id="rId6" tooltip="HIV"/>
              </a:rPr>
              <a:t>HIV</a:t>
            </a:r>
            <a:r>
              <a:rPr lang="en-US" sz="2400" dirty="0"/>
              <a:t>, or </a:t>
            </a:r>
            <a:r>
              <a:rPr lang="en-US" sz="2400" dirty="0">
                <a:hlinkClick r:id="rId7" tooltip="Hepatitis"/>
              </a:rPr>
              <a:t>hepatitis</a:t>
            </a:r>
            <a:r>
              <a:rPr lang="en-US" sz="2400" dirty="0"/>
              <a:t> so as to reduce as much as possible the chances of transmitting these illnesses.</a:t>
            </a:r>
            <a:r>
              <a:rPr lang="en-US" sz="2400" baseline="30000" dirty="0">
                <a:hlinkClick r:id="rId8"/>
              </a:rPr>
              <a:t>[1]</a:t>
            </a:r>
            <a:r>
              <a:rPr lang="en-US" sz="2400" dirty="0"/>
              <a:t> </a:t>
            </a:r>
          </a:p>
          <a:p>
            <a:r>
              <a:rPr lang="en-US" sz="2400" dirty="0"/>
              <a:t>BSI is similar in nature to </a:t>
            </a:r>
            <a:r>
              <a:rPr lang="en-US" sz="2400" dirty="0">
                <a:hlinkClick r:id="rId9" tooltip="Universal precautions"/>
              </a:rPr>
              <a:t>universal precautions</a:t>
            </a:r>
            <a:r>
              <a:rPr lang="en-US" sz="2400" dirty="0"/>
              <a:t>, but goes further in isolating workers from </a:t>
            </a:r>
            <a:r>
              <a:rPr lang="en-US" sz="2400" dirty="0">
                <a:hlinkClick r:id="rId10" tooltip="Pathogen"/>
              </a:rPr>
              <a:t>pathogens</a:t>
            </a:r>
            <a:r>
              <a:rPr lang="en-US" sz="2400" dirty="0"/>
              <a:t>, including substances now known to carry HIV.</a:t>
            </a:r>
          </a:p>
          <a:p>
            <a:r>
              <a:rPr lang="en-US" sz="2400" dirty="0"/>
              <a:t>Types of body substance isolation included: </a:t>
            </a:r>
            <a:r>
              <a:rPr lang="en-US" sz="2400" dirty="0">
                <a:hlinkClick r:id="rId11" tooltip="Hospital gown"/>
              </a:rPr>
              <a:t>Hospital gowns</a:t>
            </a:r>
            <a:r>
              <a:rPr lang="en-US" sz="2400" dirty="0"/>
              <a:t>, </a:t>
            </a:r>
            <a:r>
              <a:rPr lang="en-US" sz="2400" u="sng" dirty="0">
                <a:hlinkClick r:id="rId12"/>
              </a:rPr>
              <a:t>Medical gloves</a:t>
            </a:r>
            <a:r>
              <a:rPr lang="en-US" sz="2400" u="sng" dirty="0"/>
              <a:t>, </a:t>
            </a:r>
            <a:r>
              <a:rPr lang="en-US" sz="2400" dirty="0">
                <a:hlinkClick r:id="rId13" tooltip="Shoe cover (page does not exist)"/>
              </a:rPr>
              <a:t>Shoe covers</a:t>
            </a:r>
            <a:r>
              <a:rPr lang="en-US" sz="2400" dirty="0"/>
              <a:t>, </a:t>
            </a:r>
            <a:r>
              <a:rPr lang="en-US" sz="2400" dirty="0">
                <a:hlinkClick r:id="rId14" tooltip="Surgical mask"/>
              </a:rPr>
              <a:t>Surgical mask</a:t>
            </a:r>
            <a:r>
              <a:rPr lang="en-US" sz="2400" dirty="0"/>
              <a:t>, </a:t>
            </a:r>
            <a:r>
              <a:rPr lang="en-US" sz="2400" dirty="0">
                <a:hlinkClick r:id="rId15" tooltip="Glasses"/>
              </a:rPr>
              <a:t>Safety Glasses</a:t>
            </a:r>
            <a:r>
              <a:rPr lang="en-US" sz="2400" dirty="0"/>
              <a:t>.</a:t>
            </a:r>
          </a:p>
          <a:p>
            <a:pPr marL="0" indent="0">
              <a:buNone/>
            </a:pPr>
            <a:endParaRPr lang="en-US" dirty="0"/>
          </a:p>
          <a:p>
            <a:endParaRPr lang="en-IN" dirty="0"/>
          </a:p>
        </p:txBody>
      </p:sp>
    </p:spTree>
    <p:extLst>
      <p:ext uri="{BB962C8B-B14F-4D97-AF65-F5344CB8AC3E}">
        <p14:creationId xmlns:p14="http://schemas.microsoft.com/office/powerpoint/2010/main" xmlns="" val="48031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F511F-E428-41DD-A8EE-B4120E3C6205}"/>
              </a:ext>
            </a:extLst>
          </p:cNvPr>
          <p:cNvSpPr>
            <a:spLocks noGrp="1"/>
          </p:cNvSpPr>
          <p:nvPr>
            <p:ph type="title"/>
          </p:nvPr>
        </p:nvSpPr>
        <p:spPr>
          <a:xfrm>
            <a:off x="646111" y="452718"/>
            <a:ext cx="9404723" cy="756957"/>
          </a:xfrm>
        </p:spPr>
        <p:txBody>
          <a:bodyPr/>
          <a:lstStyle/>
          <a:p>
            <a:pPr algn="ctr"/>
            <a:r>
              <a:rPr lang="en-IN" sz="7200" dirty="0"/>
              <a:t>ASEPSIS</a:t>
            </a:r>
          </a:p>
        </p:txBody>
      </p:sp>
      <p:sp>
        <p:nvSpPr>
          <p:cNvPr id="3" name="Content Placeholder 2">
            <a:extLst>
              <a:ext uri="{FF2B5EF4-FFF2-40B4-BE49-F238E27FC236}">
                <a16:creationId xmlns:a16="http://schemas.microsoft.com/office/drawing/2014/main" xmlns="" id="{A9EAA85A-7A15-465D-83F7-EF33285047D4}"/>
              </a:ext>
            </a:extLst>
          </p:cNvPr>
          <p:cNvSpPr>
            <a:spLocks noGrp="1"/>
          </p:cNvSpPr>
          <p:nvPr>
            <p:ph idx="1"/>
          </p:nvPr>
        </p:nvSpPr>
        <p:spPr/>
        <p:txBody>
          <a:bodyPr>
            <a:normAutofit/>
          </a:bodyPr>
          <a:lstStyle/>
          <a:p>
            <a:r>
              <a:rPr lang="en-US" sz="2400" b="1" dirty="0"/>
              <a:t>Asepsis</a:t>
            </a:r>
            <a:r>
              <a:rPr lang="en-US" sz="2400" dirty="0"/>
              <a:t> is the state of being free from </a:t>
            </a:r>
            <a:r>
              <a:rPr lang="en-US" sz="2400" dirty="0">
                <a:hlinkClick r:id="rId2" tooltip="Pathogen">
                  <a:extLst>
                    <a:ext uri="{A12FA001-AC4F-418D-AE19-62706E023703}">
                      <ahyp:hlinkClr xmlns:ahyp="http://schemas.microsoft.com/office/drawing/2018/hyperlinkcolor" xmlns="" val="tx"/>
                    </a:ext>
                  </a:extLst>
                </a:hlinkClick>
              </a:rPr>
              <a:t>disease-causing micro-organisms</a:t>
            </a:r>
            <a:r>
              <a:rPr lang="en-US" sz="2400" dirty="0"/>
              <a:t> (such as </a:t>
            </a:r>
            <a:r>
              <a:rPr lang="en-US" sz="2400" dirty="0">
                <a:hlinkClick r:id="rId3" tooltip="Pathogenic bacteria">
                  <a:extLst>
                    <a:ext uri="{A12FA001-AC4F-418D-AE19-62706E023703}">
                      <ahyp:hlinkClr xmlns:ahyp="http://schemas.microsoft.com/office/drawing/2018/hyperlinkcolor" xmlns="" val="tx"/>
                    </a:ext>
                  </a:extLst>
                </a:hlinkClick>
              </a:rPr>
              <a:t>pathogenic bacteria</a:t>
            </a:r>
            <a:r>
              <a:rPr lang="en-US" sz="2400" dirty="0"/>
              <a:t>, </a:t>
            </a:r>
            <a:r>
              <a:rPr lang="en-US" sz="2400" dirty="0">
                <a:hlinkClick r:id="rId4" tooltip="Virus">
                  <a:extLst>
                    <a:ext uri="{A12FA001-AC4F-418D-AE19-62706E023703}">
                      <ahyp:hlinkClr xmlns:ahyp="http://schemas.microsoft.com/office/drawing/2018/hyperlinkcolor" xmlns="" val="tx"/>
                    </a:ext>
                  </a:extLst>
                </a:hlinkClick>
              </a:rPr>
              <a:t>viruses</a:t>
            </a:r>
            <a:r>
              <a:rPr lang="en-US" sz="2400" dirty="0"/>
              <a:t>, </a:t>
            </a:r>
            <a:r>
              <a:rPr lang="en-US" sz="2400" dirty="0">
                <a:hlinkClick r:id="rId5" tooltip="Pathogenic fungi">
                  <a:extLst>
                    <a:ext uri="{A12FA001-AC4F-418D-AE19-62706E023703}">
                      <ahyp:hlinkClr xmlns:ahyp="http://schemas.microsoft.com/office/drawing/2018/hyperlinkcolor" xmlns="" val="tx"/>
                    </a:ext>
                  </a:extLst>
                </a:hlinkClick>
              </a:rPr>
              <a:t>pathogenic fungi</a:t>
            </a:r>
            <a:r>
              <a:rPr lang="en-US" sz="2400" dirty="0"/>
              <a:t>, and </a:t>
            </a:r>
            <a:r>
              <a:rPr lang="en-US" sz="2400" dirty="0">
                <a:hlinkClick r:id="rId6" tooltip="Parasitism">
                  <a:extLst>
                    <a:ext uri="{A12FA001-AC4F-418D-AE19-62706E023703}">
                      <ahyp:hlinkClr xmlns:ahyp="http://schemas.microsoft.com/office/drawing/2018/hyperlinkcolor" xmlns="" val="tx"/>
                    </a:ext>
                  </a:extLst>
                </a:hlinkClick>
              </a:rPr>
              <a:t>parasites</a:t>
            </a:r>
            <a:r>
              <a:rPr lang="en-US" sz="2400" dirty="0"/>
              <a:t>). The term often refers to those practices used to promote or induce asepsis in an operative field of </a:t>
            </a:r>
            <a:r>
              <a:rPr lang="en-US" sz="2400" dirty="0">
                <a:hlinkClick r:id="rId7" tooltip="Surgery">
                  <a:extLst>
                    <a:ext uri="{A12FA001-AC4F-418D-AE19-62706E023703}">
                      <ahyp:hlinkClr xmlns:ahyp="http://schemas.microsoft.com/office/drawing/2018/hyperlinkcolor" xmlns="" val="tx"/>
                    </a:ext>
                  </a:extLst>
                </a:hlinkClick>
              </a:rPr>
              <a:t>surgery</a:t>
            </a:r>
            <a:r>
              <a:rPr lang="en-US" sz="2400" dirty="0"/>
              <a:t> or </a:t>
            </a:r>
            <a:r>
              <a:rPr lang="en-US" sz="2400" dirty="0">
                <a:hlinkClick r:id="rId8" tooltip="Medicine">
                  <a:extLst>
                    <a:ext uri="{A12FA001-AC4F-418D-AE19-62706E023703}">
                      <ahyp:hlinkClr xmlns:ahyp="http://schemas.microsoft.com/office/drawing/2018/hyperlinkcolor" xmlns="" val="tx"/>
                    </a:ext>
                  </a:extLst>
                </a:hlinkClick>
              </a:rPr>
              <a:t>medicine</a:t>
            </a:r>
            <a:r>
              <a:rPr lang="en-US" sz="2400" dirty="0"/>
              <a:t> to prevent </a:t>
            </a:r>
            <a:r>
              <a:rPr lang="en-US" sz="2400" dirty="0">
                <a:hlinkClick r:id="rId9" tooltip="Infection">
                  <a:extLst>
                    <a:ext uri="{A12FA001-AC4F-418D-AE19-62706E023703}">
                      <ahyp:hlinkClr xmlns:ahyp="http://schemas.microsoft.com/office/drawing/2018/hyperlinkcolor" xmlns="" val="tx"/>
                    </a:ext>
                  </a:extLst>
                </a:hlinkClick>
              </a:rPr>
              <a:t>infection</a:t>
            </a:r>
            <a:r>
              <a:rPr lang="en-US" sz="2400" dirty="0"/>
              <a:t>.</a:t>
            </a:r>
          </a:p>
          <a:p>
            <a:r>
              <a:rPr lang="en-US" sz="2400" dirty="0"/>
              <a:t>The goal of asepsis is to eliminate infection, not to achieve sterility. Ideally, a surgical field is </a:t>
            </a:r>
            <a:r>
              <a:rPr lang="en-US" sz="2400" dirty="0">
                <a:hlinkClick r:id="rId10" tooltip="Sterilization (microbiology)">
                  <a:extLst>
                    <a:ext uri="{A12FA001-AC4F-418D-AE19-62706E023703}">
                      <ahyp:hlinkClr xmlns:ahyp="http://schemas.microsoft.com/office/drawing/2018/hyperlinkcolor" xmlns="" val="tx"/>
                    </a:ext>
                  </a:extLst>
                </a:hlinkClick>
              </a:rPr>
              <a:t>sterile</a:t>
            </a:r>
            <a:r>
              <a:rPr lang="en-US" sz="2400" dirty="0"/>
              <a:t>, meaning it is free of all biological contaminants (e.g. fungi, bacteria, viruses), not just those that can cause disease.</a:t>
            </a:r>
          </a:p>
          <a:p>
            <a:pPr marL="0" indent="0">
              <a:buNone/>
            </a:pPr>
            <a:endParaRPr lang="en-IN" sz="2400" dirty="0"/>
          </a:p>
        </p:txBody>
      </p:sp>
    </p:spTree>
    <p:extLst>
      <p:ext uri="{BB962C8B-B14F-4D97-AF65-F5344CB8AC3E}">
        <p14:creationId xmlns:p14="http://schemas.microsoft.com/office/powerpoint/2010/main" xmlns="" val="1708749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C53CB-27AD-4FB7-8790-7DA87DD179A0}"/>
              </a:ext>
            </a:extLst>
          </p:cNvPr>
          <p:cNvSpPr>
            <a:spLocks noGrp="1"/>
          </p:cNvSpPr>
          <p:nvPr>
            <p:ph type="title"/>
          </p:nvPr>
        </p:nvSpPr>
        <p:spPr/>
        <p:txBody>
          <a:bodyPr/>
          <a:lstStyle/>
          <a:p>
            <a:pPr algn="ctr"/>
            <a:r>
              <a:rPr lang="en-IN" sz="6000" dirty="0"/>
              <a:t>MEDICAL ASEPSIS</a:t>
            </a:r>
          </a:p>
        </p:txBody>
      </p:sp>
      <p:sp>
        <p:nvSpPr>
          <p:cNvPr id="3" name="Content Placeholder 2">
            <a:extLst>
              <a:ext uri="{FF2B5EF4-FFF2-40B4-BE49-F238E27FC236}">
                <a16:creationId xmlns:a16="http://schemas.microsoft.com/office/drawing/2014/main" xmlns="" id="{089E5ECB-372A-4F9D-A22C-70E2A487FA2F}"/>
              </a:ext>
            </a:extLst>
          </p:cNvPr>
          <p:cNvSpPr>
            <a:spLocks noGrp="1"/>
          </p:cNvSpPr>
          <p:nvPr>
            <p:ph idx="1"/>
          </p:nvPr>
        </p:nvSpPr>
        <p:spPr>
          <a:xfrm>
            <a:off x="1103312" y="1695450"/>
            <a:ext cx="8946541" cy="4552949"/>
          </a:xfrm>
        </p:spPr>
        <p:txBody>
          <a:bodyPr>
            <a:normAutofit fontScale="92500" lnSpcReduction="20000"/>
          </a:bodyPr>
          <a:lstStyle/>
          <a:p>
            <a:r>
              <a:rPr lang="en-IN" sz="2400" dirty="0"/>
              <a:t>Medical asepsis or clean technique include the procedure used to reduce the number of microorganisms and prevent their spread.</a:t>
            </a:r>
          </a:p>
          <a:p>
            <a:r>
              <a:rPr lang="en-US" sz="2400" dirty="0"/>
              <a:t>Essential components of maintaining medical asepsis in a facility include:                         </a:t>
            </a:r>
          </a:p>
          <a:p>
            <a:pPr marL="0" indent="0">
              <a:buNone/>
            </a:pPr>
            <a:r>
              <a:rPr lang="en-US" sz="2400" dirty="0"/>
              <a:t>	1.         handwashing                         </a:t>
            </a:r>
          </a:p>
          <a:p>
            <a:pPr marL="0" indent="0">
              <a:buNone/>
            </a:pPr>
            <a:r>
              <a:rPr lang="en-US" sz="2400" dirty="0"/>
              <a:t>	2.         utilizing gloves, gown and mask as indicated                         </a:t>
            </a:r>
          </a:p>
          <a:p>
            <a:pPr marL="0" indent="0">
              <a:buNone/>
            </a:pPr>
            <a:r>
              <a:rPr lang="en-US" sz="2400" dirty="0"/>
              <a:t>	3.         cleaning equipment                        </a:t>
            </a:r>
          </a:p>
          <a:p>
            <a:pPr marL="0" indent="0">
              <a:buNone/>
            </a:pPr>
            <a:r>
              <a:rPr lang="en-US" sz="2400" dirty="0"/>
              <a:t>	4.         handling linens in ways that prevent germs from spreading</a:t>
            </a:r>
            <a:r>
              <a:rPr lang="en-IN" sz="2400" dirty="0"/>
              <a:t> </a:t>
            </a:r>
          </a:p>
          <a:p>
            <a:r>
              <a:rPr lang="en-US" sz="2400" dirty="0"/>
              <a:t>Medical asepsis protects both residents and caregivers from becoming ill.</a:t>
            </a:r>
          </a:p>
          <a:p>
            <a:pPr marL="0" indent="0">
              <a:buNone/>
            </a:pPr>
            <a:endParaRPr lang="en-IN" dirty="0"/>
          </a:p>
        </p:txBody>
      </p:sp>
    </p:spTree>
    <p:extLst>
      <p:ext uri="{BB962C8B-B14F-4D97-AF65-F5344CB8AC3E}">
        <p14:creationId xmlns:p14="http://schemas.microsoft.com/office/powerpoint/2010/main" xmlns="" val="1751078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AB7B07-060A-4B1F-8C10-EF0EC0E40AE1}"/>
              </a:ext>
            </a:extLst>
          </p:cNvPr>
          <p:cNvSpPr>
            <a:spLocks noGrp="1"/>
          </p:cNvSpPr>
          <p:nvPr>
            <p:ph idx="1"/>
          </p:nvPr>
        </p:nvSpPr>
        <p:spPr>
          <a:xfrm>
            <a:off x="1103312" y="381000"/>
            <a:ext cx="8946541" cy="5867399"/>
          </a:xfrm>
        </p:spPr>
        <p:txBody>
          <a:bodyPr>
            <a:normAutofit/>
          </a:bodyPr>
          <a:lstStyle/>
          <a:p>
            <a:r>
              <a:rPr lang="en-US" sz="2400" dirty="0"/>
              <a:t>Microorganisms can be spread by:                         </a:t>
            </a:r>
          </a:p>
          <a:p>
            <a:pPr marL="0" indent="0">
              <a:buNone/>
            </a:pPr>
            <a:r>
              <a:rPr lang="en-US" sz="2400" dirty="0"/>
              <a:t>	1.         touching someone who has an infection.                         </a:t>
            </a:r>
          </a:p>
          <a:p>
            <a:pPr marL="0" indent="0">
              <a:buNone/>
            </a:pPr>
            <a:r>
              <a:rPr lang="en-US" sz="2400" dirty="0"/>
              <a:t>	2.         touching the linens or other belongings of a person who has an infection.                         </a:t>
            </a:r>
          </a:p>
          <a:p>
            <a:pPr marL="0" indent="0">
              <a:buNone/>
            </a:pPr>
            <a:r>
              <a:rPr lang="en-US" sz="2400" dirty="0"/>
              <a:t>	3.         sneezing or coughing                         </a:t>
            </a:r>
          </a:p>
          <a:p>
            <a:pPr marL="0" indent="0">
              <a:buNone/>
            </a:pPr>
            <a:r>
              <a:rPr lang="en-US" sz="2400" dirty="0"/>
              <a:t>	4.         handling or consuming contaminated food, medications or water.</a:t>
            </a:r>
          </a:p>
          <a:p>
            <a:r>
              <a:rPr lang="en-US" sz="2400" dirty="0"/>
              <a:t>Medical aseptic practices are involved in all nursing activities because microorganisms are always present in the environment. An awareness of how microorganisms are transmitted is essential for safe caregiving practices.</a:t>
            </a:r>
          </a:p>
          <a:p>
            <a:pPr marL="0" indent="0">
              <a:buNone/>
            </a:pPr>
            <a:endParaRPr lang="en-IN" sz="2400" dirty="0"/>
          </a:p>
        </p:txBody>
      </p:sp>
    </p:spTree>
    <p:extLst>
      <p:ext uri="{BB962C8B-B14F-4D97-AF65-F5344CB8AC3E}">
        <p14:creationId xmlns:p14="http://schemas.microsoft.com/office/powerpoint/2010/main" xmlns="" val="3186145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BAC49-C21C-464F-8A9B-8218444F3BB1}"/>
              </a:ext>
            </a:extLst>
          </p:cNvPr>
          <p:cNvSpPr>
            <a:spLocks noGrp="1"/>
          </p:cNvSpPr>
          <p:nvPr>
            <p:ph type="title"/>
          </p:nvPr>
        </p:nvSpPr>
        <p:spPr>
          <a:xfrm>
            <a:off x="646111" y="452718"/>
            <a:ext cx="9404723" cy="976032"/>
          </a:xfrm>
        </p:spPr>
        <p:txBody>
          <a:bodyPr/>
          <a:lstStyle/>
          <a:p>
            <a:pPr algn="ctr"/>
            <a:r>
              <a:rPr lang="en-IN" sz="4800" dirty="0"/>
              <a:t>MEDICAL HAND WASHING </a:t>
            </a:r>
          </a:p>
        </p:txBody>
      </p:sp>
      <p:sp>
        <p:nvSpPr>
          <p:cNvPr id="3" name="Content Placeholder 2">
            <a:extLst>
              <a:ext uri="{FF2B5EF4-FFF2-40B4-BE49-F238E27FC236}">
                <a16:creationId xmlns:a16="http://schemas.microsoft.com/office/drawing/2014/main" xmlns="" id="{F2787079-7D27-47D1-A844-E6E89BC05EFD}"/>
              </a:ext>
            </a:extLst>
          </p:cNvPr>
          <p:cNvSpPr>
            <a:spLocks noGrp="1"/>
          </p:cNvSpPr>
          <p:nvPr>
            <p:ph idx="1"/>
          </p:nvPr>
        </p:nvSpPr>
        <p:spPr>
          <a:xfrm>
            <a:off x="1103312" y="1781176"/>
            <a:ext cx="8946541" cy="4467224"/>
          </a:xfrm>
        </p:spPr>
        <p:txBody>
          <a:bodyPr>
            <a:normAutofit lnSpcReduction="10000"/>
          </a:bodyPr>
          <a:lstStyle/>
          <a:p>
            <a:r>
              <a:rPr lang="en-US" sz="2400" b="1" dirty="0"/>
              <a:t>Hand washing</a:t>
            </a:r>
            <a:r>
              <a:rPr lang="en-US" sz="2400" dirty="0"/>
              <a:t> (or </a:t>
            </a:r>
            <a:r>
              <a:rPr lang="en-US" sz="2400" b="1" dirty="0"/>
              <a:t>handwashing</a:t>
            </a:r>
            <a:r>
              <a:rPr lang="en-US" sz="2400" dirty="0"/>
              <a:t>), also known as </a:t>
            </a:r>
            <a:r>
              <a:rPr lang="en-US" sz="2400" b="1" dirty="0"/>
              <a:t>hand hygiene</a:t>
            </a:r>
            <a:r>
              <a:rPr lang="en-US" sz="2400" dirty="0"/>
              <a:t>, is the act of cleaning hands for the purpose of removing soil, dirt, and </a:t>
            </a:r>
            <a:r>
              <a:rPr lang="en-US" sz="2400" dirty="0">
                <a:hlinkClick r:id="rId2" tooltip="Microorganism">
                  <a:extLst>
                    <a:ext uri="{A12FA001-AC4F-418D-AE19-62706E023703}">
                      <ahyp:hlinkClr xmlns:ahyp="http://schemas.microsoft.com/office/drawing/2018/hyperlinkcolor" xmlns="" val="tx"/>
                    </a:ext>
                  </a:extLst>
                </a:hlinkClick>
              </a:rPr>
              <a:t>microorganisms</a:t>
            </a:r>
            <a:r>
              <a:rPr lang="en-US" sz="2400" dirty="0"/>
              <a:t>. If water and soap is not available, hands can be cleaned with </a:t>
            </a:r>
            <a:r>
              <a:rPr lang="en-US" sz="2400" dirty="0">
                <a:hlinkClick r:id="rId3" tooltip="Ash">
                  <a:extLst>
                    <a:ext uri="{A12FA001-AC4F-418D-AE19-62706E023703}">
                      <ahyp:hlinkClr xmlns:ahyp="http://schemas.microsoft.com/office/drawing/2018/hyperlinkcolor" xmlns="" val="tx"/>
                    </a:ext>
                  </a:extLst>
                </a:hlinkClick>
              </a:rPr>
              <a:t>ash</a:t>
            </a:r>
            <a:r>
              <a:rPr lang="en-US" sz="2400" dirty="0"/>
              <a:t> instead.</a:t>
            </a:r>
          </a:p>
          <a:p>
            <a:r>
              <a:rPr lang="en-US" sz="2400" dirty="0"/>
              <a:t>Hand washing with sop consistently at critical moments during the day prevents the spread of diseases like </a:t>
            </a:r>
            <a:r>
              <a:rPr lang="en-US" sz="2400" dirty="0">
                <a:hlinkClick r:id="rId4" tooltip="Diarrhea">
                  <a:extLst>
                    <a:ext uri="{A12FA001-AC4F-418D-AE19-62706E023703}">
                      <ahyp:hlinkClr xmlns:ahyp="http://schemas.microsoft.com/office/drawing/2018/hyperlinkcolor" xmlns="" val="tx"/>
                    </a:ext>
                  </a:extLst>
                </a:hlinkClick>
              </a:rPr>
              <a:t>diarrhea</a:t>
            </a:r>
            <a:r>
              <a:rPr lang="en-US" sz="2400" dirty="0"/>
              <a:t> and </a:t>
            </a:r>
            <a:r>
              <a:rPr lang="en-US" sz="2400" dirty="0">
                <a:hlinkClick r:id="rId5" tooltip="Cholera">
                  <a:extLst>
                    <a:ext uri="{A12FA001-AC4F-418D-AE19-62706E023703}">
                      <ahyp:hlinkClr xmlns:ahyp="http://schemas.microsoft.com/office/drawing/2018/hyperlinkcolor" xmlns="" val="tx"/>
                    </a:ext>
                  </a:extLst>
                </a:hlinkClick>
              </a:rPr>
              <a:t>cholera</a:t>
            </a:r>
            <a:r>
              <a:rPr lang="en-US" sz="2400" dirty="0"/>
              <a:t> which are transmitted through </a:t>
            </a:r>
            <a:r>
              <a:rPr lang="en-US" sz="2400" dirty="0">
                <a:hlinkClick r:id="rId6" tooltip="Fecal–oral route">
                  <a:extLst>
                    <a:ext uri="{A12FA001-AC4F-418D-AE19-62706E023703}">
                      <ahyp:hlinkClr xmlns:ahyp="http://schemas.microsoft.com/office/drawing/2018/hyperlinkcolor" xmlns="" val="tx"/>
                    </a:ext>
                  </a:extLst>
                </a:hlinkClick>
              </a:rPr>
              <a:t>fecal-oral routes</a:t>
            </a:r>
            <a:r>
              <a:rPr lang="en-US" sz="2400" dirty="0"/>
              <a:t>. People can become infected with </a:t>
            </a:r>
            <a:r>
              <a:rPr lang="en-US" sz="2400" dirty="0">
                <a:hlinkClick r:id="rId7" tooltip="Respiratory disease">
                  <a:extLst>
                    <a:ext uri="{A12FA001-AC4F-418D-AE19-62706E023703}">
                      <ahyp:hlinkClr xmlns:ahyp="http://schemas.microsoft.com/office/drawing/2018/hyperlinkcolor" xmlns="" val="tx"/>
                    </a:ext>
                  </a:extLst>
                </a:hlinkClick>
              </a:rPr>
              <a:t>respiratory diseases</a:t>
            </a:r>
            <a:r>
              <a:rPr lang="en-US" sz="2400" dirty="0"/>
              <a:t> such as influenza or the common cold, for example, if they do not wash their hands before touching their eyes, nose, or mouth.</a:t>
            </a:r>
          </a:p>
          <a:p>
            <a:pPr marL="0" indent="0">
              <a:buNone/>
            </a:pPr>
            <a:endParaRPr lang="en-US" dirty="0"/>
          </a:p>
          <a:p>
            <a:endParaRPr lang="en-IN" dirty="0"/>
          </a:p>
        </p:txBody>
      </p:sp>
    </p:spTree>
    <p:extLst>
      <p:ext uri="{BB962C8B-B14F-4D97-AF65-F5344CB8AC3E}">
        <p14:creationId xmlns:p14="http://schemas.microsoft.com/office/powerpoint/2010/main" xmlns="" val="2450999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AEF056F-D539-41E0-BDDA-0764F0BFF0FF}"/>
              </a:ext>
            </a:extLst>
          </p:cNvPr>
          <p:cNvSpPr>
            <a:spLocks noGrp="1"/>
          </p:cNvSpPr>
          <p:nvPr>
            <p:ph idx="1"/>
          </p:nvPr>
        </p:nvSpPr>
        <p:spPr>
          <a:xfrm>
            <a:off x="1103312" y="914400"/>
            <a:ext cx="8946541" cy="5333999"/>
          </a:xfrm>
        </p:spPr>
        <p:txBody>
          <a:bodyPr/>
          <a:lstStyle/>
          <a:p>
            <a:r>
              <a:rPr lang="en-US" dirty="0"/>
              <a:t>The World Health Organization has "Five Moments" for washing hands:</a:t>
            </a:r>
          </a:p>
          <a:p>
            <a:pPr marL="457200" indent="-457200">
              <a:buFont typeface="+mj-lt"/>
              <a:buAutoNum type="arabicPeriod"/>
            </a:pPr>
            <a:r>
              <a:rPr lang="en-US" dirty="0"/>
              <a:t>before patient care</a:t>
            </a:r>
          </a:p>
          <a:p>
            <a:pPr marL="457200" indent="-457200">
              <a:buFont typeface="+mj-lt"/>
              <a:buAutoNum type="arabicPeriod"/>
            </a:pPr>
            <a:r>
              <a:rPr lang="en-US" dirty="0"/>
              <a:t>after environmental contact</a:t>
            </a:r>
          </a:p>
          <a:p>
            <a:pPr marL="457200" indent="-457200">
              <a:buFont typeface="+mj-lt"/>
              <a:buAutoNum type="arabicPeriod"/>
            </a:pPr>
            <a:r>
              <a:rPr lang="en-US" dirty="0"/>
              <a:t>after exposure to blood/body fluids</a:t>
            </a:r>
          </a:p>
          <a:p>
            <a:pPr marL="457200" indent="-457200">
              <a:buFont typeface="+mj-lt"/>
              <a:buAutoNum type="arabicPeriod"/>
            </a:pPr>
            <a:r>
              <a:rPr lang="en-US" dirty="0"/>
              <a:t>before an aseptic task, and</a:t>
            </a:r>
          </a:p>
          <a:p>
            <a:pPr marL="457200" indent="-457200">
              <a:buFont typeface="+mj-lt"/>
              <a:buAutoNum type="arabicPeriod"/>
            </a:pPr>
            <a:r>
              <a:rPr lang="en-US" dirty="0"/>
              <a:t>after patient care.</a:t>
            </a:r>
          </a:p>
          <a:p>
            <a:pPr marL="0" indent="0">
              <a:buNone/>
            </a:pPr>
            <a:endParaRPr lang="en-IN" dirty="0"/>
          </a:p>
        </p:txBody>
      </p:sp>
    </p:spTree>
    <p:extLst>
      <p:ext uri="{BB962C8B-B14F-4D97-AF65-F5344CB8AC3E}">
        <p14:creationId xmlns:p14="http://schemas.microsoft.com/office/powerpoint/2010/main" xmlns="" val="1528702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D00B83-1A8B-4D4B-94DE-D560E4B729D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5275" y="1038224"/>
            <a:ext cx="9963150" cy="5591175"/>
          </a:xfrm>
          <a:prstGeom prst="rect">
            <a:avLst/>
          </a:prstGeom>
        </p:spPr>
      </p:pic>
      <p:sp>
        <p:nvSpPr>
          <p:cNvPr id="7" name="Rectangle 6">
            <a:extLst>
              <a:ext uri="{FF2B5EF4-FFF2-40B4-BE49-F238E27FC236}">
                <a16:creationId xmlns:a16="http://schemas.microsoft.com/office/drawing/2014/main" xmlns="" id="{59272C97-871E-4DA7-AF04-9FF347AC3327}"/>
              </a:ext>
            </a:extLst>
          </p:cNvPr>
          <p:cNvSpPr/>
          <p:nvPr/>
        </p:nvSpPr>
        <p:spPr>
          <a:xfrm>
            <a:off x="1355463" y="228601"/>
            <a:ext cx="7080785"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STEPS OF MEDICAL HANDWASHING</a:t>
            </a:r>
          </a:p>
        </p:txBody>
      </p:sp>
    </p:spTree>
    <p:extLst>
      <p:ext uri="{BB962C8B-B14F-4D97-AF65-F5344CB8AC3E}">
        <p14:creationId xmlns:p14="http://schemas.microsoft.com/office/powerpoint/2010/main" xmlns="" val="688755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DB20-914D-41F5-B889-3A46D65507C1}"/>
              </a:ext>
            </a:extLst>
          </p:cNvPr>
          <p:cNvSpPr>
            <a:spLocks noGrp="1"/>
          </p:cNvSpPr>
          <p:nvPr>
            <p:ph type="title"/>
          </p:nvPr>
        </p:nvSpPr>
        <p:spPr>
          <a:xfrm>
            <a:off x="646111" y="452718"/>
            <a:ext cx="9404723" cy="1099857"/>
          </a:xfrm>
        </p:spPr>
        <p:txBody>
          <a:bodyPr/>
          <a:lstStyle/>
          <a:p>
            <a:pPr algn="ctr"/>
            <a:r>
              <a:rPr lang="en-IN" sz="5400" dirty="0"/>
              <a:t>SURGICAL ASEPSIS </a:t>
            </a:r>
          </a:p>
        </p:txBody>
      </p:sp>
      <p:sp>
        <p:nvSpPr>
          <p:cNvPr id="3" name="Content Placeholder 2">
            <a:extLst>
              <a:ext uri="{FF2B5EF4-FFF2-40B4-BE49-F238E27FC236}">
                <a16:creationId xmlns:a16="http://schemas.microsoft.com/office/drawing/2014/main" xmlns="" id="{B4571229-5FEA-466A-BC7C-F2CF08D57457}"/>
              </a:ext>
            </a:extLst>
          </p:cNvPr>
          <p:cNvSpPr>
            <a:spLocks noGrp="1"/>
          </p:cNvSpPr>
          <p:nvPr>
            <p:ph idx="1"/>
          </p:nvPr>
        </p:nvSpPr>
        <p:spPr>
          <a:xfrm>
            <a:off x="1103312" y="1485900"/>
            <a:ext cx="8946541" cy="4762499"/>
          </a:xfrm>
        </p:spPr>
        <p:txBody>
          <a:bodyPr>
            <a:normAutofit/>
          </a:bodyPr>
          <a:lstStyle/>
          <a:p>
            <a:r>
              <a:rPr lang="en-US" sz="3200" b="1" dirty="0"/>
              <a:t>Surgical asepsis</a:t>
            </a:r>
            <a:r>
              <a:rPr lang="en-US" sz="3200" dirty="0"/>
              <a:t> is the absence of all microorganisms within any type of invasive procedure. </a:t>
            </a:r>
            <a:r>
              <a:rPr lang="en-US" sz="3200" b="1" dirty="0"/>
              <a:t>Sterile technique</a:t>
            </a:r>
            <a:r>
              <a:rPr lang="en-US" sz="3200" dirty="0"/>
              <a:t> is a set of specific practices and procedures performed to make equipment and areas free from all microorganisms and to maintain that sterility.</a:t>
            </a:r>
          </a:p>
          <a:p>
            <a:pPr marL="0" indent="0">
              <a:buNone/>
            </a:pPr>
            <a:endParaRPr lang="en-US" dirty="0"/>
          </a:p>
          <a:p>
            <a:endParaRPr lang="en-US" dirty="0"/>
          </a:p>
          <a:p>
            <a:endParaRPr lang="en-IN" dirty="0"/>
          </a:p>
        </p:txBody>
      </p:sp>
    </p:spTree>
    <p:extLst>
      <p:ext uri="{BB962C8B-B14F-4D97-AF65-F5344CB8AC3E}">
        <p14:creationId xmlns:p14="http://schemas.microsoft.com/office/powerpoint/2010/main" xmlns="" val="3588367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97F902-3B49-499D-89B9-12B69C1B9BD5}"/>
              </a:ext>
            </a:extLst>
          </p:cNvPr>
          <p:cNvSpPr>
            <a:spLocks noGrp="1"/>
          </p:cNvSpPr>
          <p:nvPr>
            <p:ph idx="1"/>
          </p:nvPr>
        </p:nvSpPr>
        <p:spPr>
          <a:xfrm>
            <a:off x="1103312" y="542926"/>
            <a:ext cx="8946541" cy="5705474"/>
          </a:xfrm>
        </p:spPr>
        <p:txBody>
          <a:bodyPr>
            <a:normAutofit/>
          </a:bodyPr>
          <a:lstStyle/>
          <a:p>
            <a:pPr marL="0" indent="0">
              <a:buNone/>
            </a:pPr>
            <a:r>
              <a:rPr lang="en-US" sz="4400" dirty="0"/>
              <a:t>PRICIPLES OF SURGICAL ASEPSIS</a:t>
            </a:r>
          </a:p>
          <a:p>
            <a:r>
              <a:rPr lang="en-US" dirty="0"/>
              <a:t>Hand hygiene is a priority before any aseptic procedure.</a:t>
            </a:r>
          </a:p>
          <a:p>
            <a:r>
              <a:rPr lang="en-US" dirty="0"/>
              <a:t>When performing a procedure, ensure the patient understands how to prevent contamination of equipment and knows to refrain from sudden movements or touching, laughing, sneezing, or talking over the sterile field.</a:t>
            </a:r>
          </a:p>
          <a:p>
            <a:r>
              <a:rPr lang="en-US" dirty="0"/>
              <a:t>Choose appropriate PPE to decrease the transmission of microorganisms from patients to health care worker.</a:t>
            </a:r>
          </a:p>
          <a:p>
            <a:r>
              <a:rPr lang="en-US" dirty="0"/>
              <a:t>Review hospital procedures and requirements for sterile technique prior to initiating any invasive procedure.</a:t>
            </a:r>
          </a:p>
          <a:p>
            <a:r>
              <a:rPr lang="en-US" dirty="0"/>
              <a:t>Health care providers who are ill should avoid invasive procedures or, if they can’t avoid them, should double mask</a:t>
            </a:r>
            <a:endParaRPr lang="en-IN" dirty="0"/>
          </a:p>
        </p:txBody>
      </p:sp>
    </p:spTree>
    <p:extLst>
      <p:ext uri="{BB962C8B-B14F-4D97-AF65-F5344CB8AC3E}">
        <p14:creationId xmlns:p14="http://schemas.microsoft.com/office/powerpoint/2010/main" xmlns="" val="195991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AC29965-2526-4C27-AFA6-8059193B92F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466725"/>
            <a:ext cx="10858500" cy="6124575"/>
          </a:xfrm>
          <a:prstGeom prst="rect">
            <a:avLst/>
          </a:prstGeom>
        </p:spPr>
      </p:pic>
    </p:spTree>
    <p:extLst>
      <p:ext uri="{BB962C8B-B14F-4D97-AF65-F5344CB8AC3E}">
        <p14:creationId xmlns:p14="http://schemas.microsoft.com/office/powerpoint/2010/main" xmlns="" val="23486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8B8CC6-3652-450A-851D-E436F65B81F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96258" y="419100"/>
            <a:ext cx="3048092" cy="2800349"/>
          </a:xfrm>
          <a:prstGeom prst="rect">
            <a:avLst/>
          </a:prstGeom>
        </p:spPr>
      </p:pic>
      <p:pic>
        <p:nvPicPr>
          <p:cNvPr id="7" name="Picture 6">
            <a:extLst>
              <a:ext uri="{FF2B5EF4-FFF2-40B4-BE49-F238E27FC236}">
                <a16:creationId xmlns:a16="http://schemas.microsoft.com/office/drawing/2014/main" xmlns="" id="{7998FAC4-4B5E-43BA-AE55-C2B22C6D67D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914" y="3290885"/>
            <a:ext cx="4764836" cy="3005139"/>
          </a:xfrm>
          <a:prstGeom prst="rect">
            <a:avLst/>
          </a:prstGeom>
        </p:spPr>
      </p:pic>
      <p:pic>
        <p:nvPicPr>
          <p:cNvPr id="9" name="Picture 8">
            <a:extLst>
              <a:ext uri="{FF2B5EF4-FFF2-40B4-BE49-F238E27FC236}">
                <a16:creationId xmlns:a16="http://schemas.microsoft.com/office/drawing/2014/main" xmlns="" id="{F9EB6E7D-DD44-4830-A75D-2310F6FF808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9112" y="285750"/>
            <a:ext cx="4195853" cy="2300287"/>
          </a:xfrm>
          <a:prstGeom prst="rect">
            <a:avLst/>
          </a:prstGeom>
        </p:spPr>
      </p:pic>
      <p:pic>
        <p:nvPicPr>
          <p:cNvPr id="11" name="Picture 10">
            <a:extLst>
              <a:ext uri="{FF2B5EF4-FFF2-40B4-BE49-F238E27FC236}">
                <a16:creationId xmlns:a16="http://schemas.microsoft.com/office/drawing/2014/main" xmlns="" id="{D048E271-4791-42C7-96A1-5C30F72674B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495924" y="285750"/>
            <a:ext cx="2619375" cy="2933700"/>
          </a:xfrm>
          <a:prstGeom prst="rect">
            <a:avLst/>
          </a:prstGeom>
        </p:spPr>
      </p:pic>
      <p:pic>
        <p:nvPicPr>
          <p:cNvPr id="13" name="Picture 12">
            <a:extLst>
              <a:ext uri="{FF2B5EF4-FFF2-40B4-BE49-F238E27FC236}">
                <a16:creationId xmlns:a16="http://schemas.microsoft.com/office/drawing/2014/main" xmlns="" id="{7B44411A-0131-43DD-BE09-B1774F83CD4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938871" y="3638551"/>
            <a:ext cx="3914774" cy="2295525"/>
          </a:xfrm>
          <a:prstGeom prst="rect">
            <a:avLst/>
          </a:prstGeom>
        </p:spPr>
      </p:pic>
    </p:spTree>
    <p:extLst>
      <p:ext uri="{BB962C8B-B14F-4D97-AF65-F5344CB8AC3E}">
        <p14:creationId xmlns:p14="http://schemas.microsoft.com/office/powerpoint/2010/main" xmlns="" val="1084578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A437C-1870-476E-B346-BC35AFAD9B14}"/>
              </a:ext>
            </a:extLst>
          </p:cNvPr>
          <p:cNvSpPr>
            <a:spLocks noGrp="1"/>
          </p:cNvSpPr>
          <p:nvPr>
            <p:ph type="title"/>
          </p:nvPr>
        </p:nvSpPr>
        <p:spPr>
          <a:xfrm>
            <a:off x="646111" y="452718"/>
            <a:ext cx="9404723" cy="1071282"/>
          </a:xfrm>
        </p:spPr>
        <p:txBody>
          <a:bodyPr/>
          <a:lstStyle/>
          <a:p>
            <a:r>
              <a:rPr lang="en-IN" dirty="0"/>
              <a:t>GOWNING AND GLOVING</a:t>
            </a:r>
          </a:p>
        </p:txBody>
      </p:sp>
      <p:sp>
        <p:nvSpPr>
          <p:cNvPr id="3" name="Content Placeholder 2">
            <a:extLst>
              <a:ext uri="{FF2B5EF4-FFF2-40B4-BE49-F238E27FC236}">
                <a16:creationId xmlns:a16="http://schemas.microsoft.com/office/drawing/2014/main" xmlns="" id="{0B3828C0-F1DA-4CF4-9B05-441BF3DDD25E}"/>
              </a:ext>
            </a:extLst>
          </p:cNvPr>
          <p:cNvSpPr>
            <a:spLocks noGrp="1"/>
          </p:cNvSpPr>
          <p:nvPr>
            <p:ph idx="1"/>
          </p:nvPr>
        </p:nvSpPr>
        <p:spPr>
          <a:xfrm>
            <a:off x="1103312" y="1362076"/>
            <a:ext cx="8946541" cy="4886324"/>
          </a:xfrm>
        </p:spPr>
        <p:txBody>
          <a:bodyPr>
            <a:normAutofit/>
          </a:bodyPr>
          <a:lstStyle/>
          <a:p>
            <a:r>
              <a:rPr lang="en-US" sz="2400" dirty="0"/>
              <a:t>OBJECTIVE: To prevent contamination to the surgical wound and help control infection via aseptic principles. </a:t>
            </a:r>
          </a:p>
          <a:p>
            <a:r>
              <a:rPr lang="en-US" sz="2400" dirty="0"/>
              <a:t>STANDARD: Attention of surgical team to aseptic principles and standard precautions help ensure the control of infection and microbial contamination by skin flora. </a:t>
            </a:r>
          </a:p>
          <a:p>
            <a:pPr marL="0" indent="0">
              <a:buNone/>
            </a:pPr>
            <a:r>
              <a:rPr lang="en-US" sz="2400" dirty="0"/>
              <a:t> </a:t>
            </a:r>
            <a:endParaRPr lang="en-IN" sz="2400" dirty="0"/>
          </a:p>
        </p:txBody>
      </p:sp>
    </p:spTree>
    <p:extLst>
      <p:ext uri="{BB962C8B-B14F-4D97-AF65-F5344CB8AC3E}">
        <p14:creationId xmlns:p14="http://schemas.microsoft.com/office/powerpoint/2010/main" xmlns="" val="3528062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EB1774-9503-4A29-B066-5FF6C7D21913}"/>
              </a:ext>
            </a:extLst>
          </p:cNvPr>
          <p:cNvSpPr>
            <a:spLocks noGrp="1"/>
          </p:cNvSpPr>
          <p:nvPr>
            <p:ph idx="1"/>
          </p:nvPr>
        </p:nvSpPr>
        <p:spPr>
          <a:xfrm>
            <a:off x="1103312" y="447676"/>
            <a:ext cx="8946541" cy="5800724"/>
          </a:xfrm>
        </p:spPr>
        <p:txBody>
          <a:bodyPr>
            <a:normAutofit lnSpcReduction="10000"/>
          </a:bodyPr>
          <a:lstStyle/>
          <a:p>
            <a:pPr marL="0" indent="0">
              <a:buNone/>
            </a:pPr>
            <a:r>
              <a:rPr lang="en-US" sz="2400" dirty="0"/>
              <a:t>PROCEDURE: I. Gowning and Gloving </a:t>
            </a:r>
          </a:p>
          <a:p>
            <a:r>
              <a:rPr lang="en-US" sz="2400" dirty="0"/>
              <a:t>1. Gowning: To don the gown, the scrub person:</a:t>
            </a:r>
          </a:p>
          <a:p>
            <a:pPr marL="0" indent="0">
              <a:buNone/>
            </a:pPr>
            <a:r>
              <a:rPr lang="en-US" sz="2400" dirty="0"/>
              <a:t>	a. Lifts the folded gown directly upward from the sterile package.</a:t>
            </a:r>
          </a:p>
          <a:p>
            <a:pPr marL="0" indent="0">
              <a:buNone/>
            </a:pPr>
            <a:r>
              <a:rPr lang="en-US" sz="2400" dirty="0"/>
              <a:t>	b. Steps back from the table into an unobstructed area; </a:t>
            </a:r>
          </a:p>
          <a:p>
            <a:pPr marL="0" indent="0">
              <a:buNone/>
            </a:pPr>
            <a:r>
              <a:rPr lang="en-US" sz="2400" dirty="0"/>
              <a:t>	c. Carefully locates the neckband and holds the inside front of the gown just below the neckband with both hands; </a:t>
            </a:r>
          </a:p>
          <a:p>
            <a:pPr marL="0" indent="0">
              <a:buNone/>
            </a:pPr>
            <a:r>
              <a:rPr lang="en-US" sz="2400" dirty="0"/>
              <a:t>	d. Lets the gown unfold while keeping the inside of the gown toward the body without touching the sterile exterior of the gown with bare hands 6NCifE: IF the gown does not unfold completely, then the circulating nurse may assist by pulling down the unfolded bottom inside the gown); </a:t>
            </a:r>
          </a:p>
          <a:p>
            <a:pPr marL="0" indent="0">
              <a:buNone/>
            </a:pPr>
            <a:r>
              <a:rPr lang="en-US" sz="2400" dirty="0"/>
              <a:t>	e. Holds the hands shoulder level and slips both arms into the armhole simultaneously.</a:t>
            </a:r>
            <a:endParaRPr lang="en-IN" sz="2400" dirty="0"/>
          </a:p>
          <a:p>
            <a:endParaRPr lang="en-IN" sz="2400" dirty="0"/>
          </a:p>
        </p:txBody>
      </p:sp>
    </p:spTree>
    <p:extLst>
      <p:ext uri="{BB962C8B-B14F-4D97-AF65-F5344CB8AC3E}">
        <p14:creationId xmlns:p14="http://schemas.microsoft.com/office/powerpoint/2010/main" xmlns="" val="2785362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2E07D1-F3C0-4F11-8301-0F18AA26D27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5453"/>
            <a:ext cx="12191999" cy="6767094"/>
          </a:xfrm>
          <a:prstGeom prst="rect">
            <a:avLst/>
          </a:prstGeom>
        </p:spPr>
      </p:pic>
    </p:spTree>
    <p:extLst>
      <p:ext uri="{BB962C8B-B14F-4D97-AF65-F5344CB8AC3E}">
        <p14:creationId xmlns:p14="http://schemas.microsoft.com/office/powerpoint/2010/main" xmlns="" val="287378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99DE80-4DA3-4612-AED9-D39CA4B075B5}"/>
              </a:ext>
            </a:extLst>
          </p:cNvPr>
          <p:cNvSpPr>
            <a:spLocks noGrp="1"/>
          </p:cNvSpPr>
          <p:nvPr>
            <p:ph idx="1"/>
          </p:nvPr>
        </p:nvSpPr>
        <p:spPr>
          <a:xfrm>
            <a:off x="1103312" y="647700"/>
            <a:ext cx="9326563" cy="5600699"/>
          </a:xfrm>
        </p:spPr>
        <p:txBody>
          <a:bodyPr>
            <a:normAutofit/>
          </a:bodyPr>
          <a:lstStyle/>
          <a:p>
            <a:r>
              <a:rPr lang="en-IN" sz="2400" dirty="0"/>
              <a:t>2. Gloving:</a:t>
            </a:r>
          </a:p>
          <a:p>
            <a:pPr marL="0" indent="0">
              <a:buNone/>
            </a:pPr>
            <a:r>
              <a:rPr lang="en-IN" sz="2400" dirty="0"/>
              <a:t>	a) Pick up one glove with thumb and forefinger.</a:t>
            </a:r>
          </a:p>
          <a:p>
            <a:pPr marL="0" indent="0">
              <a:buNone/>
            </a:pPr>
            <a:r>
              <a:rPr lang="en-IN" sz="2400" dirty="0"/>
              <a:t>	b) pull glove on hand.</a:t>
            </a:r>
          </a:p>
          <a:p>
            <a:pPr marL="0" indent="0">
              <a:buNone/>
            </a:pPr>
            <a:r>
              <a:rPr lang="en-IN" sz="2400" dirty="0"/>
              <a:t>	c) slip partially gloved hand under the cuff of second glove.</a:t>
            </a:r>
          </a:p>
          <a:p>
            <a:pPr marL="0" indent="0">
              <a:buNone/>
            </a:pPr>
            <a:r>
              <a:rPr lang="en-IN" sz="2400" dirty="0"/>
              <a:t>	d) pull second glove over other hand and pull glove up to gloved 	wrist.</a:t>
            </a:r>
          </a:p>
          <a:p>
            <a:pPr marL="0" indent="0">
              <a:buNone/>
            </a:pPr>
            <a:r>
              <a:rPr lang="en-IN" sz="2400" dirty="0"/>
              <a:t>  	e) slipping fingers of completely gloved hand under cuff of first hand. Pull glove to glove the wrist. </a:t>
            </a:r>
          </a:p>
          <a:p>
            <a:pPr marL="0" indent="0">
              <a:buNone/>
            </a:pPr>
            <a:r>
              <a:rPr lang="en-IN" sz="2400" dirty="0"/>
              <a:t>	</a:t>
            </a:r>
          </a:p>
        </p:txBody>
      </p:sp>
    </p:spTree>
    <p:extLst>
      <p:ext uri="{BB962C8B-B14F-4D97-AF65-F5344CB8AC3E}">
        <p14:creationId xmlns:p14="http://schemas.microsoft.com/office/powerpoint/2010/main" xmlns="" val="795638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33AD2E2-0FB2-409B-AD68-19BF70E8FAF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4850" y="0"/>
            <a:ext cx="6953250" cy="6753225"/>
          </a:xfrm>
          <a:prstGeom prst="rect">
            <a:avLst/>
          </a:prstGeom>
        </p:spPr>
      </p:pic>
    </p:spTree>
    <p:extLst>
      <p:ext uri="{BB962C8B-B14F-4D97-AF65-F5344CB8AC3E}">
        <p14:creationId xmlns:p14="http://schemas.microsoft.com/office/powerpoint/2010/main" xmlns="" val="1060465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BA033-3092-43FE-8345-5F8CEC34CB03}"/>
              </a:ext>
            </a:extLst>
          </p:cNvPr>
          <p:cNvSpPr>
            <a:spLocks noGrp="1"/>
          </p:cNvSpPr>
          <p:nvPr>
            <p:ph type="title"/>
          </p:nvPr>
        </p:nvSpPr>
        <p:spPr>
          <a:xfrm>
            <a:off x="646111" y="452718"/>
            <a:ext cx="9404723" cy="776007"/>
          </a:xfrm>
        </p:spPr>
        <p:txBody>
          <a:bodyPr/>
          <a:lstStyle/>
          <a:p>
            <a:r>
              <a:rPr lang="en-IN" b="1" dirty="0"/>
              <a:t>BIOMEDICAL WASTE MANAGEMENT</a:t>
            </a:r>
          </a:p>
        </p:txBody>
      </p:sp>
      <p:sp>
        <p:nvSpPr>
          <p:cNvPr id="3" name="Content Placeholder 2">
            <a:extLst>
              <a:ext uri="{FF2B5EF4-FFF2-40B4-BE49-F238E27FC236}">
                <a16:creationId xmlns:a16="http://schemas.microsoft.com/office/drawing/2014/main" xmlns="" id="{FA77A468-1B18-4041-9036-7815AF7C901D}"/>
              </a:ext>
            </a:extLst>
          </p:cNvPr>
          <p:cNvSpPr>
            <a:spLocks noGrp="1"/>
          </p:cNvSpPr>
          <p:nvPr>
            <p:ph idx="1"/>
          </p:nvPr>
        </p:nvSpPr>
        <p:spPr>
          <a:xfrm>
            <a:off x="779462" y="1509993"/>
            <a:ext cx="8946541" cy="4738407"/>
          </a:xfrm>
        </p:spPr>
        <p:txBody>
          <a:bodyPr>
            <a:normAutofit/>
          </a:bodyPr>
          <a:lstStyle/>
          <a:p>
            <a:r>
              <a:rPr lang="en-IN" sz="2400" b="1" dirty="0"/>
              <a:t>Biomedical waste</a:t>
            </a:r>
            <a:r>
              <a:rPr lang="en-IN" sz="2400" dirty="0"/>
              <a:t> is any kind of </a:t>
            </a:r>
            <a:r>
              <a:rPr lang="en-IN" sz="2400" u="sng" dirty="0">
                <a:hlinkClick r:id="rId2" tooltip="Waste">
                  <a:extLst>
                    <a:ext uri="{A12FA001-AC4F-418D-AE19-62706E023703}">
                      <ahyp:hlinkClr xmlns:ahyp="http://schemas.microsoft.com/office/drawing/2018/hyperlinkcolor" xmlns="" val="tx"/>
                    </a:ext>
                  </a:extLst>
                </a:hlinkClick>
              </a:rPr>
              <a:t>waste</a:t>
            </a:r>
            <a:r>
              <a:rPr lang="en-IN" sz="2400" dirty="0"/>
              <a:t> containing </a:t>
            </a:r>
            <a:r>
              <a:rPr lang="en-IN" sz="2400" u="sng" dirty="0">
                <a:hlinkClick r:id="rId3" tooltip="Infection">
                  <a:extLst>
                    <a:ext uri="{A12FA001-AC4F-418D-AE19-62706E023703}">
                      <ahyp:hlinkClr xmlns:ahyp="http://schemas.microsoft.com/office/drawing/2018/hyperlinkcolor" xmlns="" val="tx"/>
                    </a:ext>
                  </a:extLst>
                </a:hlinkClick>
              </a:rPr>
              <a:t>infectious</a:t>
            </a:r>
            <a:r>
              <a:rPr lang="en-IN" sz="2400" dirty="0"/>
              <a:t> </a:t>
            </a:r>
            <a:r>
              <a:rPr lang="en-IN" sz="2400"/>
              <a:t>materials.</a:t>
            </a:r>
            <a:r>
              <a:rPr lang="en-IN" sz="2400" dirty="0"/>
              <a:t> It may also include waste associated with the generation of biomedical waste that visually appears to be of medical or laboratory origin (e.g., packaging, unused bandages, infusion kits, etc.), as well research laboratory waste containing biomolecules or organisms that are restricted from environmental release.</a:t>
            </a:r>
          </a:p>
          <a:p>
            <a:endParaRPr lang="en-IN" sz="2400" dirty="0"/>
          </a:p>
          <a:p>
            <a:endParaRPr lang="en-IN" sz="2400" dirty="0"/>
          </a:p>
        </p:txBody>
      </p:sp>
    </p:spTree>
    <p:extLst>
      <p:ext uri="{BB962C8B-B14F-4D97-AF65-F5344CB8AC3E}">
        <p14:creationId xmlns:p14="http://schemas.microsoft.com/office/powerpoint/2010/main" xmlns="" val="2761653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491C4B-D893-4627-ACBB-222555B1A5DE}"/>
              </a:ext>
            </a:extLst>
          </p:cNvPr>
          <p:cNvSpPr/>
          <p:nvPr/>
        </p:nvSpPr>
        <p:spPr>
          <a:xfrm>
            <a:off x="828675" y="1171576"/>
            <a:ext cx="9715500" cy="4154984"/>
          </a:xfrm>
          <a:prstGeom prst="rect">
            <a:avLst/>
          </a:prstGeom>
        </p:spPr>
        <p:txBody>
          <a:bodyPr wrap="square">
            <a:spAutoFit/>
          </a:bodyPr>
          <a:lstStyle/>
          <a:p>
            <a:r>
              <a:rPr lang="en-IN" sz="2400" dirty="0"/>
              <a:t>Biomedical waste is generated from biological and medical sources and activities, such as the diagnosis, prevention, or treatment of diseases. Common generators (or producers) of biomedical waste include </a:t>
            </a:r>
            <a:r>
              <a:rPr lang="en-IN" sz="2400" u="sng" dirty="0">
                <a:hlinkClick r:id="rId2" tooltip="Hospital">
                  <a:extLst>
                    <a:ext uri="{A12FA001-AC4F-418D-AE19-62706E023703}">
                      <ahyp:hlinkClr xmlns:ahyp="http://schemas.microsoft.com/office/drawing/2018/hyperlinkcolor" xmlns="" val="tx"/>
                    </a:ext>
                  </a:extLst>
                </a:hlinkClick>
              </a:rPr>
              <a:t>hospitals</a:t>
            </a:r>
            <a:r>
              <a:rPr lang="en-IN" sz="2400" dirty="0"/>
              <a:t>, </a:t>
            </a:r>
            <a:r>
              <a:rPr lang="en-IN" sz="2400" u="sng" dirty="0">
                <a:hlinkClick r:id="rId3" tooltip="Health clinic">
                  <a:extLst>
                    <a:ext uri="{A12FA001-AC4F-418D-AE19-62706E023703}">
                      <ahyp:hlinkClr xmlns:ahyp="http://schemas.microsoft.com/office/drawing/2018/hyperlinkcolor" xmlns="" val="tx"/>
                    </a:ext>
                  </a:extLst>
                </a:hlinkClick>
              </a:rPr>
              <a:t>health clinics</a:t>
            </a:r>
            <a:r>
              <a:rPr lang="en-IN" sz="2400" dirty="0"/>
              <a:t>, </a:t>
            </a:r>
            <a:r>
              <a:rPr lang="en-IN" sz="2400" u="sng" dirty="0">
                <a:hlinkClick r:id="rId4" tooltip="Nursing home">
                  <a:extLst>
                    <a:ext uri="{A12FA001-AC4F-418D-AE19-62706E023703}">
                      <ahyp:hlinkClr xmlns:ahyp="http://schemas.microsoft.com/office/drawing/2018/hyperlinkcolor" xmlns="" val="tx"/>
                    </a:ext>
                  </a:extLst>
                </a:hlinkClick>
              </a:rPr>
              <a:t>nursing homes</a:t>
            </a:r>
            <a:r>
              <a:rPr lang="en-IN" sz="2400" dirty="0"/>
              <a:t>, </a:t>
            </a:r>
            <a:r>
              <a:rPr lang="en-IN" sz="2400" u="sng" dirty="0">
                <a:hlinkClick r:id="rId5" tooltip="Emergency medical services">
                  <a:extLst>
                    <a:ext uri="{A12FA001-AC4F-418D-AE19-62706E023703}">
                      <ahyp:hlinkClr xmlns:ahyp="http://schemas.microsoft.com/office/drawing/2018/hyperlinkcolor" xmlns="" val="tx"/>
                    </a:ext>
                  </a:extLst>
                </a:hlinkClick>
              </a:rPr>
              <a:t>emergency medical services</a:t>
            </a:r>
            <a:r>
              <a:rPr lang="en-IN" sz="2400" dirty="0"/>
              <a:t>, </a:t>
            </a:r>
            <a:r>
              <a:rPr lang="en-IN" sz="2400" u="sng" dirty="0">
                <a:hlinkClick r:id="rId6" tooltip="Medical research">
                  <a:extLst>
                    <a:ext uri="{A12FA001-AC4F-418D-AE19-62706E023703}">
                      <ahyp:hlinkClr xmlns:ahyp="http://schemas.microsoft.com/office/drawing/2018/hyperlinkcolor" xmlns="" val="tx"/>
                    </a:ext>
                  </a:extLst>
                </a:hlinkClick>
              </a:rPr>
              <a:t>medical research</a:t>
            </a:r>
            <a:r>
              <a:rPr lang="en-IN" sz="2400" dirty="0"/>
              <a:t> </a:t>
            </a:r>
            <a:r>
              <a:rPr lang="en-IN" sz="2400" u="sng" dirty="0">
                <a:hlinkClick r:id="rId7" tooltip="Laboratories">
                  <a:extLst>
                    <a:ext uri="{A12FA001-AC4F-418D-AE19-62706E023703}">
                      <ahyp:hlinkClr xmlns:ahyp="http://schemas.microsoft.com/office/drawing/2018/hyperlinkcolor" xmlns="" val="tx"/>
                    </a:ext>
                  </a:extLst>
                </a:hlinkClick>
              </a:rPr>
              <a:t>laboratories</a:t>
            </a:r>
            <a:r>
              <a:rPr lang="en-IN" sz="2400" dirty="0"/>
              <a:t>, offices of </a:t>
            </a:r>
            <a:r>
              <a:rPr lang="en-IN" sz="2400" u="sng" dirty="0">
                <a:hlinkClick r:id="rId8" tooltip="Physician">
                  <a:extLst>
                    <a:ext uri="{A12FA001-AC4F-418D-AE19-62706E023703}">
                      <ahyp:hlinkClr xmlns:ahyp="http://schemas.microsoft.com/office/drawing/2018/hyperlinkcolor" xmlns="" val="tx"/>
                    </a:ext>
                  </a:extLst>
                </a:hlinkClick>
              </a:rPr>
              <a:t>physicians</a:t>
            </a:r>
            <a:r>
              <a:rPr lang="en-IN" sz="2400" dirty="0"/>
              <a:t>, </a:t>
            </a:r>
            <a:r>
              <a:rPr lang="en-IN" sz="2400" u="sng" dirty="0">
                <a:hlinkClick r:id="rId9" tooltip="Dentist">
                  <a:extLst>
                    <a:ext uri="{A12FA001-AC4F-418D-AE19-62706E023703}">
                      <ahyp:hlinkClr xmlns:ahyp="http://schemas.microsoft.com/office/drawing/2018/hyperlinkcolor" xmlns="" val="tx"/>
                    </a:ext>
                  </a:extLst>
                </a:hlinkClick>
              </a:rPr>
              <a:t>dentists</a:t>
            </a:r>
            <a:r>
              <a:rPr lang="en-IN" sz="2400" dirty="0"/>
              <a:t>, and </a:t>
            </a:r>
            <a:r>
              <a:rPr lang="en-IN" sz="2400" u="sng" dirty="0">
                <a:hlinkClick r:id="rId10" tooltip="Veterinarian">
                  <a:extLst>
                    <a:ext uri="{A12FA001-AC4F-418D-AE19-62706E023703}">
                      <ahyp:hlinkClr xmlns:ahyp="http://schemas.microsoft.com/office/drawing/2018/hyperlinkcolor" xmlns="" val="tx"/>
                    </a:ext>
                  </a:extLst>
                </a:hlinkClick>
              </a:rPr>
              <a:t>veterinarians</a:t>
            </a:r>
            <a:r>
              <a:rPr lang="en-IN" sz="2400" dirty="0"/>
              <a:t>, </a:t>
            </a:r>
            <a:r>
              <a:rPr lang="en-IN" sz="2400" u="sng" dirty="0">
                <a:hlinkClick r:id="rId11" tooltip="Home health care">
                  <a:extLst>
                    <a:ext uri="{A12FA001-AC4F-418D-AE19-62706E023703}">
                      <ahyp:hlinkClr xmlns:ahyp="http://schemas.microsoft.com/office/drawing/2018/hyperlinkcolor" xmlns="" val="tx"/>
                    </a:ext>
                  </a:extLst>
                </a:hlinkClick>
              </a:rPr>
              <a:t>home health care</a:t>
            </a:r>
            <a:r>
              <a:rPr lang="en-IN" sz="2400" dirty="0"/>
              <a:t>, and </a:t>
            </a:r>
            <a:r>
              <a:rPr lang="en-IN" sz="2400" u="sng" dirty="0">
                <a:hlinkClick r:id="rId12" tooltip="Morgue">
                  <a:extLst>
                    <a:ext uri="{A12FA001-AC4F-418D-AE19-62706E023703}">
                      <ahyp:hlinkClr xmlns:ahyp="http://schemas.microsoft.com/office/drawing/2018/hyperlinkcolor" xmlns="" val="tx"/>
                    </a:ext>
                  </a:extLst>
                </a:hlinkClick>
              </a:rPr>
              <a:t>morgues</a:t>
            </a:r>
            <a:r>
              <a:rPr lang="en-IN" sz="2400" dirty="0"/>
              <a:t> or </a:t>
            </a:r>
            <a:r>
              <a:rPr lang="en-IN" sz="2400" u="sng" dirty="0">
                <a:hlinkClick r:id="rId13" tooltip="Funeral home">
                  <a:extLst>
                    <a:ext uri="{A12FA001-AC4F-418D-AE19-62706E023703}">
                      <ahyp:hlinkClr xmlns:ahyp="http://schemas.microsoft.com/office/drawing/2018/hyperlinkcolor" xmlns="" val="tx"/>
                    </a:ext>
                  </a:extLst>
                </a:hlinkClick>
              </a:rPr>
              <a:t>funeral homes</a:t>
            </a:r>
            <a:r>
              <a:rPr lang="en-IN" sz="2400" dirty="0"/>
              <a:t>. In healthcare facilities (i.e., hospitals, clinics, doctor's offices, veterinary hospitals and </a:t>
            </a:r>
            <a:r>
              <a:rPr lang="en-IN" sz="2400" u="sng" dirty="0">
                <a:hlinkClick r:id="rId14" tooltip="Laboratory">
                  <a:extLst>
                    <a:ext uri="{A12FA001-AC4F-418D-AE19-62706E023703}">
                      <ahyp:hlinkClr xmlns:ahyp="http://schemas.microsoft.com/office/drawing/2018/hyperlinkcolor" xmlns="" val="tx"/>
                    </a:ext>
                  </a:extLst>
                </a:hlinkClick>
              </a:rPr>
              <a:t>clinical laboratories</a:t>
            </a:r>
            <a:r>
              <a:rPr lang="en-IN" sz="2400" dirty="0"/>
              <a:t>), waste with these characteristics may alternatively be called medical or clinical waste.</a:t>
            </a:r>
          </a:p>
        </p:txBody>
      </p:sp>
    </p:spTree>
    <p:extLst>
      <p:ext uri="{BB962C8B-B14F-4D97-AF65-F5344CB8AC3E}">
        <p14:creationId xmlns:p14="http://schemas.microsoft.com/office/powerpoint/2010/main" xmlns="" val="342785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78C206-B76A-46EF-AC5B-52B9826F3453}"/>
              </a:ext>
            </a:extLst>
          </p:cNvPr>
          <p:cNvSpPr>
            <a:spLocks noGrp="1"/>
          </p:cNvSpPr>
          <p:nvPr>
            <p:ph idx="1"/>
          </p:nvPr>
        </p:nvSpPr>
        <p:spPr>
          <a:xfrm>
            <a:off x="1103312" y="714376"/>
            <a:ext cx="8946541" cy="5534024"/>
          </a:xfrm>
        </p:spPr>
        <p:txBody>
          <a:bodyPr>
            <a:normAutofit/>
          </a:bodyPr>
          <a:lstStyle/>
          <a:p>
            <a:r>
              <a:rPr lang="en-IN" sz="2800" dirty="0"/>
              <a:t>Biomedical waste is distinct from normal trash or general waste, and differs from other types of </a:t>
            </a:r>
            <a:r>
              <a:rPr lang="en-IN" sz="2800" u="sng" dirty="0">
                <a:hlinkClick r:id="rId2" tooltip="Hazardous waste">
                  <a:extLst>
                    <a:ext uri="{A12FA001-AC4F-418D-AE19-62706E023703}">
                      <ahyp:hlinkClr xmlns:ahyp="http://schemas.microsoft.com/office/drawing/2018/hyperlinkcolor" xmlns="" val="tx"/>
                    </a:ext>
                  </a:extLst>
                </a:hlinkClick>
              </a:rPr>
              <a:t>hazardous waste</a:t>
            </a:r>
            <a:r>
              <a:rPr lang="en-IN" sz="2800" dirty="0"/>
              <a:t>, such as chemical, radioactive, universal or </a:t>
            </a:r>
            <a:r>
              <a:rPr lang="en-IN" sz="2800" u="sng" dirty="0">
                <a:hlinkClick r:id="rId3" tooltip="Industrial waste">
                  <a:extLst>
                    <a:ext uri="{A12FA001-AC4F-418D-AE19-62706E023703}">
                      <ahyp:hlinkClr xmlns:ahyp="http://schemas.microsoft.com/office/drawing/2018/hyperlinkcolor" xmlns="" val="tx"/>
                    </a:ext>
                  </a:extLst>
                </a:hlinkClick>
              </a:rPr>
              <a:t>industrial waste</a:t>
            </a:r>
            <a:r>
              <a:rPr lang="en-IN" sz="2800" dirty="0"/>
              <a:t>. Medical facilities generate waste hazardous </a:t>
            </a:r>
            <a:r>
              <a:rPr lang="en-IN" sz="2800" u="sng" dirty="0">
                <a:hlinkClick r:id="rId4" tooltip="Chemical">
                  <a:extLst>
                    <a:ext uri="{A12FA001-AC4F-418D-AE19-62706E023703}">
                      <ahyp:hlinkClr xmlns:ahyp="http://schemas.microsoft.com/office/drawing/2018/hyperlinkcolor" xmlns="" val="tx"/>
                    </a:ext>
                  </a:extLst>
                </a:hlinkClick>
              </a:rPr>
              <a:t>chemicals</a:t>
            </a:r>
            <a:r>
              <a:rPr lang="en-IN" sz="2800" dirty="0"/>
              <a:t> and </a:t>
            </a:r>
            <a:r>
              <a:rPr lang="en-IN" sz="2800" u="sng" dirty="0">
                <a:hlinkClick r:id="rId5" tooltip="Radioactive">
                  <a:extLst>
                    <a:ext uri="{A12FA001-AC4F-418D-AE19-62706E023703}">
                      <ahyp:hlinkClr xmlns:ahyp="http://schemas.microsoft.com/office/drawing/2018/hyperlinkcolor" xmlns="" val="tx"/>
                    </a:ext>
                  </a:extLst>
                </a:hlinkClick>
              </a:rPr>
              <a:t>radioactive</a:t>
            </a:r>
            <a:r>
              <a:rPr lang="en-IN" sz="2800" dirty="0"/>
              <a:t> materials. While such wastes are normally not infectious, they require proper disposal. Some wastes are considered </a:t>
            </a:r>
            <a:r>
              <a:rPr lang="en-IN" sz="2800" i="1" dirty="0" err="1"/>
              <a:t>multihazardous</a:t>
            </a:r>
            <a:r>
              <a:rPr lang="en-IN" sz="2800" i="1" dirty="0"/>
              <a:t>,</a:t>
            </a:r>
            <a:r>
              <a:rPr lang="en-IN" sz="2800" dirty="0"/>
              <a:t> such as tissue samples preserved in </a:t>
            </a:r>
            <a:r>
              <a:rPr lang="en-IN" sz="2800" u="sng" dirty="0">
                <a:hlinkClick r:id="rId6" tooltip="Formalin">
                  <a:extLst>
                    <a:ext uri="{A12FA001-AC4F-418D-AE19-62706E023703}">
                      <ahyp:hlinkClr xmlns:ahyp="http://schemas.microsoft.com/office/drawing/2018/hyperlinkcolor" xmlns="" val="tx"/>
                    </a:ext>
                  </a:extLst>
                </a:hlinkClick>
              </a:rPr>
              <a:t>formalin</a:t>
            </a:r>
            <a:r>
              <a:rPr lang="en-IN" sz="2800" dirty="0"/>
              <a:t>.</a:t>
            </a:r>
          </a:p>
          <a:p>
            <a:endParaRPr lang="en-IN" sz="2800" dirty="0"/>
          </a:p>
        </p:txBody>
      </p:sp>
    </p:spTree>
    <p:extLst>
      <p:ext uri="{BB962C8B-B14F-4D97-AF65-F5344CB8AC3E}">
        <p14:creationId xmlns:p14="http://schemas.microsoft.com/office/powerpoint/2010/main" xmlns="" val="2519663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0670" y="228980"/>
            <a:ext cx="4320540" cy="27809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0670" y="3391544"/>
            <a:ext cx="4320540" cy="273634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13782" y="228980"/>
            <a:ext cx="4320540" cy="277520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5213782" y="3463553"/>
            <a:ext cx="4320540" cy="2664332"/>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666102" y="3101721"/>
            <a:ext cx="3702685" cy="289823"/>
          </a:xfrm>
          <a:prstGeom prst="rect">
            <a:avLst/>
          </a:prstGeom>
        </p:spPr>
        <p:txBody>
          <a:bodyPr vert="horz" wrap="square" lIns="0" tIns="12700" rIns="0" bIns="0" rtlCol="0">
            <a:spAutoFit/>
          </a:bodyPr>
          <a:lstStyle/>
          <a:p>
            <a:pPr marL="12700">
              <a:spcBef>
                <a:spcPts val="100"/>
              </a:spcBef>
            </a:pPr>
            <a:r>
              <a:rPr b="1" spc="-15" dirty="0">
                <a:latin typeface="Arial"/>
                <a:cs typeface="Arial"/>
              </a:rPr>
              <a:t>Waste </a:t>
            </a:r>
            <a:r>
              <a:rPr b="1" spc="-5" dirty="0">
                <a:latin typeface="Arial"/>
                <a:cs typeface="Arial"/>
              </a:rPr>
              <a:t>Sharps eg:</a:t>
            </a:r>
            <a:r>
              <a:rPr b="1" spc="-45" dirty="0">
                <a:latin typeface="Arial"/>
                <a:cs typeface="Arial"/>
              </a:rPr>
              <a:t> </a:t>
            </a:r>
            <a:r>
              <a:rPr b="1" spc="-5" dirty="0">
                <a:latin typeface="Arial"/>
                <a:cs typeface="Arial"/>
              </a:rPr>
              <a:t>Needles</a:t>
            </a:r>
            <a:endParaRPr b="1" dirty="0">
              <a:latin typeface="Arial"/>
              <a:cs typeface="Arial"/>
            </a:endParaRPr>
          </a:p>
        </p:txBody>
      </p:sp>
      <p:sp>
        <p:nvSpPr>
          <p:cNvPr id="7" name="object 7"/>
          <p:cNvSpPr txBox="1"/>
          <p:nvPr/>
        </p:nvSpPr>
        <p:spPr>
          <a:xfrm>
            <a:off x="593395" y="6329300"/>
            <a:ext cx="3654755" cy="289823"/>
          </a:xfrm>
          <a:prstGeom prst="rect">
            <a:avLst/>
          </a:prstGeom>
        </p:spPr>
        <p:txBody>
          <a:bodyPr vert="horz" wrap="square" lIns="0" tIns="12700" rIns="0" bIns="0" rtlCol="0">
            <a:spAutoFit/>
          </a:bodyPr>
          <a:lstStyle/>
          <a:p>
            <a:pPr marL="12700">
              <a:spcBef>
                <a:spcPts val="100"/>
              </a:spcBef>
            </a:pPr>
            <a:r>
              <a:rPr b="1" spc="-5" dirty="0">
                <a:latin typeface="Arial"/>
                <a:cs typeface="Arial"/>
              </a:rPr>
              <a:t>Human anatomical</a:t>
            </a:r>
            <a:r>
              <a:rPr b="1" spc="-40" dirty="0">
                <a:latin typeface="Arial"/>
                <a:cs typeface="Arial"/>
              </a:rPr>
              <a:t> </a:t>
            </a:r>
            <a:r>
              <a:rPr b="1" spc="-10" dirty="0">
                <a:latin typeface="Arial"/>
                <a:cs typeface="Arial"/>
              </a:rPr>
              <a:t>waste</a:t>
            </a:r>
            <a:endParaRPr b="1" dirty="0">
              <a:latin typeface="Arial"/>
              <a:cs typeface="Arial"/>
            </a:endParaRPr>
          </a:p>
        </p:txBody>
      </p:sp>
      <p:sp>
        <p:nvSpPr>
          <p:cNvPr id="8" name="object 8"/>
          <p:cNvSpPr txBox="1">
            <a:spLocks noGrp="1"/>
          </p:cNvSpPr>
          <p:nvPr>
            <p:ph type="title"/>
          </p:nvPr>
        </p:nvSpPr>
        <p:spPr>
          <a:xfrm>
            <a:off x="6604253" y="3152899"/>
            <a:ext cx="3177922" cy="289823"/>
          </a:xfrm>
          <a:prstGeom prst="rect">
            <a:avLst/>
          </a:prstGeom>
        </p:spPr>
        <p:txBody>
          <a:bodyPr vert="horz" wrap="square" lIns="0" tIns="12700" rIns="0" bIns="0" rtlCol="0" anchor="t">
            <a:spAutoFit/>
          </a:bodyPr>
          <a:lstStyle/>
          <a:p>
            <a:pPr marL="12700">
              <a:spcBef>
                <a:spcPts val="100"/>
              </a:spcBef>
            </a:pPr>
            <a:r>
              <a:rPr sz="1800" b="1" spc="-5" dirty="0">
                <a:solidFill>
                  <a:schemeClr val="tx1"/>
                </a:solidFill>
                <a:latin typeface="Arial"/>
                <a:cs typeface="Arial"/>
              </a:rPr>
              <a:t>Discarded</a:t>
            </a:r>
            <a:r>
              <a:rPr sz="1800" b="1" spc="-50" dirty="0">
                <a:solidFill>
                  <a:schemeClr val="tx1"/>
                </a:solidFill>
                <a:latin typeface="Arial"/>
                <a:cs typeface="Arial"/>
              </a:rPr>
              <a:t> </a:t>
            </a:r>
            <a:r>
              <a:rPr sz="1800" b="1" spc="-5" dirty="0">
                <a:solidFill>
                  <a:schemeClr val="tx1"/>
                </a:solidFill>
                <a:latin typeface="Arial"/>
                <a:cs typeface="Arial"/>
              </a:rPr>
              <a:t>medicines</a:t>
            </a:r>
            <a:endParaRPr sz="1800" b="1" dirty="0">
              <a:solidFill>
                <a:schemeClr val="tx1"/>
              </a:solidFill>
              <a:latin typeface="Arial"/>
              <a:cs typeface="Arial"/>
            </a:endParaRPr>
          </a:p>
        </p:txBody>
      </p:sp>
      <p:sp>
        <p:nvSpPr>
          <p:cNvPr id="9" name="object 9"/>
          <p:cNvSpPr txBox="1"/>
          <p:nvPr/>
        </p:nvSpPr>
        <p:spPr>
          <a:xfrm>
            <a:off x="5682359" y="6329299"/>
            <a:ext cx="4320539" cy="289823"/>
          </a:xfrm>
          <a:prstGeom prst="rect">
            <a:avLst/>
          </a:prstGeom>
        </p:spPr>
        <p:txBody>
          <a:bodyPr vert="horz" wrap="square" lIns="0" tIns="12700" rIns="0" bIns="0" rtlCol="0">
            <a:spAutoFit/>
          </a:bodyPr>
          <a:lstStyle/>
          <a:p>
            <a:pPr marL="12700">
              <a:spcBef>
                <a:spcPts val="100"/>
              </a:spcBef>
            </a:pPr>
            <a:r>
              <a:rPr b="1" spc="-5" dirty="0">
                <a:latin typeface="Arial"/>
                <a:cs typeface="Arial"/>
              </a:rPr>
              <a:t>Solid </a:t>
            </a:r>
            <a:r>
              <a:rPr b="1" spc="-10" dirty="0">
                <a:latin typeface="Arial"/>
                <a:cs typeface="Arial"/>
              </a:rPr>
              <a:t>waste </a:t>
            </a:r>
            <a:r>
              <a:rPr b="1" spc="-5" dirty="0">
                <a:latin typeface="Arial"/>
                <a:cs typeface="Arial"/>
              </a:rPr>
              <a:t>eg: </a:t>
            </a:r>
            <a:r>
              <a:rPr b="1" dirty="0">
                <a:latin typeface="Arial"/>
                <a:cs typeface="Arial"/>
              </a:rPr>
              <a:t>cotton</a:t>
            </a:r>
            <a:r>
              <a:rPr b="1" spc="-10" dirty="0">
                <a:latin typeface="Arial"/>
                <a:cs typeface="Arial"/>
              </a:rPr>
              <a:t> </a:t>
            </a:r>
            <a:r>
              <a:rPr b="1" spc="-15" dirty="0">
                <a:latin typeface="Arial"/>
                <a:cs typeface="Arial"/>
              </a:rPr>
              <a:t>swabs</a:t>
            </a:r>
            <a:endParaRPr b="1" dirty="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401ADC-0FA1-48D7-8793-250724EA06E5}"/>
              </a:ext>
            </a:extLst>
          </p:cNvPr>
          <p:cNvSpPr>
            <a:spLocks noGrp="1"/>
          </p:cNvSpPr>
          <p:nvPr>
            <p:ph idx="1"/>
          </p:nvPr>
        </p:nvSpPr>
        <p:spPr>
          <a:xfrm>
            <a:off x="1103312" y="428626"/>
            <a:ext cx="8946541" cy="5819774"/>
          </a:xfrm>
        </p:spPr>
        <p:txBody>
          <a:bodyPr>
            <a:normAutofit lnSpcReduction="10000"/>
          </a:bodyPr>
          <a:lstStyle/>
          <a:p>
            <a:pPr marL="0" indent="0">
              <a:buNone/>
            </a:pPr>
            <a:r>
              <a:rPr lang="en-IN" sz="3600" b="1" dirty="0"/>
              <a:t>Bio Medical waste consists of</a:t>
            </a:r>
            <a:r>
              <a:rPr lang="en-IN" sz="2800" dirty="0"/>
              <a:t/>
            </a:r>
            <a:br>
              <a:rPr lang="en-IN" sz="2800" dirty="0"/>
            </a:br>
            <a:r>
              <a:rPr lang="en-IN" sz="2800" dirty="0"/>
              <a:t>	• Human anatomical waste like tissues, organs and body parts</a:t>
            </a:r>
            <a:br>
              <a:rPr lang="en-IN" sz="2800" dirty="0"/>
            </a:br>
            <a:r>
              <a:rPr lang="en-IN" sz="2800" dirty="0"/>
              <a:t>	• Animal wastes generated during research from veterinary hospitals</a:t>
            </a:r>
            <a:br>
              <a:rPr lang="en-IN" sz="2800" dirty="0"/>
            </a:br>
            <a:r>
              <a:rPr lang="en-IN" sz="2800" dirty="0"/>
              <a:t>	• Microbiology and biotechnology wastes</a:t>
            </a:r>
            <a:br>
              <a:rPr lang="en-IN" sz="2800" dirty="0"/>
            </a:br>
            <a:r>
              <a:rPr lang="en-IN" sz="2800" dirty="0"/>
              <a:t>	• Waste sharps like hypodermic needles, syringes, scalpels and broken glass</a:t>
            </a:r>
            <a:br>
              <a:rPr lang="en-IN" sz="2800" dirty="0"/>
            </a:br>
            <a:r>
              <a:rPr lang="en-IN" sz="2800" dirty="0"/>
              <a:t>	• Discarded medicines and cytotoxic drugs</a:t>
            </a:r>
            <a:br>
              <a:rPr lang="en-IN" sz="2800" dirty="0"/>
            </a:br>
            <a:r>
              <a:rPr lang="en-IN" sz="2800" dirty="0"/>
              <a:t>	• Soiled waste such as dressing, bandages, plaster casts, material contaminated with blood, tubes and catheters</a:t>
            </a:r>
            <a:br>
              <a:rPr lang="en-IN" sz="2800" dirty="0"/>
            </a:br>
            <a:r>
              <a:rPr lang="en-IN" sz="2800" dirty="0"/>
              <a:t>	• Liquid waste from any of the infected areas</a:t>
            </a:r>
            <a:br>
              <a:rPr lang="en-IN" sz="2800" dirty="0"/>
            </a:br>
            <a:r>
              <a:rPr lang="en-IN" sz="2800" dirty="0"/>
              <a:t>	• Incineration ash and other chemical wastes</a:t>
            </a:r>
          </a:p>
          <a:p>
            <a:endParaRPr lang="en-IN" sz="2800" dirty="0"/>
          </a:p>
        </p:txBody>
      </p:sp>
    </p:spTree>
    <p:extLst>
      <p:ext uri="{BB962C8B-B14F-4D97-AF65-F5344CB8AC3E}">
        <p14:creationId xmlns:p14="http://schemas.microsoft.com/office/powerpoint/2010/main" xmlns="" val="96271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310DC-9183-478D-BE19-23663866C5F8}"/>
              </a:ext>
            </a:extLst>
          </p:cNvPr>
          <p:cNvSpPr>
            <a:spLocks noGrp="1"/>
          </p:cNvSpPr>
          <p:nvPr>
            <p:ph type="title"/>
          </p:nvPr>
        </p:nvSpPr>
        <p:spPr/>
        <p:txBody>
          <a:bodyPr/>
          <a:lstStyle/>
          <a:p>
            <a:pPr algn="ctr"/>
            <a:r>
              <a:rPr lang="en-IN" sz="6000" b="1" spc="-40" dirty="0"/>
              <a:t>Types </a:t>
            </a:r>
            <a:r>
              <a:rPr lang="en-IN" sz="6000" b="1" dirty="0"/>
              <a:t>of</a:t>
            </a:r>
            <a:r>
              <a:rPr lang="en-IN" sz="6000" b="1" spc="-30" dirty="0"/>
              <a:t> </a:t>
            </a:r>
            <a:r>
              <a:rPr lang="en-IN" sz="6000" b="1" spc="-20" dirty="0"/>
              <a:t>infection</a:t>
            </a:r>
            <a:endParaRPr lang="en-IN" sz="6000" b="1" dirty="0"/>
          </a:p>
        </p:txBody>
      </p:sp>
      <p:sp>
        <p:nvSpPr>
          <p:cNvPr id="3" name="Content Placeholder 2">
            <a:extLst>
              <a:ext uri="{FF2B5EF4-FFF2-40B4-BE49-F238E27FC236}">
                <a16:creationId xmlns:a16="http://schemas.microsoft.com/office/drawing/2014/main" xmlns="" id="{DEF3874F-5A00-4998-8836-CC3899C79703}"/>
              </a:ext>
            </a:extLst>
          </p:cNvPr>
          <p:cNvSpPr>
            <a:spLocks noGrp="1"/>
          </p:cNvSpPr>
          <p:nvPr>
            <p:ph idx="1"/>
          </p:nvPr>
        </p:nvSpPr>
        <p:spPr/>
        <p:txBody>
          <a:bodyPr>
            <a:normAutofit/>
          </a:bodyPr>
          <a:lstStyle/>
          <a:p>
            <a:pPr marL="355600" marR="380365">
              <a:lnSpc>
                <a:spcPts val="3460"/>
              </a:lnSpc>
              <a:spcBef>
                <a:spcPts val="535"/>
              </a:spcBef>
              <a:buFont typeface="Arial"/>
              <a:buChar char="•"/>
              <a:tabLst>
                <a:tab pos="355600" algn="l"/>
                <a:tab pos="356235" algn="l"/>
              </a:tabLst>
            </a:pPr>
            <a:r>
              <a:rPr lang="en-US" sz="3200" b="1" spc="-5" dirty="0">
                <a:solidFill>
                  <a:srgbClr val="FF0000"/>
                </a:solidFill>
                <a:latin typeface="Calibri"/>
                <a:cs typeface="Calibri"/>
              </a:rPr>
              <a:t>Colonization </a:t>
            </a:r>
            <a:r>
              <a:rPr lang="en-US" sz="3200" dirty="0">
                <a:latin typeface="Calibri"/>
                <a:cs typeface="Calibri"/>
              </a:rPr>
              <a:t>– </a:t>
            </a:r>
            <a:r>
              <a:rPr lang="en-US" sz="3200" spc="-15" dirty="0">
                <a:latin typeface="Calibri"/>
                <a:cs typeface="Calibri"/>
              </a:rPr>
              <a:t>infection </a:t>
            </a:r>
            <a:r>
              <a:rPr lang="en-US" sz="3200" spc="-10" dirty="0">
                <a:latin typeface="Calibri"/>
                <a:cs typeface="Calibri"/>
              </a:rPr>
              <a:t>present </a:t>
            </a:r>
            <a:r>
              <a:rPr lang="en-US" sz="3200" spc="-5" dirty="0">
                <a:latin typeface="Calibri"/>
                <a:cs typeface="Calibri"/>
              </a:rPr>
              <a:t>on </a:t>
            </a:r>
            <a:r>
              <a:rPr lang="en-US" sz="3200" spc="-15" dirty="0">
                <a:latin typeface="Calibri"/>
                <a:cs typeface="Calibri"/>
              </a:rPr>
              <a:t>surface </a:t>
            </a:r>
            <a:r>
              <a:rPr lang="en-US" sz="3200" spc="-5" dirty="0">
                <a:latin typeface="Calibri"/>
                <a:cs typeface="Calibri"/>
              </a:rPr>
              <a:t>of  body</a:t>
            </a:r>
            <a:r>
              <a:rPr lang="en-US" sz="3200" dirty="0">
                <a:latin typeface="Calibri"/>
                <a:cs typeface="Calibri"/>
              </a:rPr>
              <a:t> –</a:t>
            </a:r>
          </a:p>
          <a:p>
            <a:pPr marL="756285" marR="5080" lvl="1" indent="-286385">
              <a:lnSpc>
                <a:spcPct val="90000"/>
              </a:lnSpc>
              <a:spcBef>
                <a:spcPts val="635"/>
              </a:spcBef>
              <a:buFont typeface="Arial"/>
              <a:buChar char="–"/>
              <a:tabLst>
                <a:tab pos="756920" algn="l"/>
              </a:tabLst>
            </a:pPr>
            <a:r>
              <a:rPr lang="en-US" sz="2800" spc="-15" dirty="0">
                <a:latin typeface="Calibri"/>
                <a:cs typeface="Calibri"/>
              </a:rPr>
              <a:t>Organism </a:t>
            </a:r>
            <a:r>
              <a:rPr lang="en-US" sz="2800" spc="-20" dirty="0">
                <a:latin typeface="Calibri"/>
                <a:cs typeface="Calibri"/>
              </a:rPr>
              <a:t>propagating </a:t>
            </a:r>
            <a:r>
              <a:rPr lang="en-US" sz="2800" spc="-15" dirty="0">
                <a:latin typeface="Calibri"/>
                <a:cs typeface="Calibri"/>
              </a:rPr>
              <a:t>at </a:t>
            </a:r>
            <a:r>
              <a:rPr lang="en-US" sz="2800" spc="-5" dirty="0">
                <a:latin typeface="Calibri"/>
                <a:cs typeface="Calibri"/>
              </a:rPr>
              <a:t>a </a:t>
            </a:r>
            <a:r>
              <a:rPr lang="en-US" sz="2800" spc="-35" dirty="0">
                <a:latin typeface="Calibri"/>
                <a:cs typeface="Calibri"/>
              </a:rPr>
              <a:t>rate </a:t>
            </a:r>
            <a:r>
              <a:rPr lang="en-US" sz="2800" spc="-15" dirty="0">
                <a:latin typeface="Calibri"/>
                <a:cs typeface="Calibri"/>
              </a:rPr>
              <a:t>sufficient </a:t>
            </a:r>
            <a:r>
              <a:rPr lang="en-US" sz="2800" spc="-20" dirty="0">
                <a:latin typeface="Calibri"/>
                <a:cs typeface="Calibri"/>
              </a:rPr>
              <a:t>to  </a:t>
            </a:r>
            <a:r>
              <a:rPr lang="en-US" sz="2800" spc="-15" dirty="0">
                <a:latin typeface="Calibri"/>
                <a:cs typeface="Calibri"/>
              </a:rPr>
              <a:t>maintain </a:t>
            </a:r>
            <a:r>
              <a:rPr lang="en-US" sz="2800" spc="-5" dirty="0">
                <a:latin typeface="Calibri"/>
                <a:cs typeface="Calibri"/>
              </a:rPr>
              <a:t>its </a:t>
            </a:r>
            <a:r>
              <a:rPr lang="en-US" sz="2800" spc="-20" dirty="0">
                <a:latin typeface="Calibri"/>
                <a:cs typeface="Calibri"/>
              </a:rPr>
              <a:t>numbers </a:t>
            </a:r>
            <a:r>
              <a:rPr lang="en-US" sz="2800" spc="-5" dirty="0">
                <a:latin typeface="Calibri"/>
                <a:cs typeface="Calibri"/>
              </a:rPr>
              <a:t>without </a:t>
            </a:r>
            <a:r>
              <a:rPr lang="en-US" sz="2800" spc="-15" dirty="0">
                <a:latin typeface="Calibri"/>
                <a:cs typeface="Calibri"/>
              </a:rPr>
              <a:t>producing </a:t>
            </a:r>
            <a:r>
              <a:rPr lang="en-US" sz="2800" spc="-10" dirty="0">
                <a:latin typeface="Calibri"/>
                <a:cs typeface="Calibri"/>
              </a:rPr>
              <a:t>identifiable  evidence </a:t>
            </a:r>
            <a:r>
              <a:rPr lang="en-US" sz="2800" spc="-5" dirty="0">
                <a:latin typeface="Calibri"/>
                <a:cs typeface="Calibri"/>
              </a:rPr>
              <a:t>of </a:t>
            </a:r>
            <a:r>
              <a:rPr lang="en-US" sz="2800" spc="-20" dirty="0">
                <a:latin typeface="Calibri"/>
                <a:cs typeface="Calibri"/>
              </a:rPr>
              <a:t>any </a:t>
            </a:r>
            <a:r>
              <a:rPr lang="en-US" sz="2800" spc="-10" dirty="0">
                <a:latin typeface="Calibri"/>
                <a:cs typeface="Calibri"/>
              </a:rPr>
              <a:t>reaction </a:t>
            </a:r>
            <a:r>
              <a:rPr lang="en-US" sz="2800" spc="-5" dirty="0">
                <a:latin typeface="Calibri"/>
                <a:cs typeface="Calibri"/>
              </a:rPr>
              <a:t>in</a:t>
            </a:r>
            <a:r>
              <a:rPr lang="en-US" sz="2800" spc="55" dirty="0">
                <a:latin typeface="Calibri"/>
                <a:cs typeface="Calibri"/>
              </a:rPr>
              <a:t> </a:t>
            </a:r>
            <a:r>
              <a:rPr lang="en-US" sz="2800" spc="-15" dirty="0">
                <a:latin typeface="Calibri"/>
                <a:cs typeface="Calibri"/>
              </a:rPr>
              <a:t>host</a:t>
            </a:r>
            <a:endParaRPr lang="en-US" sz="2800" dirty="0">
              <a:latin typeface="Calibri"/>
              <a:cs typeface="Calibri"/>
            </a:endParaRPr>
          </a:p>
          <a:p>
            <a:pPr marL="355600">
              <a:spcBef>
                <a:spcPts val="370"/>
              </a:spcBef>
              <a:buFont typeface="Arial"/>
              <a:buChar char="•"/>
              <a:tabLst>
                <a:tab pos="355600" algn="l"/>
                <a:tab pos="356235" algn="l"/>
              </a:tabLst>
            </a:pPr>
            <a:r>
              <a:rPr lang="en-US" sz="3200" spc="-10" dirty="0">
                <a:solidFill>
                  <a:srgbClr val="FF0000"/>
                </a:solidFill>
                <a:latin typeface="Calibri"/>
                <a:cs typeface="Calibri"/>
              </a:rPr>
              <a:t>Inapparent </a:t>
            </a:r>
            <a:r>
              <a:rPr lang="en-US" sz="3200" spc="-5" dirty="0">
                <a:latin typeface="Calibri"/>
                <a:cs typeface="Calibri"/>
              </a:rPr>
              <a:t>or </a:t>
            </a:r>
            <a:r>
              <a:rPr lang="en-US" sz="3200" spc="-10" dirty="0">
                <a:latin typeface="Calibri"/>
                <a:cs typeface="Calibri"/>
              </a:rPr>
              <a:t>subclinical</a:t>
            </a:r>
            <a:r>
              <a:rPr lang="en-US" sz="3200" spc="40" dirty="0">
                <a:latin typeface="Calibri"/>
                <a:cs typeface="Calibri"/>
              </a:rPr>
              <a:t> </a:t>
            </a:r>
            <a:r>
              <a:rPr lang="en-US" sz="3200" spc="-15" dirty="0">
                <a:latin typeface="Calibri"/>
                <a:cs typeface="Calibri"/>
              </a:rPr>
              <a:t>infection</a:t>
            </a:r>
            <a:endParaRPr lang="en-US" sz="3200" dirty="0">
              <a:latin typeface="Calibri"/>
              <a:cs typeface="Calibri"/>
            </a:endParaRPr>
          </a:p>
          <a:p>
            <a:pPr marL="756285" marR="370840" lvl="1" indent="-286385">
              <a:lnSpc>
                <a:spcPct val="90000"/>
              </a:lnSpc>
              <a:spcBef>
                <a:spcPts val="685"/>
              </a:spcBef>
              <a:buFont typeface="Arial"/>
              <a:buChar char="–"/>
              <a:tabLst>
                <a:tab pos="756920" algn="l"/>
              </a:tabLst>
            </a:pPr>
            <a:r>
              <a:rPr lang="en-US" sz="2800" spc="-15" dirty="0">
                <a:latin typeface="Calibri"/>
                <a:cs typeface="Calibri"/>
              </a:rPr>
              <a:t>organism </a:t>
            </a:r>
            <a:r>
              <a:rPr lang="en-US" sz="2800" spc="-10" dirty="0">
                <a:latin typeface="Calibri"/>
                <a:cs typeface="Calibri"/>
              </a:rPr>
              <a:t>not only multiplying but </a:t>
            </a:r>
            <a:r>
              <a:rPr lang="en-US" sz="2800" spc="-5" dirty="0">
                <a:latin typeface="Calibri"/>
                <a:cs typeface="Calibri"/>
              </a:rPr>
              <a:t>also </a:t>
            </a:r>
            <a:r>
              <a:rPr lang="en-US" sz="2800" spc="-10" dirty="0">
                <a:latin typeface="Calibri"/>
                <a:cs typeface="Calibri"/>
              </a:rPr>
              <a:t>causes </a:t>
            </a:r>
            <a:r>
              <a:rPr lang="en-US" sz="2800" spc="-5" dirty="0">
                <a:latin typeface="Calibri"/>
                <a:cs typeface="Calibri"/>
              </a:rPr>
              <a:t>a  </a:t>
            </a:r>
            <a:r>
              <a:rPr lang="en-US" sz="2800" spc="-10" dirty="0">
                <a:latin typeface="Calibri"/>
                <a:cs typeface="Calibri"/>
              </a:rPr>
              <a:t>measurable reaction that </a:t>
            </a:r>
            <a:r>
              <a:rPr lang="en-US" sz="2800" spc="-5" dirty="0">
                <a:latin typeface="Calibri"/>
                <a:cs typeface="Calibri"/>
              </a:rPr>
              <a:t>is </a:t>
            </a:r>
            <a:r>
              <a:rPr lang="en-US" sz="2800" spc="-15" dirty="0">
                <a:latin typeface="Calibri"/>
                <a:cs typeface="Calibri"/>
              </a:rPr>
              <a:t>however </a:t>
            </a:r>
            <a:r>
              <a:rPr lang="en-US" sz="2800" spc="-10" dirty="0">
                <a:latin typeface="Calibri"/>
                <a:cs typeface="Calibri"/>
              </a:rPr>
              <a:t>not clinically  </a:t>
            </a:r>
            <a:r>
              <a:rPr lang="en-US" sz="2800" spc="-15" dirty="0">
                <a:latin typeface="Calibri"/>
                <a:cs typeface="Calibri"/>
              </a:rPr>
              <a:t>detectable</a:t>
            </a:r>
            <a:endParaRPr lang="en-US" sz="2800" dirty="0">
              <a:latin typeface="Calibri"/>
              <a:cs typeface="Calibri"/>
            </a:endParaRPr>
          </a:p>
          <a:p>
            <a:pPr marL="355600">
              <a:spcBef>
                <a:spcPts val="370"/>
              </a:spcBef>
              <a:buFont typeface="Arial"/>
              <a:buChar char="•"/>
              <a:tabLst>
                <a:tab pos="355600" algn="l"/>
                <a:tab pos="356235" algn="l"/>
              </a:tabLst>
            </a:pPr>
            <a:r>
              <a:rPr lang="en-US" sz="3200" b="1" spc="-10" dirty="0">
                <a:solidFill>
                  <a:srgbClr val="FF0000"/>
                </a:solidFill>
                <a:latin typeface="Calibri"/>
                <a:cs typeface="Calibri"/>
              </a:rPr>
              <a:t>Symptomatic</a:t>
            </a:r>
            <a:r>
              <a:rPr lang="en-US" sz="3200" b="1" spc="-40" dirty="0">
                <a:solidFill>
                  <a:srgbClr val="FF0000"/>
                </a:solidFill>
                <a:latin typeface="Calibri"/>
                <a:cs typeface="Calibri"/>
              </a:rPr>
              <a:t> </a:t>
            </a:r>
            <a:r>
              <a:rPr lang="en-US" sz="3200" b="1" spc="-10" dirty="0">
                <a:solidFill>
                  <a:srgbClr val="FF0000"/>
                </a:solidFill>
                <a:latin typeface="Calibri"/>
                <a:cs typeface="Calibri"/>
              </a:rPr>
              <a:t>infection</a:t>
            </a:r>
            <a:endParaRPr lang="en-US" sz="3200" dirty="0">
              <a:latin typeface="Calibri"/>
              <a:cs typeface="Calibri"/>
            </a:endParaRPr>
          </a:p>
          <a:p>
            <a:pPr marL="756285" lvl="1" indent="-286385">
              <a:lnSpc>
                <a:spcPct val="100000"/>
              </a:lnSpc>
              <a:spcBef>
                <a:spcPts val="350"/>
              </a:spcBef>
              <a:buFont typeface="Arial"/>
              <a:buChar char="–"/>
              <a:tabLst>
                <a:tab pos="756920" algn="l"/>
              </a:tabLst>
            </a:pPr>
            <a:r>
              <a:rPr lang="en-US" sz="2800" spc="-15" dirty="0">
                <a:latin typeface="Calibri"/>
                <a:cs typeface="Calibri"/>
              </a:rPr>
              <a:t>Organism </a:t>
            </a:r>
            <a:r>
              <a:rPr lang="en-US" sz="2800" spc="-10" dirty="0">
                <a:latin typeface="Calibri"/>
                <a:cs typeface="Calibri"/>
              </a:rPr>
              <a:t>causes clinically </a:t>
            </a:r>
            <a:r>
              <a:rPr lang="en-US" sz="2800" spc="-15" dirty="0">
                <a:latin typeface="Calibri"/>
                <a:cs typeface="Calibri"/>
              </a:rPr>
              <a:t>detectable</a:t>
            </a:r>
            <a:r>
              <a:rPr lang="en-US" sz="2800" spc="65" dirty="0">
                <a:latin typeface="Calibri"/>
                <a:cs typeface="Calibri"/>
              </a:rPr>
              <a:t> </a:t>
            </a:r>
            <a:r>
              <a:rPr lang="en-US" sz="2800" spc="-10" dirty="0">
                <a:latin typeface="Calibri"/>
                <a:cs typeface="Calibri"/>
              </a:rPr>
              <a:t>reaction</a:t>
            </a:r>
            <a:endParaRPr lang="en-US" sz="2800" dirty="0">
              <a:latin typeface="Calibri"/>
              <a:cs typeface="Calibri"/>
            </a:endParaRPr>
          </a:p>
          <a:p>
            <a:endParaRPr lang="en-IN" dirty="0"/>
          </a:p>
        </p:txBody>
      </p:sp>
    </p:spTree>
    <p:extLst>
      <p:ext uri="{BB962C8B-B14F-4D97-AF65-F5344CB8AC3E}">
        <p14:creationId xmlns:p14="http://schemas.microsoft.com/office/powerpoint/2010/main" xmlns="" val="190407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FB06E9-0401-425B-ADC3-0C9D5E00D2CA}"/>
              </a:ext>
            </a:extLst>
          </p:cNvPr>
          <p:cNvSpPr>
            <a:spLocks noGrp="1"/>
          </p:cNvSpPr>
          <p:nvPr>
            <p:ph idx="1"/>
          </p:nvPr>
        </p:nvSpPr>
        <p:spPr>
          <a:xfrm>
            <a:off x="1103312" y="438150"/>
            <a:ext cx="9269413" cy="5810249"/>
          </a:xfrm>
        </p:spPr>
        <p:txBody>
          <a:bodyPr/>
          <a:lstStyle/>
          <a:p>
            <a:pPr marL="0" indent="0">
              <a:buNone/>
            </a:pPr>
            <a:r>
              <a:rPr lang="en-IN" sz="3200" b="1" dirty="0"/>
              <a:t>Need of biomedical waste management in hospitals….</a:t>
            </a:r>
            <a:r>
              <a:rPr lang="en-IN" dirty="0"/>
              <a:t/>
            </a:r>
            <a:br>
              <a:rPr lang="en-IN" dirty="0"/>
            </a:br>
            <a:r>
              <a:rPr lang="en-IN" dirty="0"/>
              <a:t>	</a:t>
            </a:r>
          </a:p>
          <a:p>
            <a:pPr marL="0" indent="0">
              <a:buNone/>
            </a:pPr>
            <a:r>
              <a:rPr lang="en-IN" sz="2400" dirty="0"/>
              <a:t>The reasons due to which there is great need of management of hospitals waste such as:</a:t>
            </a:r>
            <a:br>
              <a:rPr lang="en-IN" sz="2400" dirty="0"/>
            </a:br>
            <a:r>
              <a:rPr lang="en-IN" sz="2400" dirty="0"/>
              <a:t>		• Injuries from sharps leading to infection to all categories of hospital personnel and waste handlers</a:t>
            </a:r>
            <a:br>
              <a:rPr lang="en-IN" sz="2400" dirty="0"/>
            </a:br>
            <a:r>
              <a:rPr lang="en-IN" sz="2400" dirty="0"/>
              <a:t>		• nosocomial infections in patients from poor infection control practices and poor waste management.</a:t>
            </a:r>
            <a:br>
              <a:rPr lang="en-IN" sz="2400" dirty="0"/>
            </a:br>
            <a:r>
              <a:rPr lang="en-IN" sz="2400" dirty="0"/>
              <a:t>		• Risk of infection outside the hospital for waste handlers and scavengers and sometimes general public living in the vicinity of hospitals.</a:t>
            </a:r>
            <a:br>
              <a:rPr lang="en-IN" sz="2400" dirty="0"/>
            </a:br>
            <a:endParaRPr lang="en-IN" dirty="0"/>
          </a:p>
        </p:txBody>
      </p:sp>
    </p:spTree>
    <p:extLst>
      <p:ext uri="{BB962C8B-B14F-4D97-AF65-F5344CB8AC3E}">
        <p14:creationId xmlns:p14="http://schemas.microsoft.com/office/powerpoint/2010/main" xmlns="" val="3649392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1C2AF5-5B97-40B3-B1F4-3F0F9CB00282}"/>
              </a:ext>
            </a:extLst>
          </p:cNvPr>
          <p:cNvSpPr>
            <a:spLocks noGrp="1"/>
          </p:cNvSpPr>
          <p:nvPr>
            <p:ph idx="1"/>
          </p:nvPr>
        </p:nvSpPr>
        <p:spPr>
          <a:xfrm>
            <a:off x="1103312" y="542926"/>
            <a:ext cx="8946541" cy="5705474"/>
          </a:xfrm>
        </p:spPr>
        <p:txBody>
          <a:bodyPr/>
          <a:lstStyle/>
          <a:p>
            <a:pPr marL="0" indent="0">
              <a:buNone/>
            </a:pPr>
            <a:r>
              <a:rPr lang="en-IN" dirty="0"/>
              <a:t>	</a:t>
            </a:r>
            <a:r>
              <a:rPr lang="en-IN" sz="2800" dirty="0"/>
              <a:t>• Risk associated with hazardous chemicals, drugs to persons handling wastes</a:t>
            </a:r>
            <a:br>
              <a:rPr lang="en-IN" sz="2800" dirty="0"/>
            </a:br>
            <a:r>
              <a:rPr lang="en-IN" sz="2800" dirty="0"/>
              <a:t>	• “Disposable” being repacked and sold by unscrupulous elements without even being washed.</a:t>
            </a:r>
            <a:br>
              <a:rPr lang="en-IN" sz="2800" dirty="0"/>
            </a:br>
            <a:r>
              <a:rPr lang="en-IN" sz="2800" dirty="0"/>
              <a:t>	• Drugs which have been disposed of, being repacked and sold off to unsuspecting buyers.</a:t>
            </a:r>
            <a:br>
              <a:rPr lang="en-IN" sz="2800" dirty="0"/>
            </a:br>
            <a:r>
              <a:rPr lang="en-IN" sz="2800" dirty="0"/>
              <a:t>	• Risk of air, water and soil pollution directly due to waste, or due to defective incineration emissions and ash.</a:t>
            </a:r>
            <a:endParaRPr lang="en-IN" dirty="0"/>
          </a:p>
        </p:txBody>
      </p:sp>
    </p:spTree>
    <p:extLst>
      <p:ext uri="{BB962C8B-B14F-4D97-AF65-F5344CB8AC3E}">
        <p14:creationId xmlns:p14="http://schemas.microsoft.com/office/powerpoint/2010/main" xmlns="" val="4269606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CAA20F1-5581-4EE1-845C-54FBD0F42322}"/>
              </a:ext>
            </a:extLst>
          </p:cNvPr>
          <p:cNvPicPr>
            <a:picLocks noGrp="1" noChangeAspect="1"/>
          </p:cNvPicPr>
          <p:nvPr>
            <p:ph idx="1"/>
          </p:nvPr>
        </p:nvPicPr>
        <p:blipFill>
          <a:blip r:embed="rId2"/>
          <a:stretch>
            <a:fillRect/>
          </a:stretch>
        </p:blipFill>
        <p:spPr>
          <a:xfrm>
            <a:off x="1096012" y="1323975"/>
            <a:ext cx="9520710" cy="4752975"/>
          </a:xfrm>
          <a:prstGeom prst="rect">
            <a:avLst/>
          </a:prstGeom>
        </p:spPr>
      </p:pic>
      <p:sp>
        <p:nvSpPr>
          <p:cNvPr id="6" name="Rectangle 5">
            <a:extLst>
              <a:ext uri="{FF2B5EF4-FFF2-40B4-BE49-F238E27FC236}">
                <a16:creationId xmlns:a16="http://schemas.microsoft.com/office/drawing/2014/main" xmlns="" id="{E0D44877-0878-4136-BDE3-89B623533165}"/>
              </a:ext>
            </a:extLst>
          </p:cNvPr>
          <p:cNvSpPr/>
          <p:nvPr/>
        </p:nvSpPr>
        <p:spPr>
          <a:xfrm>
            <a:off x="739935" y="386834"/>
            <a:ext cx="10232865" cy="769441"/>
          </a:xfrm>
          <a:prstGeom prst="rect">
            <a:avLst/>
          </a:prstGeom>
        </p:spPr>
        <p:txBody>
          <a:bodyPr wrap="square">
            <a:spAutoFit/>
          </a:bodyPr>
          <a:lstStyle/>
          <a:p>
            <a:pPr algn="ctr"/>
            <a:r>
              <a:rPr lang="en-US" sz="4400" b="1" dirty="0">
                <a:ln w="0"/>
                <a:effectLst>
                  <a:outerShdw blurRad="38100" dist="19050" dir="2700000" algn="tl" rotWithShape="0">
                    <a:schemeClr val="dk1">
                      <a:alpha val="40000"/>
                    </a:schemeClr>
                  </a:outerShdw>
                </a:effectLst>
              </a:rPr>
              <a:t>NEED OF BIOMEDICAL WASTE</a:t>
            </a:r>
          </a:p>
        </p:txBody>
      </p:sp>
    </p:spTree>
    <p:extLst>
      <p:ext uri="{BB962C8B-B14F-4D97-AF65-F5344CB8AC3E}">
        <p14:creationId xmlns:p14="http://schemas.microsoft.com/office/powerpoint/2010/main" xmlns="" val="4147390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DDC0B-F2DF-4C4B-B2F9-041651D43447}"/>
              </a:ext>
            </a:extLst>
          </p:cNvPr>
          <p:cNvSpPr>
            <a:spLocks noGrp="1"/>
          </p:cNvSpPr>
          <p:nvPr>
            <p:ph type="title"/>
          </p:nvPr>
        </p:nvSpPr>
        <p:spPr/>
        <p:txBody>
          <a:bodyPr/>
          <a:lstStyle/>
          <a:p>
            <a:r>
              <a:rPr lang="en-IN" sz="5400" b="1" dirty="0"/>
              <a:t>Types of hospital waste</a:t>
            </a:r>
          </a:p>
        </p:txBody>
      </p:sp>
      <p:sp>
        <p:nvSpPr>
          <p:cNvPr id="3" name="Content Placeholder 2">
            <a:extLst>
              <a:ext uri="{FF2B5EF4-FFF2-40B4-BE49-F238E27FC236}">
                <a16:creationId xmlns:a16="http://schemas.microsoft.com/office/drawing/2014/main" xmlns="" id="{89A447B4-1F3D-46D8-8B14-E9F5528600FA}"/>
              </a:ext>
            </a:extLst>
          </p:cNvPr>
          <p:cNvSpPr>
            <a:spLocks noGrp="1"/>
          </p:cNvSpPr>
          <p:nvPr>
            <p:ph idx="1"/>
          </p:nvPr>
        </p:nvSpPr>
        <p:spPr>
          <a:xfrm>
            <a:off x="645132" y="1638300"/>
            <a:ext cx="9404722" cy="4610099"/>
          </a:xfrm>
        </p:spPr>
        <p:txBody>
          <a:bodyPr>
            <a:normAutofit/>
          </a:bodyPr>
          <a:lstStyle/>
          <a:p>
            <a:pPr marL="0" indent="0">
              <a:buNone/>
            </a:pPr>
            <a:r>
              <a:rPr lang="en-IN" sz="3200" dirty="0"/>
              <a:t>1) NON – HAZARDOUS WASTE </a:t>
            </a:r>
          </a:p>
          <a:p>
            <a:pPr marL="0" indent="0">
              <a:buNone/>
            </a:pPr>
            <a:r>
              <a:rPr lang="en-IN" sz="3200" dirty="0"/>
              <a:t>2) HAZARDOUS WASTE </a:t>
            </a:r>
          </a:p>
          <a:p>
            <a:pPr marL="0" indent="0">
              <a:buNone/>
            </a:pPr>
            <a:r>
              <a:rPr lang="en-IN" sz="3200" dirty="0"/>
              <a:t>	A) POTENTIALLY INFECTIOUS WASTE</a:t>
            </a:r>
          </a:p>
          <a:p>
            <a:pPr marL="0" indent="0">
              <a:buNone/>
            </a:pPr>
            <a:r>
              <a:rPr lang="en-IN" sz="3200" dirty="0"/>
              <a:t>	B) POTENTIALLY TOXIC WASTE  </a:t>
            </a:r>
          </a:p>
        </p:txBody>
      </p:sp>
    </p:spTree>
    <p:extLst>
      <p:ext uri="{BB962C8B-B14F-4D97-AF65-F5344CB8AC3E}">
        <p14:creationId xmlns:p14="http://schemas.microsoft.com/office/powerpoint/2010/main" xmlns="" val="8802714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E948AF-1164-46D5-A599-37249F936F95}"/>
              </a:ext>
            </a:extLst>
          </p:cNvPr>
          <p:cNvSpPr>
            <a:spLocks noGrp="1"/>
          </p:cNvSpPr>
          <p:nvPr>
            <p:ph idx="1"/>
          </p:nvPr>
        </p:nvSpPr>
        <p:spPr>
          <a:xfrm>
            <a:off x="1103312" y="800100"/>
            <a:ext cx="8946541" cy="5448299"/>
          </a:xfrm>
        </p:spPr>
        <p:txBody>
          <a:bodyPr>
            <a:normAutofit fontScale="77500" lnSpcReduction="20000"/>
          </a:bodyPr>
          <a:lstStyle/>
          <a:p>
            <a:pPr marL="0" indent="0">
              <a:buNone/>
            </a:pPr>
            <a:r>
              <a:rPr lang="en-IN" sz="3300" dirty="0"/>
              <a:t>1) </a:t>
            </a:r>
            <a:r>
              <a:rPr lang="en-IN" sz="3300" u="sng" dirty="0"/>
              <a:t>NON – HAZARDOUS WASTE</a:t>
            </a:r>
          </a:p>
          <a:p>
            <a:pPr marL="0" indent="0">
              <a:buNone/>
            </a:pPr>
            <a:r>
              <a:rPr lang="en-IN" sz="3300" dirty="0"/>
              <a:t>		</a:t>
            </a:r>
            <a:r>
              <a:rPr lang="en-IN" sz="2800" dirty="0"/>
              <a:t>It incudes kitchen waste, general office waste, (stationary, wrappers, papers, newspapers, bouquets) etc…</a:t>
            </a:r>
          </a:p>
          <a:p>
            <a:pPr marL="0" indent="0">
              <a:buNone/>
            </a:pPr>
            <a:r>
              <a:rPr lang="en-IN" sz="3300" dirty="0"/>
              <a:t>2) </a:t>
            </a:r>
            <a:r>
              <a:rPr lang="en-IN" sz="3300" u="sng" dirty="0"/>
              <a:t>HAZARDOUS WASTE</a:t>
            </a:r>
          </a:p>
          <a:p>
            <a:pPr marL="0" indent="0">
              <a:buNone/>
            </a:pPr>
            <a:r>
              <a:rPr lang="en-IN" sz="3300" dirty="0"/>
              <a:t>	</a:t>
            </a:r>
            <a:r>
              <a:rPr lang="en-IN" sz="2800" dirty="0"/>
              <a:t>	This waste is dangerous e.g. blood, body fluids, chemicals, toxic drugs…</a:t>
            </a:r>
          </a:p>
          <a:p>
            <a:pPr marL="0" indent="0">
              <a:buNone/>
            </a:pPr>
            <a:r>
              <a:rPr lang="en-IN" sz="2800" dirty="0"/>
              <a:t>	A) Potentially infectious waste includes dressings soiled with blood, pus, body fluids, laboratory samples, syringes, needles, sharp instruments, placenta, tissues, limb, organs etc…</a:t>
            </a:r>
          </a:p>
          <a:p>
            <a:pPr marL="0" indent="0">
              <a:buNone/>
            </a:pPr>
            <a:r>
              <a:rPr lang="en-IN" sz="2800" dirty="0"/>
              <a:t>	b) Potentially toxic wastes include radioactive waste (liquids, solids) chemical waste (toxics, corrosive and inflammable), pharmaceutical waste (expired drugs).     </a:t>
            </a:r>
          </a:p>
          <a:p>
            <a:pPr marL="0" indent="0">
              <a:buNone/>
            </a:pPr>
            <a:r>
              <a:rPr lang="en-IN" sz="2800" dirty="0"/>
              <a:t>		</a:t>
            </a:r>
          </a:p>
          <a:p>
            <a:pPr marL="0" indent="0">
              <a:buNone/>
            </a:pPr>
            <a:r>
              <a:rPr lang="en-IN" dirty="0"/>
              <a:t>	</a:t>
            </a:r>
          </a:p>
        </p:txBody>
      </p:sp>
    </p:spTree>
    <p:extLst>
      <p:ext uri="{BB962C8B-B14F-4D97-AF65-F5344CB8AC3E}">
        <p14:creationId xmlns:p14="http://schemas.microsoft.com/office/powerpoint/2010/main" xmlns="" val="2212410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731AC9-2CA1-442D-B4D1-96A7B8055BA1}"/>
              </a:ext>
            </a:extLst>
          </p:cNvPr>
          <p:cNvSpPr>
            <a:spLocks noGrp="1"/>
          </p:cNvSpPr>
          <p:nvPr>
            <p:ph idx="1"/>
          </p:nvPr>
        </p:nvSpPr>
        <p:spPr>
          <a:xfrm>
            <a:off x="645132" y="523876"/>
            <a:ext cx="9404722" cy="5724524"/>
          </a:xfrm>
        </p:spPr>
        <p:txBody>
          <a:bodyPr>
            <a:normAutofit/>
          </a:bodyPr>
          <a:lstStyle/>
          <a:p>
            <a:pPr marL="0" indent="0">
              <a:buNone/>
            </a:pPr>
            <a:r>
              <a:rPr lang="en-IN" sz="3200" b="1" dirty="0"/>
              <a:t>Health Hazards of Healthcare Waste</a:t>
            </a:r>
            <a:r>
              <a:rPr lang="en-IN" sz="3200" dirty="0"/>
              <a:t/>
            </a:r>
            <a:br>
              <a:rPr lang="en-IN" sz="3200" dirty="0"/>
            </a:br>
            <a:r>
              <a:rPr lang="en-IN" dirty="0"/>
              <a:t>• </a:t>
            </a:r>
            <a:r>
              <a:rPr lang="en-IN" sz="2800" dirty="0"/>
              <a:t>It contains:</a:t>
            </a:r>
            <a:br>
              <a:rPr lang="en-IN" sz="2800" dirty="0"/>
            </a:br>
            <a:r>
              <a:rPr lang="en-IN" sz="2800" dirty="0"/>
              <a:t>	</a:t>
            </a:r>
            <a:r>
              <a:rPr lang="en-IN" dirty="0"/>
              <a:t>– Infectious agents</a:t>
            </a:r>
            <a:br>
              <a:rPr lang="en-IN" dirty="0"/>
            </a:br>
            <a:r>
              <a:rPr lang="en-IN" dirty="0"/>
              <a:t>	– Toxic chemicals</a:t>
            </a:r>
            <a:br>
              <a:rPr lang="en-IN" dirty="0"/>
            </a:br>
            <a:r>
              <a:rPr lang="en-IN" dirty="0"/>
              <a:t>	– Sharps</a:t>
            </a:r>
            <a:br>
              <a:rPr lang="en-IN" dirty="0"/>
            </a:br>
            <a:r>
              <a:rPr lang="en-IN" dirty="0"/>
              <a:t>	– Genotoxic material</a:t>
            </a:r>
            <a:br>
              <a:rPr lang="en-IN" dirty="0"/>
            </a:br>
            <a:r>
              <a:rPr lang="en-IN" dirty="0"/>
              <a:t>	– Radio-active material</a:t>
            </a:r>
          </a:p>
          <a:p>
            <a:pPr marL="0" indent="0">
              <a:buNone/>
            </a:pPr>
            <a:r>
              <a:rPr lang="en-IN" sz="2800" dirty="0"/>
              <a:t>• Main groups at risk are:</a:t>
            </a:r>
            <a:r>
              <a:rPr lang="en-IN" dirty="0"/>
              <a:t/>
            </a:r>
            <a:br>
              <a:rPr lang="en-IN" dirty="0"/>
            </a:br>
            <a:r>
              <a:rPr lang="en-IN" dirty="0"/>
              <a:t>	– Doctors, nurses and paramedical workers</a:t>
            </a:r>
            <a:br>
              <a:rPr lang="en-IN" dirty="0"/>
            </a:br>
            <a:r>
              <a:rPr lang="en-IN" dirty="0"/>
              <a:t>	– Patients in health-care establishments</a:t>
            </a:r>
            <a:br>
              <a:rPr lang="en-IN" dirty="0"/>
            </a:br>
            <a:r>
              <a:rPr lang="en-IN" dirty="0"/>
              <a:t>	– Visitors to health-care establishments</a:t>
            </a:r>
          </a:p>
          <a:p>
            <a:pPr marL="0" indent="0">
              <a:buNone/>
            </a:pPr>
            <a:r>
              <a:rPr lang="en-IN" dirty="0"/>
              <a:t>	– Workers in allied services e.g. laundry, waste handling and transportation and</a:t>
            </a:r>
            <a:br>
              <a:rPr lang="en-IN" dirty="0"/>
            </a:br>
            <a:r>
              <a:rPr lang="en-IN" dirty="0"/>
              <a:t>	– Workers in waste disposal facilities (including rag pickers)e.g. landfills and incinerators.</a:t>
            </a:r>
          </a:p>
          <a:p>
            <a:pPr marL="0" indent="0">
              <a:buNone/>
            </a:pPr>
            <a:endParaRPr lang="en-IN" dirty="0"/>
          </a:p>
        </p:txBody>
      </p:sp>
    </p:spTree>
    <p:extLst>
      <p:ext uri="{BB962C8B-B14F-4D97-AF65-F5344CB8AC3E}">
        <p14:creationId xmlns:p14="http://schemas.microsoft.com/office/powerpoint/2010/main" xmlns="" val="3232385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954ED5-2107-4087-9183-38B9F74D7480}"/>
              </a:ext>
            </a:extLst>
          </p:cNvPr>
          <p:cNvSpPr>
            <a:spLocks noGrp="1"/>
          </p:cNvSpPr>
          <p:nvPr>
            <p:ph idx="1"/>
          </p:nvPr>
        </p:nvSpPr>
        <p:spPr>
          <a:xfrm>
            <a:off x="1103312" y="695326"/>
            <a:ext cx="8946541" cy="5553074"/>
          </a:xfrm>
        </p:spPr>
        <p:txBody>
          <a:bodyPr/>
          <a:lstStyle/>
          <a:p>
            <a:pPr marL="0" indent="0">
              <a:buNone/>
            </a:pPr>
            <a:r>
              <a:rPr lang="en-IN" sz="3600" b="1" dirty="0"/>
              <a:t>Segregation</a:t>
            </a:r>
            <a:r>
              <a:rPr lang="en-IN" sz="3600" dirty="0"/>
              <a:t/>
            </a:r>
            <a:br>
              <a:rPr lang="en-IN" sz="3600" dirty="0"/>
            </a:br>
            <a:r>
              <a:rPr lang="en-IN" sz="3600" dirty="0"/>
              <a:t>	</a:t>
            </a:r>
            <a:r>
              <a:rPr lang="en-IN" sz="2400" dirty="0"/>
              <a:t>• Segregation refers to the basic separation of different categories of waste generated at source.</a:t>
            </a:r>
            <a:br>
              <a:rPr lang="en-IN" sz="2400" dirty="0"/>
            </a:br>
            <a:r>
              <a:rPr lang="en-IN" sz="2400" dirty="0"/>
              <a:t>	• Segregation is the most crucial step in bio-medical waste management.</a:t>
            </a:r>
            <a:br>
              <a:rPr lang="en-IN" sz="2400" dirty="0"/>
            </a:br>
            <a:r>
              <a:rPr lang="en-IN" sz="2400" dirty="0"/>
              <a:t>	• Effective segregation alone can ensure effective bio-medical waste management.</a:t>
            </a:r>
            <a:br>
              <a:rPr lang="en-IN" sz="2400" dirty="0"/>
            </a:br>
            <a:r>
              <a:rPr lang="en-IN" sz="2400" dirty="0"/>
              <a:t>	• The BMWs must be segregated in accordance to guidelines laid down under schedule 1 of BMW Rules, 1998 (i.e. categories 1 – 10).</a:t>
            </a:r>
          </a:p>
          <a:p>
            <a:pPr marL="0" indent="0">
              <a:buNone/>
            </a:pPr>
            <a:endParaRPr lang="en-IN" dirty="0"/>
          </a:p>
        </p:txBody>
      </p:sp>
    </p:spTree>
    <p:extLst>
      <p:ext uri="{BB962C8B-B14F-4D97-AF65-F5344CB8AC3E}">
        <p14:creationId xmlns:p14="http://schemas.microsoft.com/office/powerpoint/2010/main" xmlns="" val="1085419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AD16D2A-B68A-4C84-BBDB-5868D835C3C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8150" y="390525"/>
            <a:ext cx="9867900" cy="5910613"/>
          </a:xfrm>
          <a:prstGeom prst="rect">
            <a:avLst/>
          </a:prstGeom>
        </p:spPr>
      </p:pic>
    </p:spTree>
    <p:extLst>
      <p:ext uri="{BB962C8B-B14F-4D97-AF65-F5344CB8AC3E}">
        <p14:creationId xmlns:p14="http://schemas.microsoft.com/office/powerpoint/2010/main" xmlns="" val="1430805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6078983" y="149606"/>
            <a:ext cx="191135" cy="258445"/>
          </a:xfrm>
          <a:custGeom>
            <a:avLst/>
            <a:gdLst/>
            <a:ahLst/>
            <a:cxnLst/>
            <a:rect l="l" t="t" r="r" b="b"/>
            <a:pathLst>
              <a:path w="191135" h="258445">
                <a:moveTo>
                  <a:pt x="15493" y="0"/>
                </a:moveTo>
                <a:lnTo>
                  <a:pt x="82041" y="0"/>
                </a:lnTo>
                <a:lnTo>
                  <a:pt x="88772" y="0"/>
                </a:lnTo>
                <a:lnTo>
                  <a:pt x="94360" y="126"/>
                </a:lnTo>
                <a:lnTo>
                  <a:pt x="98678" y="380"/>
                </a:lnTo>
                <a:lnTo>
                  <a:pt x="103123" y="635"/>
                </a:lnTo>
                <a:lnTo>
                  <a:pt x="107060" y="1016"/>
                </a:lnTo>
                <a:lnTo>
                  <a:pt x="146812" y="12573"/>
                </a:lnTo>
                <a:lnTo>
                  <a:pt x="159638" y="22987"/>
                </a:lnTo>
                <a:lnTo>
                  <a:pt x="165353" y="28701"/>
                </a:lnTo>
                <a:lnTo>
                  <a:pt x="177418" y="70485"/>
                </a:lnTo>
                <a:lnTo>
                  <a:pt x="177418" y="79121"/>
                </a:lnTo>
                <a:lnTo>
                  <a:pt x="164464" y="113029"/>
                </a:lnTo>
                <a:lnTo>
                  <a:pt x="160273" y="118618"/>
                </a:lnTo>
                <a:lnTo>
                  <a:pt x="155066" y="123444"/>
                </a:lnTo>
                <a:lnTo>
                  <a:pt x="148843" y="127508"/>
                </a:lnTo>
                <a:lnTo>
                  <a:pt x="142620" y="131699"/>
                </a:lnTo>
                <a:lnTo>
                  <a:pt x="135508" y="135000"/>
                </a:lnTo>
                <a:lnTo>
                  <a:pt x="127507" y="137541"/>
                </a:lnTo>
                <a:lnTo>
                  <a:pt x="131317" y="139319"/>
                </a:lnTo>
                <a:lnTo>
                  <a:pt x="135000" y="141604"/>
                </a:lnTo>
                <a:lnTo>
                  <a:pt x="138302" y="144272"/>
                </a:lnTo>
                <a:lnTo>
                  <a:pt x="141731" y="146939"/>
                </a:lnTo>
                <a:lnTo>
                  <a:pt x="164083" y="183261"/>
                </a:lnTo>
                <a:lnTo>
                  <a:pt x="185800" y="233807"/>
                </a:lnTo>
                <a:lnTo>
                  <a:pt x="187705" y="238887"/>
                </a:lnTo>
                <a:lnTo>
                  <a:pt x="189102" y="242570"/>
                </a:lnTo>
                <a:lnTo>
                  <a:pt x="189737" y="244856"/>
                </a:lnTo>
                <a:lnTo>
                  <a:pt x="190372" y="247269"/>
                </a:lnTo>
                <a:lnTo>
                  <a:pt x="190753" y="249047"/>
                </a:lnTo>
                <a:lnTo>
                  <a:pt x="190753" y="250317"/>
                </a:lnTo>
                <a:lnTo>
                  <a:pt x="190753" y="251841"/>
                </a:lnTo>
                <a:lnTo>
                  <a:pt x="190500" y="252984"/>
                </a:lnTo>
                <a:lnTo>
                  <a:pt x="189864" y="254000"/>
                </a:lnTo>
                <a:lnTo>
                  <a:pt x="189356" y="255016"/>
                </a:lnTo>
                <a:lnTo>
                  <a:pt x="177418" y="257937"/>
                </a:lnTo>
                <a:lnTo>
                  <a:pt x="173608" y="258191"/>
                </a:lnTo>
                <a:lnTo>
                  <a:pt x="168275" y="258318"/>
                </a:lnTo>
                <a:lnTo>
                  <a:pt x="161670" y="258318"/>
                </a:lnTo>
                <a:lnTo>
                  <a:pt x="156082" y="258318"/>
                </a:lnTo>
                <a:lnTo>
                  <a:pt x="136525" y="253619"/>
                </a:lnTo>
                <a:lnTo>
                  <a:pt x="135635" y="252476"/>
                </a:lnTo>
                <a:lnTo>
                  <a:pt x="135000" y="251206"/>
                </a:lnTo>
                <a:lnTo>
                  <a:pt x="134492" y="249555"/>
                </a:lnTo>
                <a:lnTo>
                  <a:pt x="111378" y="192150"/>
                </a:lnTo>
                <a:lnTo>
                  <a:pt x="108712" y="185674"/>
                </a:lnTo>
                <a:lnTo>
                  <a:pt x="105917" y="179832"/>
                </a:lnTo>
                <a:lnTo>
                  <a:pt x="103250" y="174878"/>
                </a:lnTo>
                <a:lnTo>
                  <a:pt x="100583" y="169799"/>
                </a:lnTo>
                <a:lnTo>
                  <a:pt x="74040" y="152019"/>
                </a:lnTo>
                <a:lnTo>
                  <a:pt x="68579" y="152019"/>
                </a:lnTo>
                <a:lnTo>
                  <a:pt x="52196" y="152019"/>
                </a:lnTo>
                <a:lnTo>
                  <a:pt x="52196" y="249936"/>
                </a:lnTo>
                <a:lnTo>
                  <a:pt x="52196" y="251333"/>
                </a:lnTo>
                <a:lnTo>
                  <a:pt x="51815" y="252476"/>
                </a:lnTo>
                <a:lnTo>
                  <a:pt x="50926" y="253492"/>
                </a:lnTo>
                <a:lnTo>
                  <a:pt x="50037" y="254635"/>
                </a:lnTo>
                <a:lnTo>
                  <a:pt x="48640" y="255397"/>
                </a:lnTo>
                <a:lnTo>
                  <a:pt x="46608" y="256159"/>
                </a:lnTo>
                <a:lnTo>
                  <a:pt x="44703" y="256794"/>
                </a:lnTo>
                <a:lnTo>
                  <a:pt x="42037" y="257302"/>
                </a:lnTo>
                <a:lnTo>
                  <a:pt x="38734" y="257683"/>
                </a:lnTo>
                <a:lnTo>
                  <a:pt x="35432" y="258064"/>
                </a:lnTo>
                <a:lnTo>
                  <a:pt x="31114" y="258318"/>
                </a:lnTo>
                <a:lnTo>
                  <a:pt x="26034" y="258318"/>
                </a:lnTo>
                <a:lnTo>
                  <a:pt x="20954" y="258318"/>
                </a:lnTo>
                <a:lnTo>
                  <a:pt x="1142" y="253492"/>
                </a:lnTo>
                <a:lnTo>
                  <a:pt x="380" y="252476"/>
                </a:lnTo>
                <a:lnTo>
                  <a:pt x="0" y="251333"/>
                </a:lnTo>
                <a:lnTo>
                  <a:pt x="0" y="249936"/>
                </a:lnTo>
                <a:lnTo>
                  <a:pt x="0" y="16510"/>
                </a:lnTo>
                <a:lnTo>
                  <a:pt x="0" y="10668"/>
                </a:lnTo>
                <a:lnTo>
                  <a:pt x="1523" y="6476"/>
                </a:lnTo>
                <a:lnTo>
                  <a:pt x="4444" y="3937"/>
                </a:lnTo>
                <a:lnTo>
                  <a:pt x="7492" y="1270"/>
                </a:lnTo>
                <a:lnTo>
                  <a:pt x="11048" y="0"/>
                </a:lnTo>
                <a:lnTo>
                  <a:pt x="15493" y="0"/>
                </a:lnTo>
                <a:close/>
              </a:path>
            </a:pathLst>
          </a:custGeom>
          <a:ln w="9144">
            <a:solidFill>
              <a:srgbClr val="5C4379"/>
            </a:solidFill>
          </a:ln>
        </p:spPr>
        <p:txBody>
          <a:bodyPr wrap="square" lIns="0" tIns="0" rIns="0" bIns="0" rtlCol="0"/>
          <a:lstStyle/>
          <a:p>
            <a:endParaRPr/>
          </a:p>
        </p:txBody>
      </p:sp>
      <p:sp>
        <p:nvSpPr>
          <p:cNvPr id="17" name="object 17"/>
          <p:cNvSpPr/>
          <p:nvPr/>
        </p:nvSpPr>
        <p:spPr>
          <a:xfrm>
            <a:off x="5618734" y="149606"/>
            <a:ext cx="144780" cy="258445"/>
          </a:xfrm>
          <a:custGeom>
            <a:avLst/>
            <a:gdLst/>
            <a:ahLst/>
            <a:cxnLst/>
            <a:rect l="l" t="t" r="r" b="b"/>
            <a:pathLst>
              <a:path w="144779" h="258445">
                <a:moveTo>
                  <a:pt x="15493" y="0"/>
                </a:moveTo>
                <a:lnTo>
                  <a:pt x="136525" y="0"/>
                </a:lnTo>
                <a:lnTo>
                  <a:pt x="137667" y="0"/>
                </a:lnTo>
                <a:lnTo>
                  <a:pt x="138683" y="380"/>
                </a:lnTo>
                <a:lnTo>
                  <a:pt x="139700" y="1143"/>
                </a:lnTo>
                <a:lnTo>
                  <a:pt x="140588" y="1777"/>
                </a:lnTo>
                <a:lnTo>
                  <a:pt x="141350" y="3048"/>
                </a:lnTo>
                <a:lnTo>
                  <a:pt x="142112" y="4699"/>
                </a:lnTo>
                <a:lnTo>
                  <a:pt x="142875" y="6350"/>
                </a:lnTo>
                <a:lnTo>
                  <a:pt x="143382" y="8509"/>
                </a:lnTo>
                <a:lnTo>
                  <a:pt x="143763" y="11302"/>
                </a:lnTo>
                <a:lnTo>
                  <a:pt x="144017" y="14097"/>
                </a:lnTo>
                <a:lnTo>
                  <a:pt x="144271" y="17525"/>
                </a:lnTo>
                <a:lnTo>
                  <a:pt x="144271" y="21463"/>
                </a:lnTo>
                <a:lnTo>
                  <a:pt x="144271" y="25400"/>
                </a:lnTo>
                <a:lnTo>
                  <a:pt x="137667" y="42672"/>
                </a:lnTo>
                <a:lnTo>
                  <a:pt x="136525" y="42672"/>
                </a:lnTo>
                <a:lnTo>
                  <a:pt x="52450" y="42672"/>
                </a:lnTo>
                <a:lnTo>
                  <a:pt x="52450" y="111887"/>
                </a:lnTo>
                <a:lnTo>
                  <a:pt x="131317" y="111887"/>
                </a:lnTo>
                <a:lnTo>
                  <a:pt x="132461" y="111887"/>
                </a:lnTo>
                <a:lnTo>
                  <a:pt x="133603" y="112141"/>
                </a:lnTo>
                <a:lnTo>
                  <a:pt x="134492" y="112902"/>
                </a:lnTo>
                <a:lnTo>
                  <a:pt x="135381" y="113538"/>
                </a:lnTo>
                <a:lnTo>
                  <a:pt x="139064" y="128524"/>
                </a:lnTo>
                <a:lnTo>
                  <a:pt x="139064" y="132588"/>
                </a:lnTo>
                <a:lnTo>
                  <a:pt x="139064" y="136525"/>
                </a:lnTo>
                <a:lnTo>
                  <a:pt x="138937" y="139826"/>
                </a:lnTo>
                <a:lnTo>
                  <a:pt x="138556" y="142494"/>
                </a:lnTo>
                <a:lnTo>
                  <a:pt x="138175" y="145161"/>
                </a:lnTo>
                <a:lnTo>
                  <a:pt x="134492" y="152653"/>
                </a:lnTo>
                <a:lnTo>
                  <a:pt x="133603" y="153416"/>
                </a:lnTo>
                <a:lnTo>
                  <a:pt x="132461" y="153797"/>
                </a:lnTo>
                <a:lnTo>
                  <a:pt x="131317" y="153797"/>
                </a:lnTo>
                <a:lnTo>
                  <a:pt x="52450" y="153797"/>
                </a:lnTo>
                <a:lnTo>
                  <a:pt x="52450" y="249555"/>
                </a:lnTo>
                <a:lnTo>
                  <a:pt x="52450" y="251079"/>
                </a:lnTo>
                <a:lnTo>
                  <a:pt x="52069" y="252222"/>
                </a:lnTo>
                <a:lnTo>
                  <a:pt x="51180" y="253365"/>
                </a:lnTo>
                <a:lnTo>
                  <a:pt x="50418" y="254381"/>
                </a:lnTo>
                <a:lnTo>
                  <a:pt x="49021" y="255270"/>
                </a:lnTo>
                <a:lnTo>
                  <a:pt x="46989" y="256032"/>
                </a:lnTo>
                <a:lnTo>
                  <a:pt x="44957" y="256794"/>
                </a:lnTo>
                <a:lnTo>
                  <a:pt x="42290" y="257302"/>
                </a:lnTo>
                <a:lnTo>
                  <a:pt x="38862" y="257683"/>
                </a:lnTo>
                <a:lnTo>
                  <a:pt x="35560" y="258064"/>
                </a:lnTo>
                <a:lnTo>
                  <a:pt x="31368" y="258318"/>
                </a:lnTo>
                <a:lnTo>
                  <a:pt x="26162" y="258318"/>
                </a:lnTo>
                <a:lnTo>
                  <a:pt x="21208" y="258318"/>
                </a:lnTo>
                <a:lnTo>
                  <a:pt x="17017" y="258064"/>
                </a:lnTo>
                <a:lnTo>
                  <a:pt x="13588" y="257683"/>
                </a:lnTo>
                <a:lnTo>
                  <a:pt x="10160" y="257302"/>
                </a:lnTo>
                <a:lnTo>
                  <a:pt x="7492" y="256794"/>
                </a:lnTo>
                <a:lnTo>
                  <a:pt x="5587" y="256032"/>
                </a:lnTo>
                <a:lnTo>
                  <a:pt x="3555" y="255270"/>
                </a:lnTo>
                <a:lnTo>
                  <a:pt x="2158" y="254381"/>
                </a:lnTo>
                <a:lnTo>
                  <a:pt x="1269" y="253365"/>
                </a:lnTo>
                <a:lnTo>
                  <a:pt x="380" y="252222"/>
                </a:lnTo>
                <a:lnTo>
                  <a:pt x="0" y="251079"/>
                </a:lnTo>
                <a:lnTo>
                  <a:pt x="0" y="249555"/>
                </a:lnTo>
                <a:lnTo>
                  <a:pt x="0" y="16510"/>
                </a:lnTo>
                <a:lnTo>
                  <a:pt x="0" y="10668"/>
                </a:lnTo>
                <a:lnTo>
                  <a:pt x="1524" y="6476"/>
                </a:lnTo>
                <a:lnTo>
                  <a:pt x="4444" y="3937"/>
                </a:lnTo>
                <a:lnTo>
                  <a:pt x="7492" y="1270"/>
                </a:lnTo>
                <a:lnTo>
                  <a:pt x="11049" y="0"/>
                </a:lnTo>
                <a:lnTo>
                  <a:pt x="15493" y="0"/>
                </a:lnTo>
                <a:close/>
              </a:path>
            </a:pathLst>
          </a:custGeom>
          <a:ln w="9144">
            <a:solidFill>
              <a:srgbClr val="5C4379"/>
            </a:solidFill>
          </a:ln>
        </p:spPr>
        <p:txBody>
          <a:bodyPr wrap="square" lIns="0" tIns="0" rIns="0" bIns="0" rtlCol="0"/>
          <a:lstStyle/>
          <a:p>
            <a:endParaRPr/>
          </a:p>
        </p:txBody>
      </p:sp>
      <p:sp>
        <p:nvSpPr>
          <p:cNvPr id="20" name="object 20"/>
          <p:cNvSpPr/>
          <p:nvPr/>
        </p:nvSpPr>
        <p:spPr>
          <a:xfrm>
            <a:off x="8613393" y="148845"/>
            <a:ext cx="212090" cy="259079"/>
          </a:xfrm>
          <a:custGeom>
            <a:avLst/>
            <a:gdLst/>
            <a:ahLst/>
            <a:cxnLst/>
            <a:rect l="l" t="t" r="r" b="b"/>
            <a:pathLst>
              <a:path w="212090" h="259079">
                <a:moveTo>
                  <a:pt x="189102" y="0"/>
                </a:moveTo>
                <a:lnTo>
                  <a:pt x="193675" y="0"/>
                </a:lnTo>
                <a:lnTo>
                  <a:pt x="197357" y="126"/>
                </a:lnTo>
                <a:lnTo>
                  <a:pt x="200405" y="507"/>
                </a:lnTo>
                <a:lnTo>
                  <a:pt x="203453" y="761"/>
                </a:lnTo>
                <a:lnTo>
                  <a:pt x="211962" y="7238"/>
                </a:lnTo>
                <a:lnTo>
                  <a:pt x="211962" y="8508"/>
                </a:lnTo>
                <a:lnTo>
                  <a:pt x="211962" y="239648"/>
                </a:lnTo>
                <a:lnTo>
                  <a:pt x="211962" y="242696"/>
                </a:lnTo>
                <a:lnTo>
                  <a:pt x="211454" y="245363"/>
                </a:lnTo>
                <a:lnTo>
                  <a:pt x="194817" y="258317"/>
                </a:lnTo>
                <a:lnTo>
                  <a:pt x="192277" y="258317"/>
                </a:lnTo>
                <a:lnTo>
                  <a:pt x="170052" y="258317"/>
                </a:lnTo>
                <a:lnTo>
                  <a:pt x="165480" y="258317"/>
                </a:lnTo>
                <a:lnTo>
                  <a:pt x="161416" y="257809"/>
                </a:lnTo>
                <a:lnTo>
                  <a:pt x="131572" y="225678"/>
                </a:lnTo>
                <a:lnTo>
                  <a:pt x="67563" y="105536"/>
                </a:lnTo>
                <a:lnTo>
                  <a:pt x="50720" y="70088"/>
                </a:lnTo>
                <a:lnTo>
                  <a:pt x="45847" y="58165"/>
                </a:lnTo>
                <a:lnTo>
                  <a:pt x="45465" y="58165"/>
                </a:lnTo>
                <a:lnTo>
                  <a:pt x="45823" y="65309"/>
                </a:lnTo>
                <a:lnTo>
                  <a:pt x="46132" y="72453"/>
                </a:lnTo>
                <a:lnTo>
                  <a:pt x="46394" y="79597"/>
                </a:lnTo>
                <a:lnTo>
                  <a:pt x="46608" y="86740"/>
                </a:lnTo>
                <a:lnTo>
                  <a:pt x="46849" y="93858"/>
                </a:lnTo>
                <a:lnTo>
                  <a:pt x="47005" y="101107"/>
                </a:lnTo>
                <a:lnTo>
                  <a:pt x="47091" y="108475"/>
                </a:lnTo>
                <a:lnTo>
                  <a:pt x="47116" y="115950"/>
                </a:lnTo>
                <a:lnTo>
                  <a:pt x="47116" y="250570"/>
                </a:lnTo>
                <a:lnTo>
                  <a:pt x="47116" y="251840"/>
                </a:lnTo>
                <a:lnTo>
                  <a:pt x="42163" y="256793"/>
                </a:lnTo>
                <a:lnTo>
                  <a:pt x="40385" y="257555"/>
                </a:lnTo>
                <a:lnTo>
                  <a:pt x="37973" y="258063"/>
                </a:lnTo>
                <a:lnTo>
                  <a:pt x="34925" y="258444"/>
                </a:lnTo>
                <a:lnTo>
                  <a:pt x="31876" y="258825"/>
                </a:lnTo>
                <a:lnTo>
                  <a:pt x="27939" y="259079"/>
                </a:lnTo>
                <a:lnTo>
                  <a:pt x="23240" y="259079"/>
                </a:lnTo>
                <a:lnTo>
                  <a:pt x="18541" y="259079"/>
                </a:lnTo>
                <a:lnTo>
                  <a:pt x="14731" y="258825"/>
                </a:lnTo>
                <a:lnTo>
                  <a:pt x="11683" y="258444"/>
                </a:lnTo>
                <a:lnTo>
                  <a:pt x="8635" y="258063"/>
                </a:lnTo>
                <a:lnTo>
                  <a:pt x="6223" y="257555"/>
                </a:lnTo>
                <a:lnTo>
                  <a:pt x="4572" y="256793"/>
                </a:lnTo>
                <a:lnTo>
                  <a:pt x="2794" y="256031"/>
                </a:lnTo>
                <a:lnTo>
                  <a:pt x="1650" y="255142"/>
                </a:lnTo>
                <a:lnTo>
                  <a:pt x="1015" y="254126"/>
                </a:lnTo>
                <a:lnTo>
                  <a:pt x="253" y="252983"/>
                </a:lnTo>
                <a:lnTo>
                  <a:pt x="0" y="251840"/>
                </a:lnTo>
                <a:lnTo>
                  <a:pt x="0" y="250570"/>
                </a:lnTo>
                <a:lnTo>
                  <a:pt x="0" y="19430"/>
                </a:lnTo>
                <a:lnTo>
                  <a:pt x="0" y="13207"/>
                </a:lnTo>
                <a:lnTo>
                  <a:pt x="1777" y="8508"/>
                </a:lnTo>
                <a:lnTo>
                  <a:pt x="5460" y="5460"/>
                </a:lnTo>
                <a:lnTo>
                  <a:pt x="9144" y="2285"/>
                </a:lnTo>
                <a:lnTo>
                  <a:pt x="13588" y="761"/>
                </a:lnTo>
                <a:lnTo>
                  <a:pt x="18796" y="761"/>
                </a:lnTo>
                <a:lnTo>
                  <a:pt x="46862" y="761"/>
                </a:lnTo>
                <a:lnTo>
                  <a:pt x="51942" y="761"/>
                </a:lnTo>
                <a:lnTo>
                  <a:pt x="56133" y="1142"/>
                </a:lnTo>
                <a:lnTo>
                  <a:pt x="59562" y="2031"/>
                </a:lnTo>
                <a:lnTo>
                  <a:pt x="62991" y="2921"/>
                </a:lnTo>
                <a:lnTo>
                  <a:pt x="66166" y="4317"/>
                </a:lnTo>
                <a:lnTo>
                  <a:pt x="68833" y="6350"/>
                </a:lnTo>
                <a:lnTo>
                  <a:pt x="71500" y="8381"/>
                </a:lnTo>
                <a:lnTo>
                  <a:pt x="74040" y="11049"/>
                </a:lnTo>
                <a:lnTo>
                  <a:pt x="76453" y="14604"/>
                </a:lnTo>
                <a:lnTo>
                  <a:pt x="78866" y="18033"/>
                </a:lnTo>
                <a:lnTo>
                  <a:pt x="81279" y="22478"/>
                </a:lnTo>
                <a:lnTo>
                  <a:pt x="83820" y="27558"/>
                </a:lnTo>
                <a:lnTo>
                  <a:pt x="133857" y="121538"/>
                </a:lnTo>
                <a:lnTo>
                  <a:pt x="136778" y="127253"/>
                </a:lnTo>
                <a:lnTo>
                  <a:pt x="139700" y="132841"/>
                </a:lnTo>
                <a:lnTo>
                  <a:pt x="142494" y="138302"/>
                </a:lnTo>
                <a:lnTo>
                  <a:pt x="145414" y="143890"/>
                </a:lnTo>
                <a:lnTo>
                  <a:pt x="148081" y="149351"/>
                </a:lnTo>
                <a:lnTo>
                  <a:pt x="150749" y="154812"/>
                </a:lnTo>
                <a:lnTo>
                  <a:pt x="165861" y="186944"/>
                </a:lnTo>
                <a:lnTo>
                  <a:pt x="166115" y="186944"/>
                </a:lnTo>
                <a:lnTo>
                  <a:pt x="165834" y="179919"/>
                </a:lnTo>
                <a:lnTo>
                  <a:pt x="165576" y="172751"/>
                </a:lnTo>
                <a:lnTo>
                  <a:pt x="165365" y="165441"/>
                </a:lnTo>
                <a:lnTo>
                  <a:pt x="165226" y="157987"/>
                </a:lnTo>
                <a:lnTo>
                  <a:pt x="165060" y="150483"/>
                </a:lnTo>
                <a:lnTo>
                  <a:pt x="164941" y="143192"/>
                </a:lnTo>
                <a:lnTo>
                  <a:pt x="164869" y="136092"/>
                </a:lnTo>
                <a:lnTo>
                  <a:pt x="164846" y="129158"/>
                </a:lnTo>
                <a:lnTo>
                  <a:pt x="164846" y="8508"/>
                </a:lnTo>
                <a:lnTo>
                  <a:pt x="164846" y="7238"/>
                </a:lnTo>
                <a:lnTo>
                  <a:pt x="165226" y="5969"/>
                </a:lnTo>
                <a:lnTo>
                  <a:pt x="166115" y="4952"/>
                </a:lnTo>
                <a:lnTo>
                  <a:pt x="166877" y="3936"/>
                </a:lnTo>
                <a:lnTo>
                  <a:pt x="177419" y="507"/>
                </a:lnTo>
                <a:lnTo>
                  <a:pt x="180466" y="126"/>
                </a:lnTo>
                <a:lnTo>
                  <a:pt x="184403" y="0"/>
                </a:lnTo>
                <a:lnTo>
                  <a:pt x="189102" y="0"/>
                </a:lnTo>
                <a:close/>
              </a:path>
            </a:pathLst>
          </a:custGeom>
          <a:ln w="9144">
            <a:solidFill>
              <a:srgbClr val="5C4379"/>
            </a:solidFill>
          </a:ln>
        </p:spPr>
        <p:txBody>
          <a:bodyPr wrap="square" lIns="0" tIns="0" rIns="0" bIns="0" rtlCol="0"/>
          <a:lstStyle/>
          <a:p>
            <a:endParaRPr/>
          </a:p>
        </p:txBody>
      </p:sp>
      <p:sp>
        <p:nvSpPr>
          <p:cNvPr id="22" name="object 22"/>
          <p:cNvSpPr/>
          <p:nvPr/>
        </p:nvSpPr>
        <p:spPr>
          <a:xfrm>
            <a:off x="8229346" y="148463"/>
            <a:ext cx="52705" cy="259715"/>
          </a:xfrm>
          <a:custGeom>
            <a:avLst/>
            <a:gdLst/>
            <a:ahLst/>
            <a:cxnLst/>
            <a:rect l="l" t="t" r="r" b="b"/>
            <a:pathLst>
              <a:path w="52704" h="259715">
                <a:moveTo>
                  <a:pt x="26161" y="0"/>
                </a:moveTo>
                <a:lnTo>
                  <a:pt x="31369" y="0"/>
                </a:lnTo>
                <a:lnTo>
                  <a:pt x="35559" y="126"/>
                </a:lnTo>
                <a:lnTo>
                  <a:pt x="38861" y="507"/>
                </a:lnTo>
                <a:lnTo>
                  <a:pt x="42290" y="1015"/>
                </a:lnTo>
                <a:lnTo>
                  <a:pt x="44830" y="1523"/>
                </a:lnTo>
                <a:lnTo>
                  <a:pt x="46862" y="2158"/>
                </a:lnTo>
                <a:lnTo>
                  <a:pt x="48895" y="2793"/>
                </a:lnTo>
                <a:lnTo>
                  <a:pt x="50292" y="3682"/>
                </a:lnTo>
                <a:lnTo>
                  <a:pt x="51180" y="4698"/>
                </a:lnTo>
                <a:lnTo>
                  <a:pt x="51943" y="5841"/>
                </a:lnTo>
                <a:lnTo>
                  <a:pt x="52450" y="6984"/>
                </a:lnTo>
                <a:lnTo>
                  <a:pt x="52450" y="8254"/>
                </a:lnTo>
                <a:lnTo>
                  <a:pt x="52450" y="251078"/>
                </a:lnTo>
                <a:lnTo>
                  <a:pt x="52450" y="252475"/>
                </a:lnTo>
                <a:lnTo>
                  <a:pt x="51943" y="253618"/>
                </a:lnTo>
                <a:lnTo>
                  <a:pt x="38861" y="258825"/>
                </a:lnTo>
                <a:lnTo>
                  <a:pt x="35559" y="259206"/>
                </a:lnTo>
                <a:lnTo>
                  <a:pt x="31369" y="259460"/>
                </a:lnTo>
                <a:lnTo>
                  <a:pt x="26161" y="259460"/>
                </a:lnTo>
                <a:lnTo>
                  <a:pt x="21208" y="259460"/>
                </a:lnTo>
                <a:lnTo>
                  <a:pt x="17018" y="259206"/>
                </a:lnTo>
                <a:lnTo>
                  <a:pt x="13588" y="258825"/>
                </a:lnTo>
                <a:lnTo>
                  <a:pt x="10159" y="258444"/>
                </a:lnTo>
                <a:lnTo>
                  <a:pt x="1270" y="254634"/>
                </a:lnTo>
                <a:lnTo>
                  <a:pt x="380" y="253618"/>
                </a:lnTo>
                <a:lnTo>
                  <a:pt x="0" y="252475"/>
                </a:lnTo>
                <a:lnTo>
                  <a:pt x="0" y="251078"/>
                </a:lnTo>
                <a:lnTo>
                  <a:pt x="0" y="8254"/>
                </a:lnTo>
                <a:lnTo>
                  <a:pt x="0" y="6984"/>
                </a:lnTo>
                <a:lnTo>
                  <a:pt x="380" y="5841"/>
                </a:lnTo>
                <a:lnTo>
                  <a:pt x="21208" y="0"/>
                </a:lnTo>
                <a:lnTo>
                  <a:pt x="26161" y="0"/>
                </a:lnTo>
                <a:close/>
              </a:path>
            </a:pathLst>
          </a:custGeom>
          <a:ln w="9143">
            <a:solidFill>
              <a:srgbClr val="5C4379"/>
            </a:solidFill>
          </a:ln>
        </p:spPr>
        <p:txBody>
          <a:bodyPr wrap="square" lIns="0" tIns="0" rIns="0" bIns="0" rtlCol="0"/>
          <a:lstStyle/>
          <a:p>
            <a:endParaRPr/>
          </a:p>
        </p:txBody>
      </p:sp>
      <p:sp>
        <p:nvSpPr>
          <p:cNvPr id="23" name="object 23"/>
          <p:cNvSpPr/>
          <p:nvPr/>
        </p:nvSpPr>
        <p:spPr>
          <a:xfrm>
            <a:off x="4800347" y="148463"/>
            <a:ext cx="52705" cy="259715"/>
          </a:xfrm>
          <a:custGeom>
            <a:avLst/>
            <a:gdLst/>
            <a:ahLst/>
            <a:cxnLst/>
            <a:rect l="l" t="t" r="r" b="b"/>
            <a:pathLst>
              <a:path w="52704" h="259715">
                <a:moveTo>
                  <a:pt x="26162" y="0"/>
                </a:moveTo>
                <a:lnTo>
                  <a:pt x="31368" y="0"/>
                </a:lnTo>
                <a:lnTo>
                  <a:pt x="35559" y="126"/>
                </a:lnTo>
                <a:lnTo>
                  <a:pt x="38862" y="507"/>
                </a:lnTo>
                <a:lnTo>
                  <a:pt x="42290" y="1015"/>
                </a:lnTo>
                <a:lnTo>
                  <a:pt x="44830" y="1523"/>
                </a:lnTo>
                <a:lnTo>
                  <a:pt x="46862" y="2158"/>
                </a:lnTo>
                <a:lnTo>
                  <a:pt x="48894" y="2793"/>
                </a:lnTo>
                <a:lnTo>
                  <a:pt x="50291" y="3682"/>
                </a:lnTo>
                <a:lnTo>
                  <a:pt x="51180" y="4698"/>
                </a:lnTo>
                <a:lnTo>
                  <a:pt x="51942" y="5841"/>
                </a:lnTo>
                <a:lnTo>
                  <a:pt x="52450" y="6984"/>
                </a:lnTo>
                <a:lnTo>
                  <a:pt x="52450" y="8254"/>
                </a:lnTo>
                <a:lnTo>
                  <a:pt x="52450" y="251078"/>
                </a:lnTo>
                <a:lnTo>
                  <a:pt x="52450" y="252475"/>
                </a:lnTo>
                <a:lnTo>
                  <a:pt x="51942" y="253618"/>
                </a:lnTo>
                <a:lnTo>
                  <a:pt x="38862" y="258825"/>
                </a:lnTo>
                <a:lnTo>
                  <a:pt x="35559" y="259206"/>
                </a:lnTo>
                <a:lnTo>
                  <a:pt x="31368" y="259460"/>
                </a:lnTo>
                <a:lnTo>
                  <a:pt x="26162" y="259460"/>
                </a:lnTo>
                <a:lnTo>
                  <a:pt x="21208" y="259460"/>
                </a:lnTo>
                <a:lnTo>
                  <a:pt x="17017" y="259206"/>
                </a:lnTo>
                <a:lnTo>
                  <a:pt x="13588" y="258825"/>
                </a:lnTo>
                <a:lnTo>
                  <a:pt x="10159" y="258444"/>
                </a:lnTo>
                <a:lnTo>
                  <a:pt x="1269" y="254634"/>
                </a:lnTo>
                <a:lnTo>
                  <a:pt x="380" y="253618"/>
                </a:lnTo>
                <a:lnTo>
                  <a:pt x="0" y="252475"/>
                </a:lnTo>
                <a:lnTo>
                  <a:pt x="0" y="251078"/>
                </a:lnTo>
                <a:lnTo>
                  <a:pt x="0" y="8254"/>
                </a:lnTo>
                <a:lnTo>
                  <a:pt x="0" y="6984"/>
                </a:lnTo>
                <a:lnTo>
                  <a:pt x="380" y="5841"/>
                </a:lnTo>
                <a:lnTo>
                  <a:pt x="21208" y="0"/>
                </a:lnTo>
                <a:lnTo>
                  <a:pt x="26162" y="0"/>
                </a:lnTo>
                <a:close/>
              </a:path>
            </a:pathLst>
          </a:custGeom>
          <a:ln w="9143">
            <a:solidFill>
              <a:srgbClr val="5C4379"/>
            </a:solidFill>
          </a:ln>
        </p:spPr>
        <p:txBody>
          <a:bodyPr wrap="square" lIns="0" tIns="0" rIns="0" bIns="0" rtlCol="0"/>
          <a:lstStyle/>
          <a:p>
            <a:endParaRPr/>
          </a:p>
        </p:txBody>
      </p:sp>
      <p:sp>
        <p:nvSpPr>
          <p:cNvPr id="28" name="object 28"/>
          <p:cNvSpPr/>
          <p:nvPr/>
        </p:nvSpPr>
        <p:spPr>
          <a:xfrm>
            <a:off x="9052306" y="145034"/>
            <a:ext cx="243840" cy="266700"/>
          </a:xfrm>
          <a:custGeom>
            <a:avLst/>
            <a:gdLst/>
            <a:ahLst/>
            <a:cxnLst/>
            <a:rect l="l" t="t" r="r" b="b"/>
            <a:pathLst>
              <a:path w="243840" h="266700">
                <a:moveTo>
                  <a:pt x="124205" y="0"/>
                </a:moveTo>
                <a:lnTo>
                  <a:pt x="164193" y="4339"/>
                </a:lnTo>
                <a:lnTo>
                  <a:pt x="205182" y="24070"/>
                </a:lnTo>
                <a:lnTo>
                  <a:pt x="231501" y="60501"/>
                </a:lnTo>
                <a:lnTo>
                  <a:pt x="241554" y="99028"/>
                </a:lnTo>
                <a:lnTo>
                  <a:pt x="243459" y="130175"/>
                </a:lnTo>
                <a:lnTo>
                  <a:pt x="242958" y="145748"/>
                </a:lnTo>
                <a:lnTo>
                  <a:pt x="235458" y="187325"/>
                </a:lnTo>
                <a:lnTo>
                  <a:pt x="211836" y="230251"/>
                </a:lnTo>
                <a:lnTo>
                  <a:pt x="172974" y="257048"/>
                </a:lnTo>
                <a:lnTo>
                  <a:pt x="134219" y="265620"/>
                </a:lnTo>
                <a:lnTo>
                  <a:pt x="119507" y="266192"/>
                </a:lnTo>
                <a:lnTo>
                  <a:pt x="104953" y="265713"/>
                </a:lnTo>
                <a:lnTo>
                  <a:pt x="67055" y="258445"/>
                </a:lnTo>
                <a:lnTo>
                  <a:pt x="29845" y="234442"/>
                </a:lnTo>
                <a:lnTo>
                  <a:pt x="7493" y="193548"/>
                </a:lnTo>
                <a:lnTo>
                  <a:pt x="474" y="151149"/>
                </a:lnTo>
                <a:lnTo>
                  <a:pt x="0" y="134747"/>
                </a:lnTo>
                <a:lnTo>
                  <a:pt x="500" y="119528"/>
                </a:lnTo>
                <a:lnTo>
                  <a:pt x="8000" y="78613"/>
                </a:lnTo>
                <a:lnTo>
                  <a:pt x="31623" y="36195"/>
                </a:lnTo>
                <a:lnTo>
                  <a:pt x="70485" y="9398"/>
                </a:lnTo>
                <a:lnTo>
                  <a:pt x="109418" y="593"/>
                </a:lnTo>
                <a:lnTo>
                  <a:pt x="124205" y="0"/>
                </a:lnTo>
                <a:close/>
              </a:path>
            </a:pathLst>
          </a:custGeom>
          <a:ln w="9144">
            <a:solidFill>
              <a:srgbClr val="5C4379"/>
            </a:solidFill>
          </a:ln>
        </p:spPr>
        <p:txBody>
          <a:bodyPr wrap="square" lIns="0" tIns="0" rIns="0" bIns="0" rtlCol="0"/>
          <a:lstStyle/>
          <a:p>
            <a:endParaRPr/>
          </a:p>
        </p:txBody>
      </p:sp>
      <p:sp>
        <p:nvSpPr>
          <p:cNvPr id="36" name="object 36"/>
          <p:cNvSpPr/>
          <p:nvPr/>
        </p:nvSpPr>
        <p:spPr>
          <a:xfrm>
            <a:off x="5237099" y="776731"/>
            <a:ext cx="89915" cy="82296"/>
          </a:xfrm>
          <a:prstGeom prst="rect">
            <a:avLst/>
          </a:prstGeom>
          <a:blipFill>
            <a:blip r:embed="rId2" cstate="print"/>
            <a:stretch>
              <a:fillRect/>
            </a:stretch>
          </a:blipFill>
        </p:spPr>
        <p:txBody>
          <a:bodyPr wrap="square" lIns="0" tIns="0" rIns="0" bIns="0" rtlCol="0"/>
          <a:lstStyle/>
          <a:p>
            <a:endParaRPr/>
          </a:p>
        </p:txBody>
      </p:sp>
      <p:graphicFrame>
        <p:nvGraphicFramePr>
          <p:cNvPr id="56" name="object 56"/>
          <p:cNvGraphicFramePr>
            <a:graphicFrameLocks noGrp="1"/>
          </p:cNvGraphicFramePr>
          <p:nvPr/>
        </p:nvGraphicFramePr>
        <p:xfrm>
          <a:off x="18066" y="776731"/>
          <a:ext cx="12155868" cy="6081270"/>
        </p:xfrm>
        <a:graphic>
          <a:graphicData uri="http://schemas.openxmlformats.org/drawingml/2006/table">
            <a:tbl>
              <a:tblPr firstRow="1" bandRow="1">
                <a:tableStyleId>{2D5ABB26-0587-4C30-8999-92F81FD0307C}</a:tableStyleId>
              </a:tblPr>
              <a:tblGrid>
                <a:gridCol w="1970948">
                  <a:extLst>
                    <a:ext uri="{9D8B030D-6E8A-4147-A177-3AD203B41FA5}">
                      <a16:colId xmlns:a16="http://schemas.microsoft.com/office/drawing/2014/main" xmlns="" val="20000"/>
                    </a:ext>
                  </a:extLst>
                </a:gridCol>
                <a:gridCol w="7637418">
                  <a:extLst>
                    <a:ext uri="{9D8B030D-6E8A-4147-A177-3AD203B41FA5}">
                      <a16:colId xmlns:a16="http://schemas.microsoft.com/office/drawing/2014/main" xmlns="" val="20001"/>
                    </a:ext>
                  </a:extLst>
                </a:gridCol>
                <a:gridCol w="2547502">
                  <a:extLst>
                    <a:ext uri="{9D8B030D-6E8A-4147-A177-3AD203B41FA5}">
                      <a16:colId xmlns:a16="http://schemas.microsoft.com/office/drawing/2014/main" xmlns="" val="20002"/>
                    </a:ext>
                  </a:extLst>
                </a:gridCol>
              </a:tblGrid>
              <a:tr h="595047">
                <a:tc>
                  <a:txBody>
                    <a:bodyPr/>
                    <a:lstStyle/>
                    <a:p>
                      <a:pPr algn="ctr">
                        <a:lnSpc>
                          <a:spcPct val="100000"/>
                        </a:lnSpc>
                        <a:spcBef>
                          <a:spcPts val="175"/>
                        </a:spcBef>
                      </a:pPr>
                      <a:r>
                        <a:rPr sz="2800" b="1" spc="-20" dirty="0">
                          <a:solidFill>
                            <a:srgbClr val="FFFFFF"/>
                          </a:solidFill>
                          <a:latin typeface="Calibri"/>
                          <a:cs typeface="Calibri"/>
                        </a:rPr>
                        <a:t>COLOR</a:t>
                      </a:r>
                      <a:endParaRPr sz="2800" dirty="0">
                        <a:latin typeface="Calibri"/>
                        <a:cs typeface="Calibri"/>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4">
                        <a:lumMod val="75000"/>
                      </a:schemeClr>
                    </a:solidFill>
                  </a:tcPr>
                </a:tc>
                <a:tc>
                  <a:txBody>
                    <a:bodyPr/>
                    <a:lstStyle/>
                    <a:p>
                      <a:pPr algn="ctr">
                        <a:lnSpc>
                          <a:spcPct val="100000"/>
                        </a:lnSpc>
                        <a:spcBef>
                          <a:spcPts val="175"/>
                        </a:spcBef>
                      </a:pPr>
                      <a:r>
                        <a:rPr sz="2800" b="1" spc="-40" dirty="0">
                          <a:solidFill>
                            <a:srgbClr val="FFFFFF"/>
                          </a:solidFill>
                          <a:latin typeface="Calibri"/>
                          <a:cs typeface="Calibri"/>
                        </a:rPr>
                        <a:t>WASTE</a:t>
                      </a:r>
                      <a:endParaRPr sz="2800" dirty="0">
                        <a:latin typeface="Calibri"/>
                        <a:cs typeface="Calibri"/>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4">
                        <a:lumMod val="75000"/>
                      </a:schemeClr>
                    </a:solidFill>
                  </a:tcPr>
                </a:tc>
                <a:tc>
                  <a:txBody>
                    <a:bodyPr/>
                    <a:lstStyle/>
                    <a:p>
                      <a:pPr algn="ctr">
                        <a:lnSpc>
                          <a:spcPct val="100000"/>
                        </a:lnSpc>
                        <a:spcBef>
                          <a:spcPts val="175"/>
                        </a:spcBef>
                      </a:pPr>
                      <a:r>
                        <a:rPr sz="2800" b="1" spc="-60" dirty="0">
                          <a:solidFill>
                            <a:srgbClr val="FFFFFF"/>
                          </a:solidFill>
                          <a:latin typeface="Calibri"/>
                          <a:cs typeface="Calibri"/>
                        </a:rPr>
                        <a:t>TREAT</a:t>
                      </a:r>
                      <a:endParaRPr sz="2800" dirty="0">
                        <a:latin typeface="Calibri"/>
                        <a:cs typeface="Calibri"/>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4">
                        <a:lumMod val="75000"/>
                      </a:schemeClr>
                    </a:solidFill>
                  </a:tcPr>
                </a:tc>
                <a:extLst>
                  <a:ext uri="{0D108BD9-81ED-4DB2-BD59-A6C34878D82A}">
                    <a16:rowId xmlns:a16="http://schemas.microsoft.com/office/drawing/2014/main" xmlns="" val="10000"/>
                  </a:ext>
                </a:extLst>
              </a:tr>
              <a:tr h="1215137">
                <a:tc>
                  <a:txBody>
                    <a:bodyPr/>
                    <a:lstStyle/>
                    <a:p>
                      <a:pPr algn="ctr">
                        <a:lnSpc>
                          <a:spcPct val="100000"/>
                        </a:lnSpc>
                        <a:spcBef>
                          <a:spcPts val="204"/>
                        </a:spcBef>
                      </a:pPr>
                      <a:r>
                        <a:rPr sz="2400" b="1" spc="-40" dirty="0">
                          <a:solidFill>
                            <a:srgbClr val="FFC000"/>
                          </a:solidFill>
                          <a:latin typeface="Calibri"/>
                          <a:cs typeface="Calibri"/>
                        </a:rPr>
                        <a:t>Yellow</a:t>
                      </a:r>
                      <a:endParaRPr sz="2400" dirty="0">
                        <a:latin typeface="Calibri"/>
                        <a:cs typeface="Calibri"/>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solidFill>
                  </a:tcPr>
                </a:tc>
                <a:tc>
                  <a:txBody>
                    <a:bodyPr/>
                    <a:lstStyle/>
                    <a:p>
                      <a:pPr marL="91440" marR="273685">
                        <a:lnSpc>
                          <a:spcPct val="100000"/>
                        </a:lnSpc>
                        <a:spcBef>
                          <a:spcPts val="235"/>
                        </a:spcBef>
                      </a:pPr>
                      <a:r>
                        <a:rPr sz="2000" b="1" dirty="0">
                          <a:solidFill>
                            <a:schemeClr val="accent3"/>
                          </a:solidFill>
                          <a:latin typeface="Calibri"/>
                          <a:cs typeface="Calibri"/>
                        </a:rPr>
                        <a:t>Human &amp; Animal </a:t>
                      </a:r>
                      <a:r>
                        <a:rPr sz="2000" b="1" spc="-10" dirty="0">
                          <a:solidFill>
                            <a:schemeClr val="accent3"/>
                          </a:solidFill>
                          <a:latin typeface="Calibri"/>
                          <a:cs typeface="Calibri"/>
                        </a:rPr>
                        <a:t>anatomical </a:t>
                      </a:r>
                      <a:r>
                        <a:rPr sz="2000" b="1" spc="-15" dirty="0">
                          <a:solidFill>
                            <a:schemeClr val="accent3"/>
                          </a:solidFill>
                          <a:latin typeface="Calibri"/>
                          <a:cs typeface="Calibri"/>
                        </a:rPr>
                        <a:t>waste </a:t>
                      </a:r>
                      <a:r>
                        <a:rPr sz="2000" b="1" dirty="0">
                          <a:solidFill>
                            <a:schemeClr val="accent3"/>
                          </a:solidFill>
                          <a:latin typeface="Calibri"/>
                          <a:cs typeface="Calibri"/>
                        </a:rPr>
                        <a:t>/</a:t>
                      </a:r>
                      <a:r>
                        <a:rPr sz="2000" b="1" spc="-75" dirty="0">
                          <a:solidFill>
                            <a:schemeClr val="accent3"/>
                          </a:solidFill>
                          <a:latin typeface="Calibri"/>
                          <a:cs typeface="Calibri"/>
                        </a:rPr>
                        <a:t> </a:t>
                      </a:r>
                      <a:r>
                        <a:rPr sz="2000" b="1" spc="-5" dirty="0">
                          <a:solidFill>
                            <a:schemeClr val="accent3"/>
                          </a:solidFill>
                          <a:latin typeface="Calibri"/>
                          <a:cs typeface="Calibri"/>
                        </a:rPr>
                        <a:t>Micro-  </a:t>
                      </a:r>
                      <a:r>
                        <a:rPr sz="2000" b="1" dirty="0">
                          <a:solidFill>
                            <a:schemeClr val="accent3"/>
                          </a:solidFill>
                          <a:latin typeface="Calibri"/>
                          <a:cs typeface="Calibri"/>
                        </a:rPr>
                        <a:t>biology </a:t>
                      </a:r>
                      <a:r>
                        <a:rPr sz="2000" b="1" spc="-15" dirty="0">
                          <a:solidFill>
                            <a:schemeClr val="accent3"/>
                          </a:solidFill>
                          <a:latin typeface="Calibri"/>
                          <a:cs typeface="Calibri"/>
                        </a:rPr>
                        <a:t>waste </a:t>
                      </a:r>
                      <a:r>
                        <a:rPr sz="2000" b="1" dirty="0">
                          <a:solidFill>
                            <a:schemeClr val="accent3"/>
                          </a:solidFill>
                          <a:latin typeface="Calibri"/>
                          <a:cs typeface="Calibri"/>
                        </a:rPr>
                        <a:t>and soiled  </a:t>
                      </a:r>
                      <a:r>
                        <a:rPr sz="2000" b="1" spc="-5" dirty="0">
                          <a:solidFill>
                            <a:schemeClr val="accent3"/>
                          </a:solidFill>
                          <a:latin typeface="Calibri"/>
                          <a:cs typeface="Calibri"/>
                        </a:rPr>
                        <a:t>cotton/dressings/linen/beddings</a:t>
                      </a:r>
                      <a:r>
                        <a:rPr sz="2000" b="1" spc="-50" dirty="0">
                          <a:solidFill>
                            <a:schemeClr val="accent3"/>
                          </a:solidFill>
                          <a:latin typeface="Calibri"/>
                          <a:cs typeface="Calibri"/>
                        </a:rPr>
                        <a:t> </a:t>
                      </a:r>
                      <a:r>
                        <a:rPr sz="2000" b="1" spc="-15" dirty="0">
                          <a:solidFill>
                            <a:schemeClr val="accent3"/>
                          </a:solidFill>
                          <a:latin typeface="Calibri"/>
                          <a:cs typeface="Calibri"/>
                        </a:rPr>
                        <a:t>etc.</a:t>
                      </a:r>
                      <a:endParaRPr sz="2000" dirty="0">
                        <a:solidFill>
                          <a:schemeClr val="accent3"/>
                        </a:solidFill>
                        <a:latin typeface="Calibri"/>
                        <a:cs typeface="Calibri"/>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solidFill>
                  </a:tcPr>
                </a:tc>
                <a:tc>
                  <a:txBody>
                    <a:bodyPr/>
                    <a:lstStyle/>
                    <a:p>
                      <a:pPr marR="31115" algn="ctr">
                        <a:lnSpc>
                          <a:spcPct val="100000"/>
                        </a:lnSpc>
                        <a:spcBef>
                          <a:spcPts val="235"/>
                        </a:spcBef>
                      </a:pPr>
                      <a:r>
                        <a:rPr sz="2000" b="1" spc="-5" dirty="0">
                          <a:solidFill>
                            <a:schemeClr val="accent3"/>
                          </a:solidFill>
                          <a:latin typeface="Calibri"/>
                          <a:cs typeface="Calibri"/>
                        </a:rPr>
                        <a:t>Incineration</a:t>
                      </a:r>
                      <a:endParaRPr sz="2000" dirty="0">
                        <a:solidFill>
                          <a:schemeClr val="accent3"/>
                        </a:solidFill>
                        <a:latin typeface="Calibri"/>
                        <a:cs typeface="Calibri"/>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solidFill>
                  </a:tcPr>
                </a:tc>
                <a:extLst>
                  <a:ext uri="{0D108BD9-81ED-4DB2-BD59-A6C34878D82A}">
                    <a16:rowId xmlns:a16="http://schemas.microsoft.com/office/drawing/2014/main" xmlns="" val="10001"/>
                  </a:ext>
                </a:extLst>
              </a:tr>
              <a:tr h="1215137">
                <a:tc>
                  <a:txBody>
                    <a:bodyPr/>
                    <a:lstStyle/>
                    <a:p>
                      <a:pPr algn="ctr">
                        <a:lnSpc>
                          <a:spcPct val="100000"/>
                        </a:lnSpc>
                        <a:spcBef>
                          <a:spcPts val="204"/>
                        </a:spcBef>
                      </a:pPr>
                      <a:r>
                        <a:rPr sz="2400" b="1" spc="-15" dirty="0">
                          <a:solidFill>
                            <a:srgbClr val="C00000"/>
                          </a:solidFill>
                          <a:latin typeface="Calibri"/>
                          <a:cs typeface="Calibri"/>
                        </a:rPr>
                        <a:t>Red</a:t>
                      </a:r>
                      <a:endParaRPr sz="240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solidFill>
                  </a:tcPr>
                </a:tc>
                <a:tc>
                  <a:txBody>
                    <a:bodyPr/>
                    <a:lstStyle/>
                    <a:p>
                      <a:pPr marL="146050">
                        <a:lnSpc>
                          <a:spcPct val="100000"/>
                        </a:lnSpc>
                        <a:spcBef>
                          <a:spcPts val="235"/>
                        </a:spcBef>
                      </a:pPr>
                      <a:r>
                        <a:rPr sz="2000" b="1" spc="-15" dirty="0">
                          <a:solidFill>
                            <a:schemeClr val="accent1"/>
                          </a:solidFill>
                          <a:latin typeface="Calibri"/>
                          <a:cs typeface="Calibri"/>
                        </a:rPr>
                        <a:t>Tubings, </a:t>
                      </a:r>
                      <a:r>
                        <a:rPr sz="2000" b="1" spc="-10" dirty="0">
                          <a:solidFill>
                            <a:schemeClr val="accent1"/>
                          </a:solidFill>
                          <a:latin typeface="Calibri"/>
                          <a:cs typeface="Calibri"/>
                        </a:rPr>
                        <a:t>Catheters, </a:t>
                      </a:r>
                      <a:r>
                        <a:rPr sz="2000" b="1" dirty="0">
                          <a:solidFill>
                            <a:schemeClr val="accent1"/>
                          </a:solidFill>
                          <a:latin typeface="Calibri"/>
                          <a:cs typeface="Calibri"/>
                        </a:rPr>
                        <a:t>IV</a:t>
                      </a:r>
                      <a:r>
                        <a:rPr sz="2000" b="1" spc="-5" dirty="0">
                          <a:solidFill>
                            <a:schemeClr val="accent1"/>
                          </a:solidFill>
                          <a:latin typeface="Calibri"/>
                          <a:cs typeface="Calibri"/>
                        </a:rPr>
                        <a:t> sets.</a:t>
                      </a:r>
                      <a:endParaRPr sz="2000" dirty="0">
                        <a:solidFill>
                          <a:schemeClr val="accent1"/>
                        </a:solidFill>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solidFill>
                  </a:tcPr>
                </a:tc>
                <a:tc>
                  <a:txBody>
                    <a:bodyPr/>
                    <a:lstStyle/>
                    <a:p>
                      <a:pPr marL="92075">
                        <a:lnSpc>
                          <a:spcPct val="100000"/>
                        </a:lnSpc>
                        <a:spcBef>
                          <a:spcPts val="235"/>
                        </a:spcBef>
                      </a:pPr>
                      <a:r>
                        <a:rPr sz="2000" b="1" spc="-10" dirty="0" err="1">
                          <a:solidFill>
                            <a:schemeClr val="accent1"/>
                          </a:solidFill>
                          <a:latin typeface="Calibri"/>
                          <a:cs typeface="Calibri"/>
                        </a:rPr>
                        <a:t>Autocl</a:t>
                      </a:r>
                      <a:r>
                        <a:rPr lang="en-IN" sz="2000" b="1" spc="-10" dirty="0" err="1">
                          <a:solidFill>
                            <a:schemeClr val="accent1"/>
                          </a:solidFill>
                          <a:latin typeface="Calibri"/>
                          <a:cs typeface="Calibri"/>
                        </a:rPr>
                        <a:t>ave</a:t>
                      </a:r>
                      <a:r>
                        <a:rPr sz="2000" b="1" spc="-10" dirty="0">
                          <a:solidFill>
                            <a:schemeClr val="accent1"/>
                          </a:solidFill>
                          <a:latin typeface="Calibri"/>
                          <a:cs typeface="Calibri"/>
                        </a:rPr>
                        <a:t>/microwav</a:t>
                      </a:r>
                      <a:endParaRPr sz="2000" dirty="0">
                        <a:solidFill>
                          <a:schemeClr val="accent1"/>
                        </a:solidFill>
                        <a:latin typeface="Calibri"/>
                        <a:cs typeface="Calibri"/>
                      </a:endParaRPr>
                    </a:p>
                    <a:p>
                      <a:pPr marL="92075">
                        <a:lnSpc>
                          <a:spcPct val="100000"/>
                        </a:lnSpc>
                      </a:pPr>
                      <a:r>
                        <a:rPr sz="2000" b="1" spc="-10" dirty="0">
                          <a:solidFill>
                            <a:schemeClr val="accent1"/>
                          </a:solidFill>
                          <a:latin typeface="Calibri"/>
                          <a:cs typeface="Calibri"/>
                        </a:rPr>
                        <a:t>/chemical</a:t>
                      </a:r>
                      <a:endParaRPr sz="2000" dirty="0">
                        <a:solidFill>
                          <a:schemeClr val="accent1"/>
                        </a:solidFill>
                        <a:latin typeface="Calibri"/>
                        <a:cs typeface="Calibri"/>
                      </a:endParaRPr>
                    </a:p>
                    <a:p>
                      <a:pPr marL="92075">
                        <a:lnSpc>
                          <a:spcPct val="100000"/>
                        </a:lnSpc>
                      </a:pPr>
                      <a:r>
                        <a:rPr sz="2000" b="1" spc="-10" dirty="0">
                          <a:solidFill>
                            <a:schemeClr val="accent1"/>
                          </a:solidFill>
                          <a:latin typeface="Calibri"/>
                          <a:cs typeface="Calibri"/>
                        </a:rPr>
                        <a:t>treatment</a:t>
                      </a:r>
                      <a:endParaRPr sz="2000" dirty="0">
                        <a:solidFill>
                          <a:schemeClr val="accent1"/>
                        </a:solidFill>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solidFill>
                  </a:tcPr>
                </a:tc>
                <a:extLst>
                  <a:ext uri="{0D108BD9-81ED-4DB2-BD59-A6C34878D82A}">
                    <a16:rowId xmlns:a16="http://schemas.microsoft.com/office/drawing/2014/main" xmlns="" val="10002"/>
                  </a:ext>
                </a:extLst>
              </a:tr>
              <a:tr h="1999623">
                <a:tc>
                  <a:txBody>
                    <a:bodyPr/>
                    <a:lstStyle/>
                    <a:p>
                      <a:pPr marL="259079" marR="254000" indent="4445">
                        <a:lnSpc>
                          <a:spcPct val="100000"/>
                        </a:lnSpc>
                        <a:spcBef>
                          <a:spcPts val="210"/>
                        </a:spcBef>
                      </a:pPr>
                      <a:r>
                        <a:rPr sz="2400" b="1" spc="-5" dirty="0">
                          <a:solidFill>
                            <a:schemeClr val="bg2">
                              <a:lumMod val="60000"/>
                              <a:lumOff val="40000"/>
                            </a:schemeClr>
                          </a:solidFill>
                          <a:latin typeface="Calibri"/>
                          <a:cs typeface="Calibri"/>
                        </a:rPr>
                        <a:t>Blue</a:t>
                      </a:r>
                      <a:r>
                        <a:rPr sz="2400" b="1" spc="-85" dirty="0">
                          <a:solidFill>
                            <a:schemeClr val="bg2">
                              <a:lumMod val="60000"/>
                              <a:lumOff val="40000"/>
                            </a:schemeClr>
                          </a:solidFill>
                          <a:latin typeface="Calibri"/>
                          <a:cs typeface="Calibri"/>
                        </a:rPr>
                        <a:t> </a:t>
                      </a:r>
                      <a:r>
                        <a:rPr sz="2400" b="1" dirty="0">
                          <a:solidFill>
                            <a:schemeClr val="bg2">
                              <a:lumMod val="60000"/>
                              <a:lumOff val="40000"/>
                            </a:schemeClr>
                          </a:solidFill>
                          <a:latin typeface="Calibri"/>
                          <a:cs typeface="Calibri"/>
                        </a:rPr>
                        <a:t>/  </a:t>
                      </a:r>
                      <a:r>
                        <a:rPr sz="2400" b="1" spc="-5" dirty="0">
                          <a:solidFill>
                            <a:schemeClr val="bg2">
                              <a:lumMod val="60000"/>
                              <a:lumOff val="40000"/>
                            </a:schemeClr>
                          </a:solidFill>
                          <a:latin typeface="Calibri"/>
                          <a:cs typeface="Calibri"/>
                        </a:rPr>
                        <a:t>W</a:t>
                      </a:r>
                      <a:r>
                        <a:rPr sz="2400" b="1" spc="-10" dirty="0">
                          <a:solidFill>
                            <a:schemeClr val="bg2">
                              <a:lumMod val="60000"/>
                              <a:lumOff val="40000"/>
                            </a:schemeClr>
                          </a:solidFill>
                          <a:latin typeface="Calibri"/>
                          <a:cs typeface="Calibri"/>
                        </a:rPr>
                        <a:t>h</a:t>
                      </a:r>
                      <a:r>
                        <a:rPr sz="2400" b="1" dirty="0">
                          <a:solidFill>
                            <a:schemeClr val="bg2">
                              <a:lumMod val="60000"/>
                              <a:lumOff val="40000"/>
                            </a:schemeClr>
                          </a:solidFill>
                          <a:latin typeface="Calibri"/>
                          <a:cs typeface="Calibri"/>
                        </a:rPr>
                        <a:t>i</a:t>
                      </a:r>
                      <a:r>
                        <a:rPr sz="2400" b="1" spc="-35" dirty="0">
                          <a:solidFill>
                            <a:schemeClr val="bg2">
                              <a:lumMod val="60000"/>
                              <a:lumOff val="40000"/>
                            </a:schemeClr>
                          </a:solidFill>
                          <a:latin typeface="Calibri"/>
                          <a:cs typeface="Calibri"/>
                        </a:rPr>
                        <a:t>t</a:t>
                      </a:r>
                      <a:r>
                        <a:rPr sz="2400" b="1" dirty="0">
                          <a:solidFill>
                            <a:schemeClr val="bg2">
                              <a:lumMod val="60000"/>
                              <a:lumOff val="40000"/>
                            </a:schemeClr>
                          </a:solidFill>
                          <a:latin typeface="Calibri"/>
                          <a:cs typeface="Calibri"/>
                        </a:rPr>
                        <a:t>e</a:t>
                      </a:r>
                      <a:endParaRPr sz="2400" dirty="0">
                        <a:solidFill>
                          <a:schemeClr val="bg2">
                            <a:lumMod val="60000"/>
                            <a:lumOff val="40000"/>
                          </a:schemeClr>
                        </a:solidFill>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tc>
                  <a:txBody>
                    <a:bodyPr/>
                    <a:lstStyle/>
                    <a:p>
                      <a:pPr marL="91440">
                        <a:lnSpc>
                          <a:spcPct val="100000"/>
                        </a:lnSpc>
                        <a:spcBef>
                          <a:spcPts val="235"/>
                        </a:spcBef>
                      </a:pPr>
                      <a:r>
                        <a:rPr sz="2000" b="1" spc="-25" dirty="0">
                          <a:solidFill>
                            <a:schemeClr val="bg2">
                              <a:lumMod val="60000"/>
                              <a:lumOff val="40000"/>
                            </a:schemeClr>
                          </a:solidFill>
                          <a:latin typeface="Calibri"/>
                          <a:cs typeface="Calibri"/>
                        </a:rPr>
                        <a:t>Waste </a:t>
                      </a:r>
                      <a:r>
                        <a:rPr sz="2000" b="1" spc="-5" dirty="0">
                          <a:solidFill>
                            <a:schemeClr val="bg2">
                              <a:lumMod val="60000"/>
                              <a:lumOff val="40000"/>
                            </a:schemeClr>
                          </a:solidFill>
                          <a:latin typeface="Calibri"/>
                          <a:cs typeface="Calibri"/>
                        </a:rPr>
                        <a:t>sharps</a:t>
                      </a:r>
                      <a:endParaRPr sz="2000" dirty="0">
                        <a:solidFill>
                          <a:schemeClr val="bg2">
                            <a:lumMod val="60000"/>
                            <a:lumOff val="40000"/>
                          </a:schemeClr>
                        </a:solidFill>
                        <a:latin typeface="Calibri"/>
                        <a:cs typeface="Calibri"/>
                      </a:endParaRPr>
                    </a:p>
                    <a:p>
                      <a:pPr marL="146050">
                        <a:lnSpc>
                          <a:spcPct val="100000"/>
                        </a:lnSpc>
                      </a:pPr>
                      <a:r>
                        <a:rPr sz="2000" b="1" dirty="0">
                          <a:solidFill>
                            <a:schemeClr val="bg2">
                              <a:lumMod val="60000"/>
                              <a:lumOff val="40000"/>
                            </a:schemeClr>
                          </a:solidFill>
                          <a:latin typeface="Calibri"/>
                          <a:cs typeface="Calibri"/>
                        </a:rPr>
                        <a:t>( Needles, </a:t>
                      </a:r>
                      <a:r>
                        <a:rPr sz="2000" b="1" spc="-10" dirty="0">
                          <a:solidFill>
                            <a:schemeClr val="bg2">
                              <a:lumMod val="60000"/>
                              <a:lumOff val="40000"/>
                            </a:schemeClr>
                          </a:solidFill>
                          <a:latin typeface="Calibri"/>
                          <a:cs typeface="Calibri"/>
                        </a:rPr>
                        <a:t>Syringes, </a:t>
                      </a:r>
                      <a:r>
                        <a:rPr sz="2000" b="1" spc="-5" dirty="0">
                          <a:solidFill>
                            <a:schemeClr val="bg2">
                              <a:lumMod val="60000"/>
                              <a:lumOff val="40000"/>
                            </a:schemeClr>
                          </a:solidFill>
                          <a:latin typeface="Calibri"/>
                          <a:cs typeface="Calibri"/>
                        </a:rPr>
                        <a:t>Scalpels, </a:t>
                      </a:r>
                      <a:r>
                        <a:rPr sz="2000" b="1" dirty="0">
                          <a:solidFill>
                            <a:schemeClr val="bg2">
                              <a:lumMod val="60000"/>
                              <a:lumOff val="40000"/>
                            </a:schemeClr>
                          </a:solidFill>
                          <a:latin typeface="Calibri"/>
                          <a:cs typeface="Calibri"/>
                        </a:rPr>
                        <a:t>blades </a:t>
                      </a:r>
                      <a:r>
                        <a:rPr sz="2000" b="1" spc="-15" dirty="0">
                          <a:solidFill>
                            <a:schemeClr val="bg2">
                              <a:lumMod val="60000"/>
                              <a:lumOff val="40000"/>
                            </a:schemeClr>
                          </a:solidFill>
                          <a:latin typeface="Calibri"/>
                          <a:cs typeface="Calibri"/>
                        </a:rPr>
                        <a:t>etc.</a:t>
                      </a:r>
                      <a:r>
                        <a:rPr sz="2000" b="1" spc="-35" dirty="0">
                          <a:solidFill>
                            <a:schemeClr val="bg2">
                              <a:lumMod val="60000"/>
                              <a:lumOff val="40000"/>
                            </a:schemeClr>
                          </a:solidFill>
                          <a:latin typeface="Calibri"/>
                          <a:cs typeface="Calibri"/>
                        </a:rPr>
                        <a:t> </a:t>
                      </a:r>
                      <a:r>
                        <a:rPr sz="2000" b="1" dirty="0">
                          <a:solidFill>
                            <a:schemeClr val="bg2">
                              <a:lumMod val="60000"/>
                              <a:lumOff val="40000"/>
                            </a:schemeClr>
                          </a:solidFill>
                          <a:latin typeface="Calibri"/>
                          <a:cs typeface="Calibri"/>
                        </a:rPr>
                        <a:t>)</a:t>
                      </a:r>
                      <a:endParaRPr sz="2000" dirty="0">
                        <a:solidFill>
                          <a:schemeClr val="bg2">
                            <a:lumMod val="60000"/>
                            <a:lumOff val="40000"/>
                          </a:schemeClr>
                        </a:solidFill>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tc>
                  <a:txBody>
                    <a:bodyPr/>
                    <a:lstStyle/>
                    <a:p>
                      <a:pPr marL="92075">
                        <a:lnSpc>
                          <a:spcPct val="100000"/>
                        </a:lnSpc>
                        <a:spcBef>
                          <a:spcPts val="235"/>
                        </a:spcBef>
                      </a:pPr>
                      <a:r>
                        <a:rPr sz="2000" b="1" spc="-10" dirty="0">
                          <a:solidFill>
                            <a:schemeClr val="bg2">
                              <a:lumMod val="60000"/>
                              <a:lumOff val="40000"/>
                            </a:schemeClr>
                          </a:solidFill>
                          <a:latin typeface="Calibri"/>
                          <a:cs typeface="Calibri"/>
                        </a:rPr>
                        <a:t>Autocl/microwav</a:t>
                      </a:r>
                      <a:endParaRPr sz="2000" dirty="0">
                        <a:solidFill>
                          <a:schemeClr val="bg2">
                            <a:lumMod val="60000"/>
                            <a:lumOff val="40000"/>
                          </a:schemeClr>
                        </a:solidFill>
                        <a:latin typeface="Calibri"/>
                        <a:cs typeface="Calibri"/>
                      </a:endParaRPr>
                    </a:p>
                    <a:p>
                      <a:pPr marL="92075" marR="97790">
                        <a:lnSpc>
                          <a:spcPct val="100000"/>
                        </a:lnSpc>
                      </a:pPr>
                      <a:r>
                        <a:rPr sz="2000" b="1" spc="-10" dirty="0">
                          <a:solidFill>
                            <a:schemeClr val="bg2">
                              <a:lumMod val="60000"/>
                              <a:lumOff val="40000"/>
                            </a:schemeClr>
                          </a:solidFill>
                          <a:latin typeface="Calibri"/>
                          <a:cs typeface="Calibri"/>
                        </a:rPr>
                        <a:t>/chemical  treatment/</a:t>
                      </a:r>
                      <a:endParaRPr lang="en-IN" sz="2000" b="1" spc="-10" dirty="0">
                        <a:solidFill>
                          <a:schemeClr val="bg2">
                            <a:lumMod val="60000"/>
                            <a:lumOff val="40000"/>
                          </a:schemeClr>
                        </a:solidFill>
                        <a:latin typeface="Calibri"/>
                        <a:cs typeface="Calibri"/>
                      </a:endParaRPr>
                    </a:p>
                    <a:p>
                      <a:pPr marL="92075" marR="97790">
                        <a:lnSpc>
                          <a:spcPct val="100000"/>
                        </a:lnSpc>
                      </a:pPr>
                      <a:r>
                        <a:rPr sz="2000" b="1" spc="-10" dirty="0">
                          <a:solidFill>
                            <a:schemeClr val="bg2">
                              <a:lumMod val="60000"/>
                              <a:lumOff val="40000"/>
                            </a:schemeClr>
                          </a:solidFill>
                          <a:latin typeface="Calibri"/>
                          <a:cs typeface="Calibri"/>
                        </a:rPr>
                        <a:t>destr</a:t>
                      </a:r>
                      <a:r>
                        <a:rPr sz="2000" b="1" dirty="0">
                          <a:solidFill>
                            <a:schemeClr val="bg2">
                              <a:lumMod val="60000"/>
                              <a:lumOff val="40000"/>
                            </a:schemeClr>
                          </a:solidFill>
                          <a:latin typeface="Calibri"/>
                          <a:cs typeface="Calibri"/>
                        </a:rPr>
                        <a:t>uction</a:t>
                      </a:r>
                      <a:r>
                        <a:rPr sz="2000" b="1" spc="-45" dirty="0">
                          <a:solidFill>
                            <a:schemeClr val="bg2">
                              <a:lumMod val="60000"/>
                              <a:lumOff val="40000"/>
                            </a:schemeClr>
                          </a:solidFill>
                          <a:latin typeface="Calibri"/>
                          <a:cs typeface="Calibri"/>
                        </a:rPr>
                        <a:t>/</a:t>
                      </a:r>
                      <a:r>
                        <a:rPr sz="2000" b="1" dirty="0">
                          <a:solidFill>
                            <a:schemeClr val="bg2">
                              <a:lumMod val="60000"/>
                              <a:lumOff val="40000"/>
                            </a:schemeClr>
                          </a:solidFill>
                          <a:latin typeface="Calibri"/>
                          <a:cs typeface="Calibri"/>
                        </a:rPr>
                        <a:t>sh</a:t>
                      </a:r>
                      <a:r>
                        <a:rPr sz="2000" b="1" spc="-35" dirty="0">
                          <a:solidFill>
                            <a:schemeClr val="bg2">
                              <a:lumMod val="60000"/>
                              <a:lumOff val="40000"/>
                            </a:schemeClr>
                          </a:solidFill>
                          <a:latin typeface="Calibri"/>
                          <a:cs typeface="Calibri"/>
                        </a:rPr>
                        <a:t>r</a:t>
                      </a:r>
                      <a:r>
                        <a:rPr sz="2000" b="1" spc="-5" dirty="0">
                          <a:solidFill>
                            <a:schemeClr val="bg2">
                              <a:lumMod val="60000"/>
                              <a:lumOff val="40000"/>
                            </a:schemeClr>
                          </a:solidFill>
                          <a:latin typeface="Calibri"/>
                          <a:cs typeface="Calibri"/>
                        </a:rPr>
                        <a:t>eddi</a:t>
                      </a:r>
                      <a:r>
                        <a:rPr sz="2000" b="1" spc="-10" dirty="0">
                          <a:solidFill>
                            <a:schemeClr val="bg2">
                              <a:lumMod val="60000"/>
                              <a:lumOff val="40000"/>
                            </a:schemeClr>
                          </a:solidFill>
                          <a:latin typeface="Calibri"/>
                          <a:cs typeface="Calibri"/>
                        </a:rPr>
                        <a:t>n</a:t>
                      </a:r>
                      <a:r>
                        <a:rPr sz="2000" b="1" dirty="0">
                          <a:solidFill>
                            <a:schemeClr val="bg2">
                              <a:lumMod val="60000"/>
                              <a:lumOff val="40000"/>
                            </a:schemeClr>
                          </a:solidFill>
                          <a:latin typeface="Calibri"/>
                          <a:cs typeface="Calibri"/>
                        </a:rPr>
                        <a:t>g</a:t>
                      </a:r>
                      <a:endParaRPr sz="2000" dirty="0">
                        <a:solidFill>
                          <a:schemeClr val="bg2">
                            <a:lumMod val="60000"/>
                            <a:lumOff val="40000"/>
                          </a:schemeClr>
                        </a:solidFill>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extLst>
                  <a:ext uri="{0D108BD9-81ED-4DB2-BD59-A6C34878D82A}">
                    <a16:rowId xmlns:a16="http://schemas.microsoft.com/office/drawing/2014/main" xmlns="" val="10003"/>
                  </a:ext>
                </a:extLst>
              </a:tr>
              <a:tr h="1056326">
                <a:tc>
                  <a:txBody>
                    <a:bodyPr/>
                    <a:lstStyle/>
                    <a:p>
                      <a:pPr algn="ctr">
                        <a:lnSpc>
                          <a:spcPct val="100000"/>
                        </a:lnSpc>
                        <a:spcBef>
                          <a:spcPts val="210"/>
                        </a:spcBef>
                      </a:pPr>
                      <a:r>
                        <a:rPr sz="2400" b="1" dirty="0">
                          <a:solidFill>
                            <a:schemeClr val="tx2">
                              <a:lumMod val="25000"/>
                            </a:schemeClr>
                          </a:solidFill>
                          <a:latin typeface="Calibri"/>
                          <a:cs typeface="Calibri"/>
                        </a:rPr>
                        <a:t>Black</a:t>
                      </a:r>
                      <a:endParaRPr sz="2400" dirty="0">
                        <a:solidFill>
                          <a:schemeClr val="tx2">
                            <a:lumMod val="25000"/>
                          </a:schemeClr>
                        </a:solidFill>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solidFill>
                  </a:tcPr>
                </a:tc>
                <a:tc>
                  <a:txBody>
                    <a:bodyPr/>
                    <a:lstStyle/>
                    <a:p>
                      <a:pPr marL="91440" marR="967740">
                        <a:lnSpc>
                          <a:spcPct val="100000"/>
                        </a:lnSpc>
                        <a:spcBef>
                          <a:spcPts val="240"/>
                        </a:spcBef>
                      </a:pPr>
                      <a:r>
                        <a:rPr sz="2000" b="1" spc="-5" dirty="0">
                          <a:solidFill>
                            <a:schemeClr val="tx2">
                              <a:lumMod val="25000"/>
                            </a:schemeClr>
                          </a:solidFill>
                          <a:latin typeface="Calibri"/>
                          <a:cs typeface="Calibri"/>
                        </a:rPr>
                        <a:t>Discarded </a:t>
                      </a:r>
                      <a:r>
                        <a:rPr sz="2000" b="1" spc="-10" dirty="0">
                          <a:solidFill>
                            <a:schemeClr val="tx2">
                              <a:lumMod val="25000"/>
                            </a:schemeClr>
                          </a:solidFill>
                          <a:latin typeface="Calibri"/>
                          <a:cs typeface="Calibri"/>
                        </a:rPr>
                        <a:t>medicines/cytotoxic </a:t>
                      </a:r>
                      <a:r>
                        <a:rPr sz="2000" b="1" dirty="0">
                          <a:solidFill>
                            <a:schemeClr val="tx2">
                              <a:lumMod val="25000"/>
                            </a:schemeClr>
                          </a:solidFill>
                          <a:latin typeface="Calibri"/>
                          <a:cs typeface="Calibri"/>
                        </a:rPr>
                        <a:t>drugs,  </a:t>
                      </a:r>
                      <a:r>
                        <a:rPr sz="2000" b="1" spc="-10" dirty="0">
                          <a:solidFill>
                            <a:schemeClr val="tx2">
                              <a:lumMod val="25000"/>
                            </a:schemeClr>
                          </a:solidFill>
                          <a:latin typeface="Calibri"/>
                          <a:cs typeface="Calibri"/>
                        </a:rPr>
                        <a:t>Incineration </a:t>
                      </a:r>
                      <a:r>
                        <a:rPr sz="2000" b="1" dirty="0">
                          <a:solidFill>
                            <a:schemeClr val="tx2">
                              <a:lumMod val="25000"/>
                            </a:schemeClr>
                          </a:solidFill>
                          <a:latin typeface="Calibri"/>
                          <a:cs typeface="Calibri"/>
                        </a:rPr>
                        <a:t>ash, </a:t>
                      </a:r>
                      <a:r>
                        <a:rPr sz="2000" b="1" spc="-5" dirty="0">
                          <a:solidFill>
                            <a:schemeClr val="tx2">
                              <a:lumMod val="25000"/>
                            </a:schemeClr>
                          </a:solidFill>
                          <a:latin typeface="Calibri"/>
                          <a:cs typeface="Calibri"/>
                        </a:rPr>
                        <a:t>Chemical</a:t>
                      </a:r>
                      <a:r>
                        <a:rPr sz="2000" b="1" spc="-65" dirty="0">
                          <a:solidFill>
                            <a:schemeClr val="tx2">
                              <a:lumMod val="25000"/>
                            </a:schemeClr>
                          </a:solidFill>
                          <a:latin typeface="Calibri"/>
                          <a:cs typeface="Calibri"/>
                        </a:rPr>
                        <a:t> </a:t>
                      </a:r>
                      <a:r>
                        <a:rPr sz="2000" b="1" spc="-15" dirty="0">
                          <a:solidFill>
                            <a:schemeClr val="tx2">
                              <a:lumMod val="25000"/>
                            </a:schemeClr>
                          </a:solidFill>
                          <a:latin typeface="Calibri"/>
                          <a:cs typeface="Calibri"/>
                        </a:rPr>
                        <a:t>waste.</a:t>
                      </a:r>
                      <a:endParaRPr sz="2000" dirty="0">
                        <a:solidFill>
                          <a:schemeClr val="tx2">
                            <a:lumMod val="25000"/>
                          </a:schemeClr>
                        </a:solidFill>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solidFill>
                  </a:tcPr>
                </a:tc>
                <a:tc>
                  <a:txBody>
                    <a:bodyPr/>
                    <a:lstStyle/>
                    <a:p>
                      <a:pPr marL="92075" marR="259079">
                        <a:lnSpc>
                          <a:spcPct val="100000"/>
                        </a:lnSpc>
                        <a:spcBef>
                          <a:spcPts val="240"/>
                        </a:spcBef>
                      </a:pPr>
                      <a:r>
                        <a:rPr sz="2000" b="1" spc="-5" dirty="0">
                          <a:solidFill>
                            <a:schemeClr val="tx2">
                              <a:lumMod val="25000"/>
                            </a:schemeClr>
                          </a:solidFill>
                          <a:latin typeface="Calibri"/>
                          <a:cs typeface="Calibri"/>
                        </a:rPr>
                        <a:t>Disposal </a:t>
                      </a:r>
                      <a:r>
                        <a:rPr sz="2000" b="1" dirty="0">
                          <a:solidFill>
                            <a:schemeClr val="tx2">
                              <a:lumMod val="25000"/>
                            </a:schemeClr>
                          </a:solidFill>
                          <a:latin typeface="Calibri"/>
                          <a:cs typeface="Calibri"/>
                        </a:rPr>
                        <a:t>in</a:t>
                      </a:r>
                      <a:r>
                        <a:rPr sz="2000" b="1" spc="-95" dirty="0">
                          <a:solidFill>
                            <a:schemeClr val="tx2">
                              <a:lumMod val="25000"/>
                            </a:schemeClr>
                          </a:solidFill>
                          <a:latin typeface="Calibri"/>
                          <a:cs typeface="Calibri"/>
                        </a:rPr>
                        <a:t> </a:t>
                      </a:r>
                      <a:r>
                        <a:rPr sz="2000" b="1" spc="-5" dirty="0">
                          <a:solidFill>
                            <a:schemeClr val="tx2">
                              <a:lumMod val="25000"/>
                            </a:schemeClr>
                          </a:solidFill>
                          <a:latin typeface="Calibri"/>
                          <a:cs typeface="Calibri"/>
                        </a:rPr>
                        <a:t>land  fields</a:t>
                      </a:r>
                      <a:endParaRPr sz="2000" dirty="0">
                        <a:solidFill>
                          <a:schemeClr val="tx2">
                            <a:lumMod val="25000"/>
                          </a:schemeClr>
                        </a:solidFill>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1"/>
                    </a:solidFill>
                  </a:tcPr>
                </a:tc>
                <a:extLst>
                  <a:ext uri="{0D108BD9-81ED-4DB2-BD59-A6C34878D82A}">
                    <a16:rowId xmlns:a16="http://schemas.microsoft.com/office/drawing/2014/main" xmlns="" val="10004"/>
                  </a:ext>
                </a:extLst>
              </a:tr>
            </a:tbl>
          </a:graphicData>
        </a:graphic>
      </p:graphicFrame>
      <p:sp>
        <p:nvSpPr>
          <p:cNvPr id="2" name="Rectangle 1">
            <a:extLst>
              <a:ext uri="{FF2B5EF4-FFF2-40B4-BE49-F238E27FC236}">
                <a16:creationId xmlns:a16="http://schemas.microsoft.com/office/drawing/2014/main" xmlns="" id="{51E0D4C6-FE2A-40F7-9DA3-3044E2CBDA87}"/>
              </a:ext>
            </a:extLst>
          </p:cNvPr>
          <p:cNvSpPr/>
          <p:nvPr/>
        </p:nvSpPr>
        <p:spPr>
          <a:xfrm>
            <a:off x="419100" y="-64303"/>
            <a:ext cx="10434303" cy="769441"/>
          </a:xfrm>
          <a:prstGeom prst="rect">
            <a:avLst/>
          </a:prstGeom>
          <a:noFill/>
        </p:spPr>
        <p:txBody>
          <a:bodyPr wrap="square" lIns="91440" tIns="45720" rIns="91440" bIns="45720">
            <a:spAutoFit/>
          </a:bodyPr>
          <a:lstStyle/>
          <a:p>
            <a:pPr algn="ctr"/>
            <a:r>
              <a:rPr lang="en-US" sz="4400" b="1" dirty="0">
                <a:ln w="0"/>
                <a:effectLst>
                  <a:outerShdw blurRad="38100" dist="19050" dir="2700000" algn="tl" rotWithShape="0">
                    <a:schemeClr val="dk1">
                      <a:alpha val="40000"/>
                    </a:schemeClr>
                  </a:outerShdw>
                </a:effectLst>
              </a:rPr>
              <a:t>COLOR CODING FOR SEGREGATION</a:t>
            </a:r>
            <a:endParaRPr lang="en-US" sz="4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4033035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27082" y="6412583"/>
            <a:ext cx="192405" cy="384078"/>
          </a:xfrm>
          <a:prstGeom prst="rect">
            <a:avLst/>
          </a:prstGeom>
        </p:spPr>
        <p:txBody>
          <a:bodyPr vert="horz" wrap="square" lIns="0" tIns="14604" rIns="0" bIns="0" rtlCol="0">
            <a:spAutoFit/>
          </a:bodyPr>
          <a:lstStyle/>
          <a:p>
            <a:pPr>
              <a:spcBef>
                <a:spcPts val="114"/>
              </a:spcBef>
            </a:pPr>
            <a:r>
              <a:rPr sz="1200" spc="-5" dirty="0">
                <a:latin typeface="Lucida Sans Unicode"/>
                <a:cs typeface="Lucida Sans Unicode"/>
              </a:rPr>
              <a:t>36</a:t>
            </a:r>
            <a:endParaRPr sz="1200">
              <a:latin typeface="Lucida Sans Unicode"/>
              <a:cs typeface="Lucida Sans Unicode"/>
            </a:endParaRPr>
          </a:p>
        </p:txBody>
      </p:sp>
      <p:sp>
        <p:nvSpPr>
          <p:cNvPr id="3" name="object 3"/>
          <p:cNvSpPr/>
          <p:nvPr/>
        </p:nvSpPr>
        <p:spPr>
          <a:xfrm>
            <a:off x="2977388" y="1143025"/>
            <a:ext cx="5349240" cy="718820"/>
          </a:xfrm>
          <a:custGeom>
            <a:avLst/>
            <a:gdLst/>
            <a:ahLst/>
            <a:cxnLst/>
            <a:rect l="l" t="t" r="r" b="b"/>
            <a:pathLst>
              <a:path w="5349240" h="718819">
                <a:moveTo>
                  <a:pt x="0" y="718413"/>
                </a:moveTo>
                <a:lnTo>
                  <a:pt x="5349240" y="718413"/>
                </a:lnTo>
                <a:lnTo>
                  <a:pt x="5349240" y="0"/>
                </a:lnTo>
                <a:lnTo>
                  <a:pt x="0" y="0"/>
                </a:lnTo>
                <a:lnTo>
                  <a:pt x="0" y="718413"/>
                </a:lnTo>
                <a:close/>
              </a:path>
            </a:pathLst>
          </a:custGeom>
          <a:solidFill>
            <a:srgbClr val="EEF3EA"/>
          </a:solidFill>
        </p:spPr>
        <p:txBody>
          <a:bodyPr wrap="square" lIns="0" tIns="0" rIns="0" bIns="0" rtlCol="0"/>
          <a:lstStyle/>
          <a:p>
            <a:endParaRPr/>
          </a:p>
        </p:txBody>
      </p:sp>
      <p:graphicFrame>
        <p:nvGraphicFramePr>
          <p:cNvPr id="4" name="object 4"/>
          <p:cNvGraphicFramePr>
            <a:graphicFrameLocks noGrp="1"/>
          </p:cNvGraphicFramePr>
          <p:nvPr>
            <p:extLst/>
          </p:nvPr>
        </p:nvGraphicFramePr>
        <p:xfrm>
          <a:off x="171450" y="914400"/>
          <a:ext cx="11763676" cy="5882261"/>
        </p:xfrm>
        <a:graphic>
          <a:graphicData uri="http://schemas.openxmlformats.org/drawingml/2006/table">
            <a:tbl>
              <a:tblPr firstRow="1" bandRow="1">
                <a:tableStyleId>{2D5ABB26-0587-4C30-8999-92F81FD0307C}</a:tableStyleId>
              </a:tblPr>
              <a:tblGrid>
                <a:gridCol w="1764552">
                  <a:extLst>
                    <a:ext uri="{9D8B030D-6E8A-4147-A177-3AD203B41FA5}">
                      <a16:colId xmlns:a16="http://schemas.microsoft.com/office/drawing/2014/main" xmlns="" val="20000"/>
                    </a:ext>
                  </a:extLst>
                </a:gridCol>
                <a:gridCol w="7058205">
                  <a:extLst>
                    <a:ext uri="{9D8B030D-6E8A-4147-A177-3AD203B41FA5}">
                      <a16:colId xmlns:a16="http://schemas.microsoft.com/office/drawing/2014/main" xmlns="" val="20001"/>
                    </a:ext>
                  </a:extLst>
                </a:gridCol>
                <a:gridCol w="2940919">
                  <a:extLst>
                    <a:ext uri="{9D8B030D-6E8A-4147-A177-3AD203B41FA5}">
                      <a16:colId xmlns:a16="http://schemas.microsoft.com/office/drawing/2014/main" xmlns="" val="20002"/>
                    </a:ext>
                  </a:extLst>
                </a:gridCol>
              </a:tblGrid>
              <a:tr h="739465">
                <a:tc>
                  <a:txBody>
                    <a:bodyPr/>
                    <a:lstStyle/>
                    <a:p>
                      <a:pPr algn="ctr">
                        <a:lnSpc>
                          <a:spcPct val="100000"/>
                        </a:lnSpc>
                        <a:spcBef>
                          <a:spcPts val="145"/>
                        </a:spcBef>
                      </a:pPr>
                      <a:r>
                        <a:rPr sz="2000" b="1" u="heavy" spc="-30" dirty="0">
                          <a:solidFill>
                            <a:schemeClr val="bg1"/>
                          </a:solidFill>
                          <a:uFill>
                            <a:solidFill>
                              <a:srgbClr val="000000"/>
                            </a:solidFill>
                          </a:uFill>
                          <a:latin typeface="Calibri"/>
                          <a:cs typeface="Calibri"/>
                        </a:rPr>
                        <a:t>WASTE</a:t>
                      </a:r>
                      <a:endParaRPr sz="2000" dirty="0">
                        <a:solidFill>
                          <a:schemeClr val="bg1"/>
                        </a:solidFill>
                        <a:latin typeface="Calibri"/>
                        <a:cs typeface="Calibri"/>
                      </a:endParaRPr>
                    </a:p>
                    <a:p>
                      <a:pPr algn="ctr">
                        <a:lnSpc>
                          <a:spcPct val="100000"/>
                        </a:lnSpc>
                        <a:spcBef>
                          <a:spcPts val="360"/>
                        </a:spcBef>
                      </a:pPr>
                      <a:r>
                        <a:rPr sz="2000" b="1" u="heavy" spc="-35" dirty="0">
                          <a:solidFill>
                            <a:schemeClr val="bg1"/>
                          </a:solidFill>
                          <a:uFill>
                            <a:solidFill>
                              <a:srgbClr val="000000"/>
                            </a:solidFill>
                          </a:uFill>
                          <a:latin typeface="Calibri"/>
                          <a:cs typeface="Calibri"/>
                        </a:rPr>
                        <a:t>CATEGORY</a:t>
                      </a:r>
                      <a:endParaRPr sz="2000" dirty="0">
                        <a:solidFill>
                          <a:schemeClr val="bg1"/>
                        </a:solidFill>
                        <a:latin typeface="Calibri"/>
                        <a:cs typeface="Calibri"/>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20000"/>
                        <a:lumOff val="80000"/>
                      </a:schemeClr>
                    </a:solidFill>
                  </a:tcPr>
                </a:tc>
                <a:tc>
                  <a:txBody>
                    <a:bodyPr/>
                    <a:lstStyle/>
                    <a:p>
                      <a:pPr marL="635" algn="ctr">
                        <a:lnSpc>
                          <a:spcPct val="100000"/>
                        </a:lnSpc>
                        <a:spcBef>
                          <a:spcPts val="1525"/>
                        </a:spcBef>
                      </a:pPr>
                      <a:r>
                        <a:rPr sz="2000" b="1" u="heavy" spc="-5" dirty="0">
                          <a:solidFill>
                            <a:schemeClr val="bg1"/>
                          </a:solidFill>
                          <a:uFill>
                            <a:solidFill>
                              <a:srgbClr val="000000"/>
                            </a:solidFill>
                          </a:uFill>
                          <a:latin typeface="Calibri"/>
                          <a:cs typeface="Calibri"/>
                        </a:rPr>
                        <a:t>TYPE </a:t>
                      </a:r>
                      <a:r>
                        <a:rPr sz="2000" b="1" u="heavy" dirty="0">
                          <a:solidFill>
                            <a:schemeClr val="bg1"/>
                          </a:solidFill>
                          <a:uFill>
                            <a:solidFill>
                              <a:srgbClr val="000000"/>
                            </a:solidFill>
                          </a:uFill>
                          <a:latin typeface="Calibri"/>
                          <a:cs typeface="Calibri"/>
                        </a:rPr>
                        <a:t>OF</a:t>
                      </a:r>
                      <a:r>
                        <a:rPr sz="2000" b="1" u="heavy" spc="-60" dirty="0">
                          <a:solidFill>
                            <a:schemeClr val="bg1"/>
                          </a:solidFill>
                          <a:uFill>
                            <a:solidFill>
                              <a:srgbClr val="000000"/>
                            </a:solidFill>
                          </a:uFill>
                          <a:latin typeface="Calibri"/>
                          <a:cs typeface="Calibri"/>
                        </a:rPr>
                        <a:t> </a:t>
                      </a:r>
                      <a:r>
                        <a:rPr sz="2000" b="1" u="heavy" spc="-30" dirty="0">
                          <a:solidFill>
                            <a:schemeClr val="bg1"/>
                          </a:solidFill>
                          <a:uFill>
                            <a:solidFill>
                              <a:srgbClr val="000000"/>
                            </a:solidFill>
                          </a:uFill>
                          <a:latin typeface="Calibri"/>
                          <a:cs typeface="Calibri"/>
                        </a:rPr>
                        <a:t>WASTE</a:t>
                      </a:r>
                      <a:endParaRPr sz="2000" dirty="0">
                        <a:solidFill>
                          <a:schemeClr val="bg1"/>
                        </a:solidFill>
                        <a:latin typeface="Calibri"/>
                        <a:cs typeface="Calibri"/>
                      </a:endParaRPr>
                    </a:p>
                  </a:txBody>
                  <a:tcPr marL="0" marR="0" marT="193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20000"/>
                        <a:lumOff val="80000"/>
                      </a:schemeClr>
                    </a:solidFill>
                  </a:tcPr>
                </a:tc>
                <a:tc>
                  <a:txBody>
                    <a:bodyPr/>
                    <a:lstStyle/>
                    <a:p>
                      <a:pPr marL="203200">
                        <a:lnSpc>
                          <a:spcPct val="100000"/>
                        </a:lnSpc>
                        <a:spcBef>
                          <a:spcPts val="145"/>
                        </a:spcBef>
                      </a:pPr>
                      <a:r>
                        <a:rPr sz="2000" b="1" u="heavy" spc="-25" dirty="0">
                          <a:solidFill>
                            <a:schemeClr val="bg1"/>
                          </a:solidFill>
                          <a:uFill>
                            <a:solidFill>
                              <a:srgbClr val="000000"/>
                            </a:solidFill>
                          </a:uFill>
                          <a:latin typeface="Calibri"/>
                          <a:cs typeface="Calibri"/>
                        </a:rPr>
                        <a:t>TREATMENT</a:t>
                      </a:r>
                      <a:r>
                        <a:rPr sz="2000" b="1" u="heavy" spc="-60" dirty="0">
                          <a:solidFill>
                            <a:schemeClr val="bg1"/>
                          </a:solidFill>
                          <a:uFill>
                            <a:solidFill>
                              <a:srgbClr val="000000"/>
                            </a:solidFill>
                          </a:uFill>
                          <a:latin typeface="Calibri"/>
                          <a:cs typeface="Calibri"/>
                        </a:rPr>
                        <a:t> </a:t>
                      </a:r>
                      <a:r>
                        <a:rPr sz="2000" b="1" u="heavy" dirty="0">
                          <a:solidFill>
                            <a:schemeClr val="bg1"/>
                          </a:solidFill>
                          <a:uFill>
                            <a:solidFill>
                              <a:srgbClr val="000000"/>
                            </a:solidFill>
                          </a:uFill>
                          <a:latin typeface="Calibri"/>
                          <a:cs typeface="Calibri"/>
                        </a:rPr>
                        <a:t>AND</a:t>
                      </a:r>
                      <a:endParaRPr sz="2000" dirty="0">
                        <a:solidFill>
                          <a:schemeClr val="bg1"/>
                        </a:solidFill>
                        <a:latin typeface="Calibri"/>
                        <a:cs typeface="Calibri"/>
                      </a:endParaRPr>
                    </a:p>
                    <a:p>
                      <a:pPr marL="147955">
                        <a:lnSpc>
                          <a:spcPct val="100000"/>
                        </a:lnSpc>
                        <a:spcBef>
                          <a:spcPts val="360"/>
                        </a:spcBef>
                      </a:pPr>
                      <a:r>
                        <a:rPr sz="2000" b="1" u="heavy" spc="-5" dirty="0">
                          <a:solidFill>
                            <a:schemeClr val="bg1"/>
                          </a:solidFill>
                          <a:uFill>
                            <a:solidFill>
                              <a:srgbClr val="000000"/>
                            </a:solidFill>
                          </a:uFill>
                          <a:latin typeface="Calibri"/>
                          <a:cs typeface="Calibri"/>
                        </a:rPr>
                        <a:t>DISPOSAL</a:t>
                      </a:r>
                      <a:r>
                        <a:rPr sz="2000" b="1" u="heavy" spc="-45" dirty="0">
                          <a:solidFill>
                            <a:schemeClr val="bg1"/>
                          </a:solidFill>
                          <a:uFill>
                            <a:solidFill>
                              <a:srgbClr val="000000"/>
                            </a:solidFill>
                          </a:uFill>
                          <a:latin typeface="Calibri"/>
                          <a:cs typeface="Calibri"/>
                        </a:rPr>
                        <a:t> </a:t>
                      </a:r>
                      <a:r>
                        <a:rPr sz="2000" b="1" u="heavy" dirty="0">
                          <a:solidFill>
                            <a:schemeClr val="bg1"/>
                          </a:solidFill>
                          <a:uFill>
                            <a:solidFill>
                              <a:srgbClr val="000000"/>
                            </a:solidFill>
                          </a:uFill>
                          <a:latin typeface="Calibri"/>
                          <a:cs typeface="Calibri"/>
                        </a:rPr>
                        <a:t>OPTION</a:t>
                      </a:r>
                      <a:endParaRPr sz="2000" dirty="0">
                        <a:solidFill>
                          <a:schemeClr val="bg1"/>
                        </a:solidFill>
                        <a:latin typeface="Calibri"/>
                        <a:cs typeface="Calibri"/>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20000"/>
                        <a:lumOff val="80000"/>
                      </a:schemeClr>
                    </a:solidFill>
                  </a:tcPr>
                </a:tc>
                <a:extLst>
                  <a:ext uri="{0D108BD9-81ED-4DB2-BD59-A6C34878D82A}">
                    <a16:rowId xmlns:a16="http://schemas.microsoft.com/office/drawing/2014/main" xmlns="" val="10000"/>
                  </a:ext>
                </a:extLst>
              </a:tr>
              <a:tr h="713584">
                <a:tc>
                  <a:txBody>
                    <a:bodyPr/>
                    <a:lstStyle/>
                    <a:p>
                      <a:pPr>
                        <a:lnSpc>
                          <a:spcPct val="100000"/>
                        </a:lnSpc>
                        <a:spcBef>
                          <a:spcPts val="15"/>
                        </a:spcBef>
                      </a:pPr>
                      <a:endParaRPr sz="1450" dirty="0">
                        <a:solidFill>
                          <a:schemeClr val="bg1"/>
                        </a:solidFill>
                        <a:latin typeface="Times New Roman"/>
                        <a:cs typeface="Times New Roman"/>
                      </a:endParaRPr>
                    </a:p>
                    <a:p>
                      <a:pPr marL="57150">
                        <a:lnSpc>
                          <a:spcPct val="100000"/>
                        </a:lnSpc>
                      </a:pPr>
                      <a:r>
                        <a:rPr sz="1600" spc="-10" dirty="0">
                          <a:solidFill>
                            <a:schemeClr val="bg1"/>
                          </a:solidFill>
                          <a:latin typeface="Calibri"/>
                          <a:cs typeface="Calibri"/>
                        </a:rPr>
                        <a:t>Category </a:t>
                      </a:r>
                      <a:r>
                        <a:rPr sz="1600" spc="-5" dirty="0">
                          <a:solidFill>
                            <a:schemeClr val="bg1"/>
                          </a:solidFill>
                          <a:latin typeface="Calibri"/>
                          <a:cs typeface="Calibri"/>
                        </a:rPr>
                        <a:t>No.</a:t>
                      </a:r>
                      <a:r>
                        <a:rPr sz="1600" spc="-25" dirty="0">
                          <a:solidFill>
                            <a:schemeClr val="bg1"/>
                          </a:solidFill>
                          <a:latin typeface="Calibri"/>
                          <a:cs typeface="Calibri"/>
                        </a:rPr>
                        <a:t> </a:t>
                      </a:r>
                      <a:r>
                        <a:rPr sz="1600" spc="-5" dirty="0">
                          <a:solidFill>
                            <a:schemeClr val="bg1"/>
                          </a:solidFill>
                          <a:latin typeface="Calibri"/>
                          <a:cs typeface="Calibri"/>
                        </a:rPr>
                        <a:t>1</a:t>
                      </a:r>
                      <a:endParaRPr sz="1600" dirty="0">
                        <a:solidFill>
                          <a:schemeClr val="bg1"/>
                        </a:solidFill>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spcBef>
                          <a:spcPts val="15"/>
                        </a:spcBef>
                      </a:pPr>
                      <a:endParaRPr sz="1450" dirty="0">
                        <a:solidFill>
                          <a:schemeClr val="bg1"/>
                        </a:solidFill>
                        <a:latin typeface="Times New Roman"/>
                        <a:cs typeface="Times New Roman"/>
                      </a:endParaRPr>
                    </a:p>
                    <a:p>
                      <a:pPr algn="ctr">
                        <a:lnSpc>
                          <a:spcPct val="100000"/>
                        </a:lnSpc>
                      </a:pPr>
                      <a:r>
                        <a:rPr sz="1600" b="1" spc="-5" dirty="0">
                          <a:solidFill>
                            <a:schemeClr val="bg1"/>
                          </a:solidFill>
                          <a:latin typeface="Calibri"/>
                          <a:cs typeface="Calibri"/>
                        </a:rPr>
                        <a:t>Human </a:t>
                      </a:r>
                      <a:r>
                        <a:rPr sz="1600" b="1" spc="-10" dirty="0">
                          <a:solidFill>
                            <a:schemeClr val="bg1"/>
                          </a:solidFill>
                          <a:latin typeface="Calibri"/>
                          <a:cs typeface="Calibri"/>
                        </a:rPr>
                        <a:t>Anatomical </a:t>
                      </a:r>
                      <a:r>
                        <a:rPr sz="1600" b="1" spc="-25" dirty="0">
                          <a:solidFill>
                            <a:schemeClr val="bg1"/>
                          </a:solidFill>
                          <a:latin typeface="Calibri"/>
                          <a:cs typeface="Calibri"/>
                        </a:rPr>
                        <a:t>Waste </a:t>
                      </a:r>
                      <a:r>
                        <a:rPr sz="1600" spc="-10" dirty="0">
                          <a:solidFill>
                            <a:schemeClr val="bg1"/>
                          </a:solidFill>
                          <a:latin typeface="Calibri"/>
                          <a:cs typeface="Calibri"/>
                        </a:rPr>
                        <a:t>(Human </a:t>
                      </a:r>
                      <a:r>
                        <a:rPr sz="1600" spc="-5" dirty="0">
                          <a:solidFill>
                            <a:schemeClr val="bg1"/>
                          </a:solidFill>
                          <a:latin typeface="Calibri"/>
                          <a:cs typeface="Calibri"/>
                        </a:rPr>
                        <a:t>tissues, </a:t>
                      </a:r>
                      <a:r>
                        <a:rPr sz="1600" spc="-15" dirty="0">
                          <a:solidFill>
                            <a:schemeClr val="bg1"/>
                          </a:solidFill>
                          <a:latin typeface="Calibri"/>
                          <a:cs typeface="Calibri"/>
                        </a:rPr>
                        <a:t>organs, </a:t>
                      </a:r>
                      <a:r>
                        <a:rPr sz="1600" spc="-10" dirty="0">
                          <a:solidFill>
                            <a:schemeClr val="bg1"/>
                          </a:solidFill>
                          <a:latin typeface="Calibri"/>
                          <a:cs typeface="Calibri"/>
                        </a:rPr>
                        <a:t>body</a:t>
                      </a:r>
                      <a:r>
                        <a:rPr sz="1600" spc="90" dirty="0">
                          <a:solidFill>
                            <a:schemeClr val="bg1"/>
                          </a:solidFill>
                          <a:latin typeface="Calibri"/>
                          <a:cs typeface="Calibri"/>
                        </a:rPr>
                        <a:t> </a:t>
                      </a:r>
                      <a:r>
                        <a:rPr sz="1600" spc="-5" dirty="0">
                          <a:solidFill>
                            <a:schemeClr val="bg1"/>
                          </a:solidFill>
                          <a:latin typeface="Calibri"/>
                          <a:cs typeface="Calibri"/>
                        </a:rPr>
                        <a:t>parts)</a:t>
                      </a:r>
                      <a:endParaRPr sz="1600" dirty="0">
                        <a:solidFill>
                          <a:schemeClr val="bg1"/>
                        </a:solidFill>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marL="826135" marR="231140" indent="-586740">
                        <a:lnSpc>
                          <a:spcPct val="114999"/>
                        </a:lnSpc>
                        <a:spcBef>
                          <a:spcPts val="290"/>
                        </a:spcBef>
                      </a:pPr>
                      <a:r>
                        <a:rPr sz="1600" spc="-10" dirty="0">
                          <a:solidFill>
                            <a:schemeClr val="bg1"/>
                          </a:solidFill>
                          <a:latin typeface="Calibri"/>
                          <a:cs typeface="Calibri"/>
                        </a:rPr>
                        <a:t>Incineration@ </a:t>
                      </a:r>
                      <a:r>
                        <a:rPr sz="1600" spc="-5" dirty="0">
                          <a:solidFill>
                            <a:schemeClr val="bg1"/>
                          </a:solidFill>
                          <a:latin typeface="Calibri"/>
                          <a:cs typeface="Calibri"/>
                        </a:rPr>
                        <a:t>/</a:t>
                      </a:r>
                      <a:r>
                        <a:rPr sz="1600" spc="-70" dirty="0">
                          <a:solidFill>
                            <a:schemeClr val="bg1"/>
                          </a:solidFill>
                          <a:latin typeface="Calibri"/>
                          <a:cs typeface="Calibri"/>
                        </a:rPr>
                        <a:t> </a:t>
                      </a:r>
                      <a:r>
                        <a:rPr sz="1600" spc="-10" dirty="0">
                          <a:solidFill>
                            <a:schemeClr val="bg1"/>
                          </a:solidFill>
                          <a:latin typeface="Calibri"/>
                          <a:cs typeface="Calibri"/>
                        </a:rPr>
                        <a:t>deep  </a:t>
                      </a:r>
                      <a:r>
                        <a:rPr sz="1600" spc="-5" dirty="0">
                          <a:solidFill>
                            <a:schemeClr val="bg1"/>
                          </a:solidFill>
                          <a:latin typeface="Calibri"/>
                          <a:cs typeface="Calibri"/>
                        </a:rPr>
                        <a:t>burial*</a:t>
                      </a:r>
                      <a:endParaRPr sz="1600">
                        <a:solidFill>
                          <a:schemeClr val="bg1"/>
                        </a:solidFill>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1"/>
                  </a:ext>
                </a:extLst>
              </a:tr>
              <a:tr h="2061799">
                <a:tc>
                  <a:txBody>
                    <a:bodyPr/>
                    <a:lstStyle/>
                    <a:p>
                      <a:pPr>
                        <a:lnSpc>
                          <a:spcPct val="100000"/>
                        </a:lnSpc>
                      </a:pPr>
                      <a:endParaRPr sz="1600">
                        <a:solidFill>
                          <a:schemeClr val="bg1"/>
                        </a:solidFill>
                        <a:latin typeface="Times New Roman"/>
                        <a:cs typeface="Times New Roman"/>
                      </a:endParaRPr>
                    </a:p>
                    <a:p>
                      <a:pPr>
                        <a:lnSpc>
                          <a:spcPct val="100000"/>
                        </a:lnSpc>
                      </a:pPr>
                      <a:endParaRPr sz="1600">
                        <a:solidFill>
                          <a:schemeClr val="bg1"/>
                        </a:solidFill>
                        <a:latin typeface="Times New Roman"/>
                        <a:cs typeface="Times New Roman"/>
                      </a:endParaRPr>
                    </a:p>
                    <a:p>
                      <a:pPr>
                        <a:lnSpc>
                          <a:spcPct val="100000"/>
                        </a:lnSpc>
                      </a:pPr>
                      <a:endParaRPr sz="1600">
                        <a:solidFill>
                          <a:schemeClr val="bg1"/>
                        </a:solidFill>
                        <a:latin typeface="Times New Roman"/>
                        <a:cs typeface="Times New Roman"/>
                      </a:endParaRPr>
                    </a:p>
                    <a:p>
                      <a:pPr marL="57150">
                        <a:lnSpc>
                          <a:spcPct val="100000"/>
                        </a:lnSpc>
                        <a:spcBef>
                          <a:spcPts val="1325"/>
                        </a:spcBef>
                      </a:pPr>
                      <a:r>
                        <a:rPr sz="1600" spc="-10" dirty="0">
                          <a:solidFill>
                            <a:schemeClr val="bg1"/>
                          </a:solidFill>
                          <a:latin typeface="Calibri"/>
                          <a:cs typeface="Calibri"/>
                        </a:rPr>
                        <a:t>Category </a:t>
                      </a:r>
                      <a:r>
                        <a:rPr sz="1600" spc="-5" dirty="0">
                          <a:solidFill>
                            <a:schemeClr val="bg1"/>
                          </a:solidFill>
                          <a:latin typeface="Calibri"/>
                          <a:cs typeface="Calibri"/>
                        </a:rPr>
                        <a:t>No.</a:t>
                      </a:r>
                      <a:r>
                        <a:rPr sz="1600" spc="-25" dirty="0">
                          <a:solidFill>
                            <a:schemeClr val="bg1"/>
                          </a:solidFill>
                          <a:latin typeface="Calibri"/>
                          <a:cs typeface="Calibri"/>
                        </a:rPr>
                        <a:t> </a:t>
                      </a:r>
                      <a:r>
                        <a:rPr sz="1600" spc="-5" dirty="0">
                          <a:solidFill>
                            <a:schemeClr val="bg1"/>
                          </a:solidFill>
                          <a:latin typeface="Calibri"/>
                          <a:cs typeface="Calibri"/>
                        </a:rPr>
                        <a:t>2</a:t>
                      </a:r>
                      <a:endParaRPr sz="16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spcBef>
                          <a:spcPts val="10"/>
                        </a:spcBef>
                      </a:pPr>
                      <a:endParaRPr sz="2100" dirty="0">
                        <a:solidFill>
                          <a:schemeClr val="bg1"/>
                        </a:solidFill>
                        <a:latin typeface="Times New Roman"/>
                        <a:cs typeface="Times New Roman"/>
                      </a:endParaRPr>
                    </a:p>
                    <a:p>
                      <a:pPr marL="635" algn="ctr">
                        <a:lnSpc>
                          <a:spcPct val="100000"/>
                        </a:lnSpc>
                      </a:pPr>
                      <a:r>
                        <a:rPr sz="1600" b="1" spc="-5" dirty="0">
                          <a:solidFill>
                            <a:schemeClr val="bg1"/>
                          </a:solidFill>
                          <a:latin typeface="Calibri"/>
                          <a:cs typeface="Calibri"/>
                        </a:rPr>
                        <a:t>Animal</a:t>
                      </a:r>
                      <a:r>
                        <a:rPr sz="1600" b="1" spc="-15" dirty="0">
                          <a:solidFill>
                            <a:schemeClr val="bg1"/>
                          </a:solidFill>
                          <a:latin typeface="Calibri"/>
                          <a:cs typeface="Calibri"/>
                        </a:rPr>
                        <a:t> </a:t>
                      </a:r>
                      <a:r>
                        <a:rPr sz="1600" b="1" spc="-25" dirty="0">
                          <a:solidFill>
                            <a:schemeClr val="bg1"/>
                          </a:solidFill>
                          <a:latin typeface="Calibri"/>
                          <a:cs typeface="Calibri"/>
                        </a:rPr>
                        <a:t>Waste</a:t>
                      </a:r>
                      <a:endParaRPr sz="1600" dirty="0">
                        <a:solidFill>
                          <a:schemeClr val="bg1"/>
                        </a:solidFill>
                        <a:latin typeface="Calibri"/>
                        <a:cs typeface="Calibri"/>
                      </a:endParaRPr>
                    </a:p>
                    <a:p>
                      <a:pPr marL="105410" marR="100965" indent="-3175" algn="ctr">
                        <a:lnSpc>
                          <a:spcPct val="114999"/>
                        </a:lnSpc>
                      </a:pPr>
                      <a:r>
                        <a:rPr sz="1600" spc="-10" dirty="0">
                          <a:solidFill>
                            <a:schemeClr val="bg1"/>
                          </a:solidFill>
                          <a:latin typeface="Calibri"/>
                          <a:cs typeface="Calibri"/>
                        </a:rPr>
                        <a:t>(Animal </a:t>
                      </a:r>
                      <a:r>
                        <a:rPr sz="1600" spc="-5" dirty="0">
                          <a:solidFill>
                            <a:schemeClr val="bg1"/>
                          </a:solidFill>
                          <a:latin typeface="Calibri"/>
                          <a:cs typeface="Calibri"/>
                        </a:rPr>
                        <a:t>tissues, </a:t>
                      </a:r>
                      <a:r>
                        <a:rPr sz="1600" spc="-15" dirty="0">
                          <a:solidFill>
                            <a:schemeClr val="bg1"/>
                          </a:solidFill>
                          <a:latin typeface="Calibri"/>
                          <a:cs typeface="Calibri"/>
                        </a:rPr>
                        <a:t>organs, </a:t>
                      </a:r>
                      <a:r>
                        <a:rPr sz="1600" spc="-10" dirty="0">
                          <a:solidFill>
                            <a:schemeClr val="bg1"/>
                          </a:solidFill>
                          <a:latin typeface="Calibri"/>
                          <a:cs typeface="Calibri"/>
                        </a:rPr>
                        <a:t>body </a:t>
                      </a:r>
                      <a:r>
                        <a:rPr sz="1600" spc="-5" dirty="0">
                          <a:solidFill>
                            <a:schemeClr val="bg1"/>
                          </a:solidFill>
                          <a:latin typeface="Calibri"/>
                          <a:cs typeface="Calibri"/>
                        </a:rPr>
                        <a:t>parts, </a:t>
                      </a:r>
                      <a:r>
                        <a:rPr sz="1600" spc="-10" dirty="0">
                          <a:solidFill>
                            <a:schemeClr val="bg1"/>
                          </a:solidFill>
                          <a:latin typeface="Calibri"/>
                          <a:cs typeface="Calibri"/>
                        </a:rPr>
                        <a:t>carcasses, </a:t>
                      </a:r>
                      <a:r>
                        <a:rPr sz="1600" spc="-5" dirty="0">
                          <a:solidFill>
                            <a:schemeClr val="bg1"/>
                          </a:solidFill>
                          <a:latin typeface="Calibri"/>
                          <a:cs typeface="Calibri"/>
                        </a:rPr>
                        <a:t>bleeding parts,  fluid, blood and </a:t>
                      </a:r>
                      <a:r>
                        <a:rPr sz="1600" spc="-10" dirty="0">
                          <a:solidFill>
                            <a:schemeClr val="bg1"/>
                          </a:solidFill>
                          <a:latin typeface="Calibri"/>
                          <a:cs typeface="Calibri"/>
                        </a:rPr>
                        <a:t>experimental </a:t>
                      </a:r>
                      <a:r>
                        <a:rPr sz="1600" spc="-5" dirty="0">
                          <a:solidFill>
                            <a:schemeClr val="bg1"/>
                          </a:solidFill>
                          <a:latin typeface="Calibri"/>
                          <a:cs typeface="Calibri"/>
                        </a:rPr>
                        <a:t>animals </a:t>
                      </a:r>
                      <a:r>
                        <a:rPr sz="1600" spc="-10" dirty="0">
                          <a:solidFill>
                            <a:schemeClr val="bg1"/>
                          </a:solidFill>
                          <a:latin typeface="Calibri"/>
                          <a:cs typeface="Calibri"/>
                        </a:rPr>
                        <a:t>used </a:t>
                      </a:r>
                      <a:r>
                        <a:rPr sz="1600" spc="-5" dirty="0">
                          <a:solidFill>
                            <a:schemeClr val="bg1"/>
                          </a:solidFill>
                          <a:latin typeface="Calibri"/>
                          <a:cs typeface="Calibri"/>
                        </a:rPr>
                        <a:t>in </a:t>
                      </a:r>
                      <a:r>
                        <a:rPr sz="1600" spc="-10" dirty="0">
                          <a:solidFill>
                            <a:schemeClr val="bg1"/>
                          </a:solidFill>
                          <a:latin typeface="Calibri"/>
                          <a:cs typeface="Calibri"/>
                        </a:rPr>
                        <a:t>research, waste  </a:t>
                      </a:r>
                      <a:r>
                        <a:rPr sz="1600" spc="-15" dirty="0">
                          <a:solidFill>
                            <a:schemeClr val="bg1"/>
                          </a:solidFill>
                          <a:latin typeface="Calibri"/>
                          <a:cs typeface="Calibri"/>
                        </a:rPr>
                        <a:t>generated </a:t>
                      </a:r>
                      <a:r>
                        <a:rPr sz="1600" spc="-10" dirty="0">
                          <a:solidFill>
                            <a:schemeClr val="bg1"/>
                          </a:solidFill>
                          <a:latin typeface="Calibri"/>
                          <a:cs typeface="Calibri"/>
                        </a:rPr>
                        <a:t>by veterinary </a:t>
                      </a:r>
                      <a:r>
                        <a:rPr sz="1600" spc="-5" dirty="0">
                          <a:solidFill>
                            <a:schemeClr val="bg1"/>
                          </a:solidFill>
                          <a:latin typeface="Calibri"/>
                          <a:cs typeface="Calibri"/>
                        </a:rPr>
                        <a:t>hospitals and </a:t>
                      </a:r>
                      <a:r>
                        <a:rPr sz="1600" spc="-10" dirty="0">
                          <a:solidFill>
                            <a:schemeClr val="bg1"/>
                          </a:solidFill>
                          <a:latin typeface="Calibri"/>
                          <a:cs typeface="Calibri"/>
                        </a:rPr>
                        <a:t>colleges, discharge </a:t>
                      </a:r>
                      <a:r>
                        <a:rPr sz="1600" spc="-15" dirty="0">
                          <a:solidFill>
                            <a:schemeClr val="bg1"/>
                          </a:solidFill>
                          <a:latin typeface="Calibri"/>
                          <a:cs typeface="Calibri"/>
                        </a:rPr>
                        <a:t>from  </a:t>
                      </a:r>
                      <a:r>
                        <a:rPr sz="1600" spc="-10" dirty="0">
                          <a:solidFill>
                            <a:schemeClr val="bg1"/>
                          </a:solidFill>
                          <a:latin typeface="Calibri"/>
                          <a:cs typeface="Calibri"/>
                        </a:rPr>
                        <a:t>hospitals, </a:t>
                      </a:r>
                      <a:r>
                        <a:rPr sz="1600" spc="-5" dirty="0">
                          <a:solidFill>
                            <a:schemeClr val="bg1"/>
                          </a:solidFill>
                          <a:latin typeface="Calibri"/>
                          <a:cs typeface="Calibri"/>
                        </a:rPr>
                        <a:t>animal</a:t>
                      </a:r>
                      <a:r>
                        <a:rPr sz="1600" spc="-55" dirty="0">
                          <a:solidFill>
                            <a:schemeClr val="bg1"/>
                          </a:solidFill>
                          <a:latin typeface="Calibri"/>
                          <a:cs typeface="Calibri"/>
                        </a:rPr>
                        <a:t> </a:t>
                      </a:r>
                      <a:r>
                        <a:rPr sz="1600" spc="-10" dirty="0">
                          <a:solidFill>
                            <a:schemeClr val="bg1"/>
                          </a:solidFill>
                          <a:latin typeface="Calibri"/>
                          <a:cs typeface="Calibri"/>
                        </a:rPr>
                        <a:t>houses)</a:t>
                      </a:r>
                      <a:endParaRPr sz="1600" dirty="0">
                        <a:solidFill>
                          <a:schemeClr val="bg1"/>
                        </a:solidFill>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600" dirty="0">
                        <a:solidFill>
                          <a:schemeClr val="bg1"/>
                        </a:solidFill>
                        <a:latin typeface="Times New Roman"/>
                        <a:cs typeface="Times New Roman"/>
                      </a:endParaRPr>
                    </a:p>
                    <a:p>
                      <a:pPr>
                        <a:lnSpc>
                          <a:spcPct val="100000"/>
                        </a:lnSpc>
                      </a:pPr>
                      <a:endParaRPr sz="1600" dirty="0">
                        <a:solidFill>
                          <a:schemeClr val="bg1"/>
                        </a:solidFill>
                        <a:latin typeface="Times New Roman"/>
                        <a:cs typeface="Times New Roman"/>
                      </a:endParaRPr>
                    </a:p>
                    <a:p>
                      <a:pPr>
                        <a:lnSpc>
                          <a:spcPct val="100000"/>
                        </a:lnSpc>
                        <a:spcBef>
                          <a:spcPts val="45"/>
                        </a:spcBef>
                      </a:pPr>
                      <a:endParaRPr sz="1500" dirty="0">
                        <a:solidFill>
                          <a:schemeClr val="bg1"/>
                        </a:solidFill>
                        <a:latin typeface="Times New Roman"/>
                        <a:cs typeface="Times New Roman"/>
                      </a:endParaRPr>
                    </a:p>
                    <a:p>
                      <a:pPr marL="826135" marR="231140" indent="-586740">
                        <a:lnSpc>
                          <a:spcPct val="114999"/>
                        </a:lnSpc>
                      </a:pPr>
                      <a:r>
                        <a:rPr sz="1600" spc="-10" dirty="0">
                          <a:solidFill>
                            <a:schemeClr val="bg1"/>
                          </a:solidFill>
                          <a:latin typeface="Calibri"/>
                          <a:cs typeface="Calibri"/>
                        </a:rPr>
                        <a:t>Incineration@ </a:t>
                      </a:r>
                      <a:r>
                        <a:rPr sz="1600" spc="-5" dirty="0">
                          <a:solidFill>
                            <a:schemeClr val="bg1"/>
                          </a:solidFill>
                          <a:latin typeface="Calibri"/>
                          <a:cs typeface="Calibri"/>
                        </a:rPr>
                        <a:t>/</a:t>
                      </a:r>
                      <a:r>
                        <a:rPr sz="1600" spc="-70" dirty="0">
                          <a:solidFill>
                            <a:schemeClr val="bg1"/>
                          </a:solidFill>
                          <a:latin typeface="Calibri"/>
                          <a:cs typeface="Calibri"/>
                        </a:rPr>
                        <a:t> </a:t>
                      </a:r>
                      <a:r>
                        <a:rPr sz="1600" spc="-10" dirty="0">
                          <a:solidFill>
                            <a:schemeClr val="bg1"/>
                          </a:solidFill>
                          <a:latin typeface="Calibri"/>
                          <a:cs typeface="Calibri"/>
                        </a:rPr>
                        <a:t>deep  </a:t>
                      </a:r>
                      <a:r>
                        <a:rPr sz="1600" spc="-5" dirty="0">
                          <a:solidFill>
                            <a:schemeClr val="bg1"/>
                          </a:solidFill>
                          <a:latin typeface="Calibri"/>
                          <a:cs typeface="Calibri"/>
                        </a:rPr>
                        <a:t>burial*</a:t>
                      </a:r>
                      <a:endParaRPr sz="1600"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2"/>
                  </a:ext>
                </a:extLst>
              </a:tr>
              <a:tr h="2367413">
                <a:tc>
                  <a:txBody>
                    <a:bodyPr/>
                    <a:lstStyle/>
                    <a:p>
                      <a:pPr>
                        <a:lnSpc>
                          <a:spcPct val="100000"/>
                        </a:lnSpc>
                      </a:pPr>
                      <a:endParaRPr sz="1600">
                        <a:solidFill>
                          <a:schemeClr val="bg1"/>
                        </a:solidFill>
                        <a:latin typeface="Times New Roman"/>
                        <a:cs typeface="Times New Roman"/>
                      </a:endParaRPr>
                    </a:p>
                    <a:p>
                      <a:pPr>
                        <a:lnSpc>
                          <a:spcPct val="100000"/>
                        </a:lnSpc>
                      </a:pPr>
                      <a:endParaRPr sz="1600">
                        <a:solidFill>
                          <a:schemeClr val="bg1"/>
                        </a:solidFill>
                        <a:latin typeface="Times New Roman"/>
                        <a:cs typeface="Times New Roman"/>
                      </a:endParaRPr>
                    </a:p>
                    <a:p>
                      <a:pPr>
                        <a:lnSpc>
                          <a:spcPct val="100000"/>
                        </a:lnSpc>
                      </a:pPr>
                      <a:endParaRPr sz="1600">
                        <a:solidFill>
                          <a:schemeClr val="bg1"/>
                        </a:solidFill>
                        <a:latin typeface="Times New Roman"/>
                        <a:cs typeface="Times New Roman"/>
                      </a:endParaRPr>
                    </a:p>
                    <a:p>
                      <a:pPr>
                        <a:lnSpc>
                          <a:spcPct val="100000"/>
                        </a:lnSpc>
                      </a:pPr>
                      <a:endParaRPr sz="1600">
                        <a:solidFill>
                          <a:schemeClr val="bg1"/>
                        </a:solidFill>
                        <a:latin typeface="Times New Roman"/>
                        <a:cs typeface="Times New Roman"/>
                      </a:endParaRPr>
                    </a:p>
                    <a:p>
                      <a:pPr marL="57150">
                        <a:lnSpc>
                          <a:spcPct val="100000"/>
                        </a:lnSpc>
                        <a:spcBef>
                          <a:spcPts val="1055"/>
                        </a:spcBef>
                      </a:pPr>
                      <a:r>
                        <a:rPr sz="1600" spc="-10" dirty="0">
                          <a:solidFill>
                            <a:schemeClr val="bg1"/>
                          </a:solidFill>
                          <a:latin typeface="Calibri"/>
                          <a:cs typeface="Calibri"/>
                        </a:rPr>
                        <a:t>Category </a:t>
                      </a:r>
                      <a:r>
                        <a:rPr sz="1600" spc="-5" dirty="0">
                          <a:solidFill>
                            <a:schemeClr val="bg1"/>
                          </a:solidFill>
                          <a:latin typeface="Calibri"/>
                          <a:cs typeface="Calibri"/>
                        </a:rPr>
                        <a:t>No.</a:t>
                      </a:r>
                      <a:r>
                        <a:rPr sz="1600" spc="-25" dirty="0">
                          <a:solidFill>
                            <a:schemeClr val="bg1"/>
                          </a:solidFill>
                          <a:latin typeface="Calibri"/>
                          <a:cs typeface="Calibri"/>
                        </a:rPr>
                        <a:t> </a:t>
                      </a:r>
                      <a:r>
                        <a:rPr sz="1600" spc="-5" dirty="0">
                          <a:solidFill>
                            <a:schemeClr val="bg1"/>
                          </a:solidFill>
                          <a:latin typeface="Calibri"/>
                          <a:cs typeface="Calibri"/>
                        </a:rPr>
                        <a:t>3</a:t>
                      </a:r>
                      <a:endParaRPr sz="16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bg2">
                        <a:lumMod val="40000"/>
                        <a:lumOff val="60000"/>
                      </a:schemeClr>
                    </a:solidFill>
                  </a:tcPr>
                </a:tc>
                <a:tc>
                  <a:txBody>
                    <a:bodyPr/>
                    <a:lstStyle/>
                    <a:p>
                      <a:pPr>
                        <a:lnSpc>
                          <a:spcPct val="100000"/>
                        </a:lnSpc>
                        <a:spcBef>
                          <a:spcPts val="15"/>
                        </a:spcBef>
                      </a:pPr>
                      <a:endParaRPr sz="2250" dirty="0">
                        <a:solidFill>
                          <a:schemeClr val="bg1"/>
                        </a:solidFill>
                        <a:latin typeface="Times New Roman"/>
                        <a:cs typeface="Times New Roman"/>
                      </a:endParaRPr>
                    </a:p>
                    <a:p>
                      <a:pPr marL="85090" marR="78105" algn="ctr">
                        <a:lnSpc>
                          <a:spcPct val="114999"/>
                        </a:lnSpc>
                      </a:pPr>
                      <a:r>
                        <a:rPr sz="1600" b="1" spc="-5" dirty="0">
                          <a:solidFill>
                            <a:schemeClr val="bg1"/>
                          </a:solidFill>
                          <a:latin typeface="Calibri"/>
                          <a:cs typeface="Calibri"/>
                        </a:rPr>
                        <a:t>Microbiology &amp; Biotechnology </a:t>
                      </a:r>
                      <a:r>
                        <a:rPr sz="1600" b="1" spc="-25" dirty="0">
                          <a:solidFill>
                            <a:schemeClr val="bg1"/>
                          </a:solidFill>
                          <a:latin typeface="Calibri"/>
                          <a:cs typeface="Calibri"/>
                        </a:rPr>
                        <a:t>Waste </a:t>
                      </a:r>
                      <a:r>
                        <a:rPr sz="1600" spc="-20" dirty="0">
                          <a:solidFill>
                            <a:schemeClr val="bg1"/>
                          </a:solidFill>
                          <a:latin typeface="Calibri"/>
                          <a:cs typeface="Calibri"/>
                        </a:rPr>
                        <a:t>(Wastes </a:t>
                      </a:r>
                      <a:r>
                        <a:rPr sz="1600" spc="-15" dirty="0">
                          <a:solidFill>
                            <a:schemeClr val="bg1"/>
                          </a:solidFill>
                          <a:latin typeface="Calibri"/>
                          <a:cs typeface="Calibri"/>
                        </a:rPr>
                        <a:t>from </a:t>
                      </a:r>
                      <a:r>
                        <a:rPr sz="1600" spc="-10" dirty="0">
                          <a:solidFill>
                            <a:schemeClr val="bg1"/>
                          </a:solidFill>
                          <a:latin typeface="Calibri"/>
                          <a:cs typeface="Calibri"/>
                        </a:rPr>
                        <a:t>laboratory  </a:t>
                      </a:r>
                      <a:r>
                        <a:rPr sz="1600" spc="-5" dirty="0">
                          <a:solidFill>
                            <a:schemeClr val="bg1"/>
                          </a:solidFill>
                          <a:latin typeface="Calibri"/>
                          <a:cs typeface="Calibri"/>
                        </a:rPr>
                        <a:t>cultures, </a:t>
                      </a:r>
                      <a:r>
                        <a:rPr sz="1600" spc="-15" dirty="0">
                          <a:solidFill>
                            <a:schemeClr val="bg1"/>
                          </a:solidFill>
                          <a:latin typeface="Calibri"/>
                          <a:cs typeface="Calibri"/>
                        </a:rPr>
                        <a:t>stocks </a:t>
                      </a:r>
                      <a:r>
                        <a:rPr sz="1600" spc="-5" dirty="0">
                          <a:solidFill>
                            <a:schemeClr val="bg1"/>
                          </a:solidFill>
                          <a:latin typeface="Calibri"/>
                          <a:cs typeface="Calibri"/>
                        </a:rPr>
                        <a:t>or </a:t>
                      </a:r>
                      <a:r>
                        <a:rPr sz="1600" spc="-10" dirty="0">
                          <a:solidFill>
                            <a:schemeClr val="bg1"/>
                          </a:solidFill>
                          <a:latin typeface="Calibri"/>
                          <a:cs typeface="Calibri"/>
                        </a:rPr>
                        <a:t>specimen </a:t>
                      </a:r>
                      <a:r>
                        <a:rPr sz="1600" spc="-5" dirty="0">
                          <a:solidFill>
                            <a:schemeClr val="bg1"/>
                          </a:solidFill>
                          <a:latin typeface="Calibri"/>
                          <a:cs typeface="Calibri"/>
                        </a:rPr>
                        <a:t>of live </a:t>
                      </a:r>
                      <a:r>
                        <a:rPr sz="1600" spc="-10" dirty="0">
                          <a:solidFill>
                            <a:schemeClr val="bg1"/>
                          </a:solidFill>
                          <a:latin typeface="Calibri"/>
                          <a:cs typeface="Calibri"/>
                        </a:rPr>
                        <a:t>micro organisms or  attenuated </a:t>
                      </a:r>
                      <a:r>
                        <a:rPr sz="1600" spc="-5" dirty="0">
                          <a:solidFill>
                            <a:schemeClr val="bg1"/>
                          </a:solidFill>
                          <a:latin typeface="Calibri"/>
                          <a:cs typeface="Calibri"/>
                        </a:rPr>
                        <a:t>vaccines, </a:t>
                      </a:r>
                      <a:r>
                        <a:rPr sz="1600" spc="-10" dirty="0">
                          <a:solidFill>
                            <a:schemeClr val="bg1"/>
                          </a:solidFill>
                          <a:latin typeface="Calibri"/>
                          <a:cs typeface="Calibri"/>
                        </a:rPr>
                        <a:t>human </a:t>
                      </a:r>
                      <a:r>
                        <a:rPr sz="1600" spc="-5" dirty="0">
                          <a:solidFill>
                            <a:schemeClr val="bg1"/>
                          </a:solidFill>
                          <a:latin typeface="Calibri"/>
                          <a:cs typeface="Calibri"/>
                        </a:rPr>
                        <a:t>and animal cell </a:t>
                      </a:r>
                      <a:r>
                        <a:rPr sz="1600" spc="-10" dirty="0">
                          <a:solidFill>
                            <a:schemeClr val="bg1"/>
                          </a:solidFill>
                          <a:latin typeface="Calibri"/>
                          <a:cs typeface="Calibri"/>
                        </a:rPr>
                        <a:t>cultures used </a:t>
                      </a:r>
                      <a:r>
                        <a:rPr sz="1600" spc="-5" dirty="0">
                          <a:solidFill>
                            <a:schemeClr val="bg1"/>
                          </a:solidFill>
                          <a:latin typeface="Calibri"/>
                          <a:cs typeface="Calibri"/>
                        </a:rPr>
                        <a:t>in  </a:t>
                      </a:r>
                      <a:r>
                        <a:rPr sz="1600" spc="-15" dirty="0">
                          <a:solidFill>
                            <a:schemeClr val="bg1"/>
                          </a:solidFill>
                          <a:latin typeface="Calibri"/>
                          <a:cs typeface="Calibri"/>
                        </a:rPr>
                        <a:t>research </a:t>
                      </a:r>
                      <a:r>
                        <a:rPr sz="1600" spc="-5" dirty="0">
                          <a:solidFill>
                            <a:schemeClr val="bg1"/>
                          </a:solidFill>
                          <a:latin typeface="Calibri"/>
                          <a:cs typeface="Calibri"/>
                        </a:rPr>
                        <a:t>and </a:t>
                      </a:r>
                      <a:r>
                        <a:rPr sz="1600" spc="-10" dirty="0">
                          <a:solidFill>
                            <a:schemeClr val="bg1"/>
                          </a:solidFill>
                          <a:latin typeface="Calibri"/>
                          <a:cs typeface="Calibri"/>
                        </a:rPr>
                        <a:t>infectious agents </a:t>
                      </a:r>
                      <a:r>
                        <a:rPr sz="1600" spc="-15" dirty="0">
                          <a:solidFill>
                            <a:schemeClr val="bg1"/>
                          </a:solidFill>
                          <a:latin typeface="Calibri"/>
                          <a:cs typeface="Calibri"/>
                        </a:rPr>
                        <a:t>from research </a:t>
                      </a:r>
                      <a:r>
                        <a:rPr sz="1600" spc="-5" dirty="0">
                          <a:solidFill>
                            <a:schemeClr val="bg1"/>
                          </a:solidFill>
                          <a:latin typeface="Calibri"/>
                          <a:cs typeface="Calibri"/>
                        </a:rPr>
                        <a:t>and industrial  </a:t>
                      </a:r>
                      <a:r>
                        <a:rPr sz="1600" spc="-10" dirty="0">
                          <a:solidFill>
                            <a:schemeClr val="bg1"/>
                          </a:solidFill>
                          <a:latin typeface="Calibri"/>
                          <a:cs typeface="Calibri"/>
                        </a:rPr>
                        <a:t>laboratories, wastes </a:t>
                      </a:r>
                      <a:r>
                        <a:rPr sz="1600" spc="-15" dirty="0">
                          <a:solidFill>
                            <a:schemeClr val="bg1"/>
                          </a:solidFill>
                          <a:latin typeface="Calibri"/>
                          <a:cs typeface="Calibri"/>
                        </a:rPr>
                        <a:t>from </a:t>
                      </a:r>
                      <a:r>
                        <a:rPr sz="1600" spc="-10" dirty="0">
                          <a:solidFill>
                            <a:schemeClr val="bg1"/>
                          </a:solidFill>
                          <a:latin typeface="Calibri"/>
                          <a:cs typeface="Calibri"/>
                        </a:rPr>
                        <a:t>production </a:t>
                      </a:r>
                      <a:r>
                        <a:rPr sz="1600" spc="-5" dirty="0">
                          <a:solidFill>
                            <a:schemeClr val="bg1"/>
                          </a:solidFill>
                          <a:latin typeface="Calibri"/>
                          <a:cs typeface="Calibri"/>
                        </a:rPr>
                        <a:t>of biologicals, </a:t>
                      </a:r>
                      <a:r>
                        <a:rPr sz="1600" spc="-15" dirty="0">
                          <a:solidFill>
                            <a:schemeClr val="bg1"/>
                          </a:solidFill>
                          <a:latin typeface="Calibri"/>
                          <a:cs typeface="Calibri"/>
                        </a:rPr>
                        <a:t>toxins </a:t>
                      </a:r>
                      <a:r>
                        <a:rPr sz="1600" spc="-5" dirty="0">
                          <a:solidFill>
                            <a:schemeClr val="bg1"/>
                          </a:solidFill>
                          <a:latin typeface="Calibri"/>
                          <a:cs typeface="Calibri"/>
                        </a:rPr>
                        <a:t>and  devices </a:t>
                      </a:r>
                      <a:r>
                        <a:rPr sz="1600" spc="-10" dirty="0">
                          <a:solidFill>
                            <a:schemeClr val="bg1"/>
                          </a:solidFill>
                          <a:latin typeface="Calibri"/>
                          <a:cs typeface="Calibri"/>
                        </a:rPr>
                        <a:t>used </a:t>
                      </a:r>
                      <a:r>
                        <a:rPr sz="1600" spc="-15" dirty="0">
                          <a:solidFill>
                            <a:schemeClr val="bg1"/>
                          </a:solidFill>
                          <a:latin typeface="Calibri"/>
                          <a:cs typeface="Calibri"/>
                        </a:rPr>
                        <a:t>for transfer </a:t>
                      </a:r>
                      <a:r>
                        <a:rPr sz="1600" spc="-5" dirty="0">
                          <a:solidFill>
                            <a:schemeClr val="bg1"/>
                          </a:solidFill>
                          <a:latin typeface="Calibri"/>
                          <a:cs typeface="Calibri"/>
                        </a:rPr>
                        <a:t>of</a:t>
                      </a:r>
                      <a:r>
                        <a:rPr sz="1600" spc="50" dirty="0">
                          <a:solidFill>
                            <a:schemeClr val="bg1"/>
                          </a:solidFill>
                          <a:latin typeface="Calibri"/>
                          <a:cs typeface="Calibri"/>
                        </a:rPr>
                        <a:t> </a:t>
                      </a:r>
                      <a:r>
                        <a:rPr sz="1600" spc="-5" dirty="0">
                          <a:solidFill>
                            <a:schemeClr val="bg1"/>
                          </a:solidFill>
                          <a:latin typeface="Calibri"/>
                          <a:cs typeface="Calibri"/>
                        </a:rPr>
                        <a:t>cultures)</a:t>
                      </a:r>
                      <a:endParaRPr sz="1600" dirty="0">
                        <a:solidFill>
                          <a:schemeClr val="bg1"/>
                        </a:solidFill>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solidFill>
                      <a:schemeClr val="bg2">
                        <a:lumMod val="40000"/>
                        <a:lumOff val="60000"/>
                      </a:schemeClr>
                    </a:solidFill>
                  </a:tcPr>
                </a:tc>
                <a:tc>
                  <a:txBody>
                    <a:bodyPr/>
                    <a:lstStyle/>
                    <a:p>
                      <a:pPr>
                        <a:lnSpc>
                          <a:spcPct val="100000"/>
                        </a:lnSpc>
                      </a:pPr>
                      <a:endParaRPr sz="1600" dirty="0">
                        <a:solidFill>
                          <a:schemeClr val="bg1"/>
                        </a:solidFill>
                        <a:latin typeface="Times New Roman"/>
                        <a:cs typeface="Times New Roman"/>
                      </a:endParaRPr>
                    </a:p>
                    <a:p>
                      <a:pPr>
                        <a:lnSpc>
                          <a:spcPct val="100000"/>
                        </a:lnSpc>
                      </a:pPr>
                      <a:endParaRPr sz="1600" dirty="0">
                        <a:solidFill>
                          <a:schemeClr val="bg1"/>
                        </a:solidFill>
                        <a:latin typeface="Times New Roman"/>
                        <a:cs typeface="Times New Roman"/>
                      </a:endParaRPr>
                    </a:p>
                    <a:p>
                      <a:pPr>
                        <a:lnSpc>
                          <a:spcPct val="100000"/>
                        </a:lnSpc>
                        <a:spcBef>
                          <a:spcPts val="55"/>
                        </a:spcBef>
                      </a:pPr>
                      <a:endParaRPr sz="1900" dirty="0">
                        <a:solidFill>
                          <a:schemeClr val="bg1"/>
                        </a:solidFill>
                        <a:latin typeface="Times New Roman"/>
                        <a:cs typeface="Times New Roman"/>
                      </a:endParaRPr>
                    </a:p>
                    <a:p>
                      <a:pPr marL="530860" marR="358775" indent="-165100">
                        <a:lnSpc>
                          <a:spcPct val="114999"/>
                        </a:lnSpc>
                      </a:pPr>
                      <a:r>
                        <a:rPr sz="1600" spc="-10" dirty="0">
                          <a:solidFill>
                            <a:schemeClr val="bg1"/>
                          </a:solidFill>
                          <a:latin typeface="Calibri"/>
                          <a:cs typeface="Calibri"/>
                        </a:rPr>
                        <a:t>Local</a:t>
                      </a:r>
                      <a:r>
                        <a:rPr sz="1600" spc="-85" dirty="0">
                          <a:solidFill>
                            <a:schemeClr val="bg1"/>
                          </a:solidFill>
                          <a:latin typeface="Calibri"/>
                          <a:cs typeface="Calibri"/>
                        </a:rPr>
                        <a:t> </a:t>
                      </a:r>
                      <a:r>
                        <a:rPr sz="1600" dirty="0">
                          <a:solidFill>
                            <a:schemeClr val="bg1"/>
                          </a:solidFill>
                          <a:latin typeface="Calibri"/>
                          <a:cs typeface="Calibri"/>
                        </a:rPr>
                        <a:t>autoclaving/  </a:t>
                      </a:r>
                      <a:r>
                        <a:rPr sz="1600" spc="-10" dirty="0">
                          <a:solidFill>
                            <a:schemeClr val="bg1"/>
                          </a:solidFill>
                          <a:latin typeface="Calibri"/>
                          <a:cs typeface="Calibri"/>
                        </a:rPr>
                        <a:t>microwaving </a:t>
                      </a:r>
                      <a:r>
                        <a:rPr sz="1600" spc="-5" dirty="0">
                          <a:solidFill>
                            <a:schemeClr val="bg1"/>
                          </a:solidFill>
                          <a:latin typeface="Calibri"/>
                          <a:cs typeface="Calibri"/>
                        </a:rPr>
                        <a:t>/  </a:t>
                      </a:r>
                      <a:r>
                        <a:rPr sz="1600" spc="-10" dirty="0">
                          <a:solidFill>
                            <a:schemeClr val="bg1"/>
                          </a:solidFill>
                          <a:latin typeface="Calibri"/>
                          <a:cs typeface="Calibri"/>
                        </a:rPr>
                        <a:t>incineration@</a:t>
                      </a:r>
                      <a:endParaRPr sz="1600"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bg2">
                        <a:lumMod val="40000"/>
                        <a:lumOff val="60000"/>
                      </a:schemeClr>
                    </a:solidFill>
                  </a:tcPr>
                </a:tc>
                <a:extLst>
                  <a:ext uri="{0D108BD9-81ED-4DB2-BD59-A6C34878D82A}">
                    <a16:rowId xmlns:a16="http://schemas.microsoft.com/office/drawing/2014/main" xmlns="" val="10003"/>
                  </a:ext>
                </a:extLst>
              </a:tr>
            </a:tbl>
          </a:graphicData>
        </a:graphic>
      </p:graphicFrame>
      <p:sp>
        <p:nvSpPr>
          <p:cNvPr id="9" name="object 9"/>
          <p:cNvSpPr txBox="1">
            <a:spLocks noGrp="1"/>
          </p:cNvSpPr>
          <p:nvPr>
            <p:ph type="title"/>
          </p:nvPr>
        </p:nvSpPr>
        <p:spPr>
          <a:xfrm>
            <a:off x="247798" y="274960"/>
            <a:ext cx="11687328" cy="443711"/>
          </a:xfrm>
          <a:prstGeom prst="rect">
            <a:avLst/>
          </a:prstGeom>
        </p:spPr>
        <p:txBody>
          <a:bodyPr vert="horz" wrap="square" lIns="0" tIns="12700" rIns="0" bIns="0" rtlCol="0" anchor="t">
            <a:spAutoFit/>
          </a:bodyPr>
          <a:lstStyle/>
          <a:p>
            <a:pPr marL="1870710" marR="5080" indent="-1858645">
              <a:spcBef>
                <a:spcPts val="100"/>
              </a:spcBef>
            </a:pPr>
            <a:r>
              <a:rPr sz="2800" b="1" spc="-15" dirty="0">
                <a:solidFill>
                  <a:schemeClr val="tx1"/>
                </a:solidFill>
                <a:latin typeface="Calibri"/>
                <a:cs typeface="Calibri"/>
              </a:rPr>
              <a:t>Categories </a:t>
            </a:r>
            <a:r>
              <a:rPr sz="2800" b="1" dirty="0">
                <a:solidFill>
                  <a:schemeClr val="tx1"/>
                </a:solidFill>
                <a:latin typeface="Calibri"/>
                <a:cs typeface="Calibri"/>
              </a:rPr>
              <a:t>of </a:t>
            </a:r>
            <a:r>
              <a:rPr sz="2800" b="1" spc="-5" dirty="0">
                <a:solidFill>
                  <a:schemeClr val="tx1"/>
                </a:solidFill>
                <a:latin typeface="Calibri"/>
                <a:cs typeface="Calibri"/>
              </a:rPr>
              <a:t>Biomedical </a:t>
            </a:r>
            <a:r>
              <a:rPr sz="2800" b="1" spc="-45" dirty="0">
                <a:solidFill>
                  <a:schemeClr val="tx1"/>
                </a:solidFill>
                <a:latin typeface="Calibri"/>
                <a:cs typeface="Calibri"/>
              </a:rPr>
              <a:t>Waste </a:t>
            </a:r>
            <a:r>
              <a:rPr sz="2800" b="1" dirty="0">
                <a:solidFill>
                  <a:schemeClr val="tx1"/>
                </a:solidFill>
                <a:latin typeface="Calibri"/>
                <a:cs typeface="Calibri"/>
              </a:rPr>
              <a:t>Schedule  as per </a:t>
            </a:r>
            <a:r>
              <a:rPr sz="2800" b="1" spc="-5" dirty="0">
                <a:solidFill>
                  <a:schemeClr val="tx1"/>
                </a:solidFill>
                <a:latin typeface="Calibri"/>
                <a:cs typeface="Calibri"/>
              </a:rPr>
              <a:t>WHO</a:t>
            </a:r>
            <a:r>
              <a:rPr sz="2800" b="1" spc="-35" dirty="0">
                <a:solidFill>
                  <a:schemeClr val="tx1"/>
                </a:solidFill>
                <a:latin typeface="Calibri"/>
                <a:cs typeface="Calibri"/>
              </a:rPr>
              <a:t> </a:t>
            </a:r>
            <a:r>
              <a:rPr sz="2800" b="1" spc="-15" dirty="0">
                <a:solidFill>
                  <a:schemeClr val="tx1"/>
                </a:solidFill>
                <a:latin typeface="Calibri"/>
                <a:cs typeface="Calibri"/>
              </a:rPr>
              <a:t>Standard</a:t>
            </a:r>
          </a:p>
        </p:txBody>
      </p:sp>
    </p:spTree>
    <p:extLst>
      <p:ext uri="{BB962C8B-B14F-4D97-AF65-F5344CB8AC3E}">
        <p14:creationId xmlns:p14="http://schemas.microsoft.com/office/powerpoint/2010/main" xmlns="" val="251902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5026" y="520778"/>
            <a:ext cx="4671695" cy="622222"/>
          </a:xfrm>
          <a:prstGeom prst="rect">
            <a:avLst/>
          </a:prstGeom>
        </p:spPr>
        <p:txBody>
          <a:bodyPr vert="horz" wrap="square" lIns="0" tIns="12700" rIns="0" bIns="0" rtlCol="0" anchor="t">
            <a:spAutoFit/>
          </a:bodyPr>
          <a:lstStyle/>
          <a:p>
            <a:pPr marL="12700">
              <a:spcBef>
                <a:spcPts val="100"/>
              </a:spcBef>
            </a:pPr>
            <a:r>
              <a:rPr b="1" spc="-5" dirty="0"/>
              <a:t>Chain of</a:t>
            </a:r>
            <a:r>
              <a:rPr b="1" spc="-40" dirty="0"/>
              <a:t> </a:t>
            </a:r>
            <a:r>
              <a:rPr b="1" dirty="0"/>
              <a:t>infection</a:t>
            </a:r>
          </a:p>
        </p:txBody>
      </p:sp>
      <p:sp>
        <p:nvSpPr>
          <p:cNvPr id="3" name="object 3"/>
          <p:cNvSpPr/>
          <p:nvPr/>
        </p:nvSpPr>
        <p:spPr>
          <a:xfrm>
            <a:off x="4419600" y="1371600"/>
            <a:ext cx="2819400" cy="1295400"/>
          </a:xfrm>
          <a:custGeom>
            <a:avLst/>
            <a:gdLst/>
            <a:ahLst/>
            <a:cxnLst/>
            <a:rect l="l" t="t" r="r" b="b"/>
            <a:pathLst>
              <a:path w="2819400" h="1295400">
                <a:moveTo>
                  <a:pt x="1409700" y="1295400"/>
                </a:moveTo>
                <a:lnTo>
                  <a:pt x="1345175" y="1294734"/>
                </a:lnTo>
                <a:lnTo>
                  <a:pt x="1281395" y="1292756"/>
                </a:lnTo>
                <a:lnTo>
                  <a:pt x="1218421" y="1289495"/>
                </a:lnTo>
                <a:lnTo>
                  <a:pt x="1156316" y="1284978"/>
                </a:lnTo>
                <a:lnTo>
                  <a:pt x="1095142" y="1279235"/>
                </a:lnTo>
                <a:lnTo>
                  <a:pt x="1034961" y="1272293"/>
                </a:lnTo>
                <a:lnTo>
                  <a:pt x="975836" y="1264180"/>
                </a:lnTo>
                <a:lnTo>
                  <a:pt x="917828" y="1254927"/>
                </a:lnTo>
                <a:lnTo>
                  <a:pt x="861000" y="1244560"/>
                </a:lnTo>
                <a:lnTo>
                  <a:pt x="805414" y="1233108"/>
                </a:lnTo>
                <a:lnTo>
                  <a:pt x="751132" y="1220600"/>
                </a:lnTo>
                <a:lnTo>
                  <a:pt x="698217" y="1207064"/>
                </a:lnTo>
                <a:lnTo>
                  <a:pt x="646731" y="1192528"/>
                </a:lnTo>
                <a:lnTo>
                  <a:pt x="596736" y="1177022"/>
                </a:lnTo>
                <a:lnTo>
                  <a:pt x="548293" y="1160572"/>
                </a:lnTo>
                <a:lnTo>
                  <a:pt x="501467" y="1143209"/>
                </a:lnTo>
                <a:lnTo>
                  <a:pt x="456317" y="1124959"/>
                </a:lnTo>
                <a:lnTo>
                  <a:pt x="412908" y="1105852"/>
                </a:lnTo>
                <a:lnTo>
                  <a:pt x="371301" y="1085916"/>
                </a:lnTo>
                <a:lnTo>
                  <a:pt x="331558" y="1065179"/>
                </a:lnTo>
                <a:lnTo>
                  <a:pt x="293742" y="1043671"/>
                </a:lnTo>
                <a:lnTo>
                  <a:pt x="257915" y="1021418"/>
                </a:lnTo>
                <a:lnTo>
                  <a:pt x="224138" y="998450"/>
                </a:lnTo>
                <a:lnTo>
                  <a:pt x="192475" y="974795"/>
                </a:lnTo>
                <a:lnTo>
                  <a:pt x="162987" y="950482"/>
                </a:lnTo>
                <a:lnTo>
                  <a:pt x="110787" y="899993"/>
                </a:lnTo>
                <a:lnTo>
                  <a:pt x="68036" y="847211"/>
                </a:lnTo>
                <a:lnTo>
                  <a:pt x="35230" y="792364"/>
                </a:lnTo>
                <a:lnTo>
                  <a:pt x="12869" y="735678"/>
                </a:lnTo>
                <a:lnTo>
                  <a:pt x="1450" y="677381"/>
                </a:lnTo>
                <a:lnTo>
                  <a:pt x="0" y="647700"/>
                </a:lnTo>
                <a:lnTo>
                  <a:pt x="1450" y="618018"/>
                </a:lnTo>
                <a:lnTo>
                  <a:pt x="12869" y="559721"/>
                </a:lnTo>
                <a:lnTo>
                  <a:pt x="35230" y="503035"/>
                </a:lnTo>
                <a:lnTo>
                  <a:pt x="68036" y="448188"/>
                </a:lnTo>
                <a:lnTo>
                  <a:pt x="110787" y="395406"/>
                </a:lnTo>
                <a:lnTo>
                  <a:pt x="162987" y="344917"/>
                </a:lnTo>
                <a:lnTo>
                  <a:pt x="192475" y="320604"/>
                </a:lnTo>
                <a:lnTo>
                  <a:pt x="224138" y="296949"/>
                </a:lnTo>
                <a:lnTo>
                  <a:pt x="257915" y="273981"/>
                </a:lnTo>
                <a:lnTo>
                  <a:pt x="293742" y="251728"/>
                </a:lnTo>
                <a:lnTo>
                  <a:pt x="331558" y="230220"/>
                </a:lnTo>
                <a:lnTo>
                  <a:pt x="371301" y="209483"/>
                </a:lnTo>
                <a:lnTo>
                  <a:pt x="412908" y="189547"/>
                </a:lnTo>
                <a:lnTo>
                  <a:pt x="456317" y="170440"/>
                </a:lnTo>
                <a:lnTo>
                  <a:pt x="501467" y="152190"/>
                </a:lnTo>
                <a:lnTo>
                  <a:pt x="548293" y="134827"/>
                </a:lnTo>
                <a:lnTo>
                  <a:pt x="596736" y="118377"/>
                </a:lnTo>
                <a:lnTo>
                  <a:pt x="646731" y="102871"/>
                </a:lnTo>
                <a:lnTo>
                  <a:pt x="698217" y="88335"/>
                </a:lnTo>
                <a:lnTo>
                  <a:pt x="751132" y="74799"/>
                </a:lnTo>
                <a:lnTo>
                  <a:pt x="805414" y="62291"/>
                </a:lnTo>
                <a:lnTo>
                  <a:pt x="861000" y="50839"/>
                </a:lnTo>
                <a:lnTo>
                  <a:pt x="917828" y="40472"/>
                </a:lnTo>
                <a:lnTo>
                  <a:pt x="975836" y="31219"/>
                </a:lnTo>
                <a:lnTo>
                  <a:pt x="1034961" y="23106"/>
                </a:lnTo>
                <a:lnTo>
                  <a:pt x="1095142" y="16164"/>
                </a:lnTo>
                <a:lnTo>
                  <a:pt x="1156316" y="10421"/>
                </a:lnTo>
                <a:lnTo>
                  <a:pt x="1218421" y="5904"/>
                </a:lnTo>
                <a:lnTo>
                  <a:pt x="1281395" y="2643"/>
                </a:lnTo>
                <a:lnTo>
                  <a:pt x="1345175" y="665"/>
                </a:lnTo>
                <a:lnTo>
                  <a:pt x="1409700" y="0"/>
                </a:lnTo>
                <a:lnTo>
                  <a:pt x="1474224" y="665"/>
                </a:lnTo>
                <a:lnTo>
                  <a:pt x="1538004" y="2643"/>
                </a:lnTo>
                <a:lnTo>
                  <a:pt x="1600978" y="5904"/>
                </a:lnTo>
                <a:lnTo>
                  <a:pt x="1663083" y="10421"/>
                </a:lnTo>
                <a:lnTo>
                  <a:pt x="1724257" y="16164"/>
                </a:lnTo>
                <a:lnTo>
                  <a:pt x="1784438" y="23106"/>
                </a:lnTo>
                <a:lnTo>
                  <a:pt x="1843563" y="31219"/>
                </a:lnTo>
                <a:lnTo>
                  <a:pt x="1901571" y="40472"/>
                </a:lnTo>
                <a:lnTo>
                  <a:pt x="1958399" y="50839"/>
                </a:lnTo>
                <a:lnTo>
                  <a:pt x="2013985" y="62291"/>
                </a:lnTo>
                <a:lnTo>
                  <a:pt x="2068267" y="74799"/>
                </a:lnTo>
                <a:lnTo>
                  <a:pt x="2121182" y="88335"/>
                </a:lnTo>
                <a:lnTo>
                  <a:pt x="2172668" y="102871"/>
                </a:lnTo>
                <a:lnTo>
                  <a:pt x="2222663" y="118377"/>
                </a:lnTo>
                <a:lnTo>
                  <a:pt x="2271106" y="134827"/>
                </a:lnTo>
                <a:lnTo>
                  <a:pt x="2317932" y="152190"/>
                </a:lnTo>
                <a:lnTo>
                  <a:pt x="2363082" y="170440"/>
                </a:lnTo>
                <a:lnTo>
                  <a:pt x="2406491" y="189547"/>
                </a:lnTo>
                <a:lnTo>
                  <a:pt x="2448098" y="209483"/>
                </a:lnTo>
                <a:lnTo>
                  <a:pt x="2487841" y="230220"/>
                </a:lnTo>
                <a:lnTo>
                  <a:pt x="2525657" y="251728"/>
                </a:lnTo>
                <a:lnTo>
                  <a:pt x="2561484" y="273981"/>
                </a:lnTo>
                <a:lnTo>
                  <a:pt x="2595261" y="296949"/>
                </a:lnTo>
                <a:lnTo>
                  <a:pt x="2626924" y="320604"/>
                </a:lnTo>
                <a:lnTo>
                  <a:pt x="2656412" y="344917"/>
                </a:lnTo>
                <a:lnTo>
                  <a:pt x="2708612" y="395406"/>
                </a:lnTo>
                <a:lnTo>
                  <a:pt x="2751363" y="448188"/>
                </a:lnTo>
                <a:lnTo>
                  <a:pt x="2784169" y="503035"/>
                </a:lnTo>
                <a:lnTo>
                  <a:pt x="2806530" y="559721"/>
                </a:lnTo>
                <a:lnTo>
                  <a:pt x="2817949" y="618018"/>
                </a:lnTo>
                <a:lnTo>
                  <a:pt x="2819400" y="647700"/>
                </a:lnTo>
                <a:lnTo>
                  <a:pt x="2817949" y="677381"/>
                </a:lnTo>
                <a:lnTo>
                  <a:pt x="2806530" y="735678"/>
                </a:lnTo>
                <a:lnTo>
                  <a:pt x="2784169" y="792364"/>
                </a:lnTo>
                <a:lnTo>
                  <a:pt x="2751363" y="847211"/>
                </a:lnTo>
                <a:lnTo>
                  <a:pt x="2708612" y="899993"/>
                </a:lnTo>
                <a:lnTo>
                  <a:pt x="2656412" y="950482"/>
                </a:lnTo>
                <a:lnTo>
                  <a:pt x="2626924" y="974795"/>
                </a:lnTo>
                <a:lnTo>
                  <a:pt x="2595261" y="998450"/>
                </a:lnTo>
                <a:lnTo>
                  <a:pt x="2561484" y="1021418"/>
                </a:lnTo>
                <a:lnTo>
                  <a:pt x="2525657" y="1043671"/>
                </a:lnTo>
                <a:lnTo>
                  <a:pt x="2487841" y="1065179"/>
                </a:lnTo>
                <a:lnTo>
                  <a:pt x="2448098" y="1085916"/>
                </a:lnTo>
                <a:lnTo>
                  <a:pt x="2406491" y="1105852"/>
                </a:lnTo>
                <a:lnTo>
                  <a:pt x="2363082" y="1124959"/>
                </a:lnTo>
                <a:lnTo>
                  <a:pt x="2317932" y="1143209"/>
                </a:lnTo>
                <a:lnTo>
                  <a:pt x="2271106" y="1160572"/>
                </a:lnTo>
                <a:lnTo>
                  <a:pt x="2222663" y="1177022"/>
                </a:lnTo>
                <a:lnTo>
                  <a:pt x="2172668" y="1192528"/>
                </a:lnTo>
                <a:lnTo>
                  <a:pt x="2121182" y="1207064"/>
                </a:lnTo>
                <a:lnTo>
                  <a:pt x="2068267" y="1220600"/>
                </a:lnTo>
                <a:lnTo>
                  <a:pt x="2013985" y="1233108"/>
                </a:lnTo>
                <a:lnTo>
                  <a:pt x="1958399" y="1244560"/>
                </a:lnTo>
                <a:lnTo>
                  <a:pt x="1901571" y="1254927"/>
                </a:lnTo>
                <a:lnTo>
                  <a:pt x="1843563" y="1264180"/>
                </a:lnTo>
                <a:lnTo>
                  <a:pt x="1784438" y="1272293"/>
                </a:lnTo>
                <a:lnTo>
                  <a:pt x="1724257" y="1279235"/>
                </a:lnTo>
                <a:lnTo>
                  <a:pt x="1663083" y="1284978"/>
                </a:lnTo>
                <a:lnTo>
                  <a:pt x="1600978" y="1289495"/>
                </a:lnTo>
                <a:lnTo>
                  <a:pt x="1538004" y="1292756"/>
                </a:lnTo>
                <a:lnTo>
                  <a:pt x="1474224" y="1294734"/>
                </a:lnTo>
                <a:lnTo>
                  <a:pt x="1409700" y="1295400"/>
                </a:lnTo>
                <a:close/>
              </a:path>
            </a:pathLst>
          </a:custGeom>
          <a:ln w="28393">
            <a:solidFill>
              <a:srgbClr val="00007F"/>
            </a:solidFill>
          </a:ln>
        </p:spPr>
        <p:txBody>
          <a:bodyPr wrap="square" lIns="0" tIns="0" rIns="0" bIns="0" rtlCol="0"/>
          <a:lstStyle/>
          <a:p>
            <a:endParaRPr/>
          </a:p>
        </p:txBody>
      </p:sp>
      <p:sp>
        <p:nvSpPr>
          <p:cNvPr id="4" name="object 4"/>
          <p:cNvSpPr/>
          <p:nvPr/>
        </p:nvSpPr>
        <p:spPr>
          <a:xfrm>
            <a:off x="6816020" y="1824077"/>
            <a:ext cx="1790064" cy="2023110"/>
          </a:xfrm>
          <a:custGeom>
            <a:avLst/>
            <a:gdLst/>
            <a:ahLst/>
            <a:cxnLst/>
            <a:rect l="l" t="t" r="r" b="b"/>
            <a:pathLst>
              <a:path w="1790065" h="2023110">
                <a:moveTo>
                  <a:pt x="382339" y="1416962"/>
                </a:moveTo>
                <a:lnTo>
                  <a:pt x="345257" y="1368748"/>
                </a:lnTo>
                <a:lnTo>
                  <a:pt x="309982" y="1320127"/>
                </a:lnTo>
                <a:lnTo>
                  <a:pt x="276529" y="1271180"/>
                </a:lnTo>
                <a:lnTo>
                  <a:pt x="244911" y="1221993"/>
                </a:lnTo>
                <a:lnTo>
                  <a:pt x="215142" y="1172647"/>
                </a:lnTo>
                <a:lnTo>
                  <a:pt x="187236" y="1123226"/>
                </a:lnTo>
                <a:lnTo>
                  <a:pt x="161208" y="1073813"/>
                </a:lnTo>
                <a:lnTo>
                  <a:pt x="137070" y="1024493"/>
                </a:lnTo>
                <a:lnTo>
                  <a:pt x="114838" y="975347"/>
                </a:lnTo>
                <a:lnTo>
                  <a:pt x="94524" y="926459"/>
                </a:lnTo>
                <a:lnTo>
                  <a:pt x="76143" y="877913"/>
                </a:lnTo>
                <a:lnTo>
                  <a:pt x="59709" y="829791"/>
                </a:lnTo>
                <a:lnTo>
                  <a:pt x="45236" y="782177"/>
                </a:lnTo>
                <a:lnTo>
                  <a:pt x="32738" y="735154"/>
                </a:lnTo>
                <a:lnTo>
                  <a:pt x="22228" y="688806"/>
                </a:lnTo>
                <a:lnTo>
                  <a:pt x="13721" y="643215"/>
                </a:lnTo>
                <a:lnTo>
                  <a:pt x="7231" y="598465"/>
                </a:lnTo>
                <a:lnTo>
                  <a:pt x="2771" y="554639"/>
                </a:lnTo>
                <a:lnTo>
                  <a:pt x="356" y="511821"/>
                </a:lnTo>
                <a:lnTo>
                  <a:pt x="0" y="470093"/>
                </a:lnTo>
                <a:lnTo>
                  <a:pt x="1715" y="429539"/>
                </a:lnTo>
                <a:lnTo>
                  <a:pt x="5517" y="390242"/>
                </a:lnTo>
                <a:lnTo>
                  <a:pt x="11420" y="352286"/>
                </a:lnTo>
                <a:lnTo>
                  <a:pt x="29581" y="280727"/>
                </a:lnTo>
                <a:lnTo>
                  <a:pt x="56312" y="215529"/>
                </a:lnTo>
                <a:lnTo>
                  <a:pt x="91723" y="157358"/>
                </a:lnTo>
                <a:lnTo>
                  <a:pt x="135926" y="106879"/>
                </a:lnTo>
                <a:lnTo>
                  <a:pt x="188701" y="65111"/>
                </a:lnTo>
                <a:lnTo>
                  <a:pt x="247893" y="33774"/>
                </a:lnTo>
                <a:lnTo>
                  <a:pt x="312578" y="12756"/>
                </a:lnTo>
                <a:lnTo>
                  <a:pt x="382129" y="1793"/>
                </a:lnTo>
                <a:lnTo>
                  <a:pt x="418534" y="0"/>
                </a:lnTo>
                <a:lnTo>
                  <a:pt x="455921" y="621"/>
                </a:lnTo>
                <a:lnTo>
                  <a:pt x="494213" y="3624"/>
                </a:lnTo>
                <a:lnTo>
                  <a:pt x="533331" y="8976"/>
                </a:lnTo>
                <a:lnTo>
                  <a:pt x="573196" y="16643"/>
                </a:lnTo>
                <a:lnTo>
                  <a:pt x="613731" y="26594"/>
                </a:lnTo>
                <a:lnTo>
                  <a:pt x="654858" y="38793"/>
                </a:lnTo>
                <a:lnTo>
                  <a:pt x="696498" y="53210"/>
                </a:lnTo>
                <a:lnTo>
                  <a:pt x="738574" y="69810"/>
                </a:lnTo>
                <a:lnTo>
                  <a:pt x="781007" y="88560"/>
                </a:lnTo>
                <a:lnTo>
                  <a:pt x="823719" y="109428"/>
                </a:lnTo>
                <a:lnTo>
                  <a:pt x="866631" y="132381"/>
                </a:lnTo>
                <a:lnTo>
                  <a:pt x="909667" y="157385"/>
                </a:lnTo>
                <a:lnTo>
                  <a:pt x="952747" y="184408"/>
                </a:lnTo>
                <a:lnTo>
                  <a:pt x="995794" y="213416"/>
                </a:lnTo>
                <a:lnTo>
                  <a:pt x="1038729" y="244376"/>
                </a:lnTo>
                <a:lnTo>
                  <a:pt x="1081474" y="277256"/>
                </a:lnTo>
                <a:lnTo>
                  <a:pt x="1123951" y="312023"/>
                </a:lnTo>
                <a:lnTo>
                  <a:pt x="1166083" y="348642"/>
                </a:lnTo>
                <a:lnTo>
                  <a:pt x="1207790" y="387082"/>
                </a:lnTo>
                <a:lnTo>
                  <a:pt x="1248995" y="427310"/>
                </a:lnTo>
                <a:lnTo>
                  <a:pt x="1289619" y="469292"/>
                </a:lnTo>
                <a:lnTo>
                  <a:pt x="1329585" y="512995"/>
                </a:lnTo>
                <a:lnTo>
                  <a:pt x="1368815" y="558386"/>
                </a:lnTo>
                <a:lnTo>
                  <a:pt x="1407229" y="605432"/>
                </a:lnTo>
                <a:lnTo>
                  <a:pt x="1444311" y="653646"/>
                </a:lnTo>
                <a:lnTo>
                  <a:pt x="1479585" y="702268"/>
                </a:lnTo>
                <a:lnTo>
                  <a:pt x="1513039" y="751214"/>
                </a:lnTo>
                <a:lnTo>
                  <a:pt x="1544657" y="800402"/>
                </a:lnTo>
                <a:lnTo>
                  <a:pt x="1574426" y="849748"/>
                </a:lnTo>
                <a:lnTo>
                  <a:pt x="1602331" y="899169"/>
                </a:lnTo>
                <a:lnTo>
                  <a:pt x="1628360" y="948581"/>
                </a:lnTo>
                <a:lnTo>
                  <a:pt x="1652498" y="997902"/>
                </a:lnTo>
                <a:lnTo>
                  <a:pt x="1674730" y="1047048"/>
                </a:lnTo>
                <a:lnTo>
                  <a:pt x="1695044" y="1095936"/>
                </a:lnTo>
                <a:lnTo>
                  <a:pt x="1713425" y="1144482"/>
                </a:lnTo>
                <a:lnTo>
                  <a:pt x="1729859" y="1192604"/>
                </a:lnTo>
                <a:lnTo>
                  <a:pt x="1744332" y="1240218"/>
                </a:lnTo>
                <a:lnTo>
                  <a:pt x="1756830" y="1287241"/>
                </a:lnTo>
                <a:lnTo>
                  <a:pt x="1767340" y="1333589"/>
                </a:lnTo>
                <a:lnTo>
                  <a:pt x="1775846" y="1379180"/>
                </a:lnTo>
                <a:lnTo>
                  <a:pt x="1782337" y="1423930"/>
                </a:lnTo>
                <a:lnTo>
                  <a:pt x="1786796" y="1467755"/>
                </a:lnTo>
                <a:lnTo>
                  <a:pt x="1789212" y="1510574"/>
                </a:lnTo>
                <a:lnTo>
                  <a:pt x="1789568" y="1552302"/>
                </a:lnTo>
                <a:lnTo>
                  <a:pt x="1787853" y="1592856"/>
                </a:lnTo>
                <a:lnTo>
                  <a:pt x="1784051" y="1632152"/>
                </a:lnTo>
                <a:lnTo>
                  <a:pt x="1778148" y="1670109"/>
                </a:lnTo>
                <a:lnTo>
                  <a:pt x="1759986" y="1741667"/>
                </a:lnTo>
                <a:lnTo>
                  <a:pt x="1733256" y="1806865"/>
                </a:lnTo>
                <a:lnTo>
                  <a:pt x="1697845" y="1865037"/>
                </a:lnTo>
                <a:lnTo>
                  <a:pt x="1653642" y="1915516"/>
                </a:lnTo>
                <a:lnTo>
                  <a:pt x="1600867" y="1957287"/>
                </a:lnTo>
                <a:lnTo>
                  <a:pt x="1541675" y="1988651"/>
                </a:lnTo>
                <a:lnTo>
                  <a:pt x="1476990" y="2009717"/>
                </a:lnTo>
                <a:lnTo>
                  <a:pt x="1407439" y="2020744"/>
                </a:lnTo>
                <a:lnTo>
                  <a:pt x="1371034" y="2022574"/>
                </a:lnTo>
                <a:lnTo>
                  <a:pt x="1333646" y="2021990"/>
                </a:lnTo>
                <a:lnTo>
                  <a:pt x="1295355" y="2019026"/>
                </a:lnTo>
                <a:lnTo>
                  <a:pt x="1256237" y="2013714"/>
                </a:lnTo>
                <a:lnTo>
                  <a:pt x="1216372" y="2006086"/>
                </a:lnTo>
                <a:lnTo>
                  <a:pt x="1175837" y="1996174"/>
                </a:lnTo>
                <a:lnTo>
                  <a:pt x="1134710" y="1984011"/>
                </a:lnTo>
                <a:lnTo>
                  <a:pt x="1093070" y="1969630"/>
                </a:lnTo>
                <a:lnTo>
                  <a:pt x="1050994" y="1953061"/>
                </a:lnTo>
                <a:lnTo>
                  <a:pt x="1008561" y="1934338"/>
                </a:lnTo>
                <a:lnTo>
                  <a:pt x="965849" y="1913494"/>
                </a:lnTo>
                <a:lnTo>
                  <a:pt x="922937" y="1890559"/>
                </a:lnTo>
                <a:lnTo>
                  <a:pt x="879901" y="1865567"/>
                </a:lnTo>
                <a:lnTo>
                  <a:pt x="836821" y="1838551"/>
                </a:lnTo>
                <a:lnTo>
                  <a:pt x="793774" y="1809541"/>
                </a:lnTo>
                <a:lnTo>
                  <a:pt x="750839" y="1778572"/>
                </a:lnTo>
                <a:lnTo>
                  <a:pt x="708094" y="1745674"/>
                </a:lnTo>
                <a:lnTo>
                  <a:pt x="665617" y="1710881"/>
                </a:lnTo>
                <a:lnTo>
                  <a:pt x="623485" y="1674224"/>
                </a:lnTo>
                <a:lnTo>
                  <a:pt x="581778" y="1635736"/>
                </a:lnTo>
                <a:lnTo>
                  <a:pt x="540573" y="1595449"/>
                </a:lnTo>
                <a:lnTo>
                  <a:pt x="499949" y="1553396"/>
                </a:lnTo>
                <a:lnTo>
                  <a:pt x="459983" y="1509609"/>
                </a:lnTo>
                <a:lnTo>
                  <a:pt x="420753" y="1464121"/>
                </a:lnTo>
                <a:lnTo>
                  <a:pt x="382339" y="1416962"/>
                </a:lnTo>
                <a:close/>
              </a:path>
            </a:pathLst>
          </a:custGeom>
          <a:ln w="28393">
            <a:solidFill>
              <a:srgbClr val="00007F"/>
            </a:solidFill>
          </a:ln>
        </p:spPr>
        <p:txBody>
          <a:bodyPr wrap="square" lIns="0" tIns="0" rIns="0" bIns="0" rtlCol="0"/>
          <a:lstStyle/>
          <a:p>
            <a:endParaRPr/>
          </a:p>
        </p:txBody>
      </p:sp>
      <p:sp>
        <p:nvSpPr>
          <p:cNvPr id="5" name="object 5"/>
          <p:cNvSpPr/>
          <p:nvPr/>
        </p:nvSpPr>
        <p:spPr>
          <a:xfrm>
            <a:off x="3080712" y="1769650"/>
            <a:ext cx="1789430" cy="1889125"/>
          </a:xfrm>
          <a:custGeom>
            <a:avLst/>
            <a:gdLst/>
            <a:ahLst/>
            <a:cxnLst/>
            <a:rect l="l" t="t" r="r" b="b"/>
            <a:pathLst>
              <a:path w="1789429" h="1889125">
                <a:moveTo>
                  <a:pt x="1407467" y="1399000"/>
                </a:moveTo>
                <a:lnTo>
                  <a:pt x="1367919" y="1442333"/>
                </a:lnTo>
                <a:lnTo>
                  <a:pt x="1327497" y="1483825"/>
                </a:lnTo>
                <a:lnTo>
                  <a:pt x="1286288" y="1523450"/>
                </a:lnTo>
                <a:lnTo>
                  <a:pt x="1244378" y="1561184"/>
                </a:lnTo>
                <a:lnTo>
                  <a:pt x="1201854" y="1597001"/>
                </a:lnTo>
                <a:lnTo>
                  <a:pt x="1158801" y="1630875"/>
                </a:lnTo>
                <a:lnTo>
                  <a:pt x="1115306" y="1662781"/>
                </a:lnTo>
                <a:lnTo>
                  <a:pt x="1071455" y="1692695"/>
                </a:lnTo>
                <a:lnTo>
                  <a:pt x="1027334" y="1720590"/>
                </a:lnTo>
                <a:lnTo>
                  <a:pt x="983029" y="1746441"/>
                </a:lnTo>
                <a:lnTo>
                  <a:pt x="938627" y="1770223"/>
                </a:lnTo>
                <a:lnTo>
                  <a:pt x="894214" y="1791911"/>
                </a:lnTo>
                <a:lnTo>
                  <a:pt x="849876" y="1811480"/>
                </a:lnTo>
                <a:lnTo>
                  <a:pt x="805698" y="1828903"/>
                </a:lnTo>
                <a:lnTo>
                  <a:pt x="761769" y="1844156"/>
                </a:lnTo>
                <a:lnTo>
                  <a:pt x="718172" y="1857214"/>
                </a:lnTo>
                <a:lnTo>
                  <a:pt x="674996" y="1868050"/>
                </a:lnTo>
                <a:lnTo>
                  <a:pt x="632325" y="1876640"/>
                </a:lnTo>
                <a:lnTo>
                  <a:pt x="590247" y="1882959"/>
                </a:lnTo>
                <a:lnTo>
                  <a:pt x="548846" y="1886981"/>
                </a:lnTo>
                <a:lnTo>
                  <a:pt x="508211" y="1888680"/>
                </a:lnTo>
                <a:lnTo>
                  <a:pt x="468426" y="1888032"/>
                </a:lnTo>
                <a:lnTo>
                  <a:pt x="429578" y="1885011"/>
                </a:lnTo>
                <a:lnTo>
                  <a:pt x="391753" y="1879591"/>
                </a:lnTo>
                <a:lnTo>
                  <a:pt x="319517" y="1861457"/>
                </a:lnTo>
                <a:lnTo>
                  <a:pt x="252409" y="1833426"/>
                </a:lnTo>
                <a:lnTo>
                  <a:pt x="191117" y="1795295"/>
                </a:lnTo>
                <a:lnTo>
                  <a:pt x="136528" y="1747053"/>
                </a:lnTo>
                <a:lnTo>
                  <a:pt x="90948" y="1690710"/>
                </a:lnTo>
                <a:lnTo>
                  <a:pt x="54735" y="1627374"/>
                </a:lnTo>
                <a:lnTo>
                  <a:pt x="27766" y="1557751"/>
                </a:lnTo>
                <a:lnTo>
                  <a:pt x="17711" y="1520804"/>
                </a:lnTo>
                <a:lnTo>
                  <a:pt x="9922" y="1482551"/>
                </a:lnTo>
                <a:lnTo>
                  <a:pt x="4384" y="1443080"/>
                </a:lnTo>
                <a:lnTo>
                  <a:pt x="1081" y="1402480"/>
                </a:lnTo>
                <a:lnTo>
                  <a:pt x="0" y="1360840"/>
                </a:lnTo>
                <a:lnTo>
                  <a:pt x="1123" y="1318247"/>
                </a:lnTo>
                <a:lnTo>
                  <a:pt x="4438" y="1274792"/>
                </a:lnTo>
                <a:lnTo>
                  <a:pt x="9927" y="1230561"/>
                </a:lnTo>
                <a:lnTo>
                  <a:pt x="17578" y="1185643"/>
                </a:lnTo>
                <a:lnTo>
                  <a:pt x="27373" y="1140128"/>
                </a:lnTo>
                <a:lnTo>
                  <a:pt x="39298" y="1094103"/>
                </a:lnTo>
                <a:lnTo>
                  <a:pt x="53339" y="1047657"/>
                </a:lnTo>
                <a:lnTo>
                  <a:pt x="69479" y="1000878"/>
                </a:lnTo>
                <a:lnTo>
                  <a:pt x="87705" y="953856"/>
                </a:lnTo>
                <a:lnTo>
                  <a:pt x="108000" y="906678"/>
                </a:lnTo>
                <a:lnTo>
                  <a:pt x="130350" y="859433"/>
                </a:lnTo>
                <a:lnTo>
                  <a:pt x="154739" y="812209"/>
                </a:lnTo>
                <a:lnTo>
                  <a:pt x="181153" y="765095"/>
                </a:lnTo>
                <a:lnTo>
                  <a:pt x="209577" y="718180"/>
                </a:lnTo>
                <a:lnTo>
                  <a:pt x="239995" y="671552"/>
                </a:lnTo>
                <a:lnTo>
                  <a:pt x="272392" y="625300"/>
                </a:lnTo>
                <a:lnTo>
                  <a:pt x="306753" y="579511"/>
                </a:lnTo>
                <a:lnTo>
                  <a:pt x="343063" y="534275"/>
                </a:lnTo>
                <a:lnTo>
                  <a:pt x="381307" y="489680"/>
                </a:lnTo>
                <a:lnTo>
                  <a:pt x="420856" y="446347"/>
                </a:lnTo>
                <a:lnTo>
                  <a:pt x="461278" y="404855"/>
                </a:lnTo>
                <a:lnTo>
                  <a:pt x="502488" y="365229"/>
                </a:lnTo>
                <a:lnTo>
                  <a:pt x="544399" y="327496"/>
                </a:lnTo>
                <a:lnTo>
                  <a:pt x="586926" y="291679"/>
                </a:lnTo>
                <a:lnTo>
                  <a:pt x="629982" y="257805"/>
                </a:lnTo>
                <a:lnTo>
                  <a:pt x="673483" y="225898"/>
                </a:lnTo>
                <a:lnTo>
                  <a:pt x="717341" y="195985"/>
                </a:lnTo>
                <a:lnTo>
                  <a:pt x="761471" y="168090"/>
                </a:lnTo>
                <a:lnTo>
                  <a:pt x="805787" y="142238"/>
                </a:lnTo>
                <a:lnTo>
                  <a:pt x="850204" y="118456"/>
                </a:lnTo>
                <a:lnTo>
                  <a:pt x="894634" y="96768"/>
                </a:lnTo>
                <a:lnTo>
                  <a:pt x="938992" y="77200"/>
                </a:lnTo>
                <a:lnTo>
                  <a:pt x="983193" y="59776"/>
                </a:lnTo>
                <a:lnTo>
                  <a:pt x="1027150" y="44523"/>
                </a:lnTo>
                <a:lnTo>
                  <a:pt x="1070777" y="31466"/>
                </a:lnTo>
                <a:lnTo>
                  <a:pt x="1113988" y="20629"/>
                </a:lnTo>
                <a:lnTo>
                  <a:pt x="1156698" y="12039"/>
                </a:lnTo>
                <a:lnTo>
                  <a:pt x="1198820" y="5721"/>
                </a:lnTo>
                <a:lnTo>
                  <a:pt x="1240269" y="1699"/>
                </a:lnTo>
                <a:lnTo>
                  <a:pt x="1280958" y="0"/>
                </a:lnTo>
                <a:lnTo>
                  <a:pt x="1320802" y="648"/>
                </a:lnTo>
                <a:lnTo>
                  <a:pt x="1359715" y="3669"/>
                </a:lnTo>
                <a:lnTo>
                  <a:pt x="1397611" y="9088"/>
                </a:lnTo>
                <a:lnTo>
                  <a:pt x="1470006" y="27222"/>
                </a:lnTo>
                <a:lnTo>
                  <a:pt x="1537301" y="55254"/>
                </a:lnTo>
                <a:lnTo>
                  <a:pt x="1598809" y="93384"/>
                </a:lnTo>
                <a:lnTo>
                  <a:pt x="1653398" y="141627"/>
                </a:lnTo>
                <a:lnTo>
                  <a:pt x="1698762" y="197969"/>
                </a:lnTo>
                <a:lnTo>
                  <a:pt x="1734789" y="261305"/>
                </a:lnTo>
                <a:lnTo>
                  <a:pt x="1761597" y="330928"/>
                </a:lnTo>
                <a:lnTo>
                  <a:pt x="1771582" y="367875"/>
                </a:lnTo>
                <a:lnTo>
                  <a:pt x="1779306" y="406129"/>
                </a:lnTo>
                <a:lnTo>
                  <a:pt x="1784785" y="445599"/>
                </a:lnTo>
                <a:lnTo>
                  <a:pt x="1788034" y="486199"/>
                </a:lnTo>
                <a:lnTo>
                  <a:pt x="1789067" y="527840"/>
                </a:lnTo>
                <a:lnTo>
                  <a:pt x="1787900" y="570432"/>
                </a:lnTo>
                <a:lnTo>
                  <a:pt x="1784546" y="613888"/>
                </a:lnTo>
                <a:lnTo>
                  <a:pt x="1779021" y="658119"/>
                </a:lnTo>
                <a:lnTo>
                  <a:pt x="1771341" y="703036"/>
                </a:lnTo>
                <a:lnTo>
                  <a:pt x="1761518" y="748552"/>
                </a:lnTo>
                <a:lnTo>
                  <a:pt x="1749570" y="794577"/>
                </a:lnTo>
                <a:lnTo>
                  <a:pt x="1735509" y="841023"/>
                </a:lnTo>
                <a:lnTo>
                  <a:pt x="1719352" y="887801"/>
                </a:lnTo>
                <a:lnTo>
                  <a:pt x="1701112" y="934824"/>
                </a:lnTo>
                <a:lnTo>
                  <a:pt x="1680805" y="982002"/>
                </a:lnTo>
                <a:lnTo>
                  <a:pt x="1658446" y="1029247"/>
                </a:lnTo>
                <a:lnTo>
                  <a:pt x="1634049" y="1076470"/>
                </a:lnTo>
                <a:lnTo>
                  <a:pt x="1607630" y="1123584"/>
                </a:lnTo>
                <a:lnTo>
                  <a:pt x="1579203" y="1170499"/>
                </a:lnTo>
                <a:lnTo>
                  <a:pt x="1548782" y="1217127"/>
                </a:lnTo>
                <a:lnTo>
                  <a:pt x="1516384" y="1263380"/>
                </a:lnTo>
                <a:lnTo>
                  <a:pt x="1482022" y="1309168"/>
                </a:lnTo>
                <a:lnTo>
                  <a:pt x="1445711" y="1354405"/>
                </a:lnTo>
                <a:lnTo>
                  <a:pt x="1407467" y="1399000"/>
                </a:lnTo>
                <a:close/>
              </a:path>
            </a:pathLst>
          </a:custGeom>
          <a:ln w="28393">
            <a:solidFill>
              <a:srgbClr val="00007F"/>
            </a:solidFill>
          </a:ln>
        </p:spPr>
        <p:txBody>
          <a:bodyPr wrap="square" lIns="0" tIns="0" rIns="0" bIns="0" rtlCol="0"/>
          <a:lstStyle/>
          <a:p>
            <a:endParaRPr/>
          </a:p>
        </p:txBody>
      </p:sp>
      <p:sp>
        <p:nvSpPr>
          <p:cNvPr id="6" name="object 6"/>
          <p:cNvSpPr/>
          <p:nvPr/>
        </p:nvSpPr>
        <p:spPr>
          <a:xfrm>
            <a:off x="3453966" y="3263364"/>
            <a:ext cx="1722755" cy="2014220"/>
          </a:xfrm>
          <a:custGeom>
            <a:avLst/>
            <a:gdLst/>
            <a:ahLst/>
            <a:cxnLst/>
            <a:rect l="l" t="t" r="r" b="b"/>
            <a:pathLst>
              <a:path w="1722754" h="2014220">
                <a:moveTo>
                  <a:pt x="1445694" y="606325"/>
                </a:moveTo>
                <a:lnTo>
                  <a:pt x="1477475" y="654413"/>
                </a:lnTo>
                <a:lnTo>
                  <a:pt x="1507334" y="702894"/>
                </a:lnTo>
                <a:lnTo>
                  <a:pt x="1535266" y="751686"/>
                </a:lnTo>
                <a:lnTo>
                  <a:pt x="1561269" y="800707"/>
                </a:lnTo>
                <a:lnTo>
                  <a:pt x="1585338" y="849874"/>
                </a:lnTo>
                <a:lnTo>
                  <a:pt x="1607472" y="899105"/>
                </a:lnTo>
                <a:lnTo>
                  <a:pt x="1627666" y="948316"/>
                </a:lnTo>
                <a:lnTo>
                  <a:pt x="1645917" y="997426"/>
                </a:lnTo>
                <a:lnTo>
                  <a:pt x="1662223" y="1046351"/>
                </a:lnTo>
                <a:lnTo>
                  <a:pt x="1676579" y="1095010"/>
                </a:lnTo>
                <a:lnTo>
                  <a:pt x="1688983" y="1143320"/>
                </a:lnTo>
                <a:lnTo>
                  <a:pt x="1699431" y="1191197"/>
                </a:lnTo>
                <a:lnTo>
                  <a:pt x="1707920" y="1238561"/>
                </a:lnTo>
                <a:lnTo>
                  <a:pt x="1714447" y="1285327"/>
                </a:lnTo>
                <a:lnTo>
                  <a:pt x="1719008" y="1331414"/>
                </a:lnTo>
                <a:lnTo>
                  <a:pt x="1721601" y="1376739"/>
                </a:lnTo>
                <a:lnTo>
                  <a:pt x="1722222" y="1421219"/>
                </a:lnTo>
                <a:lnTo>
                  <a:pt x="1720868" y="1464772"/>
                </a:lnTo>
                <a:lnTo>
                  <a:pt x="1717535" y="1507316"/>
                </a:lnTo>
                <a:lnTo>
                  <a:pt x="1712220" y="1548767"/>
                </a:lnTo>
                <a:lnTo>
                  <a:pt x="1704921" y="1589043"/>
                </a:lnTo>
                <a:lnTo>
                  <a:pt x="1695633" y="1628062"/>
                </a:lnTo>
                <a:lnTo>
                  <a:pt x="1684353" y="1665741"/>
                </a:lnTo>
                <a:lnTo>
                  <a:pt x="1671079" y="1701998"/>
                </a:lnTo>
                <a:lnTo>
                  <a:pt x="1638533" y="1769913"/>
                </a:lnTo>
                <a:lnTo>
                  <a:pt x="1597970" y="1831149"/>
                </a:lnTo>
                <a:lnTo>
                  <a:pt x="1549362" y="1885043"/>
                </a:lnTo>
                <a:lnTo>
                  <a:pt x="1492684" y="1930935"/>
                </a:lnTo>
                <a:lnTo>
                  <a:pt x="1429698" y="1967070"/>
                </a:lnTo>
                <a:lnTo>
                  <a:pt x="1362114" y="1992783"/>
                </a:lnTo>
                <a:lnTo>
                  <a:pt x="1290546" y="2008339"/>
                </a:lnTo>
                <a:lnTo>
                  <a:pt x="1215605" y="2014001"/>
                </a:lnTo>
                <a:lnTo>
                  <a:pt x="1177062" y="2013205"/>
                </a:lnTo>
                <a:lnTo>
                  <a:pt x="1137904" y="2010034"/>
                </a:lnTo>
                <a:lnTo>
                  <a:pt x="1098209" y="2004522"/>
                </a:lnTo>
                <a:lnTo>
                  <a:pt x="1058054" y="1996702"/>
                </a:lnTo>
                <a:lnTo>
                  <a:pt x="1017514" y="1986607"/>
                </a:lnTo>
                <a:lnTo>
                  <a:pt x="976667" y="1974270"/>
                </a:lnTo>
                <a:lnTo>
                  <a:pt x="935588" y="1959723"/>
                </a:lnTo>
                <a:lnTo>
                  <a:pt x="894355" y="1943000"/>
                </a:lnTo>
                <a:lnTo>
                  <a:pt x="853044" y="1924134"/>
                </a:lnTo>
                <a:lnTo>
                  <a:pt x="811731" y="1903158"/>
                </a:lnTo>
                <a:lnTo>
                  <a:pt x="770493" y="1880105"/>
                </a:lnTo>
                <a:lnTo>
                  <a:pt x="729406" y="1855008"/>
                </a:lnTo>
                <a:lnTo>
                  <a:pt x="688548" y="1827900"/>
                </a:lnTo>
                <a:lnTo>
                  <a:pt x="647993" y="1798814"/>
                </a:lnTo>
                <a:lnTo>
                  <a:pt x="607820" y="1767783"/>
                </a:lnTo>
                <a:lnTo>
                  <a:pt x="568104" y="1734839"/>
                </a:lnTo>
                <a:lnTo>
                  <a:pt x="528922" y="1700017"/>
                </a:lnTo>
                <a:lnTo>
                  <a:pt x="490350" y="1663349"/>
                </a:lnTo>
                <a:lnTo>
                  <a:pt x="452466" y="1624868"/>
                </a:lnTo>
                <a:lnTo>
                  <a:pt x="415344" y="1584607"/>
                </a:lnTo>
                <a:lnTo>
                  <a:pt x="379063" y="1542600"/>
                </a:lnTo>
                <a:lnTo>
                  <a:pt x="343698" y="1498878"/>
                </a:lnTo>
                <a:lnTo>
                  <a:pt x="309326" y="1453476"/>
                </a:lnTo>
                <a:lnTo>
                  <a:pt x="276024" y="1406425"/>
                </a:lnTo>
                <a:lnTo>
                  <a:pt x="244246" y="1358450"/>
                </a:lnTo>
                <a:lnTo>
                  <a:pt x="214397" y="1310066"/>
                </a:lnTo>
                <a:lnTo>
                  <a:pt x="186482" y="1261359"/>
                </a:lnTo>
                <a:lnTo>
                  <a:pt x="160501" y="1212410"/>
                </a:lnTo>
                <a:lnTo>
                  <a:pt x="136458" y="1163305"/>
                </a:lnTo>
                <a:lnTo>
                  <a:pt x="114355" y="1114126"/>
                </a:lnTo>
                <a:lnTo>
                  <a:pt x="94194" y="1064957"/>
                </a:lnTo>
                <a:lnTo>
                  <a:pt x="75979" y="1015880"/>
                </a:lnTo>
                <a:lnTo>
                  <a:pt x="59712" y="966981"/>
                </a:lnTo>
                <a:lnTo>
                  <a:pt x="45394" y="918342"/>
                </a:lnTo>
                <a:lnTo>
                  <a:pt x="33030" y="870046"/>
                </a:lnTo>
                <a:lnTo>
                  <a:pt x="22622" y="822178"/>
                </a:lnTo>
                <a:lnTo>
                  <a:pt x="14171" y="774821"/>
                </a:lnTo>
                <a:lnTo>
                  <a:pt x="7681" y="728057"/>
                </a:lnTo>
                <a:lnTo>
                  <a:pt x="3154" y="681971"/>
                </a:lnTo>
                <a:lnTo>
                  <a:pt x="593" y="636647"/>
                </a:lnTo>
                <a:lnTo>
                  <a:pt x="0" y="592166"/>
                </a:lnTo>
                <a:lnTo>
                  <a:pt x="1377" y="548614"/>
                </a:lnTo>
                <a:lnTo>
                  <a:pt x="4728" y="506074"/>
                </a:lnTo>
                <a:lnTo>
                  <a:pt x="10056" y="464629"/>
                </a:lnTo>
                <a:lnTo>
                  <a:pt x="17361" y="424362"/>
                </a:lnTo>
                <a:lnTo>
                  <a:pt x="26648" y="385357"/>
                </a:lnTo>
                <a:lnTo>
                  <a:pt x="37918" y="347697"/>
                </a:lnTo>
                <a:lnTo>
                  <a:pt x="51174" y="311467"/>
                </a:lnTo>
                <a:lnTo>
                  <a:pt x="83656" y="243627"/>
                </a:lnTo>
                <a:lnTo>
                  <a:pt x="124112" y="182505"/>
                </a:lnTo>
                <a:lnTo>
                  <a:pt x="172565" y="128768"/>
                </a:lnTo>
                <a:lnTo>
                  <a:pt x="229034" y="83085"/>
                </a:lnTo>
                <a:lnTo>
                  <a:pt x="292020" y="46950"/>
                </a:lnTo>
                <a:lnTo>
                  <a:pt x="359603" y="21235"/>
                </a:lnTo>
                <a:lnTo>
                  <a:pt x="431171" y="5673"/>
                </a:lnTo>
                <a:lnTo>
                  <a:pt x="506112" y="0"/>
                </a:lnTo>
                <a:lnTo>
                  <a:pt x="544656" y="787"/>
                </a:lnTo>
                <a:lnTo>
                  <a:pt x="583814" y="3947"/>
                </a:lnTo>
                <a:lnTo>
                  <a:pt x="623508" y="9446"/>
                </a:lnTo>
                <a:lnTo>
                  <a:pt x="663664" y="17251"/>
                </a:lnTo>
                <a:lnTo>
                  <a:pt x="704204" y="27328"/>
                </a:lnTo>
                <a:lnTo>
                  <a:pt x="745051" y="39645"/>
                </a:lnTo>
                <a:lnTo>
                  <a:pt x="786129" y="54167"/>
                </a:lnTo>
                <a:lnTo>
                  <a:pt x="827363" y="70862"/>
                </a:lnTo>
                <a:lnTo>
                  <a:pt x="868674" y="89696"/>
                </a:lnTo>
                <a:lnTo>
                  <a:pt x="909987" y="110636"/>
                </a:lnTo>
                <a:lnTo>
                  <a:pt x="951225" y="133649"/>
                </a:lnTo>
                <a:lnTo>
                  <a:pt x="992311" y="158702"/>
                </a:lnTo>
                <a:lnTo>
                  <a:pt x="1033170" y="185762"/>
                </a:lnTo>
                <a:lnTo>
                  <a:pt x="1073724" y="214794"/>
                </a:lnTo>
                <a:lnTo>
                  <a:pt x="1113898" y="245766"/>
                </a:lnTo>
                <a:lnTo>
                  <a:pt x="1153614" y="278645"/>
                </a:lnTo>
                <a:lnTo>
                  <a:pt x="1192796" y="313398"/>
                </a:lnTo>
                <a:lnTo>
                  <a:pt x="1231367" y="349990"/>
                </a:lnTo>
                <a:lnTo>
                  <a:pt x="1269252" y="388390"/>
                </a:lnTo>
                <a:lnTo>
                  <a:pt x="1306373" y="428562"/>
                </a:lnTo>
                <a:lnTo>
                  <a:pt x="1342655" y="470476"/>
                </a:lnTo>
                <a:lnTo>
                  <a:pt x="1378019" y="514096"/>
                </a:lnTo>
                <a:lnTo>
                  <a:pt x="1412391" y="559390"/>
                </a:lnTo>
                <a:lnTo>
                  <a:pt x="1445694" y="606325"/>
                </a:lnTo>
                <a:close/>
              </a:path>
            </a:pathLst>
          </a:custGeom>
          <a:ln w="28393">
            <a:solidFill>
              <a:srgbClr val="00007F"/>
            </a:solidFill>
          </a:ln>
        </p:spPr>
        <p:txBody>
          <a:bodyPr wrap="square" lIns="0" tIns="0" rIns="0" bIns="0" rtlCol="0"/>
          <a:lstStyle/>
          <a:p>
            <a:endParaRPr/>
          </a:p>
        </p:txBody>
      </p:sp>
      <p:sp>
        <p:nvSpPr>
          <p:cNvPr id="7" name="object 7"/>
          <p:cNvSpPr/>
          <p:nvPr/>
        </p:nvSpPr>
        <p:spPr>
          <a:xfrm>
            <a:off x="4800600" y="4343400"/>
            <a:ext cx="2362200" cy="1371600"/>
          </a:xfrm>
          <a:custGeom>
            <a:avLst/>
            <a:gdLst/>
            <a:ahLst/>
            <a:cxnLst/>
            <a:rect l="l" t="t" r="r" b="b"/>
            <a:pathLst>
              <a:path w="2362200" h="1371600">
                <a:moveTo>
                  <a:pt x="1181100" y="0"/>
                </a:moveTo>
                <a:lnTo>
                  <a:pt x="1241809" y="893"/>
                </a:lnTo>
                <a:lnTo>
                  <a:pt x="1301729" y="3543"/>
                </a:lnTo>
                <a:lnTo>
                  <a:pt x="1360786" y="7909"/>
                </a:lnTo>
                <a:lnTo>
                  <a:pt x="1418905" y="13945"/>
                </a:lnTo>
                <a:lnTo>
                  <a:pt x="1476010" y="21609"/>
                </a:lnTo>
                <a:lnTo>
                  <a:pt x="1532028" y="30857"/>
                </a:lnTo>
                <a:lnTo>
                  <a:pt x="1586883" y="41647"/>
                </a:lnTo>
                <a:lnTo>
                  <a:pt x="1640502" y="53935"/>
                </a:lnTo>
                <a:lnTo>
                  <a:pt x="1692809" y="67677"/>
                </a:lnTo>
                <a:lnTo>
                  <a:pt x="1743730" y="82832"/>
                </a:lnTo>
                <a:lnTo>
                  <a:pt x="1793190" y="99354"/>
                </a:lnTo>
                <a:lnTo>
                  <a:pt x="1841115" y="117202"/>
                </a:lnTo>
                <a:lnTo>
                  <a:pt x="1887430" y="136331"/>
                </a:lnTo>
                <a:lnTo>
                  <a:pt x="1932059" y="156699"/>
                </a:lnTo>
                <a:lnTo>
                  <a:pt x="1974930" y="178262"/>
                </a:lnTo>
                <a:lnTo>
                  <a:pt x="2015966" y="200977"/>
                </a:lnTo>
                <a:lnTo>
                  <a:pt x="2055093" y="224801"/>
                </a:lnTo>
                <a:lnTo>
                  <a:pt x="2092237" y="249690"/>
                </a:lnTo>
                <a:lnTo>
                  <a:pt x="2127323" y="275602"/>
                </a:lnTo>
                <a:lnTo>
                  <a:pt x="2160277" y="302493"/>
                </a:lnTo>
                <a:lnTo>
                  <a:pt x="2191023" y="330319"/>
                </a:lnTo>
                <a:lnTo>
                  <a:pt x="2219487" y="359038"/>
                </a:lnTo>
                <a:lnTo>
                  <a:pt x="2245595" y="388606"/>
                </a:lnTo>
                <a:lnTo>
                  <a:pt x="2269271" y="418980"/>
                </a:lnTo>
                <a:lnTo>
                  <a:pt x="2309032" y="481974"/>
                </a:lnTo>
                <a:lnTo>
                  <a:pt x="2338171" y="547672"/>
                </a:lnTo>
                <a:lnTo>
                  <a:pt x="2356093" y="615729"/>
                </a:lnTo>
                <a:lnTo>
                  <a:pt x="2362200" y="685800"/>
                </a:lnTo>
                <a:lnTo>
                  <a:pt x="2360660" y="721065"/>
                </a:lnTo>
                <a:lnTo>
                  <a:pt x="2348572" y="790172"/>
                </a:lnTo>
                <a:lnTo>
                  <a:pt x="2324966" y="857093"/>
                </a:lnTo>
                <a:lnTo>
                  <a:pt x="2290442" y="921482"/>
                </a:lnTo>
                <a:lnTo>
                  <a:pt x="2245595" y="982993"/>
                </a:lnTo>
                <a:lnTo>
                  <a:pt x="2219487" y="1012561"/>
                </a:lnTo>
                <a:lnTo>
                  <a:pt x="2191023" y="1041280"/>
                </a:lnTo>
                <a:lnTo>
                  <a:pt x="2160277" y="1069106"/>
                </a:lnTo>
                <a:lnTo>
                  <a:pt x="2127323" y="1095997"/>
                </a:lnTo>
                <a:lnTo>
                  <a:pt x="2092237" y="1121909"/>
                </a:lnTo>
                <a:lnTo>
                  <a:pt x="2055093" y="1146798"/>
                </a:lnTo>
                <a:lnTo>
                  <a:pt x="2015966" y="1170622"/>
                </a:lnTo>
                <a:lnTo>
                  <a:pt x="1974930" y="1193337"/>
                </a:lnTo>
                <a:lnTo>
                  <a:pt x="1932059" y="1214900"/>
                </a:lnTo>
                <a:lnTo>
                  <a:pt x="1887430" y="1235268"/>
                </a:lnTo>
                <a:lnTo>
                  <a:pt x="1841115" y="1254397"/>
                </a:lnTo>
                <a:lnTo>
                  <a:pt x="1793190" y="1272245"/>
                </a:lnTo>
                <a:lnTo>
                  <a:pt x="1743730" y="1288767"/>
                </a:lnTo>
                <a:lnTo>
                  <a:pt x="1692809" y="1303922"/>
                </a:lnTo>
                <a:lnTo>
                  <a:pt x="1640502" y="1317664"/>
                </a:lnTo>
                <a:lnTo>
                  <a:pt x="1586883" y="1329952"/>
                </a:lnTo>
                <a:lnTo>
                  <a:pt x="1532028" y="1340742"/>
                </a:lnTo>
                <a:lnTo>
                  <a:pt x="1476010" y="1349990"/>
                </a:lnTo>
                <a:lnTo>
                  <a:pt x="1418905" y="1357654"/>
                </a:lnTo>
                <a:lnTo>
                  <a:pt x="1360786" y="1363690"/>
                </a:lnTo>
                <a:lnTo>
                  <a:pt x="1301729" y="1368056"/>
                </a:lnTo>
                <a:lnTo>
                  <a:pt x="1241809" y="1370706"/>
                </a:lnTo>
                <a:lnTo>
                  <a:pt x="1181100" y="1371600"/>
                </a:lnTo>
                <a:lnTo>
                  <a:pt x="1120278" y="1370706"/>
                </a:lnTo>
                <a:lnTo>
                  <a:pt x="1060260" y="1368056"/>
                </a:lnTo>
                <a:lnTo>
                  <a:pt x="1001120" y="1363690"/>
                </a:lnTo>
                <a:lnTo>
                  <a:pt x="942930" y="1357654"/>
                </a:lnTo>
                <a:lnTo>
                  <a:pt x="885765" y="1349990"/>
                </a:lnTo>
                <a:lnTo>
                  <a:pt x="829700" y="1340742"/>
                </a:lnTo>
                <a:lnTo>
                  <a:pt x="774807" y="1329952"/>
                </a:lnTo>
                <a:lnTo>
                  <a:pt x="721161" y="1317664"/>
                </a:lnTo>
                <a:lnTo>
                  <a:pt x="668836" y="1303922"/>
                </a:lnTo>
                <a:lnTo>
                  <a:pt x="617906" y="1288767"/>
                </a:lnTo>
                <a:lnTo>
                  <a:pt x="568445" y="1272245"/>
                </a:lnTo>
                <a:lnTo>
                  <a:pt x="520526" y="1254397"/>
                </a:lnTo>
                <a:lnTo>
                  <a:pt x="474224" y="1235268"/>
                </a:lnTo>
                <a:lnTo>
                  <a:pt x="429612" y="1214900"/>
                </a:lnTo>
                <a:lnTo>
                  <a:pt x="386765" y="1193337"/>
                </a:lnTo>
                <a:lnTo>
                  <a:pt x="345757" y="1170622"/>
                </a:lnTo>
                <a:lnTo>
                  <a:pt x="306661" y="1146798"/>
                </a:lnTo>
                <a:lnTo>
                  <a:pt x="269551" y="1121909"/>
                </a:lnTo>
                <a:lnTo>
                  <a:pt x="234502" y="1095997"/>
                </a:lnTo>
                <a:lnTo>
                  <a:pt x="201587" y="1069106"/>
                </a:lnTo>
                <a:lnTo>
                  <a:pt x="170880" y="1041280"/>
                </a:lnTo>
                <a:lnTo>
                  <a:pt x="142456" y="1012561"/>
                </a:lnTo>
                <a:lnTo>
                  <a:pt x="116388" y="982993"/>
                </a:lnTo>
                <a:lnTo>
                  <a:pt x="92749" y="952619"/>
                </a:lnTo>
                <a:lnTo>
                  <a:pt x="53059" y="889625"/>
                </a:lnTo>
                <a:lnTo>
                  <a:pt x="23976" y="823927"/>
                </a:lnTo>
                <a:lnTo>
                  <a:pt x="6092" y="755870"/>
                </a:lnTo>
                <a:lnTo>
                  <a:pt x="0" y="685800"/>
                </a:lnTo>
                <a:lnTo>
                  <a:pt x="1535" y="650534"/>
                </a:lnTo>
                <a:lnTo>
                  <a:pt x="13597" y="581427"/>
                </a:lnTo>
                <a:lnTo>
                  <a:pt x="37154" y="514506"/>
                </a:lnTo>
                <a:lnTo>
                  <a:pt x="71615" y="450117"/>
                </a:lnTo>
                <a:lnTo>
                  <a:pt x="116388" y="388606"/>
                </a:lnTo>
                <a:lnTo>
                  <a:pt x="142456" y="359038"/>
                </a:lnTo>
                <a:lnTo>
                  <a:pt x="170880" y="330319"/>
                </a:lnTo>
                <a:lnTo>
                  <a:pt x="201587" y="302493"/>
                </a:lnTo>
                <a:lnTo>
                  <a:pt x="234502" y="275602"/>
                </a:lnTo>
                <a:lnTo>
                  <a:pt x="269551" y="249690"/>
                </a:lnTo>
                <a:lnTo>
                  <a:pt x="306661" y="224801"/>
                </a:lnTo>
                <a:lnTo>
                  <a:pt x="345757" y="200977"/>
                </a:lnTo>
                <a:lnTo>
                  <a:pt x="386765" y="178262"/>
                </a:lnTo>
                <a:lnTo>
                  <a:pt x="429612" y="156699"/>
                </a:lnTo>
                <a:lnTo>
                  <a:pt x="474224" y="136331"/>
                </a:lnTo>
                <a:lnTo>
                  <a:pt x="520526" y="117202"/>
                </a:lnTo>
                <a:lnTo>
                  <a:pt x="568445" y="99354"/>
                </a:lnTo>
                <a:lnTo>
                  <a:pt x="617906" y="82832"/>
                </a:lnTo>
                <a:lnTo>
                  <a:pt x="668836" y="67677"/>
                </a:lnTo>
                <a:lnTo>
                  <a:pt x="721161" y="53935"/>
                </a:lnTo>
                <a:lnTo>
                  <a:pt x="774807" y="41647"/>
                </a:lnTo>
                <a:lnTo>
                  <a:pt x="829700" y="30857"/>
                </a:lnTo>
                <a:lnTo>
                  <a:pt x="885765" y="21609"/>
                </a:lnTo>
                <a:lnTo>
                  <a:pt x="942930" y="13945"/>
                </a:lnTo>
                <a:lnTo>
                  <a:pt x="1001120" y="7909"/>
                </a:lnTo>
                <a:lnTo>
                  <a:pt x="1060260" y="3543"/>
                </a:lnTo>
                <a:lnTo>
                  <a:pt x="1120278" y="893"/>
                </a:lnTo>
                <a:lnTo>
                  <a:pt x="1181100" y="0"/>
                </a:lnTo>
                <a:close/>
              </a:path>
            </a:pathLst>
          </a:custGeom>
          <a:ln w="28393">
            <a:solidFill>
              <a:srgbClr val="00007F"/>
            </a:solidFill>
          </a:ln>
        </p:spPr>
        <p:txBody>
          <a:bodyPr wrap="square" lIns="0" tIns="0" rIns="0" bIns="0" rtlCol="0"/>
          <a:lstStyle/>
          <a:p>
            <a:endParaRPr/>
          </a:p>
        </p:txBody>
      </p:sp>
      <p:sp>
        <p:nvSpPr>
          <p:cNvPr id="8" name="object 8"/>
          <p:cNvSpPr/>
          <p:nvPr/>
        </p:nvSpPr>
        <p:spPr>
          <a:xfrm>
            <a:off x="6781942" y="3263052"/>
            <a:ext cx="1833880" cy="1988185"/>
          </a:xfrm>
          <a:custGeom>
            <a:avLst/>
            <a:gdLst/>
            <a:ahLst/>
            <a:cxnLst/>
            <a:rect l="l" t="t" r="r" b="b"/>
            <a:pathLst>
              <a:path w="1833879" h="1988185">
                <a:moveTo>
                  <a:pt x="321167" y="519008"/>
                </a:moveTo>
                <a:lnTo>
                  <a:pt x="357799" y="474661"/>
                </a:lnTo>
                <a:lnTo>
                  <a:pt x="395487" y="432125"/>
                </a:lnTo>
                <a:lnTo>
                  <a:pt x="434152" y="391425"/>
                </a:lnTo>
                <a:lnTo>
                  <a:pt x="473711" y="352585"/>
                </a:lnTo>
                <a:lnTo>
                  <a:pt x="514083" y="315631"/>
                </a:lnTo>
                <a:lnTo>
                  <a:pt x="555186" y="280588"/>
                </a:lnTo>
                <a:lnTo>
                  <a:pt x="596940" y="247479"/>
                </a:lnTo>
                <a:lnTo>
                  <a:pt x="639262" y="216331"/>
                </a:lnTo>
                <a:lnTo>
                  <a:pt x="682072" y="187167"/>
                </a:lnTo>
                <a:lnTo>
                  <a:pt x="725288" y="160014"/>
                </a:lnTo>
                <a:lnTo>
                  <a:pt x="768828" y="134895"/>
                </a:lnTo>
                <a:lnTo>
                  <a:pt x="812612" y="111836"/>
                </a:lnTo>
                <a:lnTo>
                  <a:pt x="856558" y="90862"/>
                </a:lnTo>
                <a:lnTo>
                  <a:pt x="900584" y="71996"/>
                </a:lnTo>
                <a:lnTo>
                  <a:pt x="944609" y="55265"/>
                </a:lnTo>
                <a:lnTo>
                  <a:pt x="988552" y="40694"/>
                </a:lnTo>
                <a:lnTo>
                  <a:pt x="1032331" y="28306"/>
                </a:lnTo>
                <a:lnTo>
                  <a:pt x="1075865" y="18127"/>
                </a:lnTo>
                <a:lnTo>
                  <a:pt x="1119073" y="10182"/>
                </a:lnTo>
                <a:lnTo>
                  <a:pt x="1161872" y="4496"/>
                </a:lnTo>
                <a:lnTo>
                  <a:pt x="1204183" y="1094"/>
                </a:lnTo>
                <a:lnTo>
                  <a:pt x="1245922" y="0"/>
                </a:lnTo>
                <a:lnTo>
                  <a:pt x="1287010" y="1239"/>
                </a:lnTo>
                <a:lnTo>
                  <a:pt x="1327364" y="4836"/>
                </a:lnTo>
                <a:lnTo>
                  <a:pt x="1366903" y="10817"/>
                </a:lnTo>
                <a:lnTo>
                  <a:pt x="1405547" y="19205"/>
                </a:lnTo>
                <a:lnTo>
                  <a:pt x="1443212" y="30027"/>
                </a:lnTo>
                <a:lnTo>
                  <a:pt x="1479819" y="43306"/>
                </a:lnTo>
                <a:lnTo>
                  <a:pt x="1515285" y="59067"/>
                </a:lnTo>
                <a:lnTo>
                  <a:pt x="1549529" y="77337"/>
                </a:lnTo>
                <a:lnTo>
                  <a:pt x="1582470" y="98139"/>
                </a:lnTo>
                <a:lnTo>
                  <a:pt x="1614027" y="121498"/>
                </a:lnTo>
                <a:lnTo>
                  <a:pt x="1643768" y="147015"/>
                </a:lnTo>
                <a:lnTo>
                  <a:pt x="1671320" y="174456"/>
                </a:lnTo>
                <a:lnTo>
                  <a:pt x="1696689" y="203735"/>
                </a:lnTo>
                <a:lnTo>
                  <a:pt x="1719883" y="234768"/>
                </a:lnTo>
                <a:lnTo>
                  <a:pt x="1740908" y="267469"/>
                </a:lnTo>
                <a:lnTo>
                  <a:pt x="1759771" y="301752"/>
                </a:lnTo>
                <a:lnTo>
                  <a:pt x="1776477" y="337532"/>
                </a:lnTo>
                <a:lnTo>
                  <a:pt x="1791033" y="374724"/>
                </a:lnTo>
                <a:lnTo>
                  <a:pt x="1803446" y="413242"/>
                </a:lnTo>
                <a:lnTo>
                  <a:pt x="1813723" y="453001"/>
                </a:lnTo>
                <a:lnTo>
                  <a:pt x="1821870" y="493916"/>
                </a:lnTo>
                <a:lnTo>
                  <a:pt x="1827893" y="535902"/>
                </a:lnTo>
                <a:lnTo>
                  <a:pt x="1831799" y="578873"/>
                </a:lnTo>
                <a:lnTo>
                  <a:pt x="1833594" y="622743"/>
                </a:lnTo>
                <a:lnTo>
                  <a:pt x="1833286" y="667428"/>
                </a:lnTo>
                <a:lnTo>
                  <a:pt x="1830879" y="712841"/>
                </a:lnTo>
                <a:lnTo>
                  <a:pt x="1826382" y="758899"/>
                </a:lnTo>
                <a:lnTo>
                  <a:pt x="1819800" y="805514"/>
                </a:lnTo>
                <a:lnTo>
                  <a:pt x="1811141" y="852603"/>
                </a:lnTo>
                <a:lnTo>
                  <a:pt x="1800409" y="900079"/>
                </a:lnTo>
                <a:lnTo>
                  <a:pt x="1787613" y="947858"/>
                </a:lnTo>
                <a:lnTo>
                  <a:pt x="1772758" y="995854"/>
                </a:lnTo>
                <a:lnTo>
                  <a:pt x="1755852" y="1043981"/>
                </a:lnTo>
                <a:lnTo>
                  <a:pt x="1736899" y="1092155"/>
                </a:lnTo>
                <a:lnTo>
                  <a:pt x="1715908" y="1140289"/>
                </a:lnTo>
                <a:lnTo>
                  <a:pt x="1692885" y="1188299"/>
                </a:lnTo>
                <a:lnTo>
                  <a:pt x="1667835" y="1236099"/>
                </a:lnTo>
                <a:lnTo>
                  <a:pt x="1640766" y="1283605"/>
                </a:lnTo>
                <a:lnTo>
                  <a:pt x="1611685" y="1330729"/>
                </a:lnTo>
                <a:lnTo>
                  <a:pt x="1580596" y="1377388"/>
                </a:lnTo>
                <a:lnTo>
                  <a:pt x="1547508" y="1423496"/>
                </a:lnTo>
                <a:lnTo>
                  <a:pt x="1512427" y="1468968"/>
                </a:lnTo>
                <a:lnTo>
                  <a:pt x="1475795" y="1513314"/>
                </a:lnTo>
                <a:lnTo>
                  <a:pt x="1438106" y="1555850"/>
                </a:lnTo>
                <a:lnTo>
                  <a:pt x="1399442" y="1596550"/>
                </a:lnTo>
                <a:lnTo>
                  <a:pt x="1359883" y="1635390"/>
                </a:lnTo>
                <a:lnTo>
                  <a:pt x="1319511" y="1672344"/>
                </a:lnTo>
                <a:lnTo>
                  <a:pt x="1278408" y="1707387"/>
                </a:lnTo>
                <a:lnTo>
                  <a:pt x="1236654" y="1740496"/>
                </a:lnTo>
                <a:lnTo>
                  <a:pt x="1194332" y="1771644"/>
                </a:lnTo>
                <a:lnTo>
                  <a:pt x="1151522" y="1800808"/>
                </a:lnTo>
                <a:lnTo>
                  <a:pt x="1108306" y="1827961"/>
                </a:lnTo>
                <a:lnTo>
                  <a:pt x="1064765" y="1853080"/>
                </a:lnTo>
                <a:lnTo>
                  <a:pt x="1020982" y="1876139"/>
                </a:lnTo>
                <a:lnTo>
                  <a:pt x="977036" y="1897114"/>
                </a:lnTo>
                <a:lnTo>
                  <a:pt x="933010" y="1915979"/>
                </a:lnTo>
                <a:lnTo>
                  <a:pt x="888985" y="1932710"/>
                </a:lnTo>
                <a:lnTo>
                  <a:pt x="845042" y="1947281"/>
                </a:lnTo>
                <a:lnTo>
                  <a:pt x="801263" y="1959669"/>
                </a:lnTo>
                <a:lnTo>
                  <a:pt x="757729" y="1969848"/>
                </a:lnTo>
                <a:lnTo>
                  <a:pt x="714521" y="1977793"/>
                </a:lnTo>
                <a:lnTo>
                  <a:pt x="671722" y="1983479"/>
                </a:lnTo>
                <a:lnTo>
                  <a:pt x="629411" y="1986881"/>
                </a:lnTo>
                <a:lnTo>
                  <a:pt x="587672" y="1987976"/>
                </a:lnTo>
                <a:lnTo>
                  <a:pt x="546584" y="1986736"/>
                </a:lnTo>
                <a:lnTo>
                  <a:pt x="506230" y="1983139"/>
                </a:lnTo>
                <a:lnTo>
                  <a:pt x="466690" y="1977158"/>
                </a:lnTo>
                <a:lnTo>
                  <a:pt x="428047" y="1968770"/>
                </a:lnTo>
                <a:lnTo>
                  <a:pt x="390382" y="1957948"/>
                </a:lnTo>
                <a:lnTo>
                  <a:pt x="353775" y="1944669"/>
                </a:lnTo>
                <a:lnTo>
                  <a:pt x="318309" y="1928908"/>
                </a:lnTo>
                <a:lnTo>
                  <a:pt x="284065" y="1910638"/>
                </a:lnTo>
                <a:lnTo>
                  <a:pt x="251123" y="1889837"/>
                </a:lnTo>
                <a:lnTo>
                  <a:pt x="219567" y="1866478"/>
                </a:lnTo>
                <a:lnTo>
                  <a:pt x="189826" y="1840849"/>
                </a:lnTo>
                <a:lnTo>
                  <a:pt x="162274" y="1813310"/>
                </a:lnTo>
                <a:lnTo>
                  <a:pt x="136904" y="1783946"/>
                </a:lnTo>
                <a:lnTo>
                  <a:pt x="113710" y="1752842"/>
                </a:lnTo>
                <a:lnTo>
                  <a:pt x="92685" y="1720083"/>
                </a:lnTo>
                <a:lnTo>
                  <a:pt x="73823" y="1685752"/>
                </a:lnTo>
                <a:lnTo>
                  <a:pt x="57117" y="1649935"/>
                </a:lnTo>
                <a:lnTo>
                  <a:pt x="42561" y="1612716"/>
                </a:lnTo>
                <a:lnTo>
                  <a:pt x="30147" y="1574180"/>
                </a:lnTo>
                <a:lnTo>
                  <a:pt x="19871" y="1534411"/>
                </a:lnTo>
                <a:lnTo>
                  <a:pt x="11724" y="1493495"/>
                </a:lnTo>
                <a:lnTo>
                  <a:pt x="5701" y="1451515"/>
                </a:lnTo>
                <a:lnTo>
                  <a:pt x="1795" y="1408557"/>
                </a:lnTo>
                <a:lnTo>
                  <a:pt x="0" y="1364705"/>
                </a:lnTo>
                <a:lnTo>
                  <a:pt x="308" y="1320043"/>
                </a:lnTo>
                <a:lnTo>
                  <a:pt x="2714" y="1274658"/>
                </a:lnTo>
                <a:lnTo>
                  <a:pt x="7212" y="1228632"/>
                </a:lnTo>
                <a:lnTo>
                  <a:pt x="13793" y="1182050"/>
                </a:lnTo>
                <a:lnTo>
                  <a:pt x="22453" y="1134999"/>
                </a:lnTo>
                <a:lnTo>
                  <a:pt x="33184" y="1087561"/>
                </a:lnTo>
                <a:lnTo>
                  <a:pt x="45981" y="1039821"/>
                </a:lnTo>
                <a:lnTo>
                  <a:pt x="60835" y="991865"/>
                </a:lnTo>
                <a:lnTo>
                  <a:pt x="77742" y="943777"/>
                </a:lnTo>
                <a:lnTo>
                  <a:pt x="96694" y="895642"/>
                </a:lnTo>
                <a:lnTo>
                  <a:pt x="117685" y="847544"/>
                </a:lnTo>
                <a:lnTo>
                  <a:pt x="140709" y="799567"/>
                </a:lnTo>
                <a:lnTo>
                  <a:pt x="165759" y="751797"/>
                </a:lnTo>
                <a:lnTo>
                  <a:pt x="192827" y="704318"/>
                </a:lnTo>
                <a:lnTo>
                  <a:pt x="221909" y="657215"/>
                </a:lnTo>
                <a:lnTo>
                  <a:pt x="252997" y="610573"/>
                </a:lnTo>
                <a:lnTo>
                  <a:pt x="286085" y="564475"/>
                </a:lnTo>
                <a:lnTo>
                  <a:pt x="321167" y="519008"/>
                </a:lnTo>
                <a:close/>
              </a:path>
            </a:pathLst>
          </a:custGeom>
          <a:ln w="28393">
            <a:solidFill>
              <a:srgbClr val="00007F"/>
            </a:solidFill>
          </a:ln>
        </p:spPr>
        <p:txBody>
          <a:bodyPr wrap="square" lIns="0" tIns="0" rIns="0" bIns="0" rtlCol="0"/>
          <a:lstStyle/>
          <a:p>
            <a:endParaRPr/>
          </a:p>
        </p:txBody>
      </p:sp>
      <p:sp>
        <p:nvSpPr>
          <p:cNvPr id="9" name="object 9"/>
          <p:cNvSpPr txBox="1"/>
          <p:nvPr/>
        </p:nvSpPr>
        <p:spPr>
          <a:xfrm>
            <a:off x="5257801" y="1710690"/>
            <a:ext cx="1282065" cy="635000"/>
          </a:xfrm>
          <a:prstGeom prst="rect">
            <a:avLst/>
          </a:prstGeom>
        </p:spPr>
        <p:txBody>
          <a:bodyPr vert="horz" wrap="square" lIns="0" tIns="12700" rIns="0" bIns="0" rtlCol="0">
            <a:spAutoFit/>
          </a:bodyPr>
          <a:lstStyle/>
          <a:p>
            <a:pPr marL="12700" marR="5080">
              <a:spcBef>
                <a:spcPts val="100"/>
              </a:spcBef>
            </a:pPr>
            <a:r>
              <a:rPr sz="2000" b="1" spc="-5" dirty="0">
                <a:latin typeface="Comic Sans MS"/>
                <a:cs typeface="Comic Sans MS"/>
              </a:rPr>
              <a:t>I</a:t>
            </a:r>
            <a:r>
              <a:rPr sz="2000" b="1" dirty="0">
                <a:latin typeface="Comic Sans MS"/>
                <a:cs typeface="Comic Sans MS"/>
              </a:rPr>
              <a:t>nf</a:t>
            </a:r>
            <a:r>
              <a:rPr sz="2000" b="1" spc="-10" dirty="0">
                <a:latin typeface="Comic Sans MS"/>
                <a:cs typeface="Comic Sans MS"/>
              </a:rPr>
              <a:t>e</a:t>
            </a:r>
            <a:r>
              <a:rPr sz="2000" b="1" dirty="0">
                <a:latin typeface="Comic Sans MS"/>
                <a:cs typeface="Comic Sans MS"/>
              </a:rPr>
              <a:t>c</a:t>
            </a:r>
            <a:r>
              <a:rPr sz="2000" b="1" spc="5" dirty="0">
                <a:latin typeface="Comic Sans MS"/>
                <a:cs typeface="Comic Sans MS"/>
              </a:rPr>
              <a:t>ti</a:t>
            </a:r>
            <a:r>
              <a:rPr sz="2000" b="1" spc="-5" dirty="0">
                <a:latin typeface="Comic Sans MS"/>
                <a:cs typeface="Comic Sans MS"/>
              </a:rPr>
              <a:t>o</a:t>
            </a:r>
            <a:r>
              <a:rPr sz="2000" b="1" spc="5" dirty="0">
                <a:latin typeface="Comic Sans MS"/>
                <a:cs typeface="Comic Sans MS"/>
              </a:rPr>
              <a:t>u</a:t>
            </a:r>
            <a:r>
              <a:rPr sz="2000" b="1" dirty="0">
                <a:latin typeface="Comic Sans MS"/>
                <a:cs typeface="Comic Sans MS"/>
              </a:rPr>
              <a:t>s  </a:t>
            </a:r>
            <a:r>
              <a:rPr sz="2000" b="1" spc="-5" dirty="0">
                <a:latin typeface="Comic Sans MS"/>
                <a:cs typeface="Comic Sans MS"/>
              </a:rPr>
              <a:t>agent</a:t>
            </a:r>
            <a:endParaRPr sz="2000" dirty="0">
              <a:latin typeface="Comic Sans MS"/>
              <a:cs typeface="Comic Sans MS"/>
            </a:endParaRPr>
          </a:p>
        </p:txBody>
      </p:sp>
      <p:sp>
        <p:nvSpPr>
          <p:cNvPr id="10" name="object 10"/>
          <p:cNvSpPr txBox="1"/>
          <p:nvPr/>
        </p:nvSpPr>
        <p:spPr>
          <a:xfrm>
            <a:off x="7072629" y="2489200"/>
            <a:ext cx="1168400" cy="635000"/>
          </a:xfrm>
          <a:prstGeom prst="rect">
            <a:avLst/>
          </a:prstGeom>
        </p:spPr>
        <p:txBody>
          <a:bodyPr vert="horz" wrap="square" lIns="0" tIns="12700" rIns="0" bIns="0" rtlCol="0">
            <a:spAutoFit/>
          </a:bodyPr>
          <a:lstStyle/>
          <a:p>
            <a:pPr marL="12700" marR="5080">
              <a:spcBef>
                <a:spcPts val="100"/>
              </a:spcBef>
            </a:pPr>
            <a:r>
              <a:rPr sz="2000" b="1" spc="-5" dirty="0">
                <a:latin typeface="Comic Sans MS"/>
                <a:cs typeface="Comic Sans MS"/>
              </a:rPr>
              <a:t>R</a:t>
            </a:r>
            <a:r>
              <a:rPr sz="2000" b="1" dirty="0">
                <a:latin typeface="Comic Sans MS"/>
                <a:cs typeface="Comic Sans MS"/>
              </a:rPr>
              <a:t>e</a:t>
            </a:r>
            <a:r>
              <a:rPr sz="2000" b="1" spc="-5" dirty="0">
                <a:latin typeface="Comic Sans MS"/>
                <a:cs typeface="Comic Sans MS"/>
              </a:rPr>
              <a:t>s</a:t>
            </a:r>
            <a:r>
              <a:rPr sz="2000" b="1" dirty="0">
                <a:latin typeface="Comic Sans MS"/>
                <a:cs typeface="Comic Sans MS"/>
              </a:rPr>
              <a:t>e</a:t>
            </a:r>
            <a:r>
              <a:rPr sz="2000" b="1" spc="-5" dirty="0">
                <a:latin typeface="Comic Sans MS"/>
                <a:cs typeface="Comic Sans MS"/>
              </a:rPr>
              <a:t>rvo</a:t>
            </a:r>
            <a:r>
              <a:rPr sz="2000" b="1" spc="5" dirty="0">
                <a:latin typeface="Comic Sans MS"/>
                <a:cs typeface="Comic Sans MS"/>
              </a:rPr>
              <a:t>i</a:t>
            </a:r>
            <a:r>
              <a:rPr sz="2000" b="1" dirty="0">
                <a:latin typeface="Comic Sans MS"/>
                <a:cs typeface="Comic Sans MS"/>
              </a:rPr>
              <a:t>r  </a:t>
            </a:r>
            <a:r>
              <a:rPr sz="2000" b="1" spc="-5" dirty="0">
                <a:latin typeface="Comic Sans MS"/>
                <a:cs typeface="Comic Sans MS"/>
              </a:rPr>
              <a:t>Host</a:t>
            </a:r>
            <a:endParaRPr sz="2000">
              <a:latin typeface="Comic Sans MS"/>
              <a:cs typeface="Comic Sans MS"/>
            </a:endParaRPr>
          </a:p>
        </p:txBody>
      </p:sp>
      <p:sp>
        <p:nvSpPr>
          <p:cNvPr id="11" name="object 11"/>
          <p:cNvSpPr txBox="1"/>
          <p:nvPr/>
        </p:nvSpPr>
        <p:spPr>
          <a:xfrm>
            <a:off x="7162801" y="3996690"/>
            <a:ext cx="1122045" cy="635000"/>
          </a:xfrm>
          <a:prstGeom prst="rect">
            <a:avLst/>
          </a:prstGeom>
        </p:spPr>
        <p:txBody>
          <a:bodyPr vert="horz" wrap="square" lIns="0" tIns="12700" rIns="0" bIns="0" rtlCol="0">
            <a:spAutoFit/>
          </a:bodyPr>
          <a:lstStyle/>
          <a:p>
            <a:pPr marL="12700" marR="5080">
              <a:spcBef>
                <a:spcPts val="100"/>
              </a:spcBef>
            </a:pPr>
            <a:r>
              <a:rPr sz="2000" b="1" dirty="0">
                <a:latin typeface="Comic Sans MS"/>
                <a:cs typeface="Comic Sans MS"/>
              </a:rPr>
              <a:t>Portal</a:t>
            </a:r>
            <a:r>
              <a:rPr sz="2000" b="1" spc="-95" dirty="0">
                <a:latin typeface="Comic Sans MS"/>
                <a:cs typeface="Comic Sans MS"/>
              </a:rPr>
              <a:t> </a:t>
            </a:r>
            <a:r>
              <a:rPr sz="2000" b="1" spc="-5" dirty="0">
                <a:latin typeface="Comic Sans MS"/>
                <a:cs typeface="Comic Sans MS"/>
              </a:rPr>
              <a:t>of  exit</a:t>
            </a:r>
            <a:endParaRPr sz="2000">
              <a:latin typeface="Comic Sans MS"/>
              <a:cs typeface="Comic Sans MS"/>
            </a:endParaRPr>
          </a:p>
        </p:txBody>
      </p:sp>
      <p:sp>
        <p:nvSpPr>
          <p:cNvPr id="12" name="object 12"/>
          <p:cNvSpPr txBox="1"/>
          <p:nvPr/>
        </p:nvSpPr>
        <p:spPr>
          <a:xfrm>
            <a:off x="5259070" y="4799329"/>
            <a:ext cx="1521460" cy="635000"/>
          </a:xfrm>
          <a:prstGeom prst="rect">
            <a:avLst/>
          </a:prstGeom>
        </p:spPr>
        <p:txBody>
          <a:bodyPr vert="horz" wrap="square" lIns="0" tIns="12700" rIns="0" bIns="0" rtlCol="0">
            <a:spAutoFit/>
          </a:bodyPr>
          <a:lstStyle/>
          <a:p>
            <a:pPr marL="12700" marR="5080">
              <a:spcBef>
                <a:spcPts val="100"/>
              </a:spcBef>
            </a:pPr>
            <a:r>
              <a:rPr sz="2000" b="1" dirty="0">
                <a:latin typeface="Comic Sans MS"/>
                <a:cs typeface="Comic Sans MS"/>
              </a:rPr>
              <a:t>Route of  </a:t>
            </a:r>
            <a:r>
              <a:rPr sz="2000" b="1" spc="5" dirty="0">
                <a:latin typeface="Comic Sans MS"/>
                <a:cs typeface="Comic Sans MS"/>
              </a:rPr>
              <a:t>t</a:t>
            </a:r>
            <a:r>
              <a:rPr sz="2000" b="1" spc="-5" dirty="0">
                <a:latin typeface="Comic Sans MS"/>
                <a:cs typeface="Comic Sans MS"/>
              </a:rPr>
              <a:t>ra</a:t>
            </a:r>
            <a:r>
              <a:rPr sz="2000" b="1" dirty="0">
                <a:latin typeface="Comic Sans MS"/>
                <a:cs typeface="Comic Sans MS"/>
              </a:rPr>
              <a:t>n</a:t>
            </a:r>
            <a:r>
              <a:rPr sz="2000" b="1" spc="-5" dirty="0">
                <a:latin typeface="Comic Sans MS"/>
                <a:cs typeface="Comic Sans MS"/>
              </a:rPr>
              <a:t>s</a:t>
            </a:r>
            <a:r>
              <a:rPr sz="2000" b="1" spc="5" dirty="0">
                <a:latin typeface="Comic Sans MS"/>
                <a:cs typeface="Comic Sans MS"/>
              </a:rPr>
              <a:t>m</a:t>
            </a:r>
            <a:r>
              <a:rPr sz="2000" b="1" spc="-5" dirty="0">
                <a:latin typeface="Comic Sans MS"/>
                <a:cs typeface="Comic Sans MS"/>
              </a:rPr>
              <a:t>is</a:t>
            </a:r>
            <a:r>
              <a:rPr sz="2000" b="1" spc="5" dirty="0">
                <a:latin typeface="Comic Sans MS"/>
                <a:cs typeface="Comic Sans MS"/>
              </a:rPr>
              <a:t>s</a:t>
            </a:r>
            <a:r>
              <a:rPr sz="2000" b="1" spc="-5" dirty="0">
                <a:latin typeface="Comic Sans MS"/>
                <a:cs typeface="Comic Sans MS"/>
              </a:rPr>
              <a:t>i</a:t>
            </a:r>
            <a:r>
              <a:rPr sz="2000" b="1" spc="5" dirty="0">
                <a:latin typeface="Comic Sans MS"/>
                <a:cs typeface="Comic Sans MS"/>
              </a:rPr>
              <a:t>o</a:t>
            </a:r>
            <a:r>
              <a:rPr sz="2000" b="1" dirty="0">
                <a:latin typeface="Comic Sans MS"/>
                <a:cs typeface="Comic Sans MS"/>
              </a:rPr>
              <a:t>n</a:t>
            </a:r>
            <a:endParaRPr sz="2000">
              <a:latin typeface="Comic Sans MS"/>
              <a:cs typeface="Comic Sans MS"/>
            </a:endParaRPr>
          </a:p>
        </p:txBody>
      </p:sp>
      <p:sp>
        <p:nvSpPr>
          <p:cNvPr id="13" name="object 13"/>
          <p:cNvSpPr txBox="1"/>
          <p:nvPr/>
        </p:nvSpPr>
        <p:spPr>
          <a:xfrm>
            <a:off x="3642361" y="3784600"/>
            <a:ext cx="1122045" cy="635000"/>
          </a:xfrm>
          <a:prstGeom prst="rect">
            <a:avLst/>
          </a:prstGeom>
        </p:spPr>
        <p:txBody>
          <a:bodyPr vert="horz" wrap="square" lIns="0" tIns="12700" rIns="0" bIns="0" rtlCol="0">
            <a:spAutoFit/>
          </a:bodyPr>
          <a:lstStyle/>
          <a:p>
            <a:pPr marL="12700" marR="5080">
              <a:spcBef>
                <a:spcPts val="100"/>
              </a:spcBef>
            </a:pPr>
            <a:r>
              <a:rPr sz="2000" b="1" dirty="0">
                <a:latin typeface="Comic Sans MS"/>
                <a:cs typeface="Comic Sans MS"/>
              </a:rPr>
              <a:t>Portal</a:t>
            </a:r>
            <a:r>
              <a:rPr sz="2000" b="1" spc="-95" dirty="0">
                <a:latin typeface="Comic Sans MS"/>
                <a:cs typeface="Comic Sans MS"/>
              </a:rPr>
              <a:t> </a:t>
            </a:r>
            <a:r>
              <a:rPr sz="2000" b="1" spc="-5" dirty="0">
                <a:latin typeface="Comic Sans MS"/>
                <a:cs typeface="Comic Sans MS"/>
              </a:rPr>
              <a:t>of  entry</a:t>
            </a:r>
            <a:endParaRPr sz="2000">
              <a:latin typeface="Comic Sans MS"/>
              <a:cs typeface="Comic Sans MS"/>
            </a:endParaRPr>
          </a:p>
        </p:txBody>
      </p:sp>
      <p:sp>
        <p:nvSpPr>
          <p:cNvPr id="14" name="object 14"/>
          <p:cNvSpPr txBox="1"/>
          <p:nvPr/>
        </p:nvSpPr>
        <p:spPr>
          <a:xfrm>
            <a:off x="3201670" y="2548890"/>
            <a:ext cx="1421130" cy="635000"/>
          </a:xfrm>
          <a:prstGeom prst="rect">
            <a:avLst/>
          </a:prstGeom>
        </p:spPr>
        <p:txBody>
          <a:bodyPr vert="horz" wrap="square" lIns="0" tIns="12700" rIns="0" bIns="0" rtlCol="0">
            <a:spAutoFit/>
          </a:bodyPr>
          <a:lstStyle/>
          <a:p>
            <a:pPr marL="12700" marR="5080">
              <a:spcBef>
                <a:spcPts val="100"/>
              </a:spcBef>
            </a:pPr>
            <a:r>
              <a:rPr sz="2000" b="1" dirty="0">
                <a:latin typeface="Comic Sans MS"/>
                <a:cs typeface="Comic Sans MS"/>
              </a:rPr>
              <a:t>Su</a:t>
            </a:r>
            <a:r>
              <a:rPr sz="2000" b="1" spc="5" dirty="0">
                <a:latin typeface="Comic Sans MS"/>
                <a:cs typeface="Comic Sans MS"/>
              </a:rPr>
              <a:t>s</a:t>
            </a:r>
            <a:r>
              <a:rPr sz="2000" b="1" dirty="0">
                <a:latin typeface="Comic Sans MS"/>
                <a:cs typeface="Comic Sans MS"/>
              </a:rPr>
              <a:t>c</a:t>
            </a:r>
            <a:r>
              <a:rPr sz="2000" b="1" spc="-10" dirty="0">
                <a:latin typeface="Comic Sans MS"/>
                <a:cs typeface="Comic Sans MS"/>
              </a:rPr>
              <a:t>e</a:t>
            </a:r>
            <a:r>
              <a:rPr sz="2000" b="1" dirty="0">
                <a:latin typeface="Comic Sans MS"/>
                <a:cs typeface="Comic Sans MS"/>
              </a:rPr>
              <a:t>p</a:t>
            </a:r>
            <a:r>
              <a:rPr sz="2000" b="1" spc="5" dirty="0">
                <a:latin typeface="Comic Sans MS"/>
                <a:cs typeface="Comic Sans MS"/>
              </a:rPr>
              <a:t>t</a:t>
            </a:r>
            <a:r>
              <a:rPr sz="2000" b="1" spc="-5" dirty="0">
                <a:latin typeface="Comic Sans MS"/>
                <a:cs typeface="Comic Sans MS"/>
              </a:rPr>
              <a:t>i</a:t>
            </a:r>
            <a:r>
              <a:rPr sz="2000" b="1" dirty="0">
                <a:latin typeface="Comic Sans MS"/>
                <a:cs typeface="Comic Sans MS"/>
              </a:rPr>
              <a:t>ble  </a:t>
            </a:r>
            <a:r>
              <a:rPr sz="2000" b="1" spc="-5" dirty="0">
                <a:latin typeface="Comic Sans MS"/>
                <a:cs typeface="Comic Sans MS"/>
              </a:rPr>
              <a:t>host</a:t>
            </a:r>
            <a:endParaRPr sz="2000" dirty="0">
              <a:latin typeface="Comic Sans MS"/>
              <a:cs typeface="Comic Sans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27082" y="6412583"/>
            <a:ext cx="192405" cy="384078"/>
          </a:xfrm>
          <a:prstGeom prst="rect">
            <a:avLst/>
          </a:prstGeom>
        </p:spPr>
        <p:txBody>
          <a:bodyPr vert="horz" wrap="square" lIns="0" tIns="14604" rIns="0" bIns="0" rtlCol="0">
            <a:spAutoFit/>
          </a:bodyPr>
          <a:lstStyle/>
          <a:p>
            <a:pPr>
              <a:spcBef>
                <a:spcPts val="114"/>
              </a:spcBef>
            </a:pPr>
            <a:r>
              <a:rPr sz="1200" spc="-5" dirty="0">
                <a:latin typeface="Lucida Sans Unicode"/>
                <a:cs typeface="Lucida Sans Unicode"/>
              </a:rPr>
              <a:t>37</a:t>
            </a:r>
            <a:endParaRPr sz="1200">
              <a:latin typeface="Lucida Sans Unicode"/>
              <a:cs typeface="Lucida Sans Unicode"/>
            </a:endParaRPr>
          </a:p>
        </p:txBody>
      </p:sp>
      <p:sp>
        <p:nvSpPr>
          <p:cNvPr id="3" name="object 3"/>
          <p:cNvSpPr/>
          <p:nvPr/>
        </p:nvSpPr>
        <p:spPr>
          <a:xfrm>
            <a:off x="1600200" y="1176400"/>
            <a:ext cx="1498600" cy="1597660"/>
          </a:xfrm>
          <a:custGeom>
            <a:avLst/>
            <a:gdLst/>
            <a:ahLst/>
            <a:cxnLst/>
            <a:rect l="l" t="t" r="r" b="b"/>
            <a:pathLst>
              <a:path w="1498600" h="1597660">
                <a:moveTo>
                  <a:pt x="0" y="1597278"/>
                </a:moveTo>
                <a:lnTo>
                  <a:pt x="1498600" y="1597278"/>
                </a:lnTo>
                <a:lnTo>
                  <a:pt x="1498600" y="0"/>
                </a:lnTo>
                <a:lnTo>
                  <a:pt x="0" y="0"/>
                </a:lnTo>
                <a:lnTo>
                  <a:pt x="0" y="1597278"/>
                </a:lnTo>
                <a:close/>
              </a:path>
            </a:pathLst>
          </a:custGeom>
          <a:solidFill>
            <a:srgbClr val="EEF3EA"/>
          </a:solidFill>
        </p:spPr>
        <p:txBody>
          <a:bodyPr wrap="square" lIns="0" tIns="0" rIns="0" bIns="0" rtlCol="0"/>
          <a:lstStyle/>
          <a:p>
            <a:endParaRPr/>
          </a:p>
        </p:txBody>
      </p:sp>
      <p:sp>
        <p:nvSpPr>
          <p:cNvPr id="4" name="object 4"/>
          <p:cNvSpPr/>
          <p:nvPr/>
        </p:nvSpPr>
        <p:spPr>
          <a:xfrm>
            <a:off x="3098800" y="1176400"/>
            <a:ext cx="4495800" cy="1597660"/>
          </a:xfrm>
          <a:custGeom>
            <a:avLst/>
            <a:gdLst/>
            <a:ahLst/>
            <a:cxnLst/>
            <a:rect l="l" t="t" r="r" b="b"/>
            <a:pathLst>
              <a:path w="4495800" h="1597660">
                <a:moveTo>
                  <a:pt x="0" y="1597278"/>
                </a:moveTo>
                <a:lnTo>
                  <a:pt x="4495800" y="1597278"/>
                </a:lnTo>
                <a:lnTo>
                  <a:pt x="4495800" y="0"/>
                </a:lnTo>
                <a:lnTo>
                  <a:pt x="0" y="0"/>
                </a:lnTo>
                <a:lnTo>
                  <a:pt x="0" y="1597278"/>
                </a:lnTo>
                <a:close/>
              </a:path>
            </a:pathLst>
          </a:custGeom>
          <a:solidFill>
            <a:srgbClr val="EEF3EA"/>
          </a:solidFill>
        </p:spPr>
        <p:txBody>
          <a:bodyPr wrap="square" lIns="0" tIns="0" rIns="0" bIns="0" rtlCol="0"/>
          <a:lstStyle/>
          <a:p>
            <a:endParaRPr/>
          </a:p>
        </p:txBody>
      </p:sp>
      <p:sp>
        <p:nvSpPr>
          <p:cNvPr id="5" name="object 5"/>
          <p:cNvSpPr/>
          <p:nvPr/>
        </p:nvSpPr>
        <p:spPr>
          <a:xfrm>
            <a:off x="7594600" y="1176400"/>
            <a:ext cx="2997200" cy="1597660"/>
          </a:xfrm>
          <a:custGeom>
            <a:avLst/>
            <a:gdLst/>
            <a:ahLst/>
            <a:cxnLst/>
            <a:rect l="l" t="t" r="r" b="b"/>
            <a:pathLst>
              <a:path w="2997200" h="1597660">
                <a:moveTo>
                  <a:pt x="0" y="1597278"/>
                </a:moveTo>
                <a:lnTo>
                  <a:pt x="2997200" y="1597278"/>
                </a:lnTo>
                <a:lnTo>
                  <a:pt x="2997200" y="0"/>
                </a:lnTo>
                <a:lnTo>
                  <a:pt x="0" y="0"/>
                </a:lnTo>
                <a:lnTo>
                  <a:pt x="0" y="1597278"/>
                </a:lnTo>
                <a:close/>
              </a:path>
            </a:pathLst>
          </a:custGeom>
          <a:solidFill>
            <a:srgbClr val="EEF3EA"/>
          </a:solidFill>
        </p:spPr>
        <p:txBody>
          <a:bodyPr wrap="square" lIns="0" tIns="0" rIns="0" bIns="0" rtlCol="0"/>
          <a:lstStyle/>
          <a:p>
            <a:endParaRPr/>
          </a:p>
        </p:txBody>
      </p:sp>
      <p:graphicFrame>
        <p:nvGraphicFramePr>
          <p:cNvPr id="6" name="object 6"/>
          <p:cNvGraphicFramePr>
            <a:graphicFrameLocks noGrp="1"/>
          </p:cNvGraphicFramePr>
          <p:nvPr>
            <p:extLst/>
          </p:nvPr>
        </p:nvGraphicFramePr>
        <p:xfrm>
          <a:off x="0" y="0"/>
          <a:ext cx="12191999" cy="6851643"/>
        </p:xfrm>
        <a:graphic>
          <a:graphicData uri="http://schemas.openxmlformats.org/drawingml/2006/table">
            <a:tbl>
              <a:tblPr firstRow="1" bandRow="1">
                <a:tableStyleId>{2D5ABB26-0587-4C30-8999-92F81FD0307C}</a:tableStyleId>
              </a:tblPr>
              <a:tblGrid>
                <a:gridCol w="2031999">
                  <a:extLst>
                    <a:ext uri="{9D8B030D-6E8A-4147-A177-3AD203B41FA5}">
                      <a16:colId xmlns:a16="http://schemas.microsoft.com/office/drawing/2014/main" xmlns="" val="20000"/>
                    </a:ext>
                  </a:extLst>
                </a:gridCol>
                <a:gridCol w="6096001">
                  <a:extLst>
                    <a:ext uri="{9D8B030D-6E8A-4147-A177-3AD203B41FA5}">
                      <a16:colId xmlns:a16="http://schemas.microsoft.com/office/drawing/2014/main" xmlns="" val="20001"/>
                    </a:ext>
                  </a:extLst>
                </a:gridCol>
                <a:gridCol w="4063999">
                  <a:extLst>
                    <a:ext uri="{9D8B030D-6E8A-4147-A177-3AD203B41FA5}">
                      <a16:colId xmlns:a16="http://schemas.microsoft.com/office/drawing/2014/main" xmlns="" val="20002"/>
                    </a:ext>
                  </a:extLst>
                </a:gridCol>
              </a:tblGrid>
              <a:tr h="1926327">
                <a:tc>
                  <a:txBody>
                    <a:bodyPr/>
                    <a:lstStyle/>
                    <a:p>
                      <a:pPr>
                        <a:lnSpc>
                          <a:spcPct val="100000"/>
                        </a:lnSpc>
                      </a:pPr>
                      <a:endParaRPr sz="1800" dirty="0">
                        <a:solidFill>
                          <a:schemeClr val="bg1"/>
                        </a:solidFill>
                        <a:latin typeface="Times New Roman"/>
                        <a:cs typeface="Times New Roman"/>
                      </a:endParaRPr>
                    </a:p>
                    <a:p>
                      <a:pPr>
                        <a:lnSpc>
                          <a:spcPct val="100000"/>
                        </a:lnSpc>
                        <a:spcBef>
                          <a:spcPts val="50"/>
                        </a:spcBef>
                      </a:pPr>
                      <a:endParaRPr sz="2600" dirty="0">
                        <a:solidFill>
                          <a:schemeClr val="bg1"/>
                        </a:solidFill>
                        <a:latin typeface="Times New Roman"/>
                        <a:cs typeface="Times New Roman"/>
                      </a:endParaRPr>
                    </a:p>
                    <a:p>
                      <a:pPr algn="ctr">
                        <a:lnSpc>
                          <a:spcPct val="100000"/>
                        </a:lnSpc>
                      </a:pPr>
                      <a:r>
                        <a:rPr sz="1800" spc="-10" dirty="0">
                          <a:solidFill>
                            <a:schemeClr val="bg1"/>
                          </a:solidFill>
                          <a:latin typeface="Calibri"/>
                          <a:cs typeface="Calibri"/>
                        </a:rPr>
                        <a:t>Category </a:t>
                      </a:r>
                      <a:r>
                        <a:rPr sz="1800" dirty="0">
                          <a:solidFill>
                            <a:schemeClr val="bg1"/>
                          </a:solidFill>
                          <a:latin typeface="Calibri"/>
                          <a:cs typeface="Calibri"/>
                        </a:rPr>
                        <a:t>No.</a:t>
                      </a:r>
                      <a:r>
                        <a:rPr sz="1800" spc="-50" dirty="0">
                          <a:solidFill>
                            <a:schemeClr val="bg1"/>
                          </a:solidFill>
                          <a:latin typeface="Calibri"/>
                          <a:cs typeface="Calibri"/>
                        </a:rPr>
                        <a:t> </a:t>
                      </a:r>
                      <a:r>
                        <a:rPr sz="1800" dirty="0">
                          <a:solidFill>
                            <a:schemeClr val="bg1"/>
                          </a:solidFill>
                          <a:latin typeface="Calibri"/>
                          <a:cs typeface="Calibri"/>
                        </a:rPr>
                        <a:t>4</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marL="62230" marR="57785" indent="1905" algn="ctr">
                        <a:lnSpc>
                          <a:spcPct val="114999"/>
                        </a:lnSpc>
                        <a:spcBef>
                          <a:spcPts val="1060"/>
                        </a:spcBef>
                      </a:pPr>
                      <a:r>
                        <a:rPr sz="1800" b="1" spc="-25" dirty="0">
                          <a:solidFill>
                            <a:schemeClr val="bg1"/>
                          </a:solidFill>
                          <a:latin typeface="Calibri"/>
                          <a:cs typeface="Calibri"/>
                        </a:rPr>
                        <a:t>Waste </a:t>
                      </a:r>
                      <a:r>
                        <a:rPr sz="1800" b="1" spc="-5" dirty="0">
                          <a:solidFill>
                            <a:schemeClr val="bg1"/>
                          </a:solidFill>
                          <a:latin typeface="Calibri"/>
                          <a:cs typeface="Calibri"/>
                        </a:rPr>
                        <a:t>Sharps </a:t>
                      </a:r>
                      <a:r>
                        <a:rPr sz="1800" spc="-5" dirty="0">
                          <a:solidFill>
                            <a:schemeClr val="bg1"/>
                          </a:solidFill>
                          <a:latin typeface="Calibri"/>
                          <a:cs typeface="Calibri"/>
                        </a:rPr>
                        <a:t>(Needles, </a:t>
                      </a:r>
                      <a:r>
                        <a:rPr sz="1800" spc="-10" dirty="0">
                          <a:solidFill>
                            <a:schemeClr val="bg1"/>
                          </a:solidFill>
                          <a:latin typeface="Calibri"/>
                          <a:cs typeface="Calibri"/>
                        </a:rPr>
                        <a:t>syringes, </a:t>
                      </a:r>
                      <a:r>
                        <a:rPr sz="1800" spc="-5" dirty="0">
                          <a:solidFill>
                            <a:schemeClr val="bg1"/>
                          </a:solidFill>
                          <a:latin typeface="Calibri"/>
                          <a:cs typeface="Calibri"/>
                        </a:rPr>
                        <a:t>scalpels,  blades, </a:t>
                      </a:r>
                      <a:r>
                        <a:rPr sz="1800" dirty="0">
                          <a:solidFill>
                            <a:schemeClr val="bg1"/>
                          </a:solidFill>
                          <a:latin typeface="Calibri"/>
                          <a:cs typeface="Calibri"/>
                        </a:rPr>
                        <a:t>glass, </a:t>
                      </a:r>
                      <a:r>
                        <a:rPr sz="1800" spc="-15" dirty="0">
                          <a:solidFill>
                            <a:schemeClr val="bg1"/>
                          </a:solidFill>
                          <a:latin typeface="Calibri"/>
                          <a:cs typeface="Calibri"/>
                        </a:rPr>
                        <a:t>etc. </a:t>
                      </a:r>
                      <a:r>
                        <a:rPr sz="1800" spc="-5" dirty="0">
                          <a:solidFill>
                            <a:schemeClr val="bg1"/>
                          </a:solidFill>
                          <a:latin typeface="Calibri"/>
                          <a:cs typeface="Calibri"/>
                        </a:rPr>
                        <a:t>that </a:t>
                      </a:r>
                      <a:r>
                        <a:rPr sz="1800" spc="-15" dirty="0">
                          <a:solidFill>
                            <a:schemeClr val="bg1"/>
                          </a:solidFill>
                          <a:latin typeface="Calibri"/>
                          <a:cs typeface="Calibri"/>
                        </a:rPr>
                        <a:t>may </a:t>
                      </a:r>
                      <a:r>
                        <a:rPr sz="1800" spc="-5" dirty="0">
                          <a:solidFill>
                            <a:schemeClr val="bg1"/>
                          </a:solidFill>
                          <a:latin typeface="Calibri"/>
                          <a:cs typeface="Calibri"/>
                        </a:rPr>
                        <a:t>cause </a:t>
                      </a:r>
                      <a:r>
                        <a:rPr sz="1800" spc="-10" dirty="0">
                          <a:solidFill>
                            <a:schemeClr val="bg1"/>
                          </a:solidFill>
                          <a:latin typeface="Calibri"/>
                          <a:cs typeface="Calibri"/>
                        </a:rPr>
                        <a:t>puncture </a:t>
                      </a:r>
                      <a:r>
                        <a:rPr sz="1800" dirty="0">
                          <a:solidFill>
                            <a:schemeClr val="bg1"/>
                          </a:solidFill>
                          <a:latin typeface="Calibri"/>
                          <a:cs typeface="Calibri"/>
                        </a:rPr>
                        <a:t>and  </a:t>
                      </a:r>
                      <a:r>
                        <a:rPr sz="1800" spc="-5" dirty="0">
                          <a:solidFill>
                            <a:schemeClr val="bg1"/>
                          </a:solidFill>
                          <a:latin typeface="Calibri"/>
                          <a:cs typeface="Calibri"/>
                        </a:rPr>
                        <a:t>cuts. This includes both </a:t>
                      </a:r>
                      <a:r>
                        <a:rPr sz="1800" dirty="0">
                          <a:solidFill>
                            <a:schemeClr val="bg1"/>
                          </a:solidFill>
                          <a:latin typeface="Calibri"/>
                          <a:cs typeface="Calibri"/>
                        </a:rPr>
                        <a:t>used and </a:t>
                      </a:r>
                      <a:r>
                        <a:rPr sz="1800" spc="-5" dirty="0">
                          <a:solidFill>
                            <a:schemeClr val="bg1"/>
                          </a:solidFill>
                          <a:latin typeface="Calibri"/>
                          <a:cs typeface="Calibri"/>
                        </a:rPr>
                        <a:t>unused  sharps)</a:t>
                      </a:r>
                      <a:endParaRPr sz="1800" dirty="0">
                        <a:solidFill>
                          <a:schemeClr val="bg1"/>
                        </a:solidFill>
                        <a:latin typeface="Calibri"/>
                        <a:cs typeface="Calibri"/>
                      </a:endParaRPr>
                    </a:p>
                  </a:txBody>
                  <a:tcPr marL="0" marR="0" marT="134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marL="123825" marR="116205" indent="-1270" algn="ctr">
                        <a:lnSpc>
                          <a:spcPct val="114999"/>
                        </a:lnSpc>
                        <a:spcBef>
                          <a:spcPts val="1060"/>
                        </a:spcBef>
                      </a:pPr>
                      <a:r>
                        <a:rPr sz="1800" spc="-10" dirty="0">
                          <a:solidFill>
                            <a:schemeClr val="bg1"/>
                          </a:solidFill>
                          <a:latin typeface="Calibri"/>
                          <a:cs typeface="Calibri"/>
                        </a:rPr>
                        <a:t>Disinfecting (chemical  </a:t>
                      </a:r>
                      <a:r>
                        <a:rPr sz="1800" spc="-5" dirty="0">
                          <a:solidFill>
                            <a:schemeClr val="bg1"/>
                          </a:solidFill>
                          <a:latin typeface="Calibri"/>
                          <a:cs typeface="Calibri"/>
                        </a:rPr>
                        <a:t>treatment@@ </a:t>
                      </a:r>
                      <a:r>
                        <a:rPr sz="1800" dirty="0">
                          <a:solidFill>
                            <a:schemeClr val="bg1"/>
                          </a:solidFill>
                          <a:latin typeface="Calibri"/>
                          <a:cs typeface="Calibri"/>
                        </a:rPr>
                        <a:t>/ </a:t>
                      </a:r>
                      <a:r>
                        <a:rPr sz="1800" spc="-10" dirty="0">
                          <a:solidFill>
                            <a:schemeClr val="bg1"/>
                          </a:solidFill>
                          <a:latin typeface="Calibri"/>
                          <a:cs typeface="Calibri"/>
                        </a:rPr>
                        <a:t>autoclaving</a:t>
                      </a:r>
                      <a:r>
                        <a:rPr sz="1800" spc="-40" dirty="0">
                          <a:solidFill>
                            <a:schemeClr val="bg1"/>
                          </a:solidFill>
                          <a:latin typeface="Calibri"/>
                          <a:cs typeface="Calibri"/>
                        </a:rPr>
                        <a:t> </a:t>
                      </a:r>
                      <a:r>
                        <a:rPr sz="1800" dirty="0">
                          <a:solidFill>
                            <a:schemeClr val="bg1"/>
                          </a:solidFill>
                          <a:latin typeface="Calibri"/>
                          <a:cs typeface="Calibri"/>
                        </a:rPr>
                        <a:t>/  </a:t>
                      </a:r>
                      <a:r>
                        <a:rPr sz="1800" spc="-10" dirty="0">
                          <a:solidFill>
                            <a:schemeClr val="bg1"/>
                          </a:solidFill>
                          <a:latin typeface="Calibri"/>
                          <a:cs typeface="Calibri"/>
                        </a:rPr>
                        <a:t>microwaving </a:t>
                      </a:r>
                      <a:r>
                        <a:rPr sz="1800" dirty="0">
                          <a:solidFill>
                            <a:schemeClr val="bg1"/>
                          </a:solidFill>
                          <a:latin typeface="Calibri"/>
                          <a:cs typeface="Calibri"/>
                        </a:rPr>
                        <a:t>and </a:t>
                      </a:r>
                      <a:r>
                        <a:rPr sz="1800" spc="-5" dirty="0">
                          <a:solidFill>
                            <a:schemeClr val="bg1"/>
                          </a:solidFill>
                          <a:latin typeface="Calibri"/>
                          <a:cs typeface="Calibri"/>
                        </a:rPr>
                        <a:t>mutilation </a:t>
                      </a:r>
                      <a:r>
                        <a:rPr sz="1800" dirty="0">
                          <a:solidFill>
                            <a:schemeClr val="bg1"/>
                          </a:solidFill>
                          <a:latin typeface="Calibri"/>
                          <a:cs typeface="Calibri"/>
                        </a:rPr>
                        <a:t>/  </a:t>
                      </a:r>
                      <a:r>
                        <a:rPr sz="1800" spc="-5" dirty="0">
                          <a:solidFill>
                            <a:schemeClr val="bg1"/>
                          </a:solidFill>
                          <a:latin typeface="Calibri"/>
                          <a:cs typeface="Calibri"/>
                        </a:rPr>
                        <a:t>shredding</a:t>
                      </a:r>
                      <a:endParaRPr sz="1800">
                        <a:solidFill>
                          <a:schemeClr val="bg1"/>
                        </a:solidFill>
                        <a:latin typeface="Calibri"/>
                        <a:cs typeface="Calibri"/>
                      </a:endParaRPr>
                    </a:p>
                  </a:txBody>
                  <a:tcPr marL="0" marR="0" marT="134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0"/>
                  </a:ext>
                </a:extLst>
              </a:tr>
              <a:tr h="1371616">
                <a:tc>
                  <a:txBody>
                    <a:bodyPr/>
                    <a:lstStyle/>
                    <a:p>
                      <a:pPr>
                        <a:lnSpc>
                          <a:spcPct val="100000"/>
                        </a:lnSpc>
                      </a:pPr>
                      <a:endParaRPr sz="1800">
                        <a:solidFill>
                          <a:schemeClr val="bg1"/>
                        </a:solidFill>
                        <a:latin typeface="Times New Roman"/>
                        <a:cs typeface="Times New Roman"/>
                      </a:endParaRPr>
                    </a:p>
                    <a:p>
                      <a:pPr algn="ctr">
                        <a:lnSpc>
                          <a:spcPct val="100000"/>
                        </a:lnSpc>
                        <a:spcBef>
                          <a:spcPts val="1230"/>
                        </a:spcBef>
                      </a:pPr>
                      <a:r>
                        <a:rPr sz="1800" spc="-10" dirty="0">
                          <a:solidFill>
                            <a:schemeClr val="bg1"/>
                          </a:solidFill>
                          <a:latin typeface="Calibri"/>
                          <a:cs typeface="Calibri"/>
                        </a:rPr>
                        <a:t>Category </a:t>
                      </a:r>
                      <a:r>
                        <a:rPr sz="1800" dirty="0">
                          <a:solidFill>
                            <a:schemeClr val="bg1"/>
                          </a:solidFill>
                          <a:latin typeface="Calibri"/>
                          <a:cs typeface="Calibri"/>
                        </a:rPr>
                        <a:t>No.</a:t>
                      </a:r>
                      <a:r>
                        <a:rPr sz="1800" spc="-50" dirty="0">
                          <a:solidFill>
                            <a:schemeClr val="bg1"/>
                          </a:solidFill>
                          <a:latin typeface="Calibri"/>
                          <a:cs typeface="Calibri"/>
                        </a:rPr>
                        <a:t> </a:t>
                      </a:r>
                      <a:r>
                        <a:rPr sz="1800" dirty="0">
                          <a:solidFill>
                            <a:schemeClr val="bg1"/>
                          </a:solidFill>
                          <a:latin typeface="Calibri"/>
                          <a:cs typeface="Calibri"/>
                        </a:rPr>
                        <a:t>5</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marL="71120" marR="63500" indent="-1905" algn="ctr">
                        <a:lnSpc>
                          <a:spcPct val="114999"/>
                        </a:lnSpc>
                        <a:spcBef>
                          <a:spcPts val="490"/>
                        </a:spcBef>
                      </a:pPr>
                      <a:r>
                        <a:rPr sz="1800" b="1" spc="-5" dirty="0">
                          <a:solidFill>
                            <a:schemeClr val="bg1"/>
                          </a:solidFill>
                          <a:latin typeface="Calibri"/>
                          <a:cs typeface="Calibri"/>
                        </a:rPr>
                        <a:t>Discarded </a:t>
                      </a:r>
                      <a:r>
                        <a:rPr sz="1800" b="1" dirty="0">
                          <a:solidFill>
                            <a:schemeClr val="bg1"/>
                          </a:solidFill>
                          <a:latin typeface="Calibri"/>
                          <a:cs typeface="Calibri"/>
                        </a:rPr>
                        <a:t>Medicine and </a:t>
                      </a:r>
                      <a:r>
                        <a:rPr sz="1800" b="1" spc="-15" dirty="0">
                          <a:solidFill>
                            <a:schemeClr val="bg1"/>
                          </a:solidFill>
                          <a:latin typeface="Calibri"/>
                          <a:cs typeface="Calibri"/>
                        </a:rPr>
                        <a:t>Cytotoxic </a:t>
                      </a:r>
                      <a:r>
                        <a:rPr sz="1800" b="1" spc="-5" dirty="0">
                          <a:solidFill>
                            <a:schemeClr val="bg1"/>
                          </a:solidFill>
                          <a:latin typeface="Calibri"/>
                          <a:cs typeface="Calibri"/>
                        </a:rPr>
                        <a:t>drugs  </a:t>
                      </a:r>
                      <a:r>
                        <a:rPr sz="1800" spc="-20" dirty="0">
                          <a:solidFill>
                            <a:schemeClr val="bg1"/>
                          </a:solidFill>
                          <a:latin typeface="Calibri"/>
                          <a:cs typeface="Calibri"/>
                        </a:rPr>
                        <a:t>(Wastes </a:t>
                      </a:r>
                      <a:r>
                        <a:rPr sz="1800" spc="-10" dirty="0">
                          <a:solidFill>
                            <a:schemeClr val="bg1"/>
                          </a:solidFill>
                          <a:latin typeface="Calibri"/>
                          <a:cs typeface="Calibri"/>
                        </a:rPr>
                        <a:t>comprising </a:t>
                      </a:r>
                      <a:r>
                        <a:rPr sz="1800" spc="-5" dirty="0">
                          <a:solidFill>
                            <a:schemeClr val="bg1"/>
                          </a:solidFill>
                          <a:latin typeface="Calibri"/>
                          <a:cs typeface="Calibri"/>
                        </a:rPr>
                        <a:t>of </a:t>
                      </a:r>
                      <a:r>
                        <a:rPr sz="1800" spc="-10" dirty="0">
                          <a:solidFill>
                            <a:schemeClr val="bg1"/>
                          </a:solidFill>
                          <a:latin typeface="Calibri"/>
                          <a:cs typeface="Calibri"/>
                        </a:rPr>
                        <a:t>outdated, contaminated  </a:t>
                      </a:r>
                      <a:r>
                        <a:rPr sz="1800" dirty="0">
                          <a:solidFill>
                            <a:schemeClr val="bg1"/>
                          </a:solidFill>
                          <a:latin typeface="Calibri"/>
                          <a:cs typeface="Calibri"/>
                        </a:rPr>
                        <a:t>and </a:t>
                      </a:r>
                      <a:r>
                        <a:rPr sz="1800" spc="-10" dirty="0">
                          <a:solidFill>
                            <a:schemeClr val="bg1"/>
                          </a:solidFill>
                          <a:latin typeface="Calibri"/>
                          <a:cs typeface="Calibri"/>
                        </a:rPr>
                        <a:t>discarded </a:t>
                      </a:r>
                      <a:r>
                        <a:rPr sz="1800" spc="-5" dirty="0">
                          <a:solidFill>
                            <a:schemeClr val="bg1"/>
                          </a:solidFill>
                          <a:latin typeface="Calibri"/>
                          <a:cs typeface="Calibri"/>
                        </a:rPr>
                        <a:t>medicines)</a:t>
                      </a:r>
                      <a:endParaRPr sz="1800" dirty="0">
                        <a:solidFill>
                          <a:schemeClr val="bg1"/>
                        </a:solidFill>
                        <a:latin typeface="Calibri"/>
                        <a:cs typeface="Calibri"/>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marL="9525" marR="4445" algn="ctr">
                        <a:lnSpc>
                          <a:spcPct val="114999"/>
                        </a:lnSpc>
                        <a:spcBef>
                          <a:spcPts val="490"/>
                        </a:spcBef>
                      </a:pPr>
                      <a:r>
                        <a:rPr sz="1800" spc="-10" dirty="0">
                          <a:solidFill>
                            <a:schemeClr val="bg1"/>
                          </a:solidFill>
                          <a:latin typeface="Calibri"/>
                          <a:cs typeface="Calibri"/>
                        </a:rPr>
                        <a:t>Incineration@ </a:t>
                      </a:r>
                      <a:r>
                        <a:rPr sz="1800" dirty="0">
                          <a:solidFill>
                            <a:schemeClr val="bg1"/>
                          </a:solidFill>
                          <a:latin typeface="Calibri"/>
                          <a:cs typeface="Calibri"/>
                        </a:rPr>
                        <a:t>/ </a:t>
                      </a:r>
                      <a:r>
                        <a:rPr sz="1800" spc="-10" dirty="0">
                          <a:solidFill>
                            <a:schemeClr val="bg1"/>
                          </a:solidFill>
                          <a:latin typeface="Calibri"/>
                          <a:cs typeface="Calibri"/>
                        </a:rPr>
                        <a:t>destruction </a:t>
                      </a:r>
                      <a:r>
                        <a:rPr sz="1800" dirty="0">
                          <a:solidFill>
                            <a:schemeClr val="bg1"/>
                          </a:solidFill>
                          <a:latin typeface="Calibri"/>
                          <a:cs typeface="Calibri"/>
                        </a:rPr>
                        <a:t>and  </a:t>
                      </a:r>
                      <a:r>
                        <a:rPr sz="1800" spc="-5" dirty="0">
                          <a:solidFill>
                            <a:schemeClr val="bg1"/>
                          </a:solidFill>
                          <a:latin typeface="Calibri"/>
                          <a:cs typeface="Calibri"/>
                        </a:rPr>
                        <a:t>drugs disposal in </a:t>
                      </a:r>
                      <a:r>
                        <a:rPr sz="1800" spc="-10" dirty="0">
                          <a:solidFill>
                            <a:schemeClr val="bg1"/>
                          </a:solidFill>
                          <a:latin typeface="Calibri"/>
                          <a:cs typeface="Calibri"/>
                        </a:rPr>
                        <a:t>secured  </a:t>
                      </a:r>
                      <a:r>
                        <a:rPr sz="1800" spc="-5" dirty="0">
                          <a:solidFill>
                            <a:schemeClr val="bg1"/>
                          </a:solidFill>
                          <a:latin typeface="Calibri"/>
                          <a:cs typeface="Calibri"/>
                        </a:rPr>
                        <a:t>landfills</a:t>
                      </a:r>
                      <a:endParaRPr sz="1800">
                        <a:solidFill>
                          <a:schemeClr val="bg1"/>
                        </a:solidFill>
                        <a:latin typeface="Calibri"/>
                        <a:cs typeface="Calibri"/>
                      </a:endParaRPr>
                    </a:p>
                  </a:txBody>
                  <a:tcPr marL="0" marR="0" marT="622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1"/>
                  </a:ext>
                </a:extLst>
              </a:tr>
              <a:tr h="1811312">
                <a:tc>
                  <a:txBody>
                    <a:bodyPr/>
                    <a:lstStyle/>
                    <a:p>
                      <a:pPr>
                        <a:lnSpc>
                          <a:spcPct val="100000"/>
                        </a:lnSpc>
                      </a:pPr>
                      <a:endParaRPr sz="1800">
                        <a:solidFill>
                          <a:schemeClr val="bg1"/>
                        </a:solidFill>
                        <a:latin typeface="Times New Roman"/>
                        <a:cs typeface="Times New Roman"/>
                      </a:endParaRPr>
                    </a:p>
                    <a:p>
                      <a:pPr>
                        <a:lnSpc>
                          <a:spcPct val="100000"/>
                        </a:lnSpc>
                        <a:spcBef>
                          <a:spcPts val="20"/>
                        </a:spcBef>
                      </a:pPr>
                      <a:endParaRPr sz="2300">
                        <a:solidFill>
                          <a:schemeClr val="bg1"/>
                        </a:solidFill>
                        <a:latin typeface="Times New Roman"/>
                        <a:cs typeface="Times New Roman"/>
                      </a:endParaRPr>
                    </a:p>
                    <a:p>
                      <a:pPr algn="ctr">
                        <a:lnSpc>
                          <a:spcPct val="100000"/>
                        </a:lnSpc>
                      </a:pPr>
                      <a:r>
                        <a:rPr sz="1800" spc="-10" dirty="0">
                          <a:solidFill>
                            <a:schemeClr val="bg1"/>
                          </a:solidFill>
                          <a:latin typeface="Calibri"/>
                          <a:cs typeface="Calibri"/>
                        </a:rPr>
                        <a:t>Category </a:t>
                      </a:r>
                      <a:r>
                        <a:rPr sz="1800" dirty="0">
                          <a:solidFill>
                            <a:schemeClr val="bg1"/>
                          </a:solidFill>
                          <a:latin typeface="Calibri"/>
                          <a:cs typeface="Calibri"/>
                        </a:rPr>
                        <a:t>No.</a:t>
                      </a:r>
                      <a:r>
                        <a:rPr sz="1800" spc="-45" dirty="0">
                          <a:solidFill>
                            <a:schemeClr val="bg1"/>
                          </a:solidFill>
                          <a:latin typeface="Calibri"/>
                          <a:cs typeface="Calibri"/>
                        </a:rPr>
                        <a:t> </a:t>
                      </a:r>
                      <a:r>
                        <a:rPr sz="1800" dirty="0">
                          <a:solidFill>
                            <a:schemeClr val="bg1"/>
                          </a:solidFill>
                          <a:latin typeface="Calibri"/>
                          <a:cs typeface="Calibri"/>
                        </a:rPr>
                        <a:t>6</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marL="61594" marR="56515" algn="ctr">
                        <a:lnSpc>
                          <a:spcPct val="114999"/>
                        </a:lnSpc>
                        <a:spcBef>
                          <a:spcPts val="685"/>
                        </a:spcBef>
                      </a:pPr>
                      <a:r>
                        <a:rPr sz="1800" b="1" dirty="0">
                          <a:solidFill>
                            <a:schemeClr val="bg1"/>
                          </a:solidFill>
                          <a:latin typeface="Calibri"/>
                          <a:cs typeface="Calibri"/>
                        </a:rPr>
                        <a:t>Soiled </a:t>
                      </a:r>
                      <a:r>
                        <a:rPr sz="1800" b="1" spc="-25" dirty="0">
                          <a:solidFill>
                            <a:schemeClr val="bg1"/>
                          </a:solidFill>
                          <a:latin typeface="Calibri"/>
                          <a:cs typeface="Calibri"/>
                        </a:rPr>
                        <a:t>Waste </a:t>
                      </a:r>
                      <a:r>
                        <a:rPr sz="1800" spc="-10" dirty="0">
                          <a:solidFill>
                            <a:schemeClr val="bg1"/>
                          </a:solidFill>
                          <a:latin typeface="Calibri"/>
                          <a:cs typeface="Calibri"/>
                        </a:rPr>
                        <a:t>(Items contaminated </a:t>
                      </a:r>
                      <a:r>
                        <a:rPr sz="1800" spc="-5" dirty="0">
                          <a:solidFill>
                            <a:schemeClr val="bg1"/>
                          </a:solidFill>
                          <a:latin typeface="Calibri"/>
                          <a:cs typeface="Calibri"/>
                        </a:rPr>
                        <a:t>with body  fluids </a:t>
                      </a:r>
                      <a:r>
                        <a:rPr sz="1800" spc="-10" dirty="0">
                          <a:solidFill>
                            <a:schemeClr val="bg1"/>
                          </a:solidFill>
                          <a:latin typeface="Calibri"/>
                          <a:cs typeface="Calibri"/>
                        </a:rPr>
                        <a:t>including </a:t>
                      </a:r>
                      <a:r>
                        <a:rPr sz="1800" spc="-15" dirty="0">
                          <a:solidFill>
                            <a:schemeClr val="bg1"/>
                          </a:solidFill>
                          <a:latin typeface="Calibri"/>
                          <a:cs typeface="Calibri"/>
                        </a:rPr>
                        <a:t>cotton, </a:t>
                      </a:r>
                      <a:r>
                        <a:rPr sz="1800" spc="-5" dirty="0">
                          <a:solidFill>
                            <a:schemeClr val="bg1"/>
                          </a:solidFill>
                          <a:latin typeface="Calibri"/>
                          <a:cs typeface="Calibri"/>
                        </a:rPr>
                        <a:t>dressings, soiled </a:t>
                      </a:r>
                      <a:r>
                        <a:rPr sz="1800" spc="-10" dirty="0">
                          <a:solidFill>
                            <a:schemeClr val="bg1"/>
                          </a:solidFill>
                          <a:latin typeface="Calibri"/>
                          <a:cs typeface="Calibri"/>
                        </a:rPr>
                        <a:t>plaster  casts, </a:t>
                      </a:r>
                      <a:r>
                        <a:rPr sz="1800" spc="-5" dirty="0">
                          <a:solidFill>
                            <a:schemeClr val="bg1"/>
                          </a:solidFill>
                          <a:latin typeface="Calibri"/>
                          <a:cs typeface="Calibri"/>
                        </a:rPr>
                        <a:t>lines, bedding </a:t>
                      </a:r>
                      <a:r>
                        <a:rPr sz="1800" dirty="0">
                          <a:solidFill>
                            <a:schemeClr val="bg1"/>
                          </a:solidFill>
                          <a:latin typeface="Calibri"/>
                          <a:cs typeface="Calibri"/>
                        </a:rPr>
                        <a:t>and </a:t>
                      </a:r>
                      <a:r>
                        <a:rPr sz="1800" spc="-5" dirty="0">
                          <a:solidFill>
                            <a:schemeClr val="bg1"/>
                          </a:solidFill>
                          <a:latin typeface="Calibri"/>
                          <a:cs typeface="Calibri"/>
                        </a:rPr>
                        <a:t>other </a:t>
                      </a:r>
                      <a:r>
                        <a:rPr sz="1800" spc="-10" dirty="0">
                          <a:solidFill>
                            <a:schemeClr val="bg1"/>
                          </a:solidFill>
                          <a:latin typeface="Calibri"/>
                          <a:cs typeface="Calibri"/>
                        </a:rPr>
                        <a:t>materials  contaminated </a:t>
                      </a:r>
                      <a:r>
                        <a:rPr sz="1800" spc="-5" dirty="0">
                          <a:solidFill>
                            <a:schemeClr val="bg1"/>
                          </a:solidFill>
                          <a:latin typeface="Calibri"/>
                          <a:cs typeface="Calibri"/>
                        </a:rPr>
                        <a:t>with</a:t>
                      </a:r>
                      <a:r>
                        <a:rPr sz="1800" spc="15" dirty="0">
                          <a:solidFill>
                            <a:schemeClr val="bg1"/>
                          </a:solidFill>
                          <a:latin typeface="Calibri"/>
                          <a:cs typeface="Calibri"/>
                        </a:rPr>
                        <a:t> </a:t>
                      </a:r>
                      <a:r>
                        <a:rPr sz="1800" spc="-5" dirty="0">
                          <a:solidFill>
                            <a:schemeClr val="bg1"/>
                          </a:solidFill>
                          <a:latin typeface="Calibri"/>
                          <a:cs typeface="Calibri"/>
                        </a:rPr>
                        <a:t>blood.)</a:t>
                      </a:r>
                      <a:endParaRPr sz="1800">
                        <a:solidFill>
                          <a:schemeClr val="bg1"/>
                        </a:solidFill>
                        <a:latin typeface="Calibri"/>
                        <a:cs typeface="Calibri"/>
                      </a:endParaRPr>
                    </a:p>
                  </a:txBody>
                  <a:tcPr marL="0" marR="0" marT="869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800">
                        <a:solidFill>
                          <a:schemeClr val="bg1"/>
                        </a:solidFill>
                        <a:latin typeface="Times New Roman"/>
                        <a:cs typeface="Times New Roman"/>
                      </a:endParaRPr>
                    </a:p>
                    <a:p>
                      <a:pPr algn="ctr">
                        <a:lnSpc>
                          <a:spcPct val="100000"/>
                        </a:lnSpc>
                        <a:spcBef>
                          <a:spcPts val="1425"/>
                        </a:spcBef>
                      </a:pPr>
                      <a:r>
                        <a:rPr sz="1800" spc="-10" dirty="0">
                          <a:solidFill>
                            <a:schemeClr val="bg1"/>
                          </a:solidFill>
                          <a:latin typeface="Calibri"/>
                          <a:cs typeface="Calibri"/>
                        </a:rPr>
                        <a:t>Incineration@ </a:t>
                      </a:r>
                      <a:r>
                        <a:rPr sz="1800" dirty="0">
                          <a:solidFill>
                            <a:schemeClr val="bg1"/>
                          </a:solidFill>
                          <a:latin typeface="Calibri"/>
                          <a:cs typeface="Calibri"/>
                        </a:rPr>
                        <a:t>/ </a:t>
                      </a:r>
                      <a:r>
                        <a:rPr sz="1800" spc="-5" dirty="0">
                          <a:solidFill>
                            <a:schemeClr val="bg1"/>
                          </a:solidFill>
                          <a:latin typeface="Calibri"/>
                          <a:cs typeface="Calibri"/>
                        </a:rPr>
                        <a:t>autoclaving</a:t>
                      </a:r>
                      <a:r>
                        <a:rPr sz="1800" spc="-10" dirty="0">
                          <a:solidFill>
                            <a:schemeClr val="bg1"/>
                          </a:solidFill>
                          <a:latin typeface="Calibri"/>
                          <a:cs typeface="Calibri"/>
                        </a:rPr>
                        <a:t> </a:t>
                      </a:r>
                      <a:r>
                        <a:rPr sz="1800" dirty="0">
                          <a:solidFill>
                            <a:schemeClr val="bg1"/>
                          </a:solidFill>
                          <a:latin typeface="Calibri"/>
                          <a:cs typeface="Calibri"/>
                        </a:rPr>
                        <a:t>/</a:t>
                      </a:r>
                      <a:endParaRPr sz="1800">
                        <a:solidFill>
                          <a:schemeClr val="bg1"/>
                        </a:solidFill>
                        <a:latin typeface="Calibri"/>
                        <a:cs typeface="Calibri"/>
                      </a:endParaRPr>
                    </a:p>
                    <a:p>
                      <a:pPr algn="ctr">
                        <a:lnSpc>
                          <a:spcPct val="100000"/>
                        </a:lnSpc>
                        <a:spcBef>
                          <a:spcPts val="325"/>
                        </a:spcBef>
                      </a:pPr>
                      <a:r>
                        <a:rPr sz="1800" spc="-10" dirty="0">
                          <a:solidFill>
                            <a:schemeClr val="bg1"/>
                          </a:solidFill>
                          <a:latin typeface="Calibri"/>
                          <a:cs typeface="Calibri"/>
                        </a:rPr>
                        <a:t>microwaving</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2"/>
                  </a:ext>
                </a:extLst>
              </a:tr>
              <a:tr h="1742388">
                <a:tc>
                  <a:txBody>
                    <a:bodyPr/>
                    <a:lstStyle/>
                    <a:p>
                      <a:pPr>
                        <a:lnSpc>
                          <a:spcPct val="100000"/>
                        </a:lnSpc>
                      </a:pPr>
                      <a:endParaRPr sz="1800" dirty="0">
                        <a:solidFill>
                          <a:schemeClr val="bg1"/>
                        </a:solidFill>
                        <a:latin typeface="Times New Roman"/>
                        <a:cs typeface="Times New Roman"/>
                      </a:endParaRPr>
                    </a:p>
                    <a:p>
                      <a:pPr>
                        <a:lnSpc>
                          <a:spcPct val="100000"/>
                        </a:lnSpc>
                        <a:spcBef>
                          <a:spcPts val="55"/>
                        </a:spcBef>
                      </a:pPr>
                      <a:endParaRPr sz="2600" dirty="0">
                        <a:solidFill>
                          <a:schemeClr val="bg1"/>
                        </a:solidFill>
                        <a:latin typeface="Times New Roman"/>
                        <a:cs typeface="Times New Roman"/>
                      </a:endParaRPr>
                    </a:p>
                    <a:p>
                      <a:pPr algn="ctr">
                        <a:lnSpc>
                          <a:spcPct val="100000"/>
                        </a:lnSpc>
                      </a:pPr>
                      <a:r>
                        <a:rPr sz="1800" spc="-10" dirty="0">
                          <a:solidFill>
                            <a:schemeClr val="bg1"/>
                          </a:solidFill>
                          <a:latin typeface="Calibri"/>
                          <a:cs typeface="Calibri"/>
                        </a:rPr>
                        <a:t>Category </a:t>
                      </a:r>
                      <a:r>
                        <a:rPr sz="1800" dirty="0">
                          <a:solidFill>
                            <a:schemeClr val="bg1"/>
                          </a:solidFill>
                          <a:latin typeface="Calibri"/>
                          <a:cs typeface="Calibri"/>
                        </a:rPr>
                        <a:t>No.</a:t>
                      </a:r>
                      <a:r>
                        <a:rPr sz="1800" spc="-45" dirty="0">
                          <a:solidFill>
                            <a:schemeClr val="bg1"/>
                          </a:solidFill>
                          <a:latin typeface="Calibri"/>
                          <a:cs typeface="Calibri"/>
                        </a:rPr>
                        <a:t> </a:t>
                      </a:r>
                      <a:r>
                        <a:rPr sz="1800" dirty="0">
                          <a:solidFill>
                            <a:schemeClr val="bg1"/>
                          </a:solidFill>
                          <a:latin typeface="Calibri"/>
                          <a:cs typeface="Calibri"/>
                        </a:rPr>
                        <a:t>7</a:t>
                      </a: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chemeClr val="bg2">
                        <a:lumMod val="40000"/>
                        <a:lumOff val="60000"/>
                      </a:schemeClr>
                    </a:solidFill>
                  </a:tcPr>
                </a:tc>
                <a:tc>
                  <a:txBody>
                    <a:bodyPr/>
                    <a:lstStyle/>
                    <a:p>
                      <a:pPr>
                        <a:lnSpc>
                          <a:spcPct val="100000"/>
                        </a:lnSpc>
                        <a:spcBef>
                          <a:spcPts val="5"/>
                        </a:spcBef>
                      </a:pPr>
                      <a:endParaRPr sz="2000">
                        <a:solidFill>
                          <a:schemeClr val="bg1"/>
                        </a:solidFill>
                        <a:latin typeface="Times New Roman"/>
                        <a:cs typeface="Times New Roman"/>
                      </a:endParaRPr>
                    </a:p>
                    <a:p>
                      <a:pPr marL="74295" marR="67310" algn="ctr">
                        <a:lnSpc>
                          <a:spcPct val="114999"/>
                        </a:lnSpc>
                      </a:pPr>
                      <a:r>
                        <a:rPr sz="1800" b="1" dirty="0">
                          <a:solidFill>
                            <a:schemeClr val="bg1"/>
                          </a:solidFill>
                          <a:latin typeface="Calibri"/>
                          <a:cs typeface="Calibri"/>
                        </a:rPr>
                        <a:t>Solid </a:t>
                      </a:r>
                      <a:r>
                        <a:rPr sz="1800" b="1" spc="-25" dirty="0">
                          <a:solidFill>
                            <a:schemeClr val="bg1"/>
                          </a:solidFill>
                          <a:latin typeface="Calibri"/>
                          <a:cs typeface="Calibri"/>
                        </a:rPr>
                        <a:t>Waste </a:t>
                      </a:r>
                      <a:r>
                        <a:rPr sz="1800" spc="-25" dirty="0">
                          <a:solidFill>
                            <a:schemeClr val="bg1"/>
                          </a:solidFill>
                          <a:latin typeface="Calibri"/>
                          <a:cs typeface="Calibri"/>
                        </a:rPr>
                        <a:t>(Waste </a:t>
                      </a:r>
                      <a:r>
                        <a:rPr sz="1800" spc="-10" dirty="0">
                          <a:solidFill>
                            <a:schemeClr val="bg1"/>
                          </a:solidFill>
                          <a:latin typeface="Calibri"/>
                          <a:cs typeface="Calibri"/>
                        </a:rPr>
                        <a:t>generated from </a:t>
                      </a:r>
                      <a:r>
                        <a:rPr sz="1800" spc="-5" dirty="0">
                          <a:solidFill>
                            <a:schemeClr val="bg1"/>
                          </a:solidFill>
                          <a:latin typeface="Calibri"/>
                          <a:cs typeface="Calibri"/>
                        </a:rPr>
                        <a:t>disposable  </a:t>
                      </a:r>
                      <a:r>
                        <a:rPr sz="1800" spc="-10" dirty="0">
                          <a:solidFill>
                            <a:schemeClr val="bg1"/>
                          </a:solidFill>
                          <a:latin typeface="Calibri"/>
                          <a:cs typeface="Calibri"/>
                        </a:rPr>
                        <a:t>items </a:t>
                      </a:r>
                      <a:r>
                        <a:rPr sz="1800" spc="-5" dirty="0">
                          <a:solidFill>
                            <a:schemeClr val="bg1"/>
                          </a:solidFill>
                          <a:latin typeface="Calibri"/>
                          <a:cs typeface="Calibri"/>
                        </a:rPr>
                        <a:t>other </a:t>
                      </a:r>
                      <a:r>
                        <a:rPr sz="1800" dirty="0">
                          <a:solidFill>
                            <a:schemeClr val="bg1"/>
                          </a:solidFill>
                          <a:latin typeface="Calibri"/>
                          <a:cs typeface="Calibri"/>
                        </a:rPr>
                        <a:t>than the </a:t>
                      </a:r>
                      <a:r>
                        <a:rPr sz="1800" spc="-15" dirty="0">
                          <a:solidFill>
                            <a:schemeClr val="bg1"/>
                          </a:solidFill>
                          <a:latin typeface="Calibri"/>
                          <a:cs typeface="Calibri"/>
                        </a:rPr>
                        <a:t>waste </a:t>
                      </a:r>
                      <a:r>
                        <a:rPr sz="1800" spc="-5" dirty="0">
                          <a:solidFill>
                            <a:schemeClr val="bg1"/>
                          </a:solidFill>
                          <a:latin typeface="Calibri"/>
                          <a:cs typeface="Calibri"/>
                        </a:rPr>
                        <a:t>sharps such </a:t>
                      </a:r>
                      <a:r>
                        <a:rPr sz="1800" dirty="0">
                          <a:solidFill>
                            <a:schemeClr val="bg1"/>
                          </a:solidFill>
                          <a:latin typeface="Calibri"/>
                          <a:cs typeface="Calibri"/>
                        </a:rPr>
                        <a:t>as  tubing, </a:t>
                      </a:r>
                      <a:r>
                        <a:rPr sz="1800" spc="-15" dirty="0">
                          <a:solidFill>
                            <a:schemeClr val="bg1"/>
                          </a:solidFill>
                          <a:latin typeface="Calibri"/>
                          <a:cs typeface="Calibri"/>
                        </a:rPr>
                        <a:t>catheters, </a:t>
                      </a:r>
                      <a:r>
                        <a:rPr sz="1800" spc="-10" dirty="0">
                          <a:solidFill>
                            <a:schemeClr val="bg1"/>
                          </a:solidFill>
                          <a:latin typeface="Calibri"/>
                          <a:cs typeface="Calibri"/>
                        </a:rPr>
                        <a:t>intravenous </a:t>
                      </a:r>
                      <a:r>
                        <a:rPr sz="1800" spc="-5" dirty="0">
                          <a:solidFill>
                            <a:schemeClr val="bg1"/>
                          </a:solidFill>
                          <a:latin typeface="Calibri"/>
                          <a:cs typeface="Calibri"/>
                        </a:rPr>
                        <a:t>sets,</a:t>
                      </a:r>
                      <a:r>
                        <a:rPr sz="1800" spc="5" dirty="0">
                          <a:solidFill>
                            <a:schemeClr val="bg1"/>
                          </a:solidFill>
                          <a:latin typeface="Calibri"/>
                          <a:cs typeface="Calibri"/>
                        </a:rPr>
                        <a:t> </a:t>
                      </a:r>
                      <a:r>
                        <a:rPr sz="1800" spc="-15" dirty="0">
                          <a:solidFill>
                            <a:schemeClr val="bg1"/>
                          </a:solidFill>
                          <a:latin typeface="Calibri"/>
                          <a:cs typeface="Calibri"/>
                        </a:rPr>
                        <a:t>etc.)</a:t>
                      </a:r>
                      <a:endParaRPr sz="1800">
                        <a:solidFill>
                          <a:schemeClr val="bg1"/>
                        </a:solidFill>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solidFill>
                      <a:schemeClr val="bg2">
                        <a:lumMod val="40000"/>
                        <a:lumOff val="60000"/>
                      </a:schemeClr>
                    </a:solidFill>
                  </a:tcPr>
                </a:tc>
                <a:tc>
                  <a:txBody>
                    <a:bodyPr/>
                    <a:lstStyle/>
                    <a:p>
                      <a:pPr marL="123825" marR="116205" indent="-1270" algn="ctr">
                        <a:lnSpc>
                          <a:spcPct val="114999"/>
                        </a:lnSpc>
                        <a:spcBef>
                          <a:spcPts val="1065"/>
                        </a:spcBef>
                      </a:pPr>
                      <a:r>
                        <a:rPr sz="1800" spc="-10" dirty="0">
                          <a:solidFill>
                            <a:schemeClr val="bg1"/>
                          </a:solidFill>
                          <a:latin typeface="Calibri"/>
                          <a:cs typeface="Calibri"/>
                        </a:rPr>
                        <a:t>Disinfecting </a:t>
                      </a:r>
                      <a:r>
                        <a:rPr sz="1800" spc="-5" dirty="0">
                          <a:solidFill>
                            <a:schemeClr val="bg1"/>
                          </a:solidFill>
                          <a:latin typeface="Calibri"/>
                          <a:cs typeface="Calibri"/>
                        </a:rPr>
                        <a:t>by chemical  treatment@@ </a:t>
                      </a:r>
                      <a:r>
                        <a:rPr sz="1800" dirty="0">
                          <a:solidFill>
                            <a:schemeClr val="bg1"/>
                          </a:solidFill>
                          <a:latin typeface="Calibri"/>
                          <a:cs typeface="Calibri"/>
                        </a:rPr>
                        <a:t>/ </a:t>
                      </a:r>
                      <a:r>
                        <a:rPr sz="1800" spc="-10" dirty="0">
                          <a:solidFill>
                            <a:schemeClr val="bg1"/>
                          </a:solidFill>
                          <a:latin typeface="Calibri"/>
                          <a:cs typeface="Calibri"/>
                        </a:rPr>
                        <a:t>autoclaving</a:t>
                      </a:r>
                      <a:r>
                        <a:rPr sz="1800" spc="-40" dirty="0">
                          <a:solidFill>
                            <a:schemeClr val="bg1"/>
                          </a:solidFill>
                          <a:latin typeface="Calibri"/>
                          <a:cs typeface="Calibri"/>
                        </a:rPr>
                        <a:t> </a:t>
                      </a:r>
                      <a:r>
                        <a:rPr sz="1800" dirty="0">
                          <a:solidFill>
                            <a:schemeClr val="bg1"/>
                          </a:solidFill>
                          <a:latin typeface="Calibri"/>
                          <a:cs typeface="Calibri"/>
                        </a:rPr>
                        <a:t>/  </a:t>
                      </a:r>
                      <a:r>
                        <a:rPr sz="1800" spc="-10" dirty="0">
                          <a:solidFill>
                            <a:schemeClr val="bg1"/>
                          </a:solidFill>
                          <a:latin typeface="Calibri"/>
                          <a:cs typeface="Calibri"/>
                        </a:rPr>
                        <a:t>microwaving </a:t>
                      </a:r>
                      <a:r>
                        <a:rPr sz="1800" dirty="0">
                          <a:solidFill>
                            <a:schemeClr val="bg1"/>
                          </a:solidFill>
                          <a:latin typeface="Calibri"/>
                          <a:cs typeface="Calibri"/>
                        </a:rPr>
                        <a:t>and </a:t>
                      </a:r>
                      <a:r>
                        <a:rPr sz="1800" spc="-5" dirty="0">
                          <a:solidFill>
                            <a:schemeClr val="bg1"/>
                          </a:solidFill>
                          <a:latin typeface="Calibri"/>
                          <a:cs typeface="Calibri"/>
                        </a:rPr>
                        <a:t>mutilation </a:t>
                      </a:r>
                      <a:r>
                        <a:rPr sz="1800" dirty="0">
                          <a:solidFill>
                            <a:schemeClr val="bg1"/>
                          </a:solidFill>
                          <a:latin typeface="Calibri"/>
                          <a:cs typeface="Calibri"/>
                        </a:rPr>
                        <a:t>/  </a:t>
                      </a:r>
                      <a:r>
                        <a:rPr sz="1800" spc="-5" dirty="0">
                          <a:solidFill>
                            <a:schemeClr val="bg1"/>
                          </a:solidFill>
                          <a:latin typeface="Calibri"/>
                          <a:cs typeface="Calibri"/>
                        </a:rPr>
                        <a:t>shredding#</a:t>
                      </a:r>
                      <a:r>
                        <a:rPr sz="1800" spc="-10" dirty="0">
                          <a:solidFill>
                            <a:schemeClr val="bg1"/>
                          </a:solidFill>
                          <a:latin typeface="Calibri"/>
                          <a:cs typeface="Calibri"/>
                        </a:rPr>
                        <a:t> </a:t>
                      </a:r>
                      <a:r>
                        <a:rPr sz="1800" dirty="0">
                          <a:solidFill>
                            <a:schemeClr val="bg1"/>
                          </a:solidFill>
                          <a:latin typeface="Calibri"/>
                          <a:cs typeface="Calibri"/>
                        </a:rPr>
                        <a:t>#</a:t>
                      </a:r>
                    </a:p>
                  </a:txBody>
                  <a:tcPr marL="0" marR="0" marT="135255" marB="0">
                    <a:lnL w="12700">
                      <a:solidFill>
                        <a:srgbClr val="FFFFFF"/>
                      </a:solidFill>
                      <a:prstDash val="solid"/>
                    </a:lnL>
                    <a:lnR w="12700">
                      <a:solidFill>
                        <a:srgbClr val="FFFFFF"/>
                      </a:solidFill>
                      <a:prstDash val="solid"/>
                    </a:lnR>
                    <a:lnT w="12700">
                      <a:solidFill>
                        <a:srgbClr val="FFFFFF"/>
                      </a:solidFill>
                      <a:prstDash val="solid"/>
                    </a:lnT>
                    <a:solidFill>
                      <a:schemeClr val="bg2">
                        <a:lumMod val="40000"/>
                        <a:lumOff val="60000"/>
                      </a:schemeClr>
                    </a:solidFill>
                  </a:tcPr>
                </a:tc>
                <a:extLst>
                  <a:ext uri="{0D108BD9-81ED-4DB2-BD59-A6C34878D82A}">
                    <a16:rowId xmlns:a16="http://schemas.microsoft.com/office/drawing/2014/main" xmlns="" val="10003"/>
                  </a:ext>
                </a:extLst>
              </a:tr>
            </a:tbl>
          </a:graphicData>
        </a:graphic>
      </p:graphicFrame>
      <p:sp>
        <p:nvSpPr>
          <p:cNvPr id="13" name="object 13"/>
          <p:cNvSpPr/>
          <p:nvPr/>
        </p:nvSpPr>
        <p:spPr>
          <a:xfrm>
            <a:off x="8182356" y="1025652"/>
            <a:ext cx="1077468" cy="76809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669361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27082" y="6412583"/>
            <a:ext cx="192405" cy="384078"/>
          </a:xfrm>
          <a:prstGeom prst="rect">
            <a:avLst/>
          </a:prstGeom>
        </p:spPr>
        <p:txBody>
          <a:bodyPr vert="horz" wrap="square" lIns="0" tIns="14604" rIns="0" bIns="0" rtlCol="0">
            <a:spAutoFit/>
          </a:bodyPr>
          <a:lstStyle/>
          <a:p>
            <a:pPr>
              <a:spcBef>
                <a:spcPts val="114"/>
              </a:spcBef>
            </a:pPr>
            <a:r>
              <a:rPr sz="1200" spc="-5" dirty="0">
                <a:latin typeface="Lucida Sans Unicode"/>
                <a:cs typeface="Lucida Sans Unicode"/>
              </a:rPr>
              <a:t>38</a:t>
            </a:r>
            <a:endParaRPr sz="1200">
              <a:latin typeface="Lucida Sans Unicode"/>
              <a:cs typeface="Lucida Sans Unicode"/>
            </a:endParaRPr>
          </a:p>
        </p:txBody>
      </p:sp>
      <p:sp>
        <p:nvSpPr>
          <p:cNvPr id="3" name="object 3"/>
          <p:cNvSpPr/>
          <p:nvPr/>
        </p:nvSpPr>
        <p:spPr>
          <a:xfrm>
            <a:off x="1651000" y="1676401"/>
            <a:ext cx="1508760" cy="1848485"/>
          </a:xfrm>
          <a:custGeom>
            <a:avLst/>
            <a:gdLst/>
            <a:ahLst/>
            <a:cxnLst/>
            <a:rect l="l" t="t" r="r" b="b"/>
            <a:pathLst>
              <a:path w="1508760" h="1848485">
                <a:moveTo>
                  <a:pt x="0" y="1848485"/>
                </a:moveTo>
                <a:lnTo>
                  <a:pt x="1508378" y="1848485"/>
                </a:lnTo>
                <a:lnTo>
                  <a:pt x="1508378" y="0"/>
                </a:lnTo>
                <a:lnTo>
                  <a:pt x="0" y="0"/>
                </a:lnTo>
                <a:lnTo>
                  <a:pt x="0" y="1848485"/>
                </a:lnTo>
                <a:close/>
              </a:path>
            </a:pathLst>
          </a:custGeom>
          <a:solidFill>
            <a:srgbClr val="EEF3EA"/>
          </a:solidFill>
        </p:spPr>
        <p:txBody>
          <a:bodyPr wrap="square" lIns="0" tIns="0" rIns="0" bIns="0" rtlCol="0"/>
          <a:lstStyle/>
          <a:p>
            <a:endParaRPr/>
          </a:p>
        </p:txBody>
      </p:sp>
      <p:sp>
        <p:nvSpPr>
          <p:cNvPr id="4" name="object 4"/>
          <p:cNvSpPr/>
          <p:nvPr/>
        </p:nvSpPr>
        <p:spPr>
          <a:xfrm>
            <a:off x="3159379" y="1676401"/>
            <a:ext cx="3966210" cy="1848485"/>
          </a:xfrm>
          <a:custGeom>
            <a:avLst/>
            <a:gdLst/>
            <a:ahLst/>
            <a:cxnLst/>
            <a:rect l="l" t="t" r="r" b="b"/>
            <a:pathLst>
              <a:path w="3966210" h="1848485">
                <a:moveTo>
                  <a:pt x="0" y="1848485"/>
                </a:moveTo>
                <a:lnTo>
                  <a:pt x="3965955" y="1848485"/>
                </a:lnTo>
                <a:lnTo>
                  <a:pt x="3965955" y="0"/>
                </a:lnTo>
                <a:lnTo>
                  <a:pt x="0" y="0"/>
                </a:lnTo>
                <a:lnTo>
                  <a:pt x="0" y="1848485"/>
                </a:lnTo>
                <a:close/>
              </a:path>
            </a:pathLst>
          </a:custGeom>
          <a:solidFill>
            <a:srgbClr val="EEF3EA"/>
          </a:solidFill>
        </p:spPr>
        <p:txBody>
          <a:bodyPr wrap="square" lIns="0" tIns="0" rIns="0" bIns="0" rtlCol="0"/>
          <a:lstStyle/>
          <a:p>
            <a:endParaRPr/>
          </a:p>
        </p:txBody>
      </p:sp>
      <p:sp>
        <p:nvSpPr>
          <p:cNvPr id="5" name="object 5"/>
          <p:cNvSpPr/>
          <p:nvPr/>
        </p:nvSpPr>
        <p:spPr>
          <a:xfrm>
            <a:off x="7125462" y="1676401"/>
            <a:ext cx="3047365" cy="1848485"/>
          </a:xfrm>
          <a:custGeom>
            <a:avLst/>
            <a:gdLst/>
            <a:ahLst/>
            <a:cxnLst/>
            <a:rect l="l" t="t" r="r" b="b"/>
            <a:pathLst>
              <a:path w="3047365" h="1848485">
                <a:moveTo>
                  <a:pt x="0" y="1848485"/>
                </a:moveTo>
                <a:lnTo>
                  <a:pt x="3047365" y="1848485"/>
                </a:lnTo>
                <a:lnTo>
                  <a:pt x="3047365" y="0"/>
                </a:lnTo>
                <a:lnTo>
                  <a:pt x="0" y="0"/>
                </a:lnTo>
                <a:lnTo>
                  <a:pt x="0" y="1848485"/>
                </a:lnTo>
                <a:close/>
              </a:path>
            </a:pathLst>
          </a:custGeom>
          <a:solidFill>
            <a:srgbClr val="EEF3EA"/>
          </a:solidFill>
        </p:spPr>
        <p:txBody>
          <a:bodyPr wrap="square" lIns="0" tIns="0" rIns="0" bIns="0" rtlCol="0"/>
          <a:lstStyle/>
          <a:p>
            <a:endParaRPr/>
          </a:p>
        </p:txBody>
      </p:sp>
      <p:graphicFrame>
        <p:nvGraphicFramePr>
          <p:cNvPr id="6" name="object 6"/>
          <p:cNvGraphicFramePr>
            <a:graphicFrameLocks noGrp="1"/>
          </p:cNvGraphicFramePr>
          <p:nvPr>
            <p:extLst/>
          </p:nvPr>
        </p:nvGraphicFramePr>
        <p:xfrm>
          <a:off x="0" y="0"/>
          <a:ext cx="12191999" cy="6858000"/>
        </p:xfrm>
        <a:graphic>
          <a:graphicData uri="http://schemas.openxmlformats.org/drawingml/2006/table">
            <a:tbl>
              <a:tblPr firstRow="1" bandRow="1">
                <a:tableStyleId>{2D5ABB26-0587-4C30-8999-92F81FD0307C}</a:tableStyleId>
              </a:tblPr>
              <a:tblGrid>
                <a:gridCol w="2157997">
                  <a:extLst>
                    <a:ext uri="{9D8B030D-6E8A-4147-A177-3AD203B41FA5}">
                      <a16:colId xmlns:a16="http://schemas.microsoft.com/office/drawing/2014/main" xmlns="" val="20000"/>
                    </a:ext>
                  </a:extLst>
                </a:gridCol>
                <a:gridCol w="5674396">
                  <a:extLst>
                    <a:ext uri="{9D8B030D-6E8A-4147-A177-3AD203B41FA5}">
                      <a16:colId xmlns:a16="http://schemas.microsoft.com/office/drawing/2014/main" xmlns="" val="20001"/>
                    </a:ext>
                  </a:extLst>
                </a:gridCol>
                <a:gridCol w="4359606">
                  <a:extLst>
                    <a:ext uri="{9D8B030D-6E8A-4147-A177-3AD203B41FA5}">
                      <a16:colId xmlns:a16="http://schemas.microsoft.com/office/drawing/2014/main" xmlns="" val="20002"/>
                    </a:ext>
                  </a:extLst>
                </a:gridCol>
              </a:tblGrid>
              <a:tr h="2559441">
                <a:tc>
                  <a:txBody>
                    <a:bodyPr/>
                    <a:lstStyle/>
                    <a:p>
                      <a:pPr>
                        <a:lnSpc>
                          <a:spcPct val="100000"/>
                        </a:lnSpc>
                      </a:pPr>
                      <a:endParaRPr sz="1800">
                        <a:solidFill>
                          <a:schemeClr val="bg1"/>
                        </a:solidFill>
                        <a:latin typeface="Times New Roman"/>
                        <a:cs typeface="Times New Roman"/>
                      </a:endParaRPr>
                    </a:p>
                    <a:p>
                      <a:pPr>
                        <a:lnSpc>
                          <a:spcPct val="100000"/>
                        </a:lnSpc>
                      </a:pPr>
                      <a:endParaRPr sz="1800">
                        <a:solidFill>
                          <a:schemeClr val="bg1"/>
                        </a:solidFill>
                        <a:latin typeface="Times New Roman"/>
                        <a:cs typeface="Times New Roman"/>
                      </a:endParaRPr>
                    </a:p>
                    <a:p>
                      <a:pPr>
                        <a:lnSpc>
                          <a:spcPct val="100000"/>
                        </a:lnSpc>
                      </a:pPr>
                      <a:endParaRPr sz="1700">
                        <a:solidFill>
                          <a:schemeClr val="bg1"/>
                        </a:solidFill>
                        <a:latin typeface="Times New Roman"/>
                        <a:cs typeface="Times New Roman"/>
                      </a:endParaRPr>
                    </a:p>
                    <a:p>
                      <a:pPr marL="8255">
                        <a:lnSpc>
                          <a:spcPct val="100000"/>
                        </a:lnSpc>
                      </a:pPr>
                      <a:r>
                        <a:rPr sz="1800" spc="-10" dirty="0">
                          <a:solidFill>
                            <a:schemeClr val="bg1"/>
                          </a:solidFill>
                          <a:latin typeface="Calibri"/>
                          <a:cs typeface="Calibri"/>
                        </a:rPr>
                        <a:t>Category </a:t>
                      </a:r>
                      <a:r>
                        <a:rPr sz="1800" dirty="0">
                          <a:solidFill>
                            <a:schemeClr val="bg1"/>
                          </a:solidFill>
                          <a:latin typeface="Calibri"/>
                          <a:cs typeface="Calibri"/>
                        </a:rPr>
                        <a:t>No.</a:t>
                      </a:r>
                      <a:r>
                        <a:rPr sz="1800" spc="-30" dirty="0">
                          <a:solidFill>
                            <a:schemeClr val="bg1"/>
                          </a:solidFill>
                          <a:latin typeface="Calibri"/>
                          <a:cs typeface="Calibri"/>
                        </a:rPr>
                        <a:t> </a:t>
                      </a:r>
                      <a:r>
                        <a:rPr sz="1800" dirty="0">
                          <a:solidFill>
                            <a:schemeClr val="bg1"/>
                          </a:solidFill>
                          <a:latin typeface="Calibri"/>
                          <a:cs typeface="Calibri"/>
                        </a:rPr>
                        <a:t>8</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800" dirty="0">
                        <a:solidFill>
                          <a:schemeClr val="bg1"/>
                        </a:solidFill>
                        <a:latin typeface="Times New Roman"/>
                        <a:cs typeface="Times New Roman"/>
                      </a:endParaRPr>
                    </a:p>
                    <a:p>
                      <a:pPr marL="8890" marR="169545" algn="just">
                        <a:lnSpc>
                          <a:spcPct val="115100"/>
                        </a:lnSpc>
                        <a:spcBef>
                          <a:spcPts val="1215"/>
                        </a:spcBef>
                      </a:pPr>
                      <a:r>
                        <a:rPr sz="1800" b="1" spc="-5" dirty="0">
                          <a:solidFill>
                            <a:schemeClr val="bg1"/>
                          </a:solidFill>
                          <a:latin typeface="Calibri"/>
                          <a:cs typeface="Calibri"/>
                        </a:rPr>
                        <a:t>Liquid </a:t>
                      </a:r>
                      <a:r>
                        <a:rPr sz="1800" b="1" spc="-25" dirty="0">
                          <a:solidFill>
                            <a:schemeClr val="bg1"/>
                          </a:solidFill>
                          <a:latin typeface="Calibri"/>
                          <a:cs typeface="Calibri"/>
                        </a:rPr>
                        <a:t>Waste </a:t>
                      </a:r>
                      <a:r>
                        <a:rPr sz="1800" spc="-25" dirty="0">
                          <a:solidFill>
                            <a:schemeClr val="bg1"/>
                          </a:solidFill>
                          <a:latin typeface="Calibri"/>
                          <a:cs typeface="Calibri"/>
                        </a:rPr>
                        <a:t>(Waste </a:t>
                      </a:r>
                      <a:r>
                        <a:rPr sz="1800" spc="-10" dirty="0">
                          <a:solidFill>
                            <a:schemeClr val="bg1"/>
                          </a:solidFill>
                          <a:latin typeface="Calibri"/>
                          <a:cs typeface="Calibri"/>
                        </a:rPr>
                        <a:t>generated from </a:t>
                      </a:r>
                      <a:r>
                        <a:rPr sz="1800" dirty="0">
                          <a:solidFill>
                            <a:schemeClr val="bg1"/>
                          </a:solidFill>
                          <a:latin typeface="Calibri"/>
                          <a:cs typeface="Calibri"/>
                        </a:rPr>
                        <a:t>the  </a:t>
                      </a:r>
                      <a:r>
                        <a:rPr sz="1800" spc="-10" dirty="0">
                          <a:solidFill>
                            <a:schemeClr val="bg1"/>
                          </a:solidFill>
                          <a:latin typeface="Calibri"/>
                          <a:cs typeface="Calibri"/>
                        </a:rPr>
                        <a:t>laboratory </a:t>
                      </a:r>
                      <a:r>
                        <a:rPr sz="1800" dirty="0">
                          <a:solidFill>
                            <a:schemeClr val="bg1"/>
                          </a:solidFill>
                          <a:latin typeface="Calibri"/>
                          <a:cs typeface="Calibri"/>
                        </a:rPr>
                        <a:t>and </a:t>
                      </a:r>
                      <a:r>
                        <a:rPr sz="1800" spc="-5" dirty="0">
                          <a:solidFill>
                            <a:schemeClr val="bg1"/>
                          </a:solidFill>
                          <a:latin typeface="Calibri"/>
                          <a:cs typeface="Calibri"/>
                        </a:rPr>
                        <a:t>washing, cleaning, house  </a:t>
                      </a:r>
                      <a:r>
                        <a:rPr sz="1800" spc="-15" dirty="0">
                          <a:solidFill>
                            <a:schemeClr val="bg1"/>
                          </a:solidFill>
                          <a:latin typeface="Calibri"/>
                          <a:cs typeface="Calibri"/>
                        </a:rPr>
                        <a:t>keeping </a:t>
                      </a:r>
                      <a:r>
                        <a:rPr sz="1800" dirty="0">
                          <a:solidFill>
                            <a:schemeClr val="bg1"/>
                          </a:solidFill>
                          <a:latin typeface="Calibri"/>
                          <a:cs typeface="Calibri"/>
                        </a:rPr>
                        <a:t>and </a:t>
                      </a:r>
                      <a:r>
                        <a:rPr sz="1800" spc="-10" dirty="0">
                          <a:solidFill>
                            <a:schemeClr val="bg1"/>
                          </a:solidFill>
                          <a:latin typeface="Calibri"/>
                          <a:cs typeface="Calibri"/>
                        </a:rPr>
                        <a:t>disinfecting</a:t>
                      </a:r>
                      <a:r>
                        <a:rPr sz="1800" spc="40" dirty="0">
                          <a:solidFill>
                            <a:schemeClr val="bg1"/>
                          </a:solidFill>
                          <a:latin typeface="Calibri"/>
                          <a:cs typeface="Calibri"/>
                        </a:rPr>
                        <a:t> </a:t>
                      </a:r>
                      <a:r>
                        <a:rPr sz="1800" spc="-5" dirty="0">
                          <a:solidFill>
                            <a:schemeClr val="bg1"/>
                          </a:solidFill>
                          <a:latin typeface="Calibri"/>
                          <a:cs typeface="Calibri"/>
                        </a:rPr>
                        <a:t>activities)</a:t>
                      </a:r>
                      <a:endParaRPr sz="1800"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800">
                        <a:solidFill>
                          <a:schemeClr val="bg1"/>
                        </a:solidFill>
                        <a:latin typeface="Times New Roman"/>
                        <a:cs typeface="Times New Roman"/>
                      </a:endParaRPr>
                    </a:p>
                    <a:p>
                      <a:pPr marL="9525" marR="339725">
                        <a:lnSpc>
                          <a:spcPct val="115100"/>
                        </a:lnSpc>
                        <a:spcBef>
                          <a:spcPts val="1215"/>
                        </a:spcBef>
                      </a:pPr>
                      <a:r>
                        <a:rPr sz="1800" spc="-10" dirty="0">
                          <a:solidFill>
                            <a:schemeClr val="bg1"/>
                          </a:solidFill>
                          <a:latin typeface="Calibri"/>
                          <a:cs typeface="Calibri"/>
                        </a:rPr>
                        <a:t>Disinfecting </a:t>
                      </a:r>
                      <a:r>
                        <a:rPr sz="1800" spc="-5" dirty="0">
                          <a:solidFill>
                            <a:schemeClr val="bg1"/>
                          </a:solidFill>
                          <a:latin typeface="Calibri"/>
                          <a:cs typeface="Calibri"/>
                        </a:rPr>
                        <a:t>by chemical  treatment@@ </a:t>
                      </a:r>
                      <a:r>
                        <a:rPr sz="1800" dirty="0">
                          <a:solidFill>
                            <a:schemeClr val="bg1"/>
                          </a:solidFill>
                          <a:latin typeface="Calibri"/>
                          <a:cs typeface="Calibri"/>
                        </a:rPr>
                        <a:t>and</a:t>
                      </a:r>
                      <a:r>
                        <a:rPr sz="1800" spc="-75" dirty="0">
                          <a:solidFill>
                            <a:schemeClr val="bg1"/>
                          </a:solidFill>
                          <a:latin typeface="Calibri"/>
                          <a:cs typeface="Calibri"/>
                        </a:rPr>
                        <a:t> </a:t>
                      </a:r>
                      <a:r>
                        <a:rPr sz="1800" spc="-10" dirty="0">
                          <a:solidFill>
                            <a:schemeClr val="bg1"/>
                          </a:solidFill>
                          <a:latin typeface="Calibri"/>
                          <a:cs typeface="Calibri"/>
                        </a:rPr>
                        <a:t>discharge  into</a:t>
                      </a:r>
                      <a:r>
                        <a:rPr sz="1800" spc="-20" dirty="0">
                          <a:solidFill>
                            <a:schemeClr val="bg1"/>
                          </a:solidFill>
                          <a:latin typeface="Calibri"/>
                          <a:cs typeface="Calibri"/>
                        </a:rPr>
                        <a:t> </a:t>
                      </a:r>
                      <a:r>
                        <a:rPr sz="1800" spc="-10" dirty="0">
                          <a:solidFill>
                            <a:schemeClr val="bg1"/>
                          </a:solidFill>
                          <a:latin typeface="Calibri"/>
                          <a:cs typeface="Calibri"/>
                        </a:rPr>
                        <a:t>drains</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0"/>
                  </a:ext>
                </a:extLst>
              </a:tr>
              <a:tr h="1739118">
                <a:tc>
                  <a:txBody>
                    <a:bodyPr/>
                    <a:lstStyle/>
                    <a:p>
                      <a:pPr>
                        <a:lnSpc>
                          <a:spcPct val="100000"/>
                        </a:lnSpc>
                      </a:pPr>
                      <a:endParaRPr sz="1800">
                        <a:solidFill>
                          <a:schemeClr val="bg1"/>
                        </a:solidFill>
                        <a:latin typeface="Times New Roman"/>
                        <a:cs typeface="Times New Roman"/>
                      </a:endParaRPr>
                    </a:p>
                    <a:p>
                      <a:pPr>
                        <a:lnSpc>
                          <a:spcPct val="100000"/>
                        </a:lnSpc>
                        <a:spcBef>
                          <a:spcPts val="30"/>
                        </a:spcBef>
                      </a:pPr>
                      <a:endParaRPr sz="1450">
                        <a:solidFill>
                          <a:schemeClr val="bg1"/>
                        </a:solidFill>
                        <a:latin typeface="Times New Roman"/>
                        <a:cs typeface="Times New Roman"/>
                      </a:endParaRPr>
                    </a:p>
                    <a:p>
                      <a:pPr marL="8255">
                        <a:lnSpc>
                          <a:spcPct val="100000"/>
                        </a:lnSpc>
                      </a:pPr>
                      <a:r>
                        <a:rPr sz="1800" spc="-10" dirty="0">
                          <a:solidFill>
                            <a:schemeClr val="bg1"/>
                          </a:solidFill>
                          <a:latin typeface="Calibri"/>
                          <a:cs typeface="Calibri"/>
                        </a:rPr>
                        <a:t>Category </a:t>
                      </a:r>
                      <a:r>
                        <a:rPr sz="1800" dirty="0">
                          <a:solidFill>
                            <a:schemeClr val="bg1"/>
                          </a:solidFill>
                          <a:latin typeface="Calibri"/>
                          <a:cs typeface="Calibri"/>
                        </a:rPr>
                        <a:t>No.</a:t>
                      </a:r>
                      <a:r>
                        <a:rPr sz="1800" spc="-30" dirty="0">
                          <a:solidFill>
                            <a:schemeClr val="bg1"/>
                          </a:solidFill>
                          <a:latin typeface="Calibri"/>
                          <a:cs typeface="Calibri"/>
                        </a:rPr>
                        <a:t> </a:t>
                      </a:r>
                      <a:r>
                        <a:rPr sz="1800" dirty="0">
                          <a:solidFill>
                            <a:schemeClr val="bg1"/>
                          </a:solidFill>
                          <a:latin typeface="Calibri"/>
                          <a:cs typeface="Calibri"/>
                        </a:rPr>
                        <a:t>9</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spcBef>
                          <a:spcPts val="55"/>
                        </a:spcBef>
                      </a:pPr>
                      <a:endParaRPr sz="2150">
                        <a:solidFill>
                          <a:schemeClr val="bg1"/>
                        </a:solidFill>
                        <a:latin typeface="Times New Roman"/>
                        <a:cs typeface="Times New Roman"/>
                      </a:endParaRPr>
                    </a:p>
                    <a:p>
                      <a:pPr marL="8890">
                        <a:lnSpc>
                          <a:spcPct val="100000"/>
                        </a:lnSpc>
                      </a:pPr>
                      <a:r>
                        <a:rPr sz="1800" b="1" spc="-10" dirty="0">
                          <a:solidFill>
                            <a:schemeClr val="bg1"/>
                          </a:solidFill>
                          <a:latin typeface="Calibri"/>
                          <a:cs typeface="Calibri"/>
                        </a:rPr>
                        <a:t>Incineration </a:t>
                      </a:r>
                      <a:r>
                        <a:rPr sz="1800" b="1" dirty="0">
                          <a:solidFill>
                            <a:schemeClr val="bg1"/>
                          </a:solidFill>
                          <a:latin typeface="Calibri"/>
                          <a:cs typeface="Calibri"/>
                        </a:rPr>
                        <a:t>Ash </a:t>
                      </a:r>
                      <a:r>
                        <a:rPr sz="1800" spc="-5" dirty="0">
                          <a:solidFill>
                            <a:schemeClr val="bg1"/>
                          </a:solidFill>
                          <a:latin typeface="Calibri"/>
                          <a:cs typeface="Calibri"/>
                        </a:rPr>
                        <a:t>(Ash </a:t>
                      </a:r>
                      <a:r>
                        <a:rPr sz="1800" spc="-10" dirty="0">
                          <a:solidFill>
                            <a:schemeClr val="bg1"/>
                          </a:solidFill>
                          <a:latin typeface="Calibri"/>
                          <a:cs typeface="Calibri"/>
                        </a:rPr>
                        <a:t>from incineration</a:t>
                      </a:r>
                      <a:r>
                        <a:rPr sz="1800" spc="-35" dirty="0">
                          <a:solidFill>
                            <a:schemeClr val="bg1"/>
                          </a:solidFill>
                          <a:latin typeface="Calibri"/>
                          <a:cs typeface="Calibri"/>
                        </a:rPr>
                        <a:t> </a:t>
                      </a:r>
                      <a:r>
                        <a:rPr sz="1800" spc="-5" dirty="0">
                          <a:solidFill>
                            <a:schemeClr val="bg1"/>
                          </a:solidFill>
                          <a:latin typeface="Calibri"/>
                          <a:cs typeface="Calibri"/>
                        </a:rPr>
                        <a:t>of</a:t>
                      </a:r>
                      <a:endParaRPr sz="1800">
                        <a:solidFill>
                          <a:schemeClr val="bg1"/>
                        </a:solidFill>
                        <a:latin typeface="Calibri"/>
                        <a:cs typeface="Calibri"/>
                      </a:endParaRPr>
                    </a:p>
                    <a:p>
                      <a:pPr marL="8890">
                        <a:lnSpc>
                          <a:spcPct val="100000"/>
                        </a:lnSpc>
                        <a:spcBef>
                          <a:spcPts val="325"/>
                        </a:spcBef>
                      </a:pPr>
                      <a:r>
                        <a:rPr sz="1800" spc="-15" dirty="0">
                          <a:solidFill>
                            <a:schemeClr val="bg1"/>
                          </a:solidFill>
                          <a:latin typeface="Calibri"/>
                          <a:cs typeface="Calibri"/>
                        </a:rPr>
                        <a:t>any </a:t>
                      </a:r>
                      <a:r>
                        <a:rPr sz="1800" spc="-10" dirty="0">
                          <a:solidFill>
                            <a:schemeClr val="bg1"/>
                          </a:solidFill>
                          <a:latin typeface="Calibri"/>
                          <a:cs typeface="Calibri"/>
                        </a:rPr>
                        <a:t>biomedical</a:t>
                      </a:r>
                      <a:r>
                        <a:rPr sz="1800" spc="15" dirty="0">
                          <a:solidFill>
                            <a:schemeClr val="bg1"/>
                          </a:solidFill>
                          <a:latin typeface="Calibri"/>
                          <a:cs typeface="Calibri"/>
                        </a:rPr>
                        <a:t> </a:t>
                      </a:r>
                      <a:r>
                        <a:rPr sz="1800" spc="-15" dirty="0">
                          <a:solidFill>
                            <a:schemeClr val="bg1"/>
                          </a:solidFill>
                          <a:latin typeface="Calibri"/>
                          <a:cs typeface="Calibri"/>
                        </a:rPr>
                        <a:t>waste)</a:t>
                      </a:r>
                      <a:endParaRPr sz="1800">
                        <a:solidFill>
                          <a:schemeClr val="bg1"/>
                        </a:solidFill>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800" dirty="0">
                        <a:solidFill>
                          <a:schemeClr val="bg1"/>
                        </a:solidFill>
                        <a:latin typeface="Times New Roman"/>
                        <a:cs typeface="Times New Roman"/>
                      </a:endParaRPr>
                    </a:p>
                    <a:p>
                      <a:pPr>
                        <a:lnSpc>
                          <a:spcPct val="100000"/>
                        </a:lnSpc>
                        <a:spcBef>
                          <a:spcPts val="30"/>
                        </a:spcBef>
                      </a:pPr>
                      <a:endParaRPr sz="1450" dirty="0">
                        <a:solidFill>
                          <a:schemeClr val="bg1"/>
                        </a:solidFill>
                        <a:latin typeface="Times New Roman"/>
                        <a:cs typeface="Times New Roman"/>
                      </a:endParaRPr>
                    </a:p>
                    <a:p>
                      <a:pPr marL="9525">
                        <a:lnSpc>
                          <a:spcPct val="100000"/>
                        </a:lnSpc>
                      </a:pPr>
                      <a:r>
                        <a:rPr sz="1800" spc="-5" dirty="0">
                          <a:solidFill>
                            <a:schemeClr val="bg1"/>
                          </a:solidFill>
                          <a:latin typeface="Calibri"/>
                          <a:cs typeface="Calibri"/>
                        </a:rPr>
                        <a:t>Disposal </a:t>
                      </a:r>
                      <a:r>
                        <a:rPr sz="1800" dirty="0">
                          <a:solidFill>
                            <a:schemeClr val="bg1"/>
                          </a:solidFill>
                          <a:latin typeface="Calibri"/>
                          <a:cs typeface="Calibri"/>
                        </a:rPr>
                        <a:t>in </a:t>
                      </a:r>
                      <a:r>
                        <a:rPr sz="1800" spc="-5" dirty="0">
                          <a:solidFill>
                            <a:schemeClr val="bg1"/>
                          </a:solidFill>
                          <a:latin typeface="Calibri"/>
                          <a:cs typeface="Calibri"/>
                        </a:rPr>
                        <a:t>municipal</a:t>
                      </a:r>
                      <a:r>
                        <a:rPr sz="1800" spc="15" dirty="0">
                          <a:solidFill>
                            <a:schemeClr val="bg1"/>
                          </a:solidFill>
                          <a:latin typeface="Calibri"/>
                          <a:cs typeface="Calibri"/>
                        </a:rPr>
                        <a:t> </a:t>
                      </a:r>
                      <a:r>
                        <a:rPr sz="1800" spc="-5" dirty="0">
                          <a:solidFill>
                            <a:schemeClr val="bg1"/>
                          </a:solidFill>
                          <a:latin typeface="Calibri"/>
                          <a:cs typeface="Calibri"/>
                        </a:rPr>
                        <a:t>landfill</a:t>
                      </a:r>
                      <a:endParaRPr sz="1800"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1"/>
                  </a:ext>
                </a:extLst>
              </a:tr>
              <a:tr h="2559441">
                <a:tc>
                  <a:txBody>
                    <a:bodyPr/>
                    <a:lstStyle/>
                    <a:p>
                      <a:pPr>
                        <a:lnSpc>
                          <a:spcPct val="100000"/>
                        </a:lnSpc>
                      </a:pPr>
                      <a:endParaRPr sz="1800">
                        <a:solidFill>
                          <a:schemeClr val="bg1"/>
                        </a:solidFill>
                        <a:latin typeface="Times New Roman"/>
                        <a:cs typeface="Times New Roman"/>
                      </a:endParaRPr>
                    </a:p>
                    <a:p>
                      <a:pPr>
                        <a:lnSpc>
                          <a:spcPct val="100000"/>
                        </a:lnSpc>
                      </a:pPr>
                      <a:endParaRPr sz="1800">
                        <a:solidFill>
                          <a:schemeClr val="bg1"/>
                        </a:solidFill>
                        <a:latin typeface="Times New Roman"/>
                        <a:cs typeface="Times New Roman"/>
                      </a:endParaRPr>
                    </a:p>
                    <a:p>
                      <a:pPr>
                        <a:lnSpc>
                          <a:spcPct val="100000"/>
                        </a:lnSpc>
                        <a:spcBef>
                          <a:spcPts val="10"/>
                        </a:spcBef>
                      </a:pPr>
                      <a:endParaRPr sz="1700">
                        <a:solidFill>
                          <a:schemeClr val="bg1"/>
                        </a:solidFill>
                        <a:latin typeface="Times New Roman"/>
                        <a:cs typeface="Times New Roman"/>
                      </a:endParaRPr>
                    </a:p>
                    <a:p>
                      <a:pPr marL="8255">
                        <a:lnSpc>
                          <a:spcPct val="100000"/>
                        </a:lnSpc>
                      </a:pPr>
                      <a:r>
                        <a:rPr sz="1800" spc="-10" dirty="0">
                          <a:solidFill>
                            <a:schemeClr val="bg1"/>
                          </a:solidFill>
                          <a:latin typeface="Calibri"/>
                          <a:cs typeface="Calibri"/>
                        </a:rPr>
                        <a:t>Category</a:t>
                      </a:r>
                      <a:r>
                        <a:rPr sz="1800" spc="-40" dirty="0">
                          <a:solidFill>
                            <a:schemeClr val="bg1"/>
                          </a:solidFill>
                          <a:latin typeface="Calibri"/>
                          <a:cs typeface="Calibri"/>
                        </a:rPr>
                        <a:t> </a:t>
                      </a:r>
                      <a:r>
                        <a:rPr sz="1800" dirty="0">
                          <a:solidFill>
                            <a:schemeClr val="bg1"/>
                          </a:solidFill>
                          <a:latin typeface="Calibri"/>
                          <a:cs typeface="Calibri"/>
                        </a:rPr>
                        <a:t>No.10</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800">
                        <a:solidFill>
                          <a:schemeClr val="bg1"/>
                        </a:solidFill>
                        <a:latin typeface="Times New Roman"/>
                        <a:cs typeface="Times New Roman"/>
                      </a:endParaRPr>
                    </a:p>
                    <a:p>
                      <a:pPr marL="77470" marR="70485" indent="1270" algn="ctr">
                        <a:lnSpc>
                          <a:spcPct val="114999"/>
                        </a:lnSpc>
                        <a:spcBef>
                          <a:spcPts val="1225"/>
                        </a:spcBef>
                      </a:pPr>
                      <a:r>
                        <a:rPr sz="1800" b="1" spc="-5" dirty="0">
                          <a:solidFill>
                            <a:schemeClr val="bg1"/>
                          </a:solidFill>
                          <a:latin typeface="Calibri"/>
                          <a:cs typeface="Calibri"/>
                        </a:rPr>
                        <a:t>Chemical </a:t>
                      </a:r>
                      <a:r>
                        <a:rPr sz="1800" b="1" spc="-25" dirty="0">
                          <a:solidFill>
                            <a:schemeClr val="bg1"/>
                          </a:solidFill>
                          <a:latin typeface="Calibri"/>
                          <a:cs typeface="Calibri"/>
                        </a:rPr>
                        <a:t>Waste </a:t>
                      </a:r>
                      <a:r>
                        <a:rPr sz="1800" spc="-10" dirty="0">
                          <a:solidFill>
                            <a:schemeClr val="bg1"/>
                          </a:solidFill>
                          <a:latin typeface="Calibri"/>
                          <a:cs typeface="Calibri"/>
                        </a:rPr>
                        <a:t>(Chemicals </a:t>
                      </a:r>
                      <a:r>
                        <a:rPr sz="1800" spc="-5" dirty="0">
                          <a:solidFill>
                            <a:schemeClr val="bg1"/>
                          </a:solidFill>
                          <a:latin typeface="Calibri"/>
                          <a:cs typeface="Calibri"/>
                        </a:rPr>
                        <a:t>used </a:t>
                      </a:r>
                      <a:r>
                        <a:rPr sz="1800" dirty="0">
                          <a:solidFill>
                            <a:schemeClr val="bg1"/>
                          </a:solidFill>
                          <a:latin typeface="Calibri"/>
                          <a:cs typeface="Calibri"/>
                        </a:rPr>
                        <a:t>in  </a:t>
                      </a:r>
                      <a:r>
                        <a:rPr sz="1800" spc="-10" dirty="0">
                          <a:solidFill>
                            <a:schemeClr val="bg1"/>
                          </a:solidFill>
                          <a:latin typeface="Calibri"/>
                          <a:cs typeface="Calibri"/>
                        </a:rPr>
                        <a:t>production </a:t>
                      </a:r>
                      <a:r>
                        <a:rPr sz="1800" spc="-5" dirty="0">
                          <a:solidFill>
                            <a:schemeClr val="bg1"/>
                          </a:solidFill>
                          <a:latin typeface="Calibri"/>
                          <a:cs typeface="Calibri"/>
                        </a:rPr>
                        <a:t>of biologicals, chemicals used  in </a:t>
                      </a:r>
                      <a:r>
                        <a:rPr sz="1800" spc="-10" dirty="0">
                          <a:solidFill>
                            <a:schemeClr val="bg1"/>
                          </a:solidFill>
                          <a:latin typeface="Calibri"/>
                          <a:cs typeface="Calibri"/>
                        </a:rPr>
                        <a:t>disinfecting, </a:t>
                      </a:r>
                      <a:r>
                        <a:rPr sz="1800" dirty="0">
                          <a:solidFill>
                            <a:schemeClr val="bg1"/>
                          </a:solidFill>
                          <a:latin typeface="Calibri"/>
                          <a:cs typeface="Calibri"/>
                        </a:rPr>
                        <a:t>as </a:t>
                      </a:r>
                      <a:r>
                        <a:rPr sz="1800" spc="-5" dirty="0">
                          <a:solidFill>
                            <a:schemeClr val="bg1"/>
                          </a:solidFill>
                          <a:latin typeface="Calibri"/>
                          <a:cs typeface="Calibri"/>
                        </a:rPr>
                        <a:t>insecticides,</a:t>
                      </a:r>
                      <a:r>
                        <a:rPr sz="1800" spc="45" dirty="0">
                          <a:solidFill>
                            <a:schemeClr val="bg1"/>
                          </a:solidFill>
                          <a:latin typeface="Calibri"/>
                          <a:cs typeface="Calibri"/>
                        </a:rPr>
                        <a:t> </a:t>
                      </a:r>
                      <a:r>
                        <a:rPr sz="1800" spc="-15" dirty="0">
                          <a:solidFill>
                            <a:schemeClr val="bg1"/>
                          </a:solidFill>
                          <a:latin typeface="Calibri"/>
                          <a:cs typeface="Calibri"/>
                        </a:rPr>
                        <a:t>etc.)</a:t>
                      </a:r>
                      <a:endParaRPr sz="18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tc>
                  <a:txBody>
                    <a:bodyPr/>
                    <a:lstStyle/>
                    <a:p>
                      <a:pPr>
                        <a:lnSpc>
                          <a:spcPct val="100000"/>
                        </a:lnSpc>
                      </a:pPr>
                      <a:endParaRPr sz="1800" dirty="0">
                        <a:solidFill>
                          <a:schemeClr val="bg1"/>
                        </a:solidFill>
                        <a:latin typeface="Times New Roman"/>
                        <a:cs typeface="Times New Roman"/>
                      </a:endParaRPr>
                    </a:p>
                    <a:p>
                      <a:pPr marL="9525" marR="134620">
                        <a:lnSpc>
                          <a:spcPct val="114999"/>
                        </a:lnSpc>
                        <a:spcBef>
                          <a:spcPts val="1225"/>
                        </a:spcBef>
                      </a:pPr>
                      <a:r>
                        <a:rPr sz="1800" spc="-5" dirty="0">
                          <a:solidFill>
                            <a:schemeClr val="bg1"/>
                          </a:solidFill>
                          <a:latin typeface="Calibri"/>
                          <a:cs typeface="Calibri"/>
                        </a:rPr>
                        <a:t>Chemical </a:t>
                      </a:r>
                      <a:r>
                        <a:rPr sz="1800" spc="-10" dirty="0">
                          <a:solidFill>
                            <a:schemeClr val="bg1"/>
                          </a:solidFill>
                          <a:latin typeface="Calibri"/>
                          <a:cs typeface="Calibri"/>
                        </a:rPr>
                        <a:t>treatment </a:t>
                      </a:r>
                      <a:r>
                        <a:rPr sz="1800" spc="-5" dirty="0">
                          <a:solidFill>
                            <a:schemeClr val="bg1"/>
                          </a:solidFill>
                          <a:latin typeface="Calibri"/>
                          <a:cs typeface="Calibri"/>
                        </a:rPr>
                        <a:t>@@ </a:t>
                      </a:r>
                      <a:r>
                        <a:rPr sz="1800" dirty="0">
                          <a:solidFill>
                            <a:schemeClr val="bg1"/>
                          </a:solidFill>
                          <a:latin typeface="Calibri"/>
                          <a:cs typeface="Calibri"/>
                        </a:rPr>
                        <a:t>and  </a:t>
                      </a:r>
                      <a:r>
                        <a:rPr sz="1800" spc="-10" dirty="0">
                          <a:solidFill>
                            <a:schemeClr val="bg1"/>
                          </a:solidFill>
                          <a:latin typeface="Calibri"/>
                          <a:cs typeface="Calibri"/>
                        </a:rPr>
                        <a:t>discharge into drains </a:t>
                      </a:r>
                      <a:r>
                        <a:rPr sz="1800" spc="-15" dirty="0">
                          <a:solidFill>
                            <a:schemeClr val="bg1"/>
                          </a:solidFill>
                          <a:latin typeface="Calibri"/>
                          <a:cs typeface="Calibri"/>
                        </a:rPr>
                        <a:t>for </a:t>
                      </a:r>
                      <a:r>
                        <a:rPr sz="1800" spc="-5" dirty="0">
                          <a:solidFill>
                            <a:schemeClr val="bg1"/>
                          </a:solidFill>
                          <a:latin typeface="Calibri"/>
                          <a:cs typeface="Calibri"/>
                        </a:rPr>
                        <a:t>liquids  </a:t>
                      </a:r>
                      <a:r>
                        <a:rPr sz="1800" dirty="0">
                          <a:solidFill>
                            <a:schemeClr val="bg1"/>
                          </a:solidFill>
                          <a:latin typeface="Calibri"/>
                          <a:cs typeface="Calibri"/>
                        </a:rPr>
                        <a:t>and </a:t>
                      </a:r>
                      <a:r>
                        <a:rPr sz="1800" spc="-5" dirty="0">
                          <a:solidFill>
                            <a:schemeClr val="bg1"/>
                          </a:solidFill>
                          <a:latin typeface="Calibri"/>
                          <a:cs typeface="Calibri"/>
                        </a:rPr>
                        <a:t>secured landfill </a:t>
                      </a:r>
                      <a:r>
                        <a:rPr sz="1800" spc="-15" dirty="0">
                          <a:solidFill>
                            <a:schemeClr val="bg1"/>
                          </a:solidFill>
                          <a:latin typeface="Calibri"/>
                          <a:cs typeface="Calibri"/>
                        </a:rPr>
                        <a:t>for</a:t>
                      </a:r>
                      <a:r>
                        <a:rPr sz="1800" spc="5" dirty="0">
                          <a:solidFill>
                            <a:schemeClr val="bg1"/>
                          </a:solidFill>
                          <a:latin typeface="Calibri"/>
                          <a:cs typeface="Calibri"/>
                        </a:rPr>
                        <a:t> </a:t>
                      </a:r>
                      <a:r>
                        <a:rPr sz="1800" spc="-5" dirty="0">
                          <a:solidFill>
                            <a:schemeClr val="bg1"/>
                          </a:solidFill>
                          <a:latin typeface="Calibri"/>
                          <a:cs typeface="Calibri"/>
                        </a:rPr>
                        <a:t>solids.</a:t>
                      </a:r>
                      <a:endParaRPr sz="1800"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2">
                        <a:lumMod val="40000"/>
                        <a:lumOff val="6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22003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80975"/>
            <a:ext cx="10058399" cy="635621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394828" y="865378"/>
            <a:ext cx="515620" cy="299720"/>
          </a:xfrm>
          <a:prstGeom prst="rect">
            <a:avLst/>
          </a:prstGeom>
        </p:spPr>
        <p:txBody>
          <a:bodyPr vert="horz" wrap="square" lIns="0" tIns="12700" rIns="0" bIns="0" rtlCol="0">
            <a:spAutoFit/>
          </a:bodyPr>
          <a:lstStyle/>
          <a:p>
            <a:pPr marL="12700">
              <a:spcBef>
                <a:spcPts val="100"/>
              </a:spcBef>
            </a:pPr>
            <a:r>
              <a:rPr spc="-5" dirty="0">
                <a:latin typeface="Arial"/>
                <a:cs typeface="Arial"/>
              </a:rPr>
              <a:t>2</a:t>
            </a:r>
            <a:r>
              <a:rPr spc="-15" dirty="0">
                <a:latin typeface="Arial"/>
                <a:cs typeface="Arial"/>
              </a:rPr>
              <a:t>0</a:t>
            </a:r>
            <a:r>
              <a:rPr spc="-145" dirty="0">
                <a:latin typeface="Arial"/>
                <a:cs typeface="Arial"/>
              </a:rPr>
              <a:t>1</a:t>
            </a:r>
            <a:r>
              <a:rPr spc="-5" dirty="0">
                <a:latin typeface="Arial"/>
                <a:cs typeface="Arial"/>
              </a:rPr>
              <a:t>1</a:t>
            </a:r>
            <a:endParaRPr>
              <a:latin typeface="Arial"/>
              <a:cs typeface="Arial"/>
            </a:endParaRPr>
          </a:p>
        </p:txBody>
      </p:sp>
    </p:spTree>
    <p:extLst>
      <p:ext uri="{BB962C8B-B14F-4D97-AF65-F5344CB8AC3E}">
        <p14:creationId xmlns:p14="http://schemas.microsoft.com/office/powerpoint/2010/main" xmlns="" val="2317048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262FBC-B28A-45BA-8CED-B12B1D1781F2}"/>
              </a:ext>
            </a:extLst>
          </p:cNvPr>
          <p:cNvSpPr>
            <a:spLocks noGrp="1"/>
          </p:cNvSpPr>
          <p:nvPr>
            <p:ph idx="1"/>
          </p:nvPr>
        </p:nvSpPr>
        <p:spPr>
          <a:xfrm>
            <a:off x="1103312" y="581026"/>
            <a:ext cx="8946541" cy="5667374"/>
          </a:xfrm>
        </p:spPr>
        <p:txBody>
          <a:bodyPr/>
          <a:lstStyle/>
          <a:p>
            <a:pPr marL="0" indent="0">
              <a:buNone/>
            </a:pPr>
            <a:r>
              <a:rPr lang="en-IN" sz="3600" b="1" dirty="0"/>
              <a:t>Collection</a:t>
            </a:r>
            <a:r>
              <a:rPr lang="en-IN" sz="3600" dirty="0"/>
              <a:t/>
            </a:r>
            <a:br>
              <a:rPr lang="en-IN" sz="3600" dirty="0"/>
            </a:br>
            <a:r>
              <a:rPr lang="en-IN" sz="3600" dirty="0"/>
              <a:t>	</a:t>
            </a:r>
            <a:r>
              <a:rPr lang="en-IN" sz="2400" dirty="0"/>
              <a:t>• The collection of biomedical waste involves use of different types of container from various sources of biomedical wastes like Operation Theatre, laboratory, wards, kitchen, corridor etc.</a:t>
            </a:r>
            <a:br>
              <a:rPr lang="en-IN" sz="2400" dirty="0"/>
            </a:br>
            <a:r>
              <a:rPr lang="en-IN" sz="2400" dirty="0"/>
              <a:t>	• The containers/ bins should be placed in such a way that 100% collection is achieved. Sharps must always be kept in puncture-proof containers to avoid injuries and infection to the workers handling them.</a:t>
            </a:r>
          </a:p>
          <a:p>
            <a:pPr marL="0" indent="0">
              <a:buNone/>
            </a:pPr>
            <a:endParaRPr lang="en-IN" dirty="0"/>
          </a:p>
        </p:txBody>
      </p:sp>
    </p:spTree>
    <p:extLst>
      <p:ext uri="{BB962C8B-B14F-4D97-AF65-F5344CB8AC3E}">
        <p14:creationId xmlns:p14="http://schemas.microsoft.com/office/powerpoint/2010/main" xmlns="" val="2413557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3592ED-BE76-4646-A46C-FAE3E544CD38}"/>
              </a:ext>
            </a:extLst>
          </p:cNvPr>
          <p:cNvSpPr>
            <a:spLocks noGrp="1"/>
          </p:cNvSpPr>
          <p:nvPr>
            <p:ph idx="1"/>
          </p:nvPr>
        </p:nvSpPr>
        <p:spPr>
          <a:xfrm>
            <a:off x="1103312" y="695326"/>
            <a:ext cx="8946541" cy="5553074"/>
          </a:xfrm>
        </p:spPr>
        <p:txBody>
          <a:bodyPr/>
          <a:lstStyle/>
          <a:p>
            <a:pPr marL="0" indent="0">
              <a:buNone/>
            </a:pPr>
            <a:r>
              <a:rPr lang="en-IN" sz="3600" b="1" dirty="0"/>
              <a:t>Storage</a:t>
            </a:r>
            <a:r>
              <a:rPr lang="en-IN" sz="3600" dirty="0"/>
              <a:t/>
            </a:r>
            <a:br>
              <a:rPr lang="en-IN" sz="3600" dirty="0"/>
            </a:br>
            <a:r>
              <a:rPr lang="en-IN" sz="3600" dirty="0"/>
              <a:t>	</a:t>
            </a:r>
            <a:r>
              <a:rPr lang="en-IN" sz="2400" dirty="0"/>
              <a:t>• Once collection occurs then biomedical waste is stored in a proper place. Segregated wastes of different categories need to be collected in identifiable containers.</a:t>
            </a:r>
            <a:br>
              <a:rPr lang="en-IN" sz="2400" dirty="0"/>
            </a:br>
            <a:r>
              <a:rPr lang="en-IN" sz="2400" dirty="0"/>
              <a:t>	• The duration of storage should not exceed for 8-10 hrs in big hospitals (more than 250 bedded) and 24 hrs in nursing homes.</a:t>
            </a:r>
            <a:br>
              <a:rPr lang="en-IN" sz="2400" dirty="0"/>
            </a:br>
            <a:r>
              <a:rPr lang="en-IN" sz="2400" dirty="0"/>
              <a:t>	• Each container may be clearly labelled to show the ward or room where it is kept. The reason for this labelling is that it may be necessary to trace the waste back to its source.</a:t>
            </a:r>
            <a:br>
              <a:rPr lang="en-IN" sz="2400" dirty="0"/>
            </a:br>
            <a:r>
              <a:rPr lang="en-IN" sz="2400" dirty="0"/>
              <a:t>	• Besides this, storage area should be marked with a caution sign.</a:t>
            </a:r>
          </a:p>
          <a:p>
            <a:endParaRPr lang="en-IN" dirty="0"/>
          </a:p>
        </p:txBody>
      </p:sp>
    </p:spTree>
    <p:extLst>
      <p:ext uri="{BB962C8B-B14F-4D97-AF65-F5344CB8AC3E}">
        <p14:creationId xmlns:p14="http://schemas.microsoft.com/office/powerpoint/2010/main" xmlns="" val="1708611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EFD2B52-5D7B-4B88-AE92-55F8CC160A78}"/>
              </a:ext>
            </a:extLst>
          </p:cNvPr>
          <p:cNvSpPr>
            <a:spLocks noGrp="1"/>
          </p:cNvSpPr>
          <p:nvPr>
            <p:ph idx="1"/>
          </p:nvPr>
        </p:nvSpPr>
        <p:spPr>
          <a:xfrm>
            <a:off x="1103312" y="571500"/>
            <a:ext cx="8946541" cy="5676899"/>
          </a:xfrm>
        </p:spPr>
        <p:txBody>
          <a:bodyPr/>
          <a:lstStyle/>
          <a:p>
            <a:pPr marL="0" indent="0">
              <a:buNone/>
            </a:pPr>
            <a:r>
              <a:rPr lang="en-IN" sz="2800" b="1" dirty="0"/>
              <a:t>Transportation</a:t>
            </a:r>
          </a:p>
          <a:p>
            <a:pPr>
              <a:buFont typeface="Wingdings" panose="05000000000000000000" pitchFamily="2" charset="2"/>
              <a:buChar char="§"/>
            </a:pPr>
            <a:r>
              <a:rPr lang="en-IN" dirty="0"/>
              <a:t>The waste should be transported for treatment either in trolleys or in covered wheelbarrow.</a:t>
            </a:r>
          </a:p>
          <a:p>
            <a:pPr>
              <a:buFont typeface="Wingdings" panose="05000000000000000000" pitchFamily="2" charset="2"/>
              <a:buChar char="§"/>
            </a:pPr>
            <a:r>
              <a:rPr lang="en-IN" dirty="0"/>
              <a:t>Manual loading should be avoided as far as for as possible.</a:t>
            </a:r>
            <a:br>
              <a:rPr lang="en-IN" dirty="0"/>
            </a:br>
            <a:r>
              <a:rPr lang="en-IN" dirty="0"/>
              <a:t>The bags / Container containing BMWs should be tied/ lidded before transportation.</a:t>
            </a:r>
          </a:p>
          <a:p>
            <a:pPr>
              <a:buFont typeface="Wingdings" panose="05000000000000000000" pitchFamily="2" charset="2"/>
              <a:buChar char="§"/>
            </a:pPr>
            <a:r>
              <a:rPr lang="en-IN" dirty="0"/>
              <a:t>Before transporting the bag containing BMWs, it should be accompanied with a signed document by Nurse/ Doctor mentioning date, shift, quantity and destination.</a:t>
            </a:r>
          </a:p>
          <a:p>
            <a:pPr>
              <a:buFont typeface="Wingdings" panose="05000000000000000000" pitchFamily="2" charset="2"/>
              <a:buChar char="§"/>
            </a:pPr>
            <a:r>
              <a:rPr lang="en-IN" dirty="0"/>
              <a:t>Special vehicles must be used so as to prevent access to, and direct contact with, the waste by the transportation operators, the scavengers and the public.</a:t>
            </a:r>
          </a:p>
          <a:p>
            <a:pPr>
              <a:buFont typeface="Wingdings" panose="05000000000000000000" pitchFamily="2" charset="2"/>
              <a:buChar char="§"/>
            </a:pPr>
            <a:r>
              <a:rPr lang="en-IN" dirty="0"/>
              <a:t>The effects of traffic accidents should be considered in the design, and the driver must be trained in the procedures he must follow in case of an accidental spillage</a:t>
            </a:r>
          </a:p>
          <a:p>
            <a:pPr marL="0" indent="0">
              <a:buNone/>
            </a:pPr>
            <a:endParaRPr lang="en-IN" dirty="0"/>
          </a:p>
        </p:txBody>
      </p:sp>
    </p:spTree>
    <p:extLst>
      <p:ext uri="{BB962C8B-B14F-4D97-AF65-F5344CB8AC3E}">
        <p14:creationId xmlns:p14="http://schemas.microsoft.com/office/powerpoint/2010/main" xmlns="" val="607127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D60D3E-7B1A-4BE8-A472-2C6CF462EDFF}"/>
              </a:ext>
            </a:extLst>
          </p:cNvPr>
          <p:cNvSpPr>
            <a:spLocks noGrp="1"/>
          </p:cNvSpPr>
          <p:nvPr>
            <p:ph idx="1"/>
          </p:nvPr>
        </p:nvSpPr>
        <p:spPr>
          <a:xfrm>
            <a:off x="1103312" y="676276"/>
            <a:ext cx="8946541" cy="5572124"/>
          </a:xfrm>
        </p:spPr>
        <p:txBody>
          <a:bodyPr/>
          <a:lstStyle/>
          <a:p>
            <a:pPr marL="0" indent="0">
              <a:buNone/>
            </a:pPr>
            <a:r>
              <a:rPr lang="en-IN" sz="2800" b="1" dirty="0"/>
              <a:t>Treatment and Disposal Technologies for BMW</a:t>
            </a:r>
            <a:r>
              <a:rPr lang="en-IN" dirty="0"/>
              <a:t/>
            </a:r>
            <a:br>
              <a:rPr lang="en-IN" dirty="0"/>
            </a:br>
            <a:r>
              <a:rPr lang="en-IN" dirty="0"/>
              <a:t>	• Incineration</a:t>
            </a:r>
            <a:br>
              <a:rPr lang="en-IN" dirty="0"/>
            </a:br>
            <a:r>
              <a:rPr lang="en-IN" dirty="0"/>
              <a:t>– Double – chamber pyrolytic incinerator</a:t>
            </a:r>
            <a:br>
              <a:rPr lang="en-IN" dirty="0"/>
            </a:br>
            <a:r>
              <a:rPr lang="en-IN" dirty="0"/>
              <a:t>– Rotatory kilns</a:t>
            </a:r>
            <a:br>
              <a:rPr lang="en-IN" dirty="0"/>
            </a:br>
            <a:r>
              <a:rPr lang="en-IN" dirty="0"/>
              <a:t>	• Chemical disinfection</a:t>
            </a:r>
            <a:br>
              <a:rPr lang="en-IN" dirty="0"/>
            </a:br>
            <a:r>
              <a:rPr lang="en-IN" dirty="0"/>
              <a:t>	• Wet and dry thermal treatment</a:t>
            </a:r>
            <a:br>
              <a:rPr lang="en-IN" dirty="0"/>
            </a:br>
            <a:r>
              <a:rPr lang="en-IN" dirty="0"/>
              <a:t>– High pressure steam</a:t>
            </a:r>
            <a:br>
              <a:rPr lang="en-IN" dirty="0"/>
            </a:br>
            <a:r>
              <a:rPr lang="en-IN" dirty="0"/>
              <a:t>– Non-burn, dry thermal disinfection</a:t>
            </a:r>
            <a:br>
              <a:rPr lang="en-IN" dirty="0"/>
            </a:br>
            <a:r>
              <a:rPr lang="en-IN" dirty="0"/>
              <a:t>	• Microwave irradiation</a:t>
            </a:r>
            <a:br>
              <a:rPr lang="en-IN" dirty="0"/>
            </a:br>
            <a:r>
              <a:rPr lang="en-IN" dirty="0"/>
              <a:t>	• Land disposal</a:t>
            </a:r>
            <a:br>
              <a:rPr lang="en-IN" dirty="0"/>
            </a:br>
            <a:r>
              <a:rPr lang="en-IN" dirty="0"/>
              <a:t>– Not to be dumped in open dumps</a:t>
            </a:r>
            <a:br>
              <a:rPr lang="en-IN" dirty="0"/>
            </a:br>
            <a:r>
              <a:rPr lang="en-IN" dirty="0"/>
              <a:t>– Sanitary landfills should be used</a:t>
            </a:r>
            <a:br>
              <a:rPr lang="en-IN" dirty="0"/>
            </a:br>
            <a:r>
              <a:rPr lang="en-IN" dirty="0"/>
              <a:t>	• </a:t>
            </a:r>
            <a:r>
              <a:rPr lang="en-IN" dirty="0" err="1"/>
              <a:t>Inertization</a:t>
            </a:r>
            <a:r>
              <a:rPr lang="en-IN" dirty="0"/>
              <a:t/>
            </a:r>
            <a:br>
              <a:rPr lang="en-IN" dirty="0"/>
            </a:br>
            <a:r>
              <a:rPr lang="en-IN" dirty="0"/>
              <a:t>– Mixing with cement and other substances before disposal</a:t>
            </a:r>
            <a:br>
              <a:rPr lang="en-IN" dirty="0"/>
            </a:br>
            <a:r>
              <a:rPr lang="en-IN" dirty="0"/>
              <a:t>– Reduces the risk of migration into surface or ground water</a:t>
            </a:r>
          </a:p>
          <a:p>
            <a:endParaRPr lang="en-IN" dirty="0"/>
          </a:p>
        </p:txBody>
      </p:sp>
    </p:spTree>
    <p:extLst>
      <p:ext uri="{BB962C8B-B14F-4D97-AF65-F5344CB8AC3E}">
        <p14:creationId xmlns:p14="http://schemas.microsoft.com/office/powerpoint/2010/main" xmlns="" val="39231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9621" y="515621"/>
            <a:ext cx="4671695" cy="659155"/>
          </a:xfrm>
          <a:prstGeom prst="rect">
            <a:avLst/>
          </a:prstGeom>
        </p:spPr>
        <p:txBody>
          <a:bodyPr vert="horz" wrap="square" lIns="0" tIns="12700" rIns="0" bIns="0" rtlCol="0" anchor="t">
            <a:spAutoFit/>
          </a:bodyPr>
          <a:lstStyle/>
          <a:p>
            <a:pPr marL="12700">
              <a:spcBef>
                <a:spcPts val="100"/>
              </a:spcBef>
            </a:pPr>
            <a:r>
              <a:rPr spc="-5" dirty="0"/>
              <a:t>Chain of</a:t>
            </a:r>
            <a:r>
              <a:rPr spc="-40" dirty="0"/>
              <a:t> </a:t>
            </a:r>
            <a:r>
              <a:rPr dirty="0"/>
              <a:t>infection</a:t>
            </a:r>
          </a:p>
        </p:txBody>
      </p:sp>
      <p:sp>
        <p:nvSpPr>
          <p:cNvPr id="3" name="object 3"/>
          <p:cNvSpPr txBox="1"/>
          <p:nvPr/>
        </p:nvSpPr>
        <p:spPr>
          <a:xfrm>
            <a:off x="628650" y="1517650"/>
            <a:ext cx="10648950" cy="4221605"/>
          </a:xfrm>
          <a:prstGeom prst="rect">
            <a:avLst/>
          </a:prstGeom>
        </p:spPr>
        <p:txBody>
          <a:bodyPr vert="horz" wrap="square" lIns="0" tIns="12700" rIns="0" bIns="0" rtlCol="0">
            <a:spAutoFit/>
          </a:bodyPr>
          <a:lstStyle/>
          <a:p>
            <a:pPr marL="355600" marR="996950" indent="-342900">
              <a:lnSpc>
                <a:spcPts val="3500"/>
              </a:lnSpc>
              <a:spcBef>
                <a:spcPts val="100"/>
              </a:spcBef>
              <a:buAutoNum type="arabicPeriod"/>
              <a:tabLst>
                <a:tab pos="367030" algn="l"/>
              </a:tabLst>
            </a:pPr>
            <a:r>
              <a:rPr sz="3200" u="heavy" spc="-5" dirty="0">
                <a:solidFill>
                  <a:srgbClr val="000066"/>
                </a:solidFill>
                <a:uFill>
                  <a:solidFill>
                    <a:srgbClr val="000066"/>
                  </a:solidFill>
                </a:uFill>
                <a:latin typeface="Comic Sans MS"/>
                <a:cs typeface="Comic Sans MS"/>
              </a:rPr>
              <a:t>Infectious agent</a:t>
            </a:r>
            <a:r>
              <a:rPr sz="3200" spc="-5" dirty="0">
                <a:solidFill>
                  <a:srgbClr val="000066"/>
                </a:solidFill>
                <a:latin typeface="Comic Sans MS"/>
                <a:cs typeface="Comic Sans MS"/>
              </a:rPr>
              <a:t>: </a:t>
            </a:r>
            <a:r>
              <a:rPr sz="3200" dirty="0">
                <a:solidFill>
                  <a:srgbClr val="000066"/>
                </a:solidFill>
                <a:latin typeface="Comic Sans MS"/>
                <a:cs typeface="Comic Sans MS"/>
              </a:rPr>
              <a:t>a </a:t>
            </a:r>
            <a:r>
              <a:rPr sz="3200" spc="-5" dirty="0">
                <a:solidFill>
                  <a:srgbClr val="000066"/>
                </a:solidFill>
                <a:latin typeface="Comic Sans MS"/>
                <a:cs typeface="Comic Sans MS"/>
              </a:rPr>
              <a:t>pathogen </a:t>
            </a:r>
            <a:r>
              <a:rPr sz="3200" spc="-10" dirty="0">
                <a:solidFill>
                  <a:srgbClr val="000066"/>
                </a:solidFill>
                <a:latin typeface="Comic Sans MS"/>
                <a:cs typeface="Comic Sans MS"/>
              </a:rPr>
              <a:t>must be  </a:t>
            </a:r>
            <a:r>
              <a:rPr sz="3200" spc="-5" dirty="0">
                <a:solidFill>
                  <a:srgbClr val="000066"/>
                </a:solidFill>
                <a:latin typeface="Comic Sans MS"/>
                <a:cs typeface="Comic Sans MS"/>
              </a:rPr>
              <a:t>present</a:t>
            </a:r>
            <a:endParaRPr sz="3200" dirty="0">
              <a:latin typeface="Comic Sans MS"/>
              <a:cs typeface="Comic Sans MS"/>
            </a:endParaRPr>
          </a:p>
          <a:p>
            <a:pPr marL="355600" marR="264160" indent="-342900">
              <a:lnSpc>
                <a:spcPct val="104500"/>
              </a:lnSpc>
              <a:spcBef>
                <a:spcPts val="555"/>
              </a:spcBef>
              <a:buAutoNum type="arabicPeriod"/>
              <a:tabLst>
                <a:tab pos="424180" algn="l"/>
              </a:tabLst>
            </a:pPr>
            <a:r>
              <a:rPr sz="3200" u="heavy" spc="-5" dirty="0">
                <a:solidFill>
                  <a:srgbClr val="000066"/>
                </a:solidFill>
                <a:uFill>
                  <a:solidFill>
                    <a:srgbClr val="000066"/>
                  </a:solidFill>
                </a:uFill>
                <a:latin typeface="Comic Sans MS"/>
                <a:cs typeface="Comic Sans MS"/>
              </a:rPr>
              <a:t>Reservoir host</a:t>
            </a:r>
            <a:r>
              <a:rPr sz="3200" spc="-5" dirty="0">
                <a:solidFill>
                  <a:srgbClr val="000066"/>
                </a:solidFill>
                <a:latin typeface="Comic Sans MS"/>
                <a:cs typeface="Comic Sans MS"/>
              </a:rPr>
              <a:t>: </a:t>
            </a:r>
            <a:r>
              <a:rPr sz="3200" dirty="0">
                <a:solidFill>
                  <a:srgbClr val="000066"/>
                </a:solidFill>
                <a:latin typeface="Comic Sans MS"/>
                <a:cs typeface="Comic Sans MS"/>
              </a:rPr>
              <a:t>the </a:t>
            </a:r>
            <a:r>
              <a:rPr sz="3200" spc="-5" dirty="0">
                <a:solidFill>
                  <a:srgbClr val="000066"/>
                </a:solidFill>
                <a:latin typeface="Comic Sans MS"/>
                <a:cs typeface="Comic Sans MS"/>
              </a:rPr>
              <a:t>pathogen </a:t>
            </a:r>
            <a:r>
              <a:rPr sz="3200" spc="-10" dirty="0">
                <a:solidFill>
                  <a:srgbClr val="000066"/>
                </a:solidFill>
                <a:latin typeface="Comic Sans MS"/>
                <a:cs typeface="Comic Sans MS"/>
              </a:rPr>
              <a:t>must </a:t>
            </a:r>
            <a:r>
              <a:rPr sz="3200" spc="-5" dirty="0">
                <a:solidFill>
                  <a:srgbClr val="000066"/>
                </a:solidFill>
                <a:latin typeface="Comic Sans MS"/>
                <a:cs typeface="Comic Sans MS"/>
              </a:rPr>
              <a:t>have </a:t>
            </a:r>
            <a:r>
              <a:rPr sz="3200" dirty="0">
                <a:solidFill>
                  <a:srgbClr val="000066"/>
                </a:solidFill>
                <a:latin typeface="Comic Sans MS"/>
                <a:cs typeface="Comic Sans MS"/>
              </a:rPr>
              <a:t>a  </a:t>
            </a:r>
            <a:r>
              <a:rPr sz="3200" spc="-5" dirty="0">
                <a:solidFill>
                  <a:srgbClr val="000066"/>
                </a:solidFill>
                <a:latin typeface="Comic Sans MS"/>
                <a:cs typeface="Comic Sans MS"/>
              </a:rPr>
              <a:t>place to live and </a:t>
            </a:r>
            <a:r>
              <a:rPr sz="3200" dirty="0">
                <a:solidFill>
                  <a:srgbClr val="000066"/>
                </a:solidFill>
                <a:latin typeface="Comic Sans MS"/>
                <a:cs typeface="Comic Sans MS"/>
              </a:rPr>
              <a:t>grow – the </a:t>
            </a:r>
            <a:r>
              <a:rPr sz="3200" spc="-5" dirty="0">
                <a:solidFill>
                  <a:srgbClr val="000066"/>
                </a:solidFill>
                <a:latin typeface="Comic Sans MS"/>
                <a:cs typeface="Comic Sans MS"/>
              </a:rPr>
              <a:t>human body,  contaminated water or food, </a:t>
            </a:r>
            <a:r>
              <a:rPr sz="3200" spc="-10" dirty="0">
                <a:solidFill>
                  <a:srgbClr val="000066"/>
                </a:solidFill>
                <a:latin typeface="Comic Sans MS"/>
                <a:cs typeface="Comic Sans MS"/>
              </a:rPr>
              <a:t>animals,  </a:t>
            </a:r>
            <a:r>
              <a:rPr sz="3200" spc="-5" dirty="0">
                <a:solidFill>
                  <a:srgbClr val="000066"/>
                </a:solidFill>
                <a:latin typeface="Comic Sans MS"/>
                <a:cs typeface="Comic Sans MS"/>
              </a:rPr>
              <a:t>insects, birds, dead </a:t>
            </a:r>
            <a:r>
              <a:rPr sz="3200" dirty="0">
                <a:solidFill>
                  <a:srgbClr val="000066"/>
                </a:solidFill>
                <a:latin typeface="Comic Sans MS"/>
                <a:cs typeface="Comic Sans MS"/>
              </a:rPr>
              <a:t>or </a:t>
            </a:r>
            <a:r>
              <a:rPr sz="3200" spc="-5" dirty="0">
                <a:solidFill>
                  <a:srgbClr val="000066"/>
                </a:solidFill>
                <a:latin typeface="Comic Sans MS"/>
                <a:cs typeface="Comic Sans MS"/>
              </a:rPr>
              <a:t>decaying organic  material.</a:t>
            </a:r>
            <a:endParaRPr sz="3200" dirty="0">
              <a:latin typeface="Comic Sans MS"/>
              <a:cs typeface="Comic Sans MS"/>
            </a:endParaRPr>
          </a:p>
          <a:p>
            <a:pPr marL="355600" marR="5080" indent="-342900">
              <a:lnSpc>
                <a:spcPct val="104500"/>
              </a:lnSpc>
              <a:spcBef>
                <a:spcPts val="690"/>
              </a:spcBef>
              <a:buChar char="•"/>
              <a:tabLst>
                <a:tab pos="354965" algn="l"/>
                <a:tab pos="355600" algn="l"/>
              </a:tabLst>
            </a:pPr>
            <a:r>
              <a:rPr sz="3200" spc="-10" dirty="0">
                <a:solidFill>
                  <a:srgbClr val="000066"/>
                </a:solidFill>
                <a:latin typeface="Comic Sans MS"/>
                <a:cs typeface="Comic Sans MS"/>
              </a:rPr>
              <a:t>Humans </a:t>
            </a:r>
            <a:r>
              <a:rPr sz="3200" spc="-5" dirty="0">
                <a:solidFill>
                  <a:srgbClr val="000066"/>
                </a:solidFill>
                <a:latin typeface="Comic Sans MS"/>
                <a:cs typeface="Comic Sans MS"/>
              </a:rPr>
              <a:t>who can transmit infection </a:t>
            </a:r>
            <a:r>
              <a:rPr sz="3200" spc="-10" dirty="0">
                <a:solidFill>
                  <a:srgbClr val="000066"/>
                </a:solidFill>
                <a:latin typeface="Comic Sans MS"/>
                <a:cs typeface="Comic Sans MS"/>
              </a:rPr>
              <a:t>but </a:t>
            </a:r>
            <a:r>
              <a:rPr sz="3200" dirty="0">
                <a:solidFill>
                  <a:srgbClr val="000066"/>
                </a:solidFill>
                <a:latin typeface="Comic Sans MS"/>
                <a:cs typeface="Comic Sans MS"/>
              </a:rPr>
              <a:t>how </a:t>
            </a:r>
            <a:r>
              <a:rPr sz="3200" spc="-5" dirty="0">
                <a:solidFill>
                  <a:srgbClr val="000066"/>
                </a:solidFill>
                <a:latin typeface="Comic Sans MS"/>
                <a:cs typeface="Comic Sans MS"/>
              </a:rPr>
              <a:t>no signs </a:t>
            </a:r>
            <a:r>
              <a:rPr sz="3200" dirty="0">
                <a:solidFill>
                  <a:srgbClr val="000066"/>
                </a:solidFill>
                <a:latin typeface="Comic Sans MS"/>
                <a:cs typeface="Comic Sans MS"/>
              </a:rPr>
              <a:t>of </a:t>
            </a:r>
            <a:r>
              <a:rPr sz="3200" spc="-5" dirty="0">
                <a:solidFill>
                  <a:srgbClr val="000066"/>
                </a:solidFill>
                <a:latin typeface="Comic Sans MS"/>
                <a:cs typeface="Comic Sans MS"/>
              </a:rPr>
              <a:t>the disease are called </a:t>
            </a:r>
            <a:r>
              <a:rPr sz="3200" u="heavy" spc="-5" dirty="0">
                <a:solidFill>
                  <a:srgbClr val="000066"/>
                </a:solidFill>
                <a:uFill>
                  <a:solidFill>
                    <a:srgbClr val="000066"/>
                  </a:solidFill>
                </a:uFill>
                <a:latin typeface="Comic Sans MS"/>
                <a:cs typeface="Comic Sans MS"/>
              </a:rPr>
              <a:t>carriers. </a:t>
            </a:r>
            <a:r>
              <a:rPr sz="3200" spc="-5" dirty="0">
                <a:solidFill>
                  <a:srgbClr val="000066"/>
                </a:solidFill>
                <a:latin typeface="Comic Sans MS"/>
                <a:cs typeface="Comic Sans MS"/>
              </a:rPr>
              <a:t> Person may </a:t>
            </a:r>
            <a:r>
              <a:rPr sz="3200" spc="-10" dirty="0">
                <a:solidFill>
                  <a:srgbClr val="000066"/>
                </a:solidFill>
                <a:latin typeface="Comic Sans MS"/>
                <a:cs typeface="Comic Sans MS"/>
              </a:rPr>
              <a:t>be unaware </a:t>
            </a:r>
            <a:r>
              <a:rPr sz="3200" dirty="0">
                <a:solidFill>
                  <a:srgbClr val="000066"/>
                </a:solidFill>
                <a:latin typeface="Comic Sans MS"/>
                <a:cs typeface="Comic Sans MS"/>
              </a:rPr>
              <a:t>they </a:t>
            </a:r>
            <a:r>
              <a:rPr sz="3200" spc="-5" dirty="0">
                <a:solidFill>
                  <a:srgbClr val="000066"/>
                </a:solidFill>
                <a:latin typeface="Comic Sans MS"/>
                <a:cs typeface="Comic Sans MS"/>
              </a:rPr>
              <a:t>are </a:t>
            </a:r>
            <a:r>
              <a:rPr sz="3200" dirty="0">
                <a:solidFill>
                  <a:srgbClr val="000066"/>
                </a:solidFill>
                <a:latin typeface="Comic Sans MS"/>
                <a:cs typeface="Comic Sans MS"/>
              </a:rPr>
              <a:t>a</a:t>
            </a:r>
            <a:r>
              <a:rPr sz="3200" spc="10" dirty="0">
                <a:solidFill>
                  <a:srgbClr val="000066"/>
                </a:solidFill>
                <a:latin typeface="Comic Sans MS"/>
                <a:cs typeface="Comic Sans MS"/>
              </a:rPr>
              <a:t> </a:t>
            </a:r>
            <a:r>
              <a:rPr sz="3200" spc="-5" dirty="0">
                <a:solidFill>
                  <a:srgbClr val="000066"/>
                </a:solidFill>
                <a:latin typeface="Comic Sans MS"/>
                <a:cs typeface="Comic Sans MS"/>
              </a:rPr>
              <a:t>carrier.</a:t>
            </a:r>
            <a:endParaRPr sz="3200" dirty="0">
              <a:latin typeface="Comic Sans MS"/>
              <a:cs typeface="Comic Sans MS"/>
            </a:endParaRPr>
          </a:p>
        </p:txBody>
      </p:sp>
      <p:sp>
        <p:nvSpPr>
          <p:cNvPr id="4" name="object 4"/>
          <p:cNvSpPr/>
          <p:nvPr/>
        </p:nvSpPr>
        <p:spPr>
          <a:xfrm>
            <a:off x="9615169" y="6113779"/>
            <a:ext cx="105410" cy="0"/>
          </a:xfrm>
          <a:custGeom>
            <a:avLst/>
            <a:gdLst/>
            <a:ahLst/>
            <a:cxnLst/>
            <a:rect l="l" t="t" r="r" b="b"/>
            <a:pathLst>
              <a:path w="105409">
                <a:moveTo>
                  <a:pt x="0" y="0"/>
                </a:moveTo>
                <a:lnTo>
                  <a:pt x="105410" y="0"/>
                </a:lnTo>
              </a:path>
            </a:pathLst>
          </a:custGeom>
          <a:ln w="26670">
            <a:solidFill>
              <a:srgbClr val="000066"/>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9621" y="515621"/>
            <a:ext cx="4671695" cy="659155"/>
          </a:xfrm>
          <a:prstGeom prst="rect">
            <a:avLst/>
          </a:prstGeom>
        </p:spPr>
        <p:txBody>
          <a:bodyPr vert="horz" wrap="square" lIns="0" tIns="12700" rIns="0" bIns="0" rtlCol="0" anchor="t">
            <a:spAutoFit/>
          </a:bodyPr>
          <a:lstStyle/>
          <a:p>
            <a:pPr marL="12700">
              <a:spcBef>
                <a:spcPts val="100"/>
              </a:spcBef>
            </a:pPr>
            <a:r>
              <a:rPr spc="-5" dirty="0">
                <a:solidFill>
                  <a:schemeClr val="bg1">
                    <a:lumMod val="95000"/>
                    <a:lumOff val="5000"/>
                  </a:schemeClr>
                </a:solidFill>
              </a:rPr>
              <a:t>Chain of</a:t>
            </a:r>
            <a:r>
              <a:rPr spc="-40" dirty="0">
                <a:solidFill>
                  <a:schemeClr val="bg1">
                    <a:lumMod val="95000"/>
                    <a:lumOff val="5000"/>
                  </a:schemeClr>
                </a:solidFill>
              </a:rPr>
              <a:t> </a:t>
            </a:r>
            <a:r>
              <a:rPr dirty="0">
                <a:solidFill>
                  <a:schemeClr val="bg1">
                    <a:lumMod val="95000"/>
                    <a:lumOff val="5000"/>
                  </a:schemeClr>
                </a:solidFill>
              </a:rPr>
              <a:t>infection</a:t>
            </a:r>
          </a:p>
        </p:txBody>
      </p:sp>
      <p:sp>
        <p:nvSpPr>
          <p:cNvPr id="3" name="object 3"/>
          <p:cNvSpPr txBox="1"/>
          <p:nvPr/>
        </p:nvSpPr>
        <p:spPr>
          <a:xfrm>
            <a:off x="876300" y="1449069"/>
            <a:ext cx="8690610" cy="4556119"/>
          </a:xfrm>
          <a:prstGeom prst="rect">
            <a:avLst/>
          </a:prstGeom>
        </p:spPr>
        <p:txBody>
          <a:bodyPr vert="horz" wrap="square" lIns="0" tIns="12700" rIns="0" bIns="0" rtlCol="0">
            <a:spAutoFit/>
          </a:bodyPr>
          <a:lstStyle/>
          <a:p>
            <a:pPr marL="355600" marR="5080" indent="-342900">
              <a:lnSpc>
                <a:spcPct val="116100"/>
              </a:lnSpc>
              <a:spcBef>
                <a:spcPts val="100"/>
              </a:spcBef>
            </a:pPr>
            <a:r>
              <a:rPr sz="3600" spc="-5" dirty="0">
                <a:latin typeface="Comic Sans MS"/>
                <a:cs typeface="Comic Sans MS"/>
              </a:rPr>
              <a:t>3. </a:t>
            </a:r>
            <a:r>
              <a:rPr sz="3600" u="heavy" spc="-5" dirty="0">
                <a:uFill>
                  <a:solidFill>
                    <a:srgbClr val="000066"/>
                  </a:solidFill>
                </a:uFill>
                <a:latin typeface="Comic Sans MS"/>
                <a:cs typeface="Comic Sans MS"/>
              </a:rPr>
              <a:t>Portal of exit</a:t>
            </a:r>
            <a:r>
              <a:rPr sz="3600" spc="-5" dirty="0">
                <a:latin typeface="Comic Sans MS"/>
                <a:cs typeface="Comic Sans MS"/>
              </a:rPr>
              <a:t>: </a:t>
            </a:r>
            <a:r>
              <a:rPr sz="3600" dirty="0">
                <a:latin typeface="Comic Sans MS"/>
                <a:cs typeface="Comic Sans MS"/>
              </a:rPr>
              <a:t>the </a:t>
            </a:r>
            <a:r>
              <a:rPr sz="3600" spc="-5" dirty="0">
                <a:latin typeface="Comic Sans MS"/>
                <a:cs typeface="Comic Sans MS"/>
              </a:rPr>
              <a:t>pathogen </a:t>
            </a:r>
            <a:r>
              <a:rPr sz="3600" spc="-10" dirty="0">
                <a:latin typeface="Comic Sans MS"/>
                <a:cs typeface="Comic Sans MS"/>
              </a:rPr>
              <a:t>must be </a:t>
            </a:r>
            <a:r>
              <a:rPr sz="3600" spc="-5" dirty="0">
                <a:latin typeface="Comic Sans MS"/>
                <a:cs typeface="Comic Sans MS"/>
              </a:rPr>
              <a:t>able  to escape from </a:t>
            </a:r>
            <a:r>
              <a:rPr sz="3600" dirty="0">
                <a:latin typeface="Comic Sans MS"/>
                <a:cs typeface="Comic Sans MS"/>
              </a:rPr>
              <a:t>the </a:t>
            </a:r>
            <a:r>
              <a:rPr sz="3600" spc="-5" dirty="0">
                <a:latin typeface="Comic Sans MS"/>
                <a:cs typeface="Comic Sans MS"/>
              </a:rPr>
              <a:t>reservoir host where  it has been</a:t>
            </a:r>
            <a:r>
              <a:rPr sz="3600" spc="-10" dirty="0">
                <a:latin typeface="Comic Sans MS"/>
                <a:cs typeface="Comic Sans MS"/>
              </a:rPr>
              <a:t> </a:t>
            </a:r>
            <a:r>
              <a:rPr sz="3600" spc="-5" dirty="0">
                <a:latin typeface="Comic Sans MS"/>
                <a:cs typeface="Comic Sans MS"/>
              </a:rPr>
              <a:t>growing.</a:t>
            </a:r>
            <a:endParaRPr sz="3600" dirty="0">
              <a:latin typeface="Comic Sans MS"/>
              <a:cs typeface="Comic Sans MS"/>
            </a:endParaRPr>
          </a:p>
          <a:p>
            <a:pPr marL="355600" marR="187960" indent="-342900">
              <a:lnSpc>
                <a:spcPct val="116199"/>
              </a:lnSpc>
              <a:spcBef>
                <a:spcPts val="685"/>
              </a:spcBef>
              <a:buChar char="•"/>
              <a:tabLst>
                <a:tab pos="354965" algn="l"/>
                <a:tab pos="355600" algn="l"/>
              </a:tabLst>
            </a:pPr>
            <a:r>
              <a:rPr sz="3600" spc="-5" dirty="0">
                <a:latin typeface="Comic Sans MS"/>
                <a:cs typeface="Comic Sans MS"/>
              </a:rPr>
              <a:t>Examples of portals </a:t>
            </a:r>
            <a:r>
              <a:rPr sz="3600" dirty="0">
                <a:latin typeface="Comic Sans MS"/>
                <a:cs typeface="Comic Sans MS"/>
              </a:rPr>
              <a:t>of </a:t>
            </a:r>
            <a:r>
              <a:rPr sz="3600" spc="-5" dirty="0">
                <a:latin typeface="Comic Sans MS"/>
                <a:cs typeface="Comic Sans MS"/>
              </a:rPr>
              <a:t>exit are blood,  </a:t>
            </a:r>
            <a:r>
              <a:rPr sz="3600" spc="-10" dirty="0">
                <a:latin typeface="Comic Sans MS"/>
                <a:cs typeface="Comic Sans MS"/>
              </a:rPr>
              <a:t>urine, </a:t>
            </a:r>
            <a:r>
              <a:rPr sz="3600" spc="-5" dirty="0">
                <a:latin typeface="Comic Sans MS"/>
                <a:cs typeface="Comic Sans MS"/>
              </a:rPr>
              <a:t>feces, breaks in </a:t>
            </a:r>
            <a:r>
              <a:rPr sz="3600" dirty="0">
                <a:latin typeface="Comic Sans MS"/>
                <a:cs typeface="Comic Sans MS"/>
              </a:rPr>
              <a:t>the </a:t>
            </a:r>
            <a:r>
              <a:rPr sz="3600" spc="-10" dirty="0">
                <a:latin typeface="Comic Sans MS"/>
                <a:cs typeface="Comic Sans MS"/>
              </a:rPr>
              <a:t>skin, </a:t>
            </a:r>
            <a:r>
              <a:rPr sz="3600" spc="-5" dirty="0">
                <a:latin typeface="Comic Sans MS"/>
                <a:cs typeface="Comic Sans MS"/>
              </a:rPr>
              <a:t>wound  drainage, and body secretions like </a:t>
            </a:r>
            <a:r>
              <a:rPr sz="3600" spc="-10" dirty="0">
                <a:latin typeface="Comic Sans MS"/>
                <a:cs typeface="Comic Sans MS"/>
              </a:rPr>
              <a:t>saliva,  </a:t>
            </a:r>
            <a:r>
              <a:rPr sz="3600" spc="-5" dirty="0">
                <a:latin typeface="Comic Sans MS"/>
                <a:cs typeface="Comic Sans MS"/>
              </a:rPr>
              <a:t>mucus and reproductive</a:t>
            </a:r>
            <a:r>
              <a:rPr sz="3600" dirty="0">
                <a:latin typeface="Comic Sans MS"/>
                <a:cs typeface="Comic Sans MS"/>
              </a:rPr>
              <a:t> </a:t>
            </a:r>
            <a:r>
              <a:rPr sz="3600" spc="-10" dirty="0">
                <a:latin typeface="Comic Sans MS"/>
                <a:cs typeface="Comic Sans MS"/>
              </a:rPr>
              <a:t>fluids</a:t>
            </a:r>
            <a:endParaRPr sz="3600" dirty="0">
              <a:latin typeface="Comic Sans MS"/>
              <a:cs typeface="Comic Sans M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907</TotalTime>
  <Words>1892</Words>
  <Application>Microsoft Office PowerPoint</Application>
  <PresentationFormat>Custom</PresentationFormat>
  <Paragraphs>356</Paragraphs>
  <Slides>76</Slides>
  <Notes>0</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1_Ion</vt:lpstr>
      <vt:lpstr>Office Theme</vt:lpstr>
      <vt:lpstr>Slide 1</vt:lpstr>
      <vt:lpstr>What is Infection?</vt:lpstr>
      <vt:lpstr>Slide 3</vt:lpstr>
      <vt:lpstr>Slide 4</vt:lpstr>
      <vt:lpstr>Slide 5</vt:lpstr>
      <vt:lpstr>Types of infection</vt:lpstr>
      <vt:lpstr>Chain of infection</vt:lpstr>
      <vt:lpstr>Chain of infection</vt:lpstr>
      <vt:lpstr>Chain of infection</vt:lpstr>
      <vt:lpstr>Slide 10</vt:lpstr>
      <vt:lpstr>Slide 11</vt:lpstr>
      <vt:lpstr>Breaking the chain of infection</vt:lpstr>
      <vt:lpstr>Breaking the chain of infection</vt:lpstr>
      <vt:lpstr>Breaking the chain of infection</vt:lpstr>
      <vt:lpstr>Defense Mechanisms</vt:lpstr>
      <vt:lpstr>Body’s natural defenses to  eliminate/kill pathogens</vt:lpstr>
      <vt:lpstr>Slide 17</vt:lpstr>
      <vt:lpstr>Definition</vt:lpstr>
      <vt:lpstr>Slide 19</vt:lpstr>
      <vt:lpstr>Definition by CDC</vt:lpstr>
      <vt:lpstr>Slide 21</vt:lpstr>
      <vt:lpstr>Surgical site infection</vt:lpstr>
      <vt:lpstr>Urinary infection</vt:lpstr>
      <vt:lpstr>Respiratory infection</vt:lpstr>
      <vt:lpstr>septicaemia</vt:lpstr>
      <vt:lpstr>Vascular catheter infection</vt:lpstr>
      <vt:lpstr>Slide 27</vt:lpstr>
      <vt:lpstr>Slide 28</vt:lpstr>
      <vt:lpstr>Slide 29</vt:lpstr>
      <vt:lpstr>TRANSMISSION OF NOSOCOMIAL INFECTION</vt:lpstr>
      <vt:lpstr>1) CONTACT </vt:lpstr>
      <vt:lpstr>Slide 32</vt:lpstr>
      <vt:lpstr>2)  Droplet    infection</vt:lpstr>
      <vt:lpstr>3) Air borne transmission</vt:lpstr>
      <vt:lpstr>Slide 35</vt:lpstr>
      <vt:lpstr>PREVENTION</vt:lpstr>
      <vt:lpstr>UNIVERSAL PRECAUTION</vt:lpstr>
      <vt:lpstr>Slide 38</vt:lpstr>
      <vt:lpstr>Slide 39</vt:lpstr>
      <vt:lpstr>BODY SUBSTANCE ISOLATION</vt:lpstr>
      <vt:lpstr>ASEPSIS</vt:lpstr>
      <vt:lpstr>MEDICAL ASEPSIS</vt:lpstr>
      <vt:lpstr>Slide 43</vt:lpstr>
      <vt:lpstr>MEDICAL HAND WASHING </vt:lpstr>
      <vt:lpstr>Slide 45</vt:lpstr>
      <vt:lpstr>Slide 46</vt:lpstr>
      <vt:lpstr>SURGICAL ASEPSIS </vt:lpstr>
      <vt:lpstr>Slide 48</vt:lpstr>
      <vt:lpstr>Slide 49</vt:lpstr>
      <vt:lpstr>GOWNING AND GLOVING</vt:lpstr>
      <vt:lpstr>Slide 51</vt:lpstr>
      <vt:lpstr>Slide 52</vt:lpstr>
      <vt:lpstr>Slide 53</vt:lpstr>
      <vt:lpstr>Slide 54</vt:lpstr>
      <vt:lpstr>BIOMEDICAL WASTE MANAGEMENT</vt:lpstr>
      <vt:lpstr>Slide 56</vt:lpstr>
      <vt:lpstr>Slide 57</vt:lpstr>
      <vt:lpstr>Discarded medicines</vt:lpstr>
      <vt:lpstr>Slide 59</vt:lpstr>
      <vt:lpstr>Slide 60</vt:lpstr>
      <vt:lpstr>Slide 61</vt:lpstr>
      <vt:lpstr>Slide 62</vt:lpstr>
      <vt:lpstr>Types of hospital waste</vt:lpstr>
      <vt:lpstr>Slide 64</vt:lpstr>
      <vt:lpstr>Slide 65</vt:lpstr>
      <vt:lpstr>Slide 66</vt:lpstr>
      <vt:lpstr>Slide 67</vt:lpstr>
      <vt:lpstr>Slide 68</vt:lpstr>
      <vt:lpstr>Categories of Biomedical Waste Schedule  as per WHO Standard</vt:lpstr>
      <vt:lpstr>Slide 70</vt:lpstr>
      <vt:lpstr>Slide 71</vt:lpstr>
      <vt:lpstr>Slide 72</vt:lpstr>
      <vt:lpstr>Slide 73</vt:lpstr>
      <vt:lpstr>Slide 74</vt:lpstr>
      <vt:lpstr>Slide 75</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DEVANSHI SHUKLA</dc:creator>
  <cp:lastModifiedBy>nurshing</cp:lastModifiedBy>
  <cp:revision>72</cp:revision>
  <dcterms:created xsi:type="dcterms:W3CDTF">2018-12-29T06:01:11Z</dcterms:created>
  <dcterms:modified xsi:type="dcterms:W3CDTF">2020-10-08T05:27:42Z</dcterms:modified>
</cp:coreProperties>
</file>