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70"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12/30/2018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12/30/2018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12/30/2018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12/30/2018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12/30/2018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12/30/2018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12/30/2018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990600"/>
            <a:ext cx="8458200" cy="3886201"/>
          </a:xfrm>
        </p:spPr>
        <p:txBody>
          <a:bodyPr/>
          <a:lstStyle/>
          <a:p>
            <a:r>
              <a:rPr lang="en-US" b="1" i="1" dirty="0" smtClean="0"/>
              <a:t>Community Mental</a:t>
            </a:r>
            <a:br>
              <a:rPr lang="en-US" b="1" i="1" dirty="0" smtClean="0"/>
            </a:br>
            <a:r>
              <a:rPr lang="en-US" b="1" i="1" dirty="0" smtClean="0"/>
              <a:t>Health Nursing</a:t>
            </a:r>
            <a:endParaRPr lang="en-US" dirty="0"/>
          </a:p>
        </p:txBody>
      </p:sp>
      <p:sp>
        <p:nvSpPr>
          <p:cNvPr id="3" name="Subtitle 2"/>
          <p:cNvSpPr>
            <a:spLocks noGrp="1"/>
          </p:cNvSpPr>
          <p:nvPr>
            <p:ph type="subTitle" idx="1"/>
          </p:nvPr>
        </p:nvSpPr>
        <p:spPr/>
        <p:txBody>
          <a:bodyPr/>
          <a:lstStyle/>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096000"/>
          </a:xfrm>
        </p:spPr>
        <p:txBody>
          <a:bodyPr>
            <a:normAutofit fontScale="70000" lnSpcReduction="20000"/>
          </a:bodyPr>
          <a:lstStyle/>
          <a:p>
            <a:pPr algn="just">
              <a:buNone/>
            </a:pPr>
            <a:r>
              <a:rPr lang="en-US" dirty="0" smtClean="0"/>
              <a:t>The methods of treating mental illness have changed dramatically in the past century. Community mental health as a treatment philosophy, was mandated by the Community Mental Health Centers Act of 1963,thus bringing about the shift of mental health care from the institution to the community, and heralding the era of deinstitutionalization.</a:t>
            </a:r>
          </a:p>
          <a:p>
            <a:pPr algn="just">
              <a:buNone/>
            </a:pPr>
            <a:r>
              <a:rPr lang="en-US" dirty="0" smtClean="0"/>
              <a:t>According to mental health experts, a community mental health program should:</a:t>
            </a:r>
          </a:p>
          <a:p>
            <a:pPr algn="just">
              <a:buNone/>
            </a:pPr>
            <a:r>
              <a:rPr lang="en-US" dirty="0" smtClean="0"/>
              <a:t>• provide mental health care in the community as opposed to institutional care</a:t>
            </a:r>
          </a:p>
          <a:p>
            <a:pPr algn="just">
              <a:buNone/>
            </a:pPr>
            <a:r>
              <a:rPr lang="en-US" dirty="0" smtClean="0"/>
              <a:t>• focus services on a total community or population rather than on an individual patient</a:t>
            </a:r>
          </a:p>
          <a:p>
            <a:pPr algn="just">
              <a:buNone/>
            </a:pPr>
            <a:r>
              <a:rPr lang="en-US" dirty="0" smtClean="0"/>
              <a:t>• focus on preventive and promotive services as distinguished from therapeutic ones</a:t>
            </a:r>
          </a:p>
          <a:p>
            <a:pPr algn="just">
              <a:buNone/>
            </a:pPr>
            <a:r>
              <a:rPr lang="en-US" dirty="0" smtClean="0"/>
              <a:t>• provide continuity and comprehensiveness of services rather than fragmentary and symptom-based care</a:t>
            </a:r>
          </a:p>
          <a:p>
            <a:pPr algn="just">
              <a:buNone/>
            </a:pPr>
            <a:r>
              <a:rPr lang="en-US" dirty="0" smtClean="0"/>
              <a:t>• provide indirect services such as consultation and mental health education rather than direct services alone</a:t>
            </a:r>
          </a:p>
          <a:p>
            <a:pPr algn="just">
              <a:buNone/>
            </a:pPr>
            <a:r>
              <a:rPr lang="en-US" dirty="0" smtClean="0"/>
              <a:t>• include selection and training of primary care workers from the local community in order to provide basic mental health care</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t>COMMUNITY MENTAL HEALTH CENTERS CERTAIN FEATURES</a:t>
            </a:r>
            <a:endParaRPr lang="en-US" sz="3200" dirty="0"/>
          </a:p>
        </p:txBody>
      </p:sp>
      <p:sp>
        <p:nvSpPr>
          <p:cNvPr id="3" name="Content Placeholder 2"/>
          <p:cNvSpPr>
            <a:spLocks noGrp="1"/>
          </p:cNvSpPr>
          <p:nvPr>
            <p:ph idx="1"/>
          </p:nvPr>
        </p:nvSpPr>
        <p:spPr>
          <a:xfrm>
            <a:off x="457200" y="1600200"/>
            <a:ext cx="8229600" cy="4800600"/>
          </a:xfrm>
        </p:spPr>
        <p:txBody>
          <a:bodyPr>
            <a:normAutofit fontScale="70000" lnSpcReduction="20000"/>
          </a:bodyPr>
          <a:lstStyle/>
          <a:p>
            <a:pPr marL="514350" indent="-514350" algn="just">
              <a:buAutoNum type="arabicPeriod"/>
            </a:pPr>
            <a:r>
              <a:rPr lang="en-US" i="1" dirty="0" smtClean="0"/>
              <a:t>Commitment -</a:t>
            </a:r>
            <a:r>
              <a:rPr lang="en-US" dirty="0" smtClean="0"/>
              <a:t>Commitment suggests that the centers should identify all the mental health needs of the population.</a:t>
            </a:r>
          </a:p>
          <a:p>
            <a:pPr algn="just">
              <a:buNone/>
            </a:pPr>
            <a:r>
              <a:rPr lang="en-US" i="1" dirty="0" smtClean="0"/>
              <a:t>2. Services-</a:t>
            </a:r>
            <a:r>
              <a:rPr lang="en-US" dirty="0" smtClean="0"/>
              <a:t>Integrated and balanced services in response to expressed local needs must be provided.</a:t>
            </a:r>
          </a:p>
          <a:p>
            <a:pPr algn="just">
              <a:buNone/>
            </a:pPr>
            <a:r>
              <a:rPr lang="en-US" dirty="0" smtClean="0"/>
              <a:t>3. </a:t>
            </a:r>
            <a:r>
              <a:rPr lang="en-US" i="1" dirty="0" smtClean="0"/>
              <a:t>Long-term Care- </a:t>
            </a:r>
            <a:r>
              <a:rPr lang="en-US" dirty="0" smtClean="0"/>
              <a:t>Continuity of care enables a single clinician to follow a patient through emergency services, hospitalization and partial hospitalization as a</a:t>
            </a:r>
          </a:p>
          <a:p>
            <a:pPr algn="just">
              <a:buNone/>
            </a:pPr>
            <a:r>
              <a:rPr lang="en-US" i="1" dirty="0" smtClean="0"/>
              <a:t>4. Case Management -</a:t>
            </a:r>
            <a:r>
              <a:rPr lang="en-US" dirty="0" smtClean="0"/>
              <a:t>Case managers are clinicians who can provide continuity of care; they ensure continuing treatment by initiating contact during hospitalization and continuing support through after-care.</a:t>
            </a:r>
          </a:p>
          <a:p>
            <a:pPr algn="just">
              <a:buNone/>
            </a:pPr>
            <a:r>
              <a:rPr lang="en-US" i="1" dirty="0" smtClean="0"/>
              <a:t>5. Community Participation-</a:t>
            </a:r>
            <a:r>
              <a:rPr lang="en-US" dirty="0" smtClean="0"/>
              <a:t>Community should participate in decisions about their mental health care needs and programs.</a:t>
            </a:r>
          </a:p>
          <a:p>
            <a:pPr algn="just">
              <a:buNone/>
            </a:pPr>
            <a:r>
              <a:rPr lang="en-US" i="1" dirty="0" smtClean="0"/>
              <a:t>6. Evaluation and Research-</a:t>
            </a:r>
            <a:r>
              <a:rPr lang="en-US" dirty="0" smtClean="0"/>
              <a:t>Evaluation is the process of obtaining information about a community mental health program and its effect on people and situations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normAutofit fontScale="85000" lnSpcReduction="20000"/>
          </a:bodyPr>
          <a:lstStyle/>
          <a:p>
            <a:pPr>
              <a:buNone/>
            </a:pPr>
            <a:r>
              <a:rPr lang="en-US" b="1" dirty="0" smtClean="0"/>
              <a:t>Possible Community Mental Health Practice Sites</a:t>
            </a:r>
          </a:p>
          <a:p>
            <a:pPr>
              <a:buNone/>
            </a:pPr>
            <a:r>
              <a:rPr lang="en-US" dirty="0" smtClean="0"/>
              <a:t>• Community mental health centers</a:t>
            </a:r>
          </a:p>
          <a:p>
            <a:pPr>
              <a:buNone/>
            </a:pPr>
            <a:r>
              <a:rPr lang="en-US" dirty="0" smtClean="0"/>
              <a:t>• Youth centers</a:t>
            </a:r>
          </a:p>
          <a:p>
            <a:pPr>
              <a:buNone/>
            </a:pPr>
            <a:r>
              <a:rPr lang="en-US" dirty="0" smtClean="0"/>
              <a:t>• Private practice office</a:t>
            </a:r>
          </a:p>
          <a:p>
            <a:pPr>
              <a:buNone/>
            </a:pPr>
            <a:r>
              <a:rPr lang="en-US" dirty="0" smtClean="0"/>
              <a:t>• Crisis centers</a:t>
            </a:r>
          </a:p>
          <a:p>
            <a:pPr>
              <a:buNone/>
            </a:pPr>
            <a:r>
              <a:rPr lang="en-US" dirty="0" smtClean="0"/>
              <a:t>• Shelters</a:t>
            </a:r>
          </a:p>
          <a:p>
            <a:pPr>
              <a:buNone/>
            </a:pPr>
            <a:r>
              <a:rPr lang="en-US" dirty="0" smtClean="0"/>
              <a:t>• Clients' homes</a:t>
            </a:r>
          </a:p>
          <a:p>
            <a:pPr>
              <a:buNone/>
            </a:pPr>
            <a:r>
              <a:rPr lang="en-US" dirty="0" smtClean="0"/>
              <a:t>• School and day care centers</a:t>
            </a:r>
          </a:p>
          <a:p>
            <a:pPr>
              <a:buNone/>
            </a:pPr>
            <a:r>
              <a:rPr lang="en-US" dirty="0" smtClean="0"/>
              <a:t>• Nursing homes</a:t>
            </a:r>
          </a:p>
          <a:p>
            <a:pPr>
              <a:buNone/>
            </a:pPr>
            <a:r>
              <a:rPr lang="en-US" dirty="0" smtClean="0"/>
              <a:t>• Day hospital facilities</a:t>
            </a:r>
          </a:p>
          <a:p>
            <a:pPr>
              <a:buNone/>
            </a:pPr>
            <a:r>
              <a:rPr lang="en-US" dirty="0" smtClean="0"/>
              <a:t>• Emergency department of community hospitals</a:t>
            </a:r>
          </a:p>
          <a:p>
            <a:pPr>
              <a:buNone/>
            </a:pPr>
            <a:r>
              <a:rPr lang="en-US" dirty="0" smtClean="0"/>
              <a:t>• Churches, temples, mosques</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COMMUNITY FACILITIES FOR PSYCHIATRIC PATIENTS</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dirty="0" smtClean="0"/>
              <a:t>In the community, seven provisions are required</a:t>
            </a:r>
          </a:p>
          <a:p>
            <a:pPr>
              <a:buNone/>
            </a:pPr>
            <a:r>
              <a:rPr lang="en-US" dirty="0" smtClean="0"/>
              <a:t>to replace long-term care in hospital:</a:t>
            </a:r>
          </a:p>
          <a:p>
            <a:pPr>
              <a:buNone/>
            </a:pPr>
            <a:r>
              <a:rPr lang="en-US" dirty="0" smtClean="0"/>
              <a:t>• Suitable well-supported </a:t>
            </a:r>
            <a:r>
              <a:rPr lang="en-US" dirty="0" err="1" smtClean="0"/>
              <a:t>carers</a:t>
            </a:r>
            <a:endParaRPr lang="en-US" dirty="0" smtClean="0"/>
          </a:p>
          <a:p>
            <a:pPr>
              <a:buNone/>
            </a:pPr>
            <a:r>
              <a:rPr lang="en-US" dirty="0" smtClean="0"/>
              <a:t>• Suitable accommodation</a:t>
            </a:r>
          </a:p>
          <a:p>
            <a:pPr>
              <a:buNone/>
            </a:pPr>
            <a:r>
              <a:rPr lang="en-US" dirty="0" smtClean="0"/>
              <a:t>• Suitable occupation</a:t>
            </a:r>
          </a:p>
          <a:p>
            <a:pPr>
              <a:buNone/>
            </a:pPr>
            <a:r>
              <a:rPr lang="en-US" dirty="0" smtClean="0"/>
              <a:t>• Arrangements to ensure the patient's collaboration with treatment</a:t>
            </a:r>
          </a:p>
          <a:p>
            <a:r>
              <a:rPr lang="en-US" dirty="0" smtClean="0"/>
              <a:t>Regular reassessment, including assessment of physical health</a:t>
            </a:r>
          </a:p>
          <a:p>
            <a:pPr>
              <a:buNone/>
            </a:pPr>
            <a:r>
              <a:rPr lang="en-US" dirty="0" smtClean="0"/>
              <a:t>• Effective collaboration amongst </a:t>
            </a:r>
            <a:r>
              <a:rPr lang="en-US" dirty="0" err="1" smtClean="0"/>
              <a:t>carers</a:t>
            </a:r>
            <a:endParaRPr lang="en-US" dirty="0" smtClean="0"/>
          </a:p>
          <a:p>
            <a:pPr>
              <a:buNone/>
            </a:pPr>
            <a:r>
              <a:rPr lang="en-US" dirty="0" smtClean="0"/>
              <a:t>• Continuity of care and rapid response to crises</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fontScale="77500" lnSpcReduction="20000"/>
          </a:bodyPr>
          <a:lstStyle/>
          <a:p>
            <a:pPr algn="just">
              <a:buNone/>
            </a:pPr>
            <a:r>
              <a:rPr lang="en-US" dirty="0" smtClean="0"/>
              <a:t>Some facilities available include:</a:t>
            </a:r>
          </a:p>
          <a:p>
            <a:pPr algn="just">
              <a:buNone/>
            </a:pPr>
            <a:r>
              <a:rPr lang="en-US" dirty="0" smtClean="0"/>
              <a:t>A. </a:t>
            </a:r>
            <a:r>
              <a:rPr lang="en-US" b="1" dirty="0" smtClean="0"/>
              <a:t>Psychiatric hospitals: </a:t>
            </a:r>
            <a:r>
              <a:rPr lang="en-US" dirty="0" smtClean="0"/>
              <a:t>Hospitals have become part of a continuum of mental health services available to patients and their families, and offer a variety of treatments for psychiatric disorders.</a:t>
            </a:r>
          </a:p>
          <a:p>
            <a:pPr algn="just">
              <a:buNone/>
            </a:pPr>
            <a:r>
              <a:rPr lang="en-US" dirty="0" smtClean="0"/>
              <a:t>B. </a:t>
            </a:r>
            <a:r>
              <a:rPr lang="en-US" b="1" dirty="0" smtClean="0"/>
              <a:t>Partial hospitalization: </a:t>
            </a:r>
            <a:r>
              <a:rPr lang="en-US" dirty="0" smtClean="0"/>
              <a:t>Partial hospitalization</a:t>
            </a:r>
            <a:r>
              <a:rPr lang="en-US" b="1" dirty="0" smtClean="0"/>
              <a:t> </a:t>
            </a:r>
            <a:r>
              <a:rPr lang="en-US" dirty="0" smtClean="0"/>
              <a:t>is an innovative alternative to hospitalization. It is ideally suited to most of the psychiatric syndromes, particularly chronic psychotic disorders, neurotic conditions, personality disorders, drug and alcohol dependence and mental retardation. Day care centers, day hospitals and day treatment programs come under partial hospitalization.</a:t>
            </a:r>
          </a:p>
          <a:p>
            <a:pPr algn="just">
              <a:buNone/>
            </a:pPr>
            <a:r>
              <a:rPr lang="en-US" dirty="0" smtClean="0"/>
              <a:t> C. </a:t>
            </a:r>
            <a:r>
              <a:rPr lang="en-US" b="1" dirty="0" err="1" smtClean="0"/>
              <a:t>Quarterway</a:t>
            </a:r>
            <a:r>
              <a:rPr lang="en-US" b="1" dirty="0" smtClean="0"/>
              <a:t> homes: </a:t>
            </a:r>
            <a:r>
              <a:rPr lang="en-US" dirty="0" smtClean="0"/>
              <a:t>This is a place usually located within the hospital campus itself, but not having the regular services of a hospital There may not be routine nursing staff or routine rounds, and most of the activities of the place are taken care of by the patients themselves.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324600"/>
          </a:xfrm>
        </p:spPr>
        <p:txBody>
          <a:bodyPr>
            <a:normAutofit fontScale="70000" lnSpcReduction="20000"/>
          </a:bodyPr>
          <a:lstStyle/>
          <a:p>
            <a:pPr algn="just">
              <a:buNone/>
            </a:pPr>
            <a:r>
              <a:rPr lang="en-US" dirty="0" smtClean="0"/>
              <a:t>D. </a:t>
            </a:r>
            <a:r>
              <a:rPr lang="en-US" b="1" dirty="0" smtClean="0"/>
              <a:t>Halfway home: </a:t>
            </a:r>
            <a:r>
              <a:rPr lang="en-US" dirty="0" smtClean="0"/>
              <a:t>A halfway home is a transitory residential center for mentally ill patients who no longer need the full services of a hospital, but are not yet ready for a completely independent living.</a:t>
            </a:r>
          </a:p>
          <a:p>
            <a:pPr algn="just">
              <a:buNone/>
            </a:pPr>
            <a:r>
              <a:rPr lang="en-US" dirty="0" smtClean="0"/>
              <a:t>E. </a:t>
            </a:r>
            <a:r>
              <a:rPr lang="en-US" b="1" dirty="0" smtClean="0"/>
              <a:t>Self-help groups :</a:t>
            </a:r>
            <a:r>
              <a:rPr lang="en-US" dirty="0" smtClean="0"/>
              <a:t>Self-help groups are composed of people who are trying to cope with a specific problem or life crisis, and have improved the emotional health and well being of many people</a:t>
            </a:r>
          </a:p>
          <a:p>
            <a:pPr algn="just">
              <a:buNone/>
            </a:pPr>
            <a:r>
              <a:rPr lang="en-US" dirty="0" smtClean="0"/>
              <a:t>F. </a:t>
            </a:r>
            <a:r>
              <a:rPr lang="en-US" b="1" dirty="0" smtClean="0"/>
              <a:t>Suicide prevention </a:t>
            </a:r>
            <a:r>
              <a:rPr lang="en-US" b="1" dirty="0" err="1" smtClean="0"/>
              <a:t>centres</a:t>
            </a:r>
            <a:r>
              <a:rPr lang="en-US" dirty="0" smtClean="0"/>
              <a:t>: There are many suicide prevention centers in India in the voluntary sectors doing good work and helping those in need. Some of them are:</a:t>
            </a:r>
          </a:p>
          <a:p>
            <a:pPr algn="just">
              <a:buNone/>
            </a:pPr>
            <a:r>
              <a:rPr lang="en-US" dirty="0" smtClean="0"/>
              <a:t>	• Helping Hands and MPA in Bangalore</a:t>
            </a:r>
          </a:p>
          <a:p>
            <a:pPr>
              <a:buNone/>
            </a:pPr>
            <a:r>
              <a:rPr lang="en-US" dirty="0" smtClean="0"/>
              <a:t>	• </a:t>
            </a:r>
            <a:r>
              <a:rPr lang="en-US" dirty="0" err="1" smtClean="0"/>
              <a:t>Sneha</a:t>
            </a:r>
            <a:r>
              <a:rPr lang="en-US" dirty="0" smtClean="0"/>
              <a:t> in Chennai</a:t>
            </a:r>
          </a:p>
          <a:p>
            <a:pPr>
              <a:buNone/>
            </a:pPr>
            <a:r>
              <a:rPr lang="en-US" dirty="0" smtClean="0"/>
              <a:t>	• Sahara in Mumbai</a:t>
            </a:r>
          </a:p>
          <a:p>
            <a:pPr>
              <a:buNone/>
            </a:pPr>
            <a:r>
              <a:rPr lang="en-US" dirty="0" smtClean="0"/>
              <a:t>	• </a:t>
            </a:r>
            <a:r>
              <a:rPr lang="en-US" dirty="0" err="1" smtClean="0"/>
              <a:t>Sanjivini</a:t>
            </a:r>
            <a:r>
              <a:rPr lang="en-US" dirty="0" smtClean="0"/>
              <a:t> and </a:t>
            </a:r>
            <a:r>
              <a:rPr lang="en-US" dirty="0" err="1" smtClean="0"/>
              <a:t>Sumaitri</a:t>
            </a:r>
            <a:r>
              <a:rPr lang="en-US" dirty="0" smtClean="0"/>
              <a:t> in New Delhi</a:t>
            </a:r>
          </a:p>
          <a:p>
            <a:pPr>
              <a:buNone/>
            </a:pPr>
            <a:r>
              <a:rPr lang="en-US" dirty="0" smtClean="0"/>
              <a:t>G. </a:t>
            </a:r>
            <a:r>
              <a:rPr lang="en-US" b="1" dirty="0" smtClean="0"/>
              <a:t>Other</a:t>
            </a:r>
          </a:p>
          <a:p>
            <a:pPr>
              <a:buNone/>
            </a:pPr>
            <a:r>
              <a:rPr lang="en-US" dirty="0" smtClean="0"/>
              <a:t>	• Community group homes</a:t>
            </a:r>
          </a:p>
          <a:p>
            <a:pPr>
              <a:buNone/>
            </a:pPr>
            <a:r>
              <a:rPr lang="en-US" dirty="0" smtClean="0"/>
              <a:t>	• Large homes for long-term care</a:t>
            </a:r>
          </a:p>
          <a:p>
            <a:pPr>
              <a:buNone/>
            </a:pPr>
            <a:r>
              <a:rPr lang="en-US" dirty="0" smtClean="0"/>
              <a:t>	• Hostels</a:t>
            </a:r>
          </a:p>
          <a:p>
            <a:pPr>
              <a:buNone/>
            </a:pPr>
            <a:r>
              <a:rPr lang="en-US" dirty="0" smtClean="0"/>
              <a:t>	• Home care programs</a:t>
            </a:r>
          </a:p>
          <a:p>
            <a:pPr>
              <a:buNone/>
            </a:pPr>
            <a:r>
              <a:rPr lang="en-US" dirty="0" smtClean="0"/>
              <a:t>	• District rehabilitation centers </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t>COMMUNITY MENTAL HEALTH PSYCHIATRIC NURSING</a:t>
            </a:r>
            <a:endParaRPr lang="en-US" sz="3200" dirty="0"/>
          </a:p>
        </p:txBody>
      </p:sp>
      <p:sp>
        <p:nvSpPr>
          <p:cNvPr id="3" name="Content Placeholder 2"/>
          <p:cNvSpPr>
            <a:spLocks noGrp="1"/>
          </p:cNvSpPr>
          <p:nvPr>
            <p:ph idx="1"/>
          </p:nvPr>
        </p:nvSpPr>
        <p:spPr>
          <a:xfrm>
            <a:off x="457200" y="1219200"/>
            <a:ext cx="8229600" cy="5638800"/>
          </a:xfrm>
        </p:spPr>
        <p:txBody>
          <a:bodyPr>
            <a:normAutofit fontScale="62500" lnSpcReduction="20000"/>
          </a:bodyPr>
          <a:lstStyle/>
          <a:p>
            <a:pPr algn="just">
              <a:buNone/>
            </a:pPr>
            <a:r>
              <a:rPr lang="en-US" dirty="0" smtClean="0"/>
              <a:t>Community mental health-psychiatric nursing is the application of specialized knowledge to populations and communities to promote and maintain mental health, and to rehabilitate populations at risk that continue to have residual effects of mental illness.</a:t>
            </a:r>
          </a:p>
          <a:p>
            <a:pPr algn="just">
              <a:buNone/>
            </a:pPr>
            <a:r>
              <a:rPr lang="en-US" dirty="0" smtClean="0"/>
              <a:t>Psychiatric nursing in the community setting differs markedly from its hospital counterpart.</a:t>
            </a:r>
          </a:p>
          <a:p>
            <a:pPr>
              <a:buNone/>
            </a:pPr>
            <a:r>
              <a:rPr lang="en-US" b="1" dirty="0" smtClean="0"/>
              <a:t>Community Mental Health-Psychiatric Nurse Attributes</a:t>
            </a:r>
          </a:p>
          <a:p>
            <a:pPr algn="just">
              <a:buNone/>
            </a:pPr>
            <a:r>
              <a:rPr lang="en-US" dirty="0" smtClean="0"/>
              <a:t>• Awareness of self, personal and cultural values</a:t>
            </a:r>
          </a:p>
          <a:p>
            <a:pPr algn="just">
              <a:buNone/>
            </a:pPr>
            <a:r>
              <a:rPr lang="en-US" dirty="0" smtClean="0"/>
              <a:t>• Non-judgmental attitude</a:t>
            </a:r>
          </a:p>
          <a:p>
            <a:pPr algn="just">
              <a:buNone/>
            </a:pPr>
            <a:r>
              <a:rPr lang="en-US" dirty="0" smtClean="0"/>
              <a:t>• Flexibility</a:t>
            </a:r>
          </a:p>
          <a:p>
            <a:pPr algn="just">
              <a:buNone/>
            </a:pPr>
            <a:r>
              <a:rPr lang="en-US" dirty="0" smtClean="0"/>
              <a:t>• Problem solving skills</a:t>
            </a:r>
          </a:p>
          <a:p>
            <a:pPr algn="just">
              <a:buNone/>
            </a:pPr>
            <a:r>
              <a:rPr lang="en-US" dirty="0" smtClean="0"/>
              <a:t>• Ability to cross service systems (e.g. to work with schools, other health care providers, employers, etc.)</a:t>
            </a:r>
          </a:p>
          <a:p>
            <a:pPr algn="just">
              <a:buNone/>
            </a:pPr>
            <a:r>
              <a:rPr lang="en-US" dirty="0" smtClean="0"/>
              <a:t>• Knowledge of community resources</a:t>
            </a:r>
          </a:p>
          <a:p>
            <a:pPr algn="just">
              <a:buNone/>
            </a:pPr>
            <a:r>
              <a:rPr lang="en-US" dirty="0" smtClean="0"/>
              <a:t>• Willingness to work with the family or significant others identified by the client as support people</a:t>
            </a:r>
          </a:p>
          <a:p>
            <a:pPr algn="just">
              <a:buNone/>
            </a:pPr>
            <a:r>
              <a:rPr lang="en-US" dirty="0" smtClean="0"/>
              <a:t>• Understanding of the social, cultural and political issues that affect mental health and illness</a:t>
            </a:r>
          </a:p>
          <a:p>
            <a:pPr algn="just">
              <a:buNone/>
            </a:pPr>
            <a:r>
              <a:rPr lang="en-US" dirty="0" smtClean="0"/>
              <a:t>• Knowledge of political activism</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fontScale="77500" lnSpcReduction="20000"/>
          </a:bodyPr>
          <a:lstStyle/>
          <a:p>
            <a:pPr algn="just">
              <a:buNone/>
            </a:pPr>
            <a:r>
              <a:rPr lang="en-US" i="1" dirty="0" smtClean="0"/>
              <a:t>Goals of Community Mental Health Nursing</a:t>
            </a:r>
          </a:p>
          <a:p>
            <a:pPr algn="just">
              <a:buNone/>
            </a:pPr>
            <a:r>
              <a:rPr lang="en-US" dirty="0" smtClean="0"/>
              <a:t>• To provide prevention activities to populations for the purpose of promoting mental health.</a:t>
            </a:r>
          </a:p>
          <a:p>
            <a:pPr algn="just">
              <a:buNone/>
            </a:pPr>
            <a:r>
              <a:rPr lang="en-US" dirty="0" smtClean="0"/>
              <a:t>• To provide interventions as early as possible.</a:t>
            </a:r>
          </a:p>
          <a:p>
            <a:pPr algn="just">
              <a:buNone/>
            </a:pPr>
            <a:r>
              <a:rPr lang="en-US" dirty="0" smtClean="0"/>
              <a:t>• To provide corrective learning experiences for client-groups who have deficits and disabilities in the basic competencies needed to cope in society, and to help individuals develop a sense of self-worth and independence.</a:t>
            </a:r>
          </a:p>
          <a:p>
            <a:pPr algn="just">
              <a:buNone/>
            </a:pPr>
            <a:r>
              <a:rPr lang="en-US" dirty="0" smtClean="0"/>
              <a:t>• To anticipate when populations become at risk for particular emotional problems and to identify and change social and psychological factors that diversely affect people's interaction with their environments.</a:t>
            </a:r>
          </a:p>
          <a:p>
            <a:pPr algn="just">
              <a:buNone/>
            </a:pPr>
            <a:r>
              <a:rPr lang="en-US" dirty="0" smtClean="0"/>
              <a:t>• To develop innovative approaches to primary prevention activities.</a:t>
            </a:r>
          </a:p>
          <a:p>
            <a:pPr algn="just">
              <a:buNone/>
            </a:pPr>
            <a:r>
              <a:rPr lang="en-US" dirty="0" smtClean="0"/>
              <a:t>• To assist in providing mental health education to populations about mental health and illness and to teach people how to assess their mental health.</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fontScale="70000" lnSpcReduction="20000"/>
          </a:bodyPr>
          <a:lstStyle/>
          <a:p>
            <a:pPr>
              <a:buNone/>
            </a:pPr>
            <a:r>
              <a:rPr lang="en-US" i="1" dirty="0" smtClean="0"/>
              <a:t>Community Mental Health Nursing Process</a:t>
            </a:r>
          </a:p>
          <a:p>
            <a:pPr>
              <a:buNone/>
            </a:pPr>
            <a:r>
              <a:rPr lang="en-US" b="1" dirty="0" smtClean="0"/>
              <a:t>Assessment</a:t>
            </a:r>
          </a:p>
          <a:p>
            <a:pPr>
              <a:buNone/>
            </a:pPr>
            <a:r>
              <a:rPr lang="en-US" dirty="0" smtClean="0"/>
              <a:t>The key aspects of assessment include:</a:t>
            </a:r>
          </a:p>
          <a:p>
            <a:pPr>
              <a:buNone/>
            </a:pPr>
            <a:r>
              <a:rPr lang="en-US" dirty="0" smtClean="0"/>
              <a:t>• Impairments directly due to the psychiatric disorder such as persistent hallucinations, negative symptoms, social withdrawal, under activity and slowness.</a:t>
            </a:r>
          </a:p>
          <a:p>
            <a:pPr>
              <a:buNone/>
            </a:pPr>
            <a:r>
              <a:rPr lang="en-US" dirty="0" smtClean="0"/>
              <a:t>• Secondary social disadvantages such as unemployment, poverty and homelessness, as well as the stigma attached to psychiatric illness.</a:t>
            </a:r>
          </a:p>
          <a:p>
            <a:pPr>
              <a:buNone/>
            </a:pPr>
            <a:r>
              <a:rPr lang="en-US" dirty="0" smtClean="0"/>
              <a:t>• Personal reactions to illness and social disadvantage such as low self-esteem and hopelessness, poor motivation and capacity for self-management and performance of social roles.</a:t>
            </a:r>
          </a:p>
          <a:p>
            <a:pPr>
              <a:buNone/>
            </a:pPr>
            <a:r>
              <a:rPr lang="en-US" dirty="0" smtClean="0"/>
              <a:t>• Unpredictable behavior, risk of harm to self and others, and liability to relapse.</a:t>
            </a:r>
          </a:p>
          <a:p>
            <a:pPr>
              <a:buNone/>
            </a:pPr>
            <a:r>
              <a:rPr lang="en-US" dirty="0" smtClean="0"/>
              <a:t>• Financial position of the client.</a:t>
            </a:r>
          </a:p>
          <a:p>
            <a:pPr>
              <a:buNone/>
            </a:pPr>
            <a:r>
              <a:rPr lang="en-US" dirty="0" smtClean="0"/>
              <a:t>• Availability of community resources.</a:t>
            </a:r>
          </a:p>
          <a:p>
            <a:pPr>
              <a:buNone/>
            </a:pPr>
            <a:r>
              <a:rPr lang="en-US" dirty="0" smtClean="0"/>
              <a:t>• Social circumstances to which the patient is likely to return to.</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324600"/>
          </a:xfrm>
        </p:spPr>
        <p:txBody>
          <a:bodyPr>
            <a:normAutofit fontScale="62500" lnSpcReduction="20000"/>
          </a:bodyPr>
          <a:lstStyle/>
          <a:p>
            <a:pPr>
              <a:buNone/>
            </a:pPr>
            <a:r>
              <a:rPr lang="en-US" b="1" dirty="0" smtClean="0"/>
              <a:t>Intervention</a:t>
            </a:r>
          </a:p>
          <a:p>
            <a:pPr>
              <a:buNone/>
            </a:pPr>
            <a:r>
              <a:rPr lang="en-US" i="1" dirty="0" smtClean="0"/>
              <a:t>Consultative role</a:t>
            </a:r>
          </a:p>
          <a:p>
            <a:pPr>
              <a:buNone/>
            </a:pPr>
            <a:r>
              <a:rPr lang="en-US" i="1" dirty="0" smtClean="0"/>
              <a:t>Clinician role	</a:t>
            </a:r>
          </a:p>
          <a:p>
            <a:pPr>
              <a:buNone/>
            </a:pPr>
            <a:r>
              <a:rPr lang="en-US" i="1" dirty="0" smtClean="0"/>
              <a:t>Therapeutic role</a:t>
            </a:r>
          </a:p>
          <a:p>
            <a:pPr>
              <a:buNone/>
            </a:pPr>
            <a:r>
              <a:rPr lang="en-US" i="1" dirty="0" smtClean="0"/>
              <a:t>Assessor/researcher role</a:t>
            </a:r>
          </a:p>
          <a:p>
            <a:pPr>
              <a:buNone/>
            </a:pPr>
            <a:r>
              <a:rPr lang="en-US" i="1" dirty="0" smtClean="0"/>
              <a:t>Educator</a:t>
            </a:r>
          </a:p>
          <a:p>
            <a:pPr>
              <a:buNone/>
            </a:pPr>
            <a:r>
              <a:rPr lang="en-US" i="1" dirty="0" smtClean="0"/>
              <a:t>Trainer/Manpower facilitators</a:t>
            </a:r>
          </a:p>
          <a:p>
            <a:pPr>
              <a:buNone/>
            </a:pPr>
            <a:r>
              <a:rPr lang="en-US" i="1" dirty="0" smtClean="0"/>
              <a:t>Manager/Administrator</a:t>
            </a:r>
          </a:p>
          <a:p>
            <a:pPr>
              <a:buNone/>
            </a:pPr>
            <a:r>
              <a:rPr lang="en-US" i="1" dirty="0" smtClean="0"/>
              <a:t>Domiciliary care</a:t>
            </a:r>
          </a:p>
          <a:p>
            <a:pPr>
              <a:buNone/>
            </a:pPr>
            <a:r>
              <a:rPr lang="en-US" i="1" dirty="0" smtClean="0"/>
              <a:t>Liaison role</a:t>
            </a:r>
          </a:p>
          <a:p>
            <a:pPr>
              <a:buNone/>
            </a:pPr>
            <a:r>
              <a:rPr lang="en-US" i="1" dirty="0" smtClean="0"/>
              <a:t>Preventive roles</a:t>
            </a:r>
          </a:p>
          <a:p>
            <a:pPr>
              <a:buNone/>
            </a:pPr>
            <a:r>
              <a:rPr lang="en-US" i="1" dirty="0" smtClean="0"/>
              <a:t>Other areas of community health psychiatric nursing are:</a:t>
            </a:r>
          </a:p>
          <a:p>
            <a:pPr>
              <a:buNone/>
            </a:pPr>
            <a:r>
              <a:rPr lang="en-US" dirty="0" smtClean="0"/>
              <a:t>• Social skills training</a:t>
            </a:r>
          </a:p>
          <a:p>
            <a:pPr>
              <a:buNone/>
            </a:pPr>
            <a:r>
              <a:rPr lang="en-US" dirty="0" smtClean="0"/>
              <a:t>• Anxiety management and relaxation</a:t>
            </a:r>
          </a:p>
          <a:p>
            <a:pPr>
              <a:buNone/>
            </a:pPr>
            <a:r>
              <a:rPr lang="en-US" dirty="0" smtClean="0"/>
              <a:t>• Assertive training</a:t>
            </a:r>
          </a:p>
          <a:p>
            <a:pPr>
              <a:buNone/>
            </a:pPr>
            <a:r>
              <a:rPr lang="en-US" dirty="0" smtClean="0"/>
              <a:t>• Bereavement counseling</a:t>
            </a:r>
          </a:p>
          <a:p>
            <a:pPr>
              <a:buNone/>
            </a:pPr>
            <a:r>
              <a:rPr lang="en-US" dirty="0" smtClean="0"/>
              <a:t>• Group meetings</a:t>
            </a:r>
          </a:p>
          <a:p>
            <a:pPr>
              <a:buNone/>
            </a:pPr>
            <a:r>
              <a:rPr lang="en-US" dirty="0" smtClean="0"/>
              <a:t>• Community out- reach work services</a:t>
            </a:r>
          </a:p>
          <a:p>
            <a:pPr>
              <a:buNone/>
            </a:pPr>
            <a:r>
              <a:rPr lang="en-US" dirty="0" smtClean="0"/>
              <a:t>• Child care services</a:t>
            </a:r>
          </a:p>
          <a:p>
            <a:pPr>
              <a:buNone/>
            </a:pPr>
            <a:r>
              <a:rPr lang="en-US" dirty="0" smtClean="0"/>
              <a:t>• Adult care and elderly care services</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172200"/>
          </a:xfrm>
        </p:spPr>
        <p:txBody>
          <a:bodyPr>
            <a:normAutofit fontScale="77500" lnSpcReduction="20000"/>
          </a:bodyPr>
          <a:lstStyle/>
          <a:p>
            <a:pPr algn="just">
              <a:buNone/>
            </a:pPr>
            <a:r>
              <a:rPr lang="en-US" b="1" dirty="0" smtClean="0"/>
              <a:t>Some Tips to be Kept in Mind When Working in the Community</a:t>
            </a:r>
          </a:p>
          <a:p>
            <a:pPr marL="514350" indent="-514350" algn="just">
              <a:buAutoNum type="arabicPeriod"/>
            </a:pPr>
            <a:r>
              <a:rPr lang="en-US" i="1" dirty="0" smtClean="0"/>
              <a:t>Identification of Patients in the Community</a:t>
            </a:r>
          </a:p>
          <a:p>
            <a:pPr algn="just">
              <a:buNone/>
            </a:pPr>
            <a:r>
              <a:rPr lang="en-US" i="1" dirty="0" smtClean="0"/>
              <a:t>2.Refer the patient immediately in the following Conditions</a:t>
            </a:r>
          </a:p>
          <a:p>
            <a:pPr algn="just">
              <a:buNone/>
            </a:pPr>
            <a:r>
              <a:rPr lang="en-US" dirty="0" smtClean="0"/>
              <a:t>3. </a:t>
            </a:r>
            <a:r>
              <a:rPr lang="en-US" i="1" dirty="0" smtClean="0"/>
              <a:t>Follow-up care with special emphasis on medication regimen, improvement made, and side effects, patient's occupational function</a:t>
            </a:r>
          </a:p>
          <a:p>
            <a:pPr algn="just">
              <a:buNone/>
            </a:pPr>
            <a:r>
              <a:rPr lang="en-US" i="1" dirty="0" smtClean="0"/>
              <a:t>4. Be prepared to answer certain common questions asked regarding mental illness.</a:t>
            </a:r>
          </a:p>
          <a:p>
            <a:pPr algn="just">
              <a:buNone/>
            </a:pPr>
            <a:r>
              <a:rPr lang="en-US" b="1" dirty="0" smtClean="0"/>
              <a:t>	Is mental illness hereditary?</a:t>
            </a:r>
          </a:p>
          <a:p>
            <a:pPr algn="just">
              <a:buNone/>
            </a:pPr>
            <a:r>
              <a:rPr lang="en-US" b="1" dirty="0" smtClean="0"/>
              <a:t>	 Is mental illness contagious?</a:t>
            </a:r>
          </a:p>
          <a:p>
            <a:pPr algn="just">
              <a:buNone/>
            </a:pPr>
            <a:r>
              <a:rPr lang="en-US" b="1" dirty="0" smtClean="0"/>
              <a:t>	Do ghosts, black magic, curse cause mental illness?</a:t>
            </a:r>
          </a:p>
          <a:p>
            <a:pPr algn="just">
              <a:buNone/>
            </a:pPr>
            <a:r>
              <a:rPr lang="en-US" b="1" dirty="0" smtClean="0"/>
              <a:t>	 Is mental illness treatable?</a:t>
            </a:r>
          </a:p>
          <a:p>
            <a:pPr algn="just">
              <a:buNone/>
            </a:pPr>
            <a:r>
              <a:rPr lang="en-US" b="1" dirty="0" smtClean="0"/>
              <a:t>	Can patients take up responsibilities after recovery?</a:t>
            </a:r>
          </a:p>
          <a:p>
            <a:pPr algn="just">
              <a:buNone/>
            </a:pPr>
            <a:r>
              <a:rPr lang="en-US" b="1" dirty="0" smtClean="0"/>
              <a:t>	 Can marriage cure mental illness?</a:t>
            </a:r>
          </a:p>
          <a:p>
            <a:pPr algn="just">
              <a:buNone/>
            </a:pPr>
            <a:r>
              <a:rPr lang="en-US" dirty="0" smtClean="0"/>
              <a:t>5. </a:t>
            </a:r>
            <a:r>
              <a:rPr lang="en-US" i="1" dirty="0" smtClean="0"/>
              <a:t>Remember</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noAutofit/>
          </a:bodyPr>
          <a:lstStyle/>
          <a:p>
            <a:r>
              <a:rPr lang="en-US" sz="3200" b="1" dirty="0" smtClean="0"/>
              <a:t>LEVELS OF PREVENTION AND ROLE OF A NURSE</a:t>
            </a:r>
            <a:endParaRPr lang="en-US" sz="3200" dirty="0"/>
          </a:p>
        </p:txBody>
      </p:sp>
      <p:sp>
        <p:nvSpPr>
          <p:cNvPr id="3" name="Content Placeholder 2"/>
          <p:cNvSpPr>
            <a:spLocks noGrp="1"/>
          </p:cNvSpPr>
          <p:nvPr>
            <p:ph idx="1"/>
          </p:nvPr>
        </p:nvSpPr>
        <p:spPr>
          <a:xfrm>
            <a:off x="457200" y="1066800"/>
            <a:ext cx="8229600" cy="5486400"/>
          </a:xfrm>
        </p:spPr>
        <p:txBody>
          <a:bodyPr>
            <a:normAutofit fontScale="85000" lnSpcReduction="20000"/>
          </a:bodyPr>
          <a:lstStyle/>
          <a:p>
            <a:pPr>
              <a:buNone/>
            </a:pPr>
            <a:r>
              <a:rPr lang="en-US" b="1" dirty="0" smtClean="0"/>
              <a:t>Primary Prevention</a:t>
            </a:r>
          </a:p>
          <a:p>
            <a:pPr algn="just">
              <a:buNone/>
            </a:pPr>
            <a:r>
              <a:rPr lang="en-US" dirty="0" smtClean="0"/>
              <a:t>	Primary prevention seeks to prevent the occurrence of mental disorders by strengthening individual, family and group coping abilities.</a:t>
            </a:r>
          </a:p>
          <a:p>
            <a:pPr>
              <a:buNone/>
            </a:pPr>
            <a:r>
              <a:rPr lang="en-US" i="1" dirty="0" smtClean="0"/>
              <a:t>Role of a Nurse in Primary Prevention</a:t>
            </a:r>
          </a:p>
          <a:p>
            <a:pPr>
              <a:buNone/>
            </a:pPr>
            <a:r>
              <a:rPr lang="en-US" dirty="0" smtClean="0"/>
              <a:t>1.Individual centered intervention</a:t>
            </a:r>
          </a:p>
          <a:p>
            <a:pPr>
              <a:buNone/>
            </a:pPr>
            <a:r>
              <a:rPr lang="en-US" dirty="0" smtClean="0"/>
              <a:t>2. Interventions oriented to the child in the school</a:t>
            </a:r>
          </a:p>
          <a:p>
            <a:pPr>
              <a:buNone/>
            </a:pPr>
            <a:r>
              <a:rPr lang="en-US" dirty="0" smtClean="0"/>
              <a:t>3. Family centered interventions to ensure harmonious relationship</a:t>
            </a:r>
          </a:p>
          <a:p>
            <a:pPr>
              <a:buNone/>
            </a:pPr>
            <a:r>
              <a:rPr lang="en-US" dirty="0" smtClean="0"/>
              <a:t>4. Interventions oriented to keep families intact</a:t>
            </a:r>
          </a:p>
          <a:p>
            <a:pPr>
              <a:buNone/>
            </a:pPr>
            <a:r>
              <a:rPr lang="en-US" dirty="0" smtClean="0"/>
              <a:t>5. Interventions for families in crisis</a:t>
            </a:r>
          </a:p>
          <a:p>
            <a:pPr>
              <a:buNone/>
            </a:pPr>
            <a:r>
              <a:rPr lang="en-US" dirty="0" smtClean="0"/>
              <a:t>6. Mental health education</a:t>
            </a:r>
          </a:p>
          <a:p>
            <a:pPr>
              <a:buNone/>
            </a:pPr>
            <a:r>
              <a:rPr lang="en-US" dirty="0" smtClean="0"/>
              <a:t>7. Society-centered preventive measures</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fontScale="92500" lnSpcReduction="20000"/>
          </a:bodyPr>
          <a:lstStyle/>
          <a:p>
            <a:pPr>
              <a:buNone/>
            </a:pPr>
            <a:r>
              <a:rPr lang="en-US" b="1" dirty="0" smtClean="0"/>
              <a:t>Secondary Prevention</a:t>
            </a:r>
          </a:p>
          <a:p>
            <a:pPr algn="just">
              <a:buNone/>
            </a:pPr>
            <a:r>
              <a:rPr lang="en-US" dirty="0" smtClean="0"/>
              <a:t>	Secondary prevention targets people who show early symptoms of mental health disruption but regain </a:t>
            </a:r>
            <a:r>
              <a:rPr lang="en-US" dirty="0" err="1" smtClean="0"/>
              <a:t>premorbid</a:t>
            </a:r>
            <a:r>
              <a:rPr lang="en-US" dirty="0" smtClean="0"/>
              <a:t> level of functioning through aggressive treatment.</a:t>
            </a:r>
          </a:p>
          <a:p>
            <a:pPr algn="just">
              <a:buNone/>
            </a:pPr>
            <a:r>
              <a:rPr lang="en-US" i="1" dirty="0" smtClean="0"/>
              <a:t>Role of a Nurse in Secondary Prevention</a:t>
            </a:r>
          </a:p>
          <a:p>
            <a:pPr>
              <a:buNone/>
            </a:pPr>
            <a:r>
              <a:rPr lang="en-US" dirty="0" smtClean="0"/>
              <a:t>• Early diagnosis and case finding</a:t>
            </a:r>
          </a:p>
          <a:p>
            <a:r>
              <a:rPr lang="en-US" dirty="0" smtClean="0"/>
              <a:t>Early reference</a:t>
            </a:r>
          </a:p>
          <a:p>
            <a:r>
              <a:rPr lang="en-US" dirty="0" smtClean="0"/>
              <a:t>Screening programs</a:t>
            </a:r>
          </a:p>
          <a:p>
            <a:r>
              <a:rPr lang="en-US" dirty="0" smtClean="0"/>
              <a:t>Early and effective treatment for patient, and if necessary, to family members as relevant</a:t>
            </a:r>
          </a:p>
          <a:p>
            <a:pPr>
              <a:buNone/>
            </a:pPr>
            <a:r>
              <a:rPr lang="en-US" dirty="0" smtClean="0"/>
              <a:t>• Training of health personnel</a:t>
            </a:r>
          </a:p>
          <a:p>
            <a:r>
              <a:rPr lang="en-US" dirty="0" smtClean="0"/>
              <a:t>Consultation services</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fontScale="70000" lnSpcReduction="20000"/>
          </a:bodyPr>
          <a:lstStyle/>
          <a:p>
            <a:pPr algn="just">
              <a:buNone/>
            </a:pPr>
            <a:r>
              <a:rPr lang="en-US" b="1" dirty="0" smtClean="0"/>
              <a:t>Tertiary Prevention</a:t>
            </a:r>
          </a:p>
          <a:p>
            <a:pPr algn="just">
              <a:buNone/>
            </a:pPr>
            <a:r>
              <a:rPr lang="en-US" dirty="0" smtClean="0"/>
              <a:t>	Tertiary prevention targets those with mental illness and helps to reduce the severity, discomfort and disability associated with their illness. In these terms community mental health nurses play a vital role in monitoring the progress of discharged patients in halfway homes, houses etc., especially with regard to their medication regimen, coordination of care etc.</a:t>
            </a:r>
          </a:p>
          <a:p>
            <a:pPr algn="just">
              <a:buNone/>
            </a:pPr>
            <a:r>
              <a:rPr lang="en-US" i="1" dirty="0" smtClean="0"/>
              <a:t>Role of a Nurse in Tertiary Prevention</a:t>
            </a:r>
          </a:p>
          <a:p>
            <a:pPr algn="just">
              <a:buNone/>
            </a:pPr>
            <a:r>
              <a:rPr lang="en-US" dirty="0" smtClean="0"/>
              <a:t>• Family members should be involved actively in the treatment program so that effective follow-up can be ensured.</a:t>
            </a:r>
          </a:p>
          <a:p>
            <a:pPr algn="just">
              <a:buNone/>
            </a:pPr>
            <a:r>
              <a:rPr lang="en-US" dirty="0" smtClean="0"/>
              <a:t>• Occupational and recreational activities should be organized in the hospital so that idling is prevented.</a:t>
            </a:r>
          </a:p>
          <a:p>
            <a:pPr algn="just">
              <a:buNone/>
            </a:pPr>
            <a:r>
              <a:rPr lang="en-US" dirty="0" smtClean="0"/>
              <a:t>• Community based programs can be launched through meeting with the family members when the need for discharge from the hospital should be emphasized.</a:t>
            </a:r>
          </a:p>
          <a:p>
            <a:pPr algn="just">
              <a:buNone/>
            </a:pPr>
            <a:r>
              <a:rPr lang="en-US" dirty="0" smtClean="0"/>
              <a:t>• There are a wide range of services that need to be provided to patients as part of the tertiary prevention program</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PSYCHIATRIC REHABILITATION</a:t>
            </a:r>
            <a:endParaRPr lang="en-US" dirty="0"/>
          </a:p>
        </p:txBody>
      </p:sp>
      <p:sp>
        <p:nvSpPr>
          <p:cNvPr id="3" name="Content Placeholder 2"/>
          <p:cNvSpPr>
            <a:spLocks noGrp="1"/>
          </p:cNvSpPr>
          <p:nvPr>
            <p:ph idx="1"/>
          </p:nvPr>
        </p:nvSpPr>
        <p:spPr>
          <a:xfrm>
            <a:off x="457200" y="1219200"/>
            <a:ext cx="8229600" cy="5638800"/>
          </a:xfrm>
        </p:spPr>
        <p:txBody>
          <a:bodyPr>
            <a:normAutofit fontScale="70000" lnSpcReduction="20000"/>
          </a:bodyPr>
          <a:lstStyle/>
          <a:p>
            <a:pPr algn="just">
              <a:buNone/>
            </a:pPr>
            <a:r>
              <a:rPr lang="en-US" dirty="0" smtClean="0"/>
              <a:t>	Rehabilitation is the process of enabling the individual to return to his highest possible level of functioning. It is an important component of the community mental health program, and is undertaken at the level of tertiary prevention.</a:t>
            </a:r>
          </a:p>
          <a:p>
            <a:pPr algn="just">
              <a:buNone/>
            </a:pPr>
            <a:r>
              <a:rPr lang="en-US" b="1" dirty="0" smtClean="0"/>
              <a:t>Definition</a:t>
            </a:r>
          </a:p>
          <a:p>
            <a:pPr algn="just">
              <a:buNone/>
            </a:pPr>
            <a:r>
              <a:rPr lang="en-US" dirty="0" smtClean="0"/>
              <a:t>	Rehabilitation is " an attempt to provide the best possible community role which will enable the patient to achieve the maximum range of activity, interest and of which he is capable".</a:t>
            </a:r>
          </a:p>
          <a:p>
            <a:pPr algn="just">
              <a:buNone/>
            </a:pPr>
            <a:r>
              <a:rPr lang="en-US" dirty="0" smtClean="0"/>
              <a:t>						-Maxwell Jones [1952]</a:t>
            </a:r>
          </a:p>
          <a:p>
            <a:pPr>
              <a:buNone/>
            </a:pPr>
            <a:r>
              <a:rPr lang="en-US" dirty="0" smtClean="0"/>
              <a:t>The following disorders are indicated commonly for rehabilitation:</a:t>
            </a:r>
          </a:p>
          <a:p>
            <a:pPr>
              <a:buNone/>
            </a:pPr>
            <a:r>
              <a:rPr lang="en-US" dirty="0" smtClean="0"/>
              <a:t>• Chronic schizophrenia</a:t>
            </a:r>
          </a:p>
          <a:p>
            <a:pPr>
              <a:buNone/>
            </a:pPr>
            <a:r>
              <a:rPr lang="en-US" dirty="0" smtClean="0"/>
              <a:t>• Chronic organic mental disorders</a:t>
            </a:r>
          </a:p>
          <a:p>
            <a:pPr>
              <a:buNone/>
            </a:pPr>
            <a:r>
              <a:rPr lang="en-US" dirty="0" smtClean="0"/>
              <a:t>• Mental retardation</a:t>
            </a:r>
          </a:p>
          <a:p>
            <a:pPr>
              <a:buNone/>
            </a:pPr>
            <a:r>
              <a:rPr lang="en-US" dirty="0" smtClean="0"/>
              <a:t>• Alcohol and drug dependence</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867400"/>
          </a:xfrm>
        </p:spPr>
        <p:txBody>
          <a:bodyPr>
            <a:normAutofit fontScale="85000" lnSpcReduction="20000"/>
          </a:bodyPr>
          <a:lstStyle/>
          <a:p>
            <a:pPr algn="just">
              <a:buNone/>
            </a:pPr>
            <a:r>
              <a:rPr lang="en-US" b="1" dirty="0" smtClean="0"/>
              <a:t>Principles of Rehabilitation</a:t>
            </a:r>
          </a:p>
          <a:p>
            <a:pPr algn="just">
              <a:buNone/>
            </a:pPr>
            <a:r>
              <a:rPr lang="en-US" dirty="0" smtClean="0"/>
              <a:t>• Increasing independence would be the first step in rehabilitation process.</a:t>
            </a:r>
          </a:p>
          <a:p>
            <a:pPr algn="just">
              <a:buNone/>
            </a:pPr>
            <a:r>
              <a:rPr lang="en-US" dirty="0" smtClean="0"/>
              <a:t>• Primary focus is on improvement of capabilities and competence of clients with psychiatric problems.</a:t>
            </a:r>
          </a:p>
          <a:p>
            <a:pPr algn="just">
              <a:buNone/>
            </a:pPr>
            <a:r>
              <a:rPr lang="en-US" dirty="0" smtClean="0"/>
              <a:t>• Maximum use must be made of residual capacities.</a:t>
            </a:r>
          </a:p>
          <a:p>
            <a:pPr algn="just">
              <a:buNone/>
            </a:pPr>
            <a:r>
              <a:rPr lang="en-US" dirty="0" smtClean="0"/>
              <a:t>• Patient's active participation is very essential.</a:t>
            </a:r>
          </a:p>
          <a:p>
            <a:pPr algn="just">
              <a:buNone/>
            </a:pPr>
            <a:r>
              <a:rPr lang="en-US" dirty="0" smtClean="0"/>
              <a:t>• Skill development, therapeutic environment are fundamental interventions for a successful rehabilitation process.</a:t>
            </a:r>
          </a:p>
          <a:p>
            <a:pPr>
              <a:buNone/>
            </a:pPr>
            <a:r>
              <a:rPr lang="en-US" b="1" dirty="0" smtClean="0"/>
              <a:t>Psychiatric Rehabilitation Approaches</a:t>
            </a:r>
          </a:p>
          <a:p>
            <a:pPr>
              <a:buNone/>
            </a:pPr>
            <a:r>
              <a:rPr lang="en-US" dirty="0" smtClean="0"/>
              <a:t>	a. </a:t>
            </a:r>
            <a:r>
              <a:rPr lang="en-US" dirty="0" err="1" smtClean="0"/>
              <a:t>Psychoeducation</a:t>
            </a:r>
            <a:endParaRPr lang="en-US" dirty="0" smtClean="0"/>
          </a:p>
          <a:p>
            <a:pPr>
              <a:buNone/>
            </a:pPr>
            <a:r>
              <a:rPr lang="en-US" dirty="0" smtClean="0"/>
              <a:t>	b. Working with families</a:t>
            </a:r>
          </a:p>
          <a:p>
            <a:pPr>
              <a:buNone/>
            </a:pPr>
            <a:r>
              <a:rPr lang="en-US" dirty="0" smtClean="0"/>
              <a:t>	c. Group therapy</a:t>
            </a:r>
          </a:p>
          <a:p>
            <a:pPr>
              <a:buNone/>
            </a:pPr>
            <a:r>
              <a:rPr lang="en-US" dirty="0" smtClean="0"/>
              <a:t>	d. Social skills training</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fontScale="85000" lnSpcReduction="20000"/>
          </a:bodyPr>
          <a:lstStyle/>
          <a:p>
            <a:pPr>
              <a:buNone/>
            </a:pPr>
            <a:r>
              <a:rPr lang="en-US" b="1" dirty="0" smtClean="0"/>
              <a:t>Rehabilitation Team</a:t>
            </a:r>
          </a:p>
          <a:p>
            <a:r>
              <a:rPr lang="en-US" dirty="0" smtClean="0"/>
              <a:t>Psychiatrist</a:t>
            </a:r>
          </a:p>
          <a:p>
            <a:r>
              <a:rPr lang="en-US" dirty="0" smtClean="0"/>
              <a:t>clinical psychologist,</a:t>
            </a:r>
          </a:p>
          <a:p>
            <a:r>
              <a:rPr lang="en-US" dirty="0" smtClean="0"/>
              <a:t>psychiatric social worker</a:t>
            </a:r>
          </a:p>
          <a:p>
            <a:r>
              <a:rPr lang="en-US" dirty="0" smtClean="0"/>
              <a:t> psychiatric nurse</a:t>
            </a:r>
          </a:p>
          <a:p>
            <a:r>
              <a:rPr lang="en-US" dirty="0" smtClean="0"/>
              <a:t>occupational therapist </a:t>
            </a:r>
          </a:p>
          <a:p>
            <a:r>
              <a:rPr lang="en-US" dirty="0" smtClean="0"/>
              <a:t>Recreational therapist, counselor </a:t>
            </a:r>
          </a:p>
          <a:p>
            <a:r>
              <a:rPr lang="en-US" dirty="0" smtClean="0"/>
              <a:t>other mental health paraprofessionals</a:t>
            </a:r>
          </a:p>
          <a:p>
            <a:pPr>
              <a:buNone/>
            </a:pPr>
            <a:r>
              <a:rPr lang="en-US" b="1" dirty="0" smtClean="0"/>
              <a:t>Steps in Psychiatric Rehabilitation</a:t>
            </a:r>
          </a:p>
          <a:p>
            <a:pPr>
              <a:buNone/>
            </a:pPr>
            <a:r>
              <a:rPr lang="en-US" b="1" dirty="0" smtClean="0"/>
              <a:t>	</a:t>
            </a:r>
            <a:r>
              <a:rPr lang="en-US" dirty="0" smtClean="0"/>
              <a:t>a. </a:t>
            </a:r>
            <a:r>
              <a:rPr lang="en-US" i="1" dirty="0" smtClean="0"/>
              <a:t>Reduction of impairments</a:t>
            </a:r>
          </a:p>
          <a:p>
            <a:pPr>
              <a:buNone/>
            </a:pPr>
            <a:r>
              <a:rPr lang="en-US" i="1" dirty="0" smtClean="0"/>
              <a:t>	</a:t>
            </a:r>
            <a:r>
              <a:rPr lang="en-US" dirty="0" smtClean="0"/>
              <a:t>b. </a:t>
            </a:r>
            <a:r>
              <a:rPr lang="en-US" i="1" dirty="0" smtClean="0"/>
              <a:t>Remediation of disabilities through skill training</a:t>
            </a:r>
          </a:p>
          <a:p>
            <a:pPr>
              <a:buNone/>
            </a:pPr>
            <a:r>
              <a:rPr lang="en-US" i="1" dirty="0" smtClean="0"/>
              <a:t>	</a:t>
            </a:r>
            <a:r>
              <a:rPr lang="en-US" dirty="0" smtClean="0"/>
              <a:t>c. </a:t>
            </a:r>
            <a:r>
              <a:rPr lang="en-US" i="1" dirty="0" smtClean="0"/>
              <a:t>Remediating disabilities through supportive interventions</a:t>
            </a:r>
          </a:p>
          <a:p>
            <a:pPr>
              <a:buNone/>
            </a:pPr>
            <a:r>
              <a:rPr lang="en-US" i="1" dirty="0" smtClean="0"/>
              <a:t>	</a:t>
            </a:r>
            <a:r>
              <a:rPr lang="en-US" dirty="0" smtClean="0"/>
              <a:t>d. </a:t>
            </a:r>
            <a:r>
              <a:rPr lang="en-US" i="1" smtClean="0"/>
              <a:t>Remediation of handicaps</a:t>
            </a: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400800"/>
          </a:xfrm>
        </p:spPr>
        <p:txBody>
          <a:bodyPr>
            <a:normAutofit fontScale="70000" lnSpcReduction="20000"/>
          </a:bodyPr>
          <a:lstStyle/>
          <a:p>
            <a:pPr algn="just">
              <a:buNone/>
            </a:pPr>
            <a:r>
              <a:rPr lang="en-US" b="1" dirty="0" smtClean="0"/>
              <a:t>Role of a Nurse in Psychiatric </a:t>
            </a:r>
            <a:r>
              <a:rPr lang="en-US" b="1" dirty="0" smtClean="0"/>
              <a:t>Rehabilitation</a:t>
            </a:r>
          </a:p>
          <a:p>
            <a:pPr algn="just">
              <a:buNone/>
            </a:pPr>
            <a:r>
              <a:rPr lang="en-US" b="1" dirty="0" smtClean="0"/>
              <a:t>Assessment</a:t>
            </a:r>
          </a:p>
          <a:p>
            <a:pPr algn="just">
              <a:buNone/>
            </a:pPr>
            <a:r>
              <a:rPr lang="en-US" i="1" dirty="0" smtClean="0"/>
              <a:t>Assessment of the Individual</a:t>
            </a:r>
          </a:p>
          <a:p>
            <a:pPr algn="just">
              <a:buNone/>
            </a:pPr>
            <a:r>
              <a:rPr lang="en-US" dirty="0" smtClean="0"/>
              <a:t>The nurse should assess the individual in </a:t>
            </a:r>
            <a:r>
              <a:rPr lang="en-US" dirty="0" smtClean="0"/>
              <a:t>the  areas of symptoms </a:t>
            </a:r>
            <a:r>
              <a:rPr lang="en-US" dirty="0" smtClean="0"/>
              <a:t>present, </a:t>
            </a:r>
            <a:r>
              <a:rPr lang="en-US" dirty="0" smtClean="0"/>
              <a:t>motivation, strengths,</a:t>
            </a:r>
            <a:r>
              <a:rPr lang="en-US" dirty="0" smtClean="0"/>
              <a:t> interpersonal skills</a:t>
            </a:r>
            <a:r>
              <a:rPr lang="en-US" dirty="0" smtClean="0"/>
              <a:t>, self-esteem, activities </a:t>
            </a:r>
            <a:r>
              <a:rPr lang="en-US" dirty="0" smtClean="0"/>
              <a:t>of </a:t>
            </a:r>
            <a:r>
              <a:rPr lang="en-US" dirty="0" smtClean="0"/>
              <a:t>daily living </a:t>
            </a:r>
            <a:r>
              <a:rPr lang="en-US" dirty="0" smtClean="0"/>
              <a:t>and drug compliance.</a:t>
            </a:r>
          </a:p>
          <a:p>
            <a:pPr algn="just">
              <a:buNone/>
            </a:pPr>
            <a:r>
              <a:rPr lang="en-US" i="1" dirty="0" smtClean="0"/>
              <a:t>Assessment of Family</a:t>
            </a:r>
          </a:p>
          <a:p>
            <a:pPr algn="just">
              <a:buNone/>
            </a:pPr>
            <a:r>
              <a:rPr lang="en-US" dirty="0" smtClean="0"/>
              <a:t>Components of family assessment:</a:t>
            </a:r>
          </a:p>
          <a:p>
            <a:pPr algn="just">
              <a:buNone/>
            </a:pPr>
            <a:r>
              <a:rPr lang="en-US" dirty="0" smtClean="0"/>
              <a:t>• Family structure including </a:t>
            </a:r>
            <a:r>
              <a:rPr lang="en-US" dirty="0" smtClean="0"/>
              <a:t>developmental stages</a:t>
            </a:r>
            <a:r>
              <a:rPr lang="en-US" dirty="0" smtClean="0"/>
              <a:t>, roles, responsibilities, norms </a:t>
            </a:r>
            <a:r>
              <a:rPr lang="en-US" dirty="0" smtClean="0"/>
              <a:t>and values</a:t>
            </a:r>
            <a:r>
              <a:rPr lang="en-US" dirty="0" smtClean="0"/>
              <a:t>.</a:t>
            </a:r>
          </a:p>
          <a:p>
            <a:pPr algn="just">
              <a:buNone/>
            </a:pPr>
            <a:r>
              <a:rPr lang="en-US" dirty="0" smtClean="0"/>
              <a:t>• Family attitudes towards the mentally </a:t>
            </a:r>
            <a:r>
              <a:rPr lang="en-US" dirty="0" smtClean="0"/>
              <a:t>ill member</a:t>
            </a:r>
            <a:r>
              <a:rPr lang="en-US" dirty="0" smtClean="0"/>
              <a:t>.</a:t>
            </a:r>
          </a:p>
          <a:p>
            <a:pPr algn="just">
              <a:buNone/>
            </a:pPr>
            <a:r>
              <a:rPr lang="en-US" dirty="0" smtClean="0"/>
              <a:t>• Emotional climate of the family.</a:t>
            </a:r>
          </a:p>
          <a:p>
            <a:pPr algn="just">
              <a:buNone/>
            </a:pPr>
            <a:r>
              <a:rPr lang="en-US" dirty="0" smtClean="0"/>
              <a:t>• Social support available to the family.</a:t>
            </a:r>
          </a:p>
          <a:p>
            <a:pPr algn="just">
              <a:buNone/>
            </a:pPr>
            <a:r>
              <a:rPr lang="en-US" dirty="0" smtClean="0"/>
              <a:t>• Past family experiences with mental </a:t>
            </a:r>
            <a:r>
              <a:rPr lang="en-US" dirty="0" smtClean="0"/>
              <a:t>health services</a:t>
            </a:r>
            <a:r>
              <a:rPr lang="en-US" dirty="0" smtClean="0"/>
              <a:t>.</a:t>
            </a:r>
          </a:p>
          <a:p>
            <a:pPr algn="just">
              <a:buNone/>
            </a:pPr>
            <a:r>
              <a:rPr lang="en-US" dirty="0" smtClean="0"/>
              <a:t>• The family's understanding of the </a:t>
            </a:r>
            <a:r>
              <a:rPr lang="en-US" dirty="0" smtClean="0"/>
              <a:t>patient's problems </a:t>
            </a:r>
            <a:r>
              <a:rPr lang="en-US" dirty="0" smtClean="0"/>
              <a:t>and the plan of care.</a:t>
            </a:r>
          </a:p>
          <a:p>
            <a:pPr algn="just">
              <a:buNone/>
            </a:pPr>
            <a:r>
              <a:rPr lang="en-US" i="1" dirty="0" smtClean="0"/>
              <a:t>Assessment of Community</a:t>
            </a:r>
          </a:p>
          <a:p>
            <a:pPr algn="just">
              <a:buNone/>
            </a:pPr>
            <a:r>
              <a:rPr lang="en-US" dirty="0" smtClean="0"/>
              <a:t>	It </a:t>
            </a:r>
            <a:r>
              <a:rPr lang="en-US" dirty="0" smtClean="0"/>
              <a:t>includes assessment </a:t>
            </a:r>
            <a:r>
              <a:rPr lang="en-US" dirty="0" smtClean="0"/>
              <a:t>of community agencies that provide </a:t>
            </a:r>
            <a:r>
              <a:rPr lang="en-US" dirty="0" smtClean="0"/>
              <a:t>services to people who have </a:t>
            </a:r>
            <a:r>
              <a:rPr lang="en-US" dirty="0" smtClean="0"/>
              <a:t>mental illnesses</a:t>
            </a:r>
            <a:r>
              <a:rPr lang="en-US" dirty="0" smtClean="0"/>
              <a:t>, assessment of attitudes of the </a:t>
            </a:r>
            <a:r>
              <a:rPr lang="en-US" dirty="0" smtClean="0"/>
              <a:t>people towards </a:t>
            </a:r>
            <a:r>
              <a:rPr lang="en-US" dirty="0" smtClean="0"/>
              <a:t>the mentally ill, etc.</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629400"/>
          </a:xfrm>
        </p:spPr>
        <p:txBody>
          <a:bodyPr>
            <a:normAutofit fontScale="70000" lnSpcReduction="20000"/>
          </a:bodyPr>
          <a:lstStyle/>
          <a:p>
            <a:pPr algn="just">
              <a:buNone/>
            </a:pPr>
            <a:r>
              <a:rPr lang="en-US" b="1" dirty="0" smtClean="0"/>
              <a:t>Planning and </a:t>
            </a:r>
            <a:r>
              <a:rPr lang="en-US" b="1" dirty="0" smtClean="0"/>
              <a:t>Implementation</a:t>
            </a:r>
          </a:p>
          <a:p>
            <a:pPr algn="just">
              <a:buNone/>
            </a:pPr>
            <a:r>
              <a:rPr lang="en-US" i="1" dirty="0" smtClean="0"/>
              <a:t>Individual Interventions</a:t>
            </a:r>
            <a:endParaRPr lang="en-US" i="1" dirty="0" smtClean="0"/>
          </a:p>
          <a:p>
            <a:pPr algn="just">
              <a:buNone/>
            </a:pPr>
            <a:r>
              <a:rPr lang="en-US" dirty="0" smtClean="0"/>
              <a:t>	Hospital </a:t>
            </a:r>
            <a:r>
              <a:rPr lang="en-US" dirty="0" smtClean="0"/>
              <a:t>rehabilitation (Inpatient rehabilitation</a:t>
            </a:r>
            <a:r>
              <a:rPr lang="en-US" dirty="0" smtClean="0"/>
              <a:t>): This </a:t>
            </a:r>
            <a:r>
              <a:rPr lang="en-US" dirty="0" smtClean="0"/>
              <a:t>involves therapeutic community, </a:t>
            </a:r>
            <a:r>
              <a:rPr lang="en-US" dirty="0" smtClean="0"/>
              <a:t>recreational therapy</a:t>
            </a:r>
            <a:r>
              <a:rPr lang="en-US" dirty="0" smtClean="0"/>
              <a:t>, social skills training and </a:t>
            </a:r>
            <a:r>
              <a:rPr lang="en-US" dirty="0" smtClean="0"/>
              <a:t>training in </a:t>
            </a:r>
            <a:r>
              <a:rPr lang="en-US" dirty="0" smtClean="0"/>
              <a:t>basic living skills.</a:t>
            </a:r>
          </a:p>
          <a:p>
            <a:pPr algn="just">
              <a:buNone/>
            </a:pPr>
            <a:r>
              <a:rPr lang="en-US" dirty="0" smtClean="0"/>
              <a:t>	Community </a:t>
            </a:r>
            <a:r>
              <a:rPr lang="en-US" dirty="0" smtClean="0"/>
              <a:t>rehabilitation</a:t>
            </a:r>
            <a:r>
              <a:rPr lang="en-US" dirty="0" smtClean="0"/>
              <a:t>: Providing </a:t>
            </a:r>
            <a:r>
              <a:rPr lang="en-US" dirty="0" smtClean="0"/>
              <a:t>care </a:t>
            </a:r>
            <a:r>
              <a:rPr lang="en-US" dirty="0" smtClean="0"/>
              <a:t>in community settings </a:t>
            </a:r>
            <a:r>
              <a:rPr lang="en-US" dirty="0" smtClean="0"/>
              <a:t>(Homes, residential care </a:t>
            </a:r>
            <a:r>
              <a:rPr lang="en-US" dirty="0" smtClean="0"/>
              <a:t>settings foster </a:t>
            </a:r>
            <a:r>
              <a:rPr lang="en-US" dirty="0" smtClean="0"/>
              <a:t>homes etc).</a:t>
            </a:r>
          </a:p>
          <a:p>
            <a:pPr algn="just">
              <a:buNone/>
            </a:pPr>
            <a:r>
              <a:rPr lang="en-US" i="1" dirty="0" smtClean="0"/>
              <a:t>Family Interventions</a:t>
            </a:r>
          </a:p>
          <a:p>
            <a:pPr algn="just">
              <a:buNone/>
            </a:pPr>
            <a:r>
              <a:rPr lang="en-US" dirty="0" smtClean="0"/>
              <a:t>• Health education to family members </a:t>
            </a:r>
            <a:r>
              <a:rPr lang="en-US" dirty="0" smtClean="0"/>
              <a:t>regarding the </a:t>
            </a:r>
            <a:r>
              <a:rPr lang="en-US" dirty="0" smtClean="0"/>
              <a:t>disease process, available </a:t>
            </a:r>
            <a:r>
              <a:rPr lang="en-US" dirty="0" smtClean="0"/>
              <a:t>resources, communication </a:t>
            </a:r>
            <a:r>
              <a:rPr lang="en-US" dirty="0" smtClean="0"/>
              <a:t>skills and problem </a:t>
            </a:r>
            <a:r>
              <a:rPr lang="en-US" dirty="0" smtClean="0"/>
              <a:t>solving techniques</a:t>
            </a:r>
            <a:r>
              <a:rPr lang="en-US" dirty="0" smtClean="0"/>
              <a:t>.</a:t>
            </a:r>
          </a:p>
          <a:p>
            <a:pPr algn="just">
              <a:buNone/>
            </a:pPr>
            <a:r>
              <a:rPr lang="en-US" dirty="0" smtClean="0"/>
              <a:t>• Motivating the family members to </a:t>
            </a:r>
            <a:r>
              <a:rPr lang="en-US" dirty="0" smtClean="0"/>
              <a:t>provide proper </a:t>
            </a:r>
            <a:r>
              <a:rPr lang="en-US" dirty="0" smtClean="0"/>
              <a:t>care to the patient.</a:t>
            </a:r>
          </a:p>
          <a:p>
            <a:pPr algn="just">
              <a:buNone/>
            </a:pPr>
            <a:r>
              <a:rPr lang="en-US" dirty="0" smtClean="0"/>
              <a:t>• Group therapy and support to </a:t>
            </a:r>
            <a:r>
              <a:rPr lang="en-US" dirty="0" smtClean="0"/>
              <a:t>family members through </a:t>
            </a:r>
            <a:r>
              <a:rPr lang="en-US" dirty="0" smtClean="0"/>
              <a:t>self-help groups; nurses </a:t>
            </a:r>
            <a:r>
              <a:rPr lang="en-US" dirty="0" smtClean="0"/>
              <a:t>are in a favorable </a:t>
            </a:r>
            <a:r>
              <a:rPr lang="en-US" dirty="0" smtClean="0"/>
              <a:t>position to help families cope </a:t>
            </a:r>
            <a:r>
              <a:rPr lang="en-US" dirty="0" smtClean="0"/>
              <a:t>with stress </a:t>
            </a:r>
            <a:r>
              <a:rPr lang="en-US" dirty="0" smtClean="0"/>
              <a:t>and adapt to changes in the </a:t>
            </a:r>
            <a:r>
              <a:rPr lang="en-US" dirty="0" smtClean="0"/>
              <a:t>family structure</a:t>
            </a:r>
            <a:r>
              <a:rPr lang="en-US" dirty="0" smtClean="0"/>
              <a:t>.</a:t>
            </a:r>
          </a:p>
          <a:p>
            <a:pPr algn="just">
              <a:buNone/>
            </a:pPr>
            <a:r>
              <a:rPr lang="en-US" i="1" dirty="0" smtClean="0"/>
              <a:t>Community Interventions</a:t>
            </a:r>
          </a:p>
          <a:p>
            <a:pPr algn="just">
              <a:buNone/>
            </a:pPr>
            <a:r>
              <a:rPr lang="en-US" dirty="0" smtClean="0"/>
              <a:t>	There </a:t>
            </a:r>
            <a:r>
              <a:rPr lang="en-US" dirty="0" smtClean="0"/>
              <a:t>are several ways that nurses can </a:t>
            </a:r>
            <a:r>
              <a:rPr lang="en-US" dirty="0" smtClean="0"/>
              <a:t>intervene in </a:t>
            </a:r>
            <a:r>
              <a:rPr lang="en-US" dirty="0" smtClean="0"/>
              <a:t>the community tertiary prevention </a:t>
            </a:r>
            <a:r>
              <a:rPr lang="en-US" dirty="0" smtClean="0"/>
              <a:t>programs. Among </a:t>
            </a:r>
            <a:r>
              <a:rPr lang="en-US" dirty="0" smtClean="0"/>
              <a:t>these are health education to the </a:t>
            </a:r>
            <a:r>
              <a:rPr lang="en-US" dirty="0" smtClean="0"/>
              <a:t>public, training </a:t>
            </a:r>
            <a:r>
              <a:rPr lang="en-US" dirty="0" smtClean="0"/>
              <a:t>to school teachers, village leaders </a:t>
            </a:r>
            <a:r>
              <a:rPr lang="en-US" dirty="0" smtClean="0"/>
              <a:t>and paraprofessionals </a:t>
            </a:r>
            <a:r>
              <a:rPr lang="en-US" dirty="0" smtClean="0"/>
              <a:t>in the rehabilitation </a:t>
            </a:r>
            <a:r>
              <a:rPr lang="en-US" dirty="0" smtClean="0"/>
              <a:t>of mentally ill </a:t>
            </a:r>
            <a:r>
              <a:rPr lang="en-US" dirty="0" smtClean="0"/>
              <a:t>people.</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019800"/>
          </a:xfrm>
        </p:spPr>
        <p:txBody>
          <a:bodyPr>
            <a:normAutofit fontScale="70000" lnSpcReduction="20000"/>
          </a:bodyPr>
          <a:lstStyle/>
          <a:p>
            <a:pPr algn="just">
              <a:buNone/>
            </a:pPr>
            <a:r>
              <a:rPr lang="en-US" b="1" dirty="0" smtClean="0"/>
              <a:t>Vocational Rehabilitation</a:t>
            </a:r>
          </a:p>
          <a:p>
            <a:pPr algn="just">
              <a:buNone/>
            </a:pPr>
            <a:r>
              <a:rPr lang="en-US" dirty="0" smtClean="0"/>
              <a:t>Vocational rehabilitation is a part of continuous and coordinated process of rehabilitation which involves the provision of those vocational services (e.g. vocational guidance, vocational training and selective placement) designed to enable a disabled person secure and retain suitable employment.</a:t>
            </a:r>
          </a:p>
          <a:p>
            <a:pPr algn="just">
              <a:buNone/>
            </a:pPr>
            <a:r>
              <a:rPr lang="en-US" i="1" dirty="0" smtClean="0"/>
              <a:t>Main Vocational Rehabilitation Centers in India</a:t>
            </a:r>
          </a:p>
          <a:p>
            <a:pPr algn="just">
              <a:buNone/>
            </a:pPr>
            <a:r>
              <a:rPr lang="en-US" dirty="0" smtClean="0"/>
              <a:t>• </a:t>
            </a:r>
            <a:r>
              <a:rPr lang="en-US" dirty="0" err="1" smtClean="0"/>
              <a:t>Mithra</a:t>
            </a:r>
            <a:r>
              <a:rPr lang="en-US" dirty="0" smtClean="0"/>
              <a:t> Special School and Vocational Training Center for the Mentally Retarded, Chennai.</a:t>
            </a:r>
          </a:p>
          <a:p>
            <a:pPr algn="just">
              <a:buNone/>
            </a:pPr>
            <a:r>
              <a:rPr lang="en-US" dirty="0" smtClean="0"/>
              <a:t>• Banyan, Chennai.</a:t>
            </a:r>
          </a:p>
          <a:p>
            <a:pPr algn="just">
              <a:buNone/>
            </a:pPr>
            <a:r>
              <a:rPr lang="en-US" dirty="0" smtClean="0"/>
              <a:t>• Vocational Rehabilitation Center, Chennai.</a:t>
            </a:r>
          </a:p>
          <a:p>
            <a:pPr algn="just">
              <a:buNone/>
            </a:pPr>
            <a:r>
              <a:rPr lang="en-US" dirty="0" smtClean="0"/>
              <a:t>• </a:t>
            </a:r>
            <a:r>
              <a:rPr lang="en-US" dirty="0" err="1" smtClean="0"/>
              <a:t>Shristi</a:t>
            </a:r>
            <a:r>
              <a:rPr lang="en-US" dirty="0" smtClean="0"/>
              <a:t> Center for Psychiatric Rehabilitation, Madurai.</a:t>
            </a:r>
          </a:p>
          <a:p>
            <a:pPr algn="just">
              <a:buNone/>
            </a:pPr>
            <a:r>
              <a:rPr lang="en-US" dirty="0" smtClean="0"/>
              <a:t>• VIC (Vocational Training Center) for the physically handicapped run by the Ministry of Labor, Government of India, has opened up its facility for the mentally ill for the first time in Chennai.</a:t>
            </a:r>
          </a:p>
          <a:p>
            <a:pPr>
              <a:buNone/>
            </a:pPr>
            <a:r>
              <a:rPr lang="en-US" dirty="0" smtClean="0"/>
              <a:t>• Indian Red Cross Society (IRCS)which </a:t>
            </a:r>
            <a:r>
              <a:rPr lang="en-US" dirty="0" smtClean="0"/>
              <a:t>runs VIC </a:t>
            </a:r>
            <a:r>
              <a:rPr lang="en-US" dirty="0" smtClean="0"/>
              <a:t>for the handicapped has offered </a:t>
            </a:r>
            <a:r>
              <a:rPr lang="en-US" dirty="0" smtClean="0"/>
              <a:t>vocational training </a:t>
            </a:r>
            <a:r>
              <a:rPr lang="en-US" dirty="0" smtClean="0"/>
              <a:t>for the chronic mentally ill.</a:t>
            </a:r>
          </a:p>
          <a:p>
            <a:pPr>
              <a:buNone/>
            </a:pPr>
            <a:r>
              <a:rPr lang="en-US" dirty="0" smtClean="0"/>
              <a:t>• Indian Council for Child Welfare, an </a:t>
            </a:r>
            <a:r>
              <a:rPr lang="en-US" dirty="0" smtClean="0"/>
              <a:t>NGO caring </a:t>
            </a:r>
            <a:r>
              <a:rPr lang="en-US" dirty="0" smtClean="0"/>
              <a:t>for underprivileged children</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fontScale="70000" lnSpcReduction="20000"/>
          </a:bodyPr>
          <a:lstStyle/>
          <a:p>
            <a:pPr algn="just">
              <a:buNone/>
            </a:pPr>
            <a:r>
              <a:rPr lang="en-US" b="1" i="1" dirty="0" smtClean="0"/>
              <a:t>Phases in Vocational Rehabilitation</a:t>
            </a:r>
          </a:p>
          <a:p>
            <a:pPr algn="just">
              <a:buNone/>
            </a:pPr>
            <a:r>
              <a:rPr lang="en-US" dirty="0" smtClean="0"/>
              <a:t>Vocational assessment</a:t>
            </a:r>
          </a:p>
          <a:p>
            <a:pPr algn="just">
              <a:buNone/>
            </a:pPr>
            <a:r>
              <a:rPr lang="en-US" dirty="0" smtClean="0"/>
              <a:t>Vocational counseling</a:t>
            </a:r>
          </a:p>
          <a:p>
            <a:pPr algn="just">
              <a:buNone/>
            </a:pPr>
            <a:r>
              <a:rPr lang="en-US" dirty="0" smtClean="0"/>
              <a:t>Vocational training</a:t>
            </a:r>
          </a:p>
          <a:p>
            <a:pPr algn="just">
              <a:buNone/>
            </a:pPr>
            <a:r>
              <a:rPr lang="en-US" dirty="0" smtClean="0"/>
              <a:t>Job exploration</a:t>
            </a:r>
          </a:p>
          <a:p>
            <a:pPr algn="just">
              <a:buNone/>
            </a:pPr>
            <a:r>
              <a:rPr lang="en-US" dirty="0" smtClean="0"/>
              <a:t>Job placement</a:t>
            </a:r>
            <a:endParaRPr lang="en-US" dirty="0" smtClean="0"/>
          </a:p>
          <a:p>
            <a:pPr algn="just">
              <a:buNone/>
            </a:pPr>
            <a:r>
              <a:rPr lang="en-US" dirty="0" smtClean="0"/>
              <a:t>Follow-up</a:t>
            </a:r>
          </a:p>
          <a:p>
            <a:pPr algn="just">
              <a:buNone/>
            </a:pPr>
            <a:r>
              <a:rPr lang="en-US" b="1" i="1" dirty="0" smtClean="0"/>
              <a:t>Vocational </a:t>
            </a:r>
            <a:r>
              <a:rPr lang="en-US" b="1" i="1" dirty="0" smtClean="0"/>
              <a:t>Assessment</a:t>
            </a:r>
            <a:endParaRPr lang="en-US" b="1" dirty="0" smtClean="0"/>
          </a:p>
          <a:p>
            <a:pPr algn="just">
              <a:buNone/>
            </a:pPr>
            <a:r>
              <a:rPr lang="en-US" dirty="0" smtClean="0"/>
              <a:t>• Clinical assessment includes assessing </a:t>
            </a:r>
            <a:r>
              <a:rPr lang="en-US" dirty="0" smtClean="0"/>
              <a:t>for residual psychiatric </a:t>
            </a:r>
            <a:r>
              <a:rPr lang="en-US" dirty="0" smtClean="0"/>
              <a:t>symptoms which </a:t>
            </a:r>
            <a:r>
              <a:rPr lang="en-US" dirty="0" smtClean="0"/>
              <a:t>may affect </a:t>
            </a:r>
            <a:r>
              <a:rPr lang="en-US" dirty="0" smtClean="0"/>
              <a:t>his ability to function.</a:t>
            </a:r>
          </a:p>
          <a:p>
            <a:pPr algn="just">
              <a:buNone/>
            </a:pPr>
            <a:r>
              <a:rPr lang="en-US" dirty="0" smtClean="0"/>
              <a:t>• Social assessment includes assessing </a:t>
            </a:r>
            <a:r>
              <a:rPr lang="en-US" dirty="0" smtClean="0"/>
              <a:t>family support</a:t>
            </a:r>
            <a:r>
              <a:rPr lang="en-US" dirty="0" smtClean="0"/>
              <a:t>, attitude of family members </a:t>
            </a:r>
            <a:r>
              <a:rPr lang="en-US" dirty="0" smtClean="0"/>
              <a:t>and economic </a:t>
            </a:r>
            <a:r>
              <a:rPr lang="en-US" dirty="0" smtClean="0"/>
              <a:t>status of the family.</a:t>
            </a:r>
          </a:p>
          <a:p>
            <a:pPr algn="just">
              <a:buNone/>
            </a:pPr>
            <a:r>
              <a:rPr lang="en-US" dirty="0" smtClean="0"/>
              <a:t>• Psychological assessment includes </a:t>
            </a:r>
            <a:r>
              <a:rPr lang="en-US" dirty="0" smtClean="0"/>
              <a:t>assessing self-esteem</a:t>
            </a:r>
            <a:r>
              <a:rPr lang="en-US" dirty="0" smtClean="0"/>
              <a:t>, confidence, patient's level </a:t>
            </a:r>
            <a:r>
              <a:rPr lang="en-US" dirty="0" smtClean="0"/>
              <a:t>of motivation </a:t>
            </a:r>
            <a:r>
              <a:rPr lang="en-US" dirty="0" smtClean="0"/>
              <a:t>.</a:t>
            </a:r>
          </a:p>
          <a:p>
            <a:pPr algn="just">
              <a:buNone/>
            </a:pPr>
            <a:r>
              <a:rPr lang="en-US" dirty="0" smtClean="0"/>
              <a:t>• Vocational assessment includes </a:t>
            </a:r>
            <a:r>
              <a:rPr lang="en-US" dirty="0" smtClean="0"/>
              <a:t>assessing physical </a:t>
            </a:r>
            <a:r>
              <a:rPr lang="en-US" dirty="0" smtClean="0"/>
              <a:t>strength, hand coordination, </a:t>
            </a:r>
            <a:r>
              <a:rPr lang="en-US" dirty="0" smtClean="0"/>
              <a:t>attention, concentration</a:t>
            </a:r>
            <a:r>
              <a:rPr lang="en-US" dirty="0" smtClean="0"/>
              <a:t>, etc.</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normAutofit fontScale="85000" lnSpcReduction="20000"/>
          </a:bodyPr>
          <a:lstStyle/>
          <a:p>
            <a:pPr algn="just">
              <a:buNone/>
            </a:pPr>
            <a:r>
              <a:rPr lang="en-US" i="1" dirty="0" smtClean="0"/>
              <a:t>Job Exploration</a:t>
            </a:r>
          </a:p>
          <a:p>
            <a:pPr algn="just">
              <a:buNone/>
            </a:pPr>
            <a:r>
              <a:rPr lang="en-US" dirty="0" smtClean="0"/>
              <a:t>	Finding </a:t>
            </a:r>
            <a:r>
              <a:rPr lang="en-US" dirty="0" smtClean="0"/>
              <a:t>out various jobs available in </a:t>
            </a:r>
            <a:r>
              <a:rPr lang="en-US" dirty="0" smtClean="0"/>
              <a:t>the community</a:t>
            </a:r>
            <a:r>
              <a:rPr lang="en-US" dirty="0" smtClean="0"/>
              <a:t>.</a:t>
            </a:r>
          </a:p>
          <a:p>
            <a:pPr algn="just">
              <a:buNone/>
            </a:pPr>
            <a:r>
              <a:rPr lang="en-US" i="1" dirty="0" smtClean="0"/>
              <a:t>Job Placement</a:t>
            </a:r>
          </a:p>
          <a:p>
            <a:pPr algn="just">
              <a:buNone/>
            </a:pPr>
            <a:r>
              <a:rPr lang="en-US" dirty="0" smtClean="0"/>
              <a:t>	This </a:t>
            </a:r>
            <a:r>
              <a:rPr lang="en-US" dirty="0" smtClean="0"/>
              <a:t>includes selecting suitable job, placement </a:t>
            </a:r>
            <a:r>
              <a:rPr lang="en-US" dirty="0" smtClean="0"/>
              <a:t>of the </a:t>
            </a:r>
            <a:r>
              <a:rPr lang="en-US" dirty="0" smtClean="0"/>
              <a:t>client in the job, checking the </a:t>
            </a:r>
            <a:r>
              <a:rPr lang="en-US" dirty="0" smtClean="0"/>
              <a:t>facilities available </a:t>
            </a:r>
            <a:r>
              <a:rPr lang="en-US" dirty="0" smtClean="0"/>
              <a:t>and evaluating work performance.</a:t>
            </a:r>
          </a:p>
          <a:p>
            <a:pPr algn="just">
              <a:buNone/>
            </a:pPr>
            <a:r>
              <a:rPr lang="en-US" i="1" dirty="0" smtClean="0"/>
              <a:t>Follow-up</a:t>
            </a:r>
          </a:p>
          <a:p>
            <a:pPr algn="just">
              <a:buNone/>
            </a:pPr>
            <a:r>
              <a:rPr lang="en-US" dirty="0" smtClean="0"/>
              <a:t>	It </a:t>
            </a:r>
            <a:r>
              <a:rPr lang="en-US" dirty="0" smtClean="0"/>
              <a:t>includes evaluation of the four dimensions viz.,</a:t>
            </a:r>
          </a:p>
          <a:p>
            <a:pPr algn="just">
              <a:buNone/>
            </a:pPr>
            <a:r>
              <a:rPr lang="en-US" dirty="0" smtClean="0"/>
              <a:t>	clinical</a:t>
            </a:r>
            <a:r>
              <a:rPr lang="en-US" dirty="0" smtClean="0"/>
              <a:t>, social, psychological and vocational.</a:t>
            </a:r>
          </a:p>
          <a:p>
            <a:pPr algn="just">
              <a:buNone/>
            </a:pPr>
            <a:r>
              <a:rPr lang="en-US" i="1" dirty="0" smtClean="0"/>
              <a:t>Vocational Program</a:t>
            </a:r>
          </a:p>
          <a:p>
            <a:pPr algn="just">
              <a:buNone/>
            </a:pPr>
            <a:r>
              <a:rPr lang="en-US" i="1" dirty="0" smtClean="0"/>
              <a:t>	-Open </a:t>
            </a:r>
            <a:r>
              <a:rPr lang="en-US" i="1" dirty="0" smtClean="0"/>
              <a:t>competitive job </a:t>
            </a:r>
            <a:r>
              <a:rPr lang="en-US" i="1" dirty="0" smtClean="0"/>
              <a:t>placement</a:t>
            </a:r>
            <a:endParaRPr lang="en-US" i="1" dirty="0" smtClean="0"/>
          </a:p>
          <a:p>
            <a:pPr algn="just">
              <a:buNone/>
            </a:pPr>
            <a:r>
              <a:rPr lang="en-US" i="1" dirty="0" smtClean="0"/>
              <a:t>	-Sheltered employment</a:t>
            </a:r>
          </a:p>
          <a:p>
            <a:pPr algn="just">
              <a:buNone/>
            </a:pPr>
            <a:r>
              <a:rPr lang="en-US" i="1" dirty="0" smtClean="0"/>
              <a:t>	-Self-employment</a:t>
            </a:r>
          </a:p>
          <a:p>
            <a:pPr algn="just">
              <a:buNone/>
            </a:pPr>
            <a:r>
              <a:rPr lang="en-US" i="1" dirty="0" smtClean="0"/>
              <a:t>	-Home-bound </a:t>
            </a:r>
            <a:r>
              <a:rPr lang="en-US" i="1" dirty="0" smtClean="0"/>
              <a:t>work programs:</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sz="4000" b="1" dirty="0" smtClean="0"/>
              <a:t>NATIONAL MENTAL HEALTH PROGRAM</a:t>
            </a:r>
            <a:r>
              <a:rPr lang="en-US" b="1" dirty="0" smtClean="0"/>
              <a:t/>
            </a:r>
            <a:br>
              <a:rPr lang="en-US" b="1" dirty="0" smtClean="0"/>
            </a:br>
            <a:endParaRPr lang="en-US" dirty="0"/>
          </a:p>
        </p:txBody>
      </p:sp>
      <p:sp>
        <p:nvSpPr>
          <p:cNvPr id="3" name="Content Placeholder 2"/>
          <p:cNvSpPr>
            <a:spLocks noGrp="1"/>
          </p:cNvSpPr>
          <p:nvPr>
            <p:ph idx="1"/>
          </p:nvPr>
        </p:nvSpPr>
        <p:spPr>
          <a:xfrm>
            <a:off x="457200" y="762000"/>
            <a:ext cx="8229600" cy="5364163"/>
          </a:xfrm>
        </p:spPr>
        <p:txBody>
          <a:bodyPr>
            <a:normAutofit fontScale="70000" lnSpcReduction="20000"/>
          </a:bodyPr>
          <a:lstStyle/>
          <a:p>
            <a:pPr algn="just">
              <a:buNone/>
            </a:pPr>
            <a:r>
              <a:rPr lang="en-US" dirty="0" smtClean="0"/>
              <a:t>The </a:t>
            </a:r>
            <a:r>
              <a:rPr lang="en-US" dirty="0" smtClean="0"/>
              <a:t>National Mental Health Program </a:t>
            </a:r>
            <a:r>
              <a:rPr lang="en-US" dirty="0" smtClean="0"/>
              <a:t>was launched </a:t>
            </a:r>
            <a:r>
              <a:rPr lang="en-US" dirty="0" smtClean="0"/>
              <a:t>in 1982 in India and aims to </a:t>
            </a:r>
            <a:r>
              <a:rPr lang="en-US" dirty="0" smtClean="0"/>
              <a:t>provide mental </a:t>
            </a:r>
            <a:r>
              <a:rPr lang="en-US" dirty="0" smtClean="0"/>
              <a:t>health care to the total population </a:t>
            </a:r>
            <a:r>
              <a:rPr lang="en-US" dirty="0" smtClean="0"/>
              <a:t>within the </a:t>
            </a:r>
            <a:r>
              <a:rPr lang="en-US" dirty="0" smtClean="0"/>
              <a:t>available resources.</a:t>
            </a:r>
          </a:p>
          <a:p>
            <a:pPr algn="just">
              <a:buNone/>
            </a:pPr>
            <a:r>
              <a:rPr lang="en-US" b="1" dirty="0" smtClean="0"/>
              <a:t>Objectives</a:t>
            </a:r>
          </a:p>
          <a:p>
            <a:pPr algn="just">
              <a:buNone/>
            </a:pPr>
            <a:r>
              <a:rPr lang="en-US" dirty="0" smtClean="0"/>
              <a:t>• Basic mental health care to all the </a:t>
            </a:r>
            <a:r>
              <a:rPr lang="en-US" dirty="0" smtClean="0"/>
              <a:t>needy especially </a:t>
            </a:r>
            <a:r>
              <a:rPr lang="en-US" dirty="0" smtClean="0"/>
              <a:t>the poor from rural, slum and </a:t>
            </a:r>
            <a:r>
              <a:rPr lang="en-US" dirty="0" smtClean="0"/>
              <a:t>tribal areas</a:t>
            </a:r>
            <a:r>
              <a:rPr lang="en-US" dirty="0" smtClean="0"/>
              <a:t>.</a:t>
            </a:r>
          </a:p>
          <a:p>
            <a:pPr algn="just">
              <a:buNone/>
            </a:pPr>
            <a:r>
              <a:rPr lang="en-US" dirty="0" smtClean="0"/>
              <a:t>• Application of mental health knowledge </a:t>
            </a:r>
            <a:r>
              <a:rPr lang="en-US" dirty="0" smtClean="0"/>
              <a:t>in general </a:t>
            </a:r>
            <a:r>
              <a:rPr lang="en-US" dirty="0" smtClean="0"/>
              <a:t>health care and in </a:t>
            </a:r>
            <a:r>
              <a:rPr lang="en-US" dirty="0" smtClean="0"/>
              <a:t>social development</a:t>
            </a:r>
            <a:r>
              <a:rPr lang="en-US" dirty="0" smtClean="0"/>
              <a:t>.</a:t>
            </a:r>
          </a:p>
          <a:p>
            <a:pPr algn="just">
              <a:buNone/>
            </a:pPr>
            <a:r>
              <a:rPr lang="en-US" dirty="0" smtClean="0"/>
              <a:t>• Promotion of community participation </a:t>
            </a:r>
            <a:r>
              <a:rPr lang="en-US" dirty="0" smtClean="0"/>
              <a:t>in mental </a:t>
            </a:r>
            <a:r>
              <a:rPr lang="en-US" dirty="0" smtClean="0"/>
              <a:t>health service development </a:t>
            </a:r>
            <a:r>
              <a:rPr lang="en-US" dirty="0" smtClean="0"/>
              <a:t>and  increase </a:t>
            </a:r>
            <a:r>
              <a:rPr lang="en-US" dirty="0" smtClean="0"/>
              <a:t>of efforts towards self-help in </a:t>
            </a:r>
            <a:r>
              <a:rPr lang="en-US" dirty="0" smtClean="0"/>
              <a:t>the community</a:t>
            </a:r>
            <a:r>
              <a:rPr lang="en-US" dirty="0" smtClean="0"/>
              <a:t>.</a:t>
            </a:r>
          </a:p>
          <a:p>
            <a:pPr algn="just">
              <a:buNone/>
            </a:pPr>
            <a:r>
              <a:rPr lang="en-US" dirty="0" smtClean="0"/>
              <a:t>• Prevention and treatment of mental </a:t>
            </a:r>
            <a:r>
              <a:rPr lang="en-US" dirty="0" smtClean="0"/>
              <a:t>and neurological </a:t>
            </a:r>
            <a:r>
              <a:rPr lang="en-US" dirty="0" smtClean="0"/>
              <a:t>disorders and their </a:t>
            </a:r>
            <a:r>
              <a:rPr lang="en-US" dirty="0" smtClean="0"/>
              <a:t>associated disabilities</a:t>
            </a:r>
            <a:r>
              <a:rPr lang="en-US" dirty="0" smtClean="0"/>
              <a:t>.</a:t>
            </a:r>
          </a:p>
          <a:p>
            <a:pPr algn="just">
              <a:buNone/>
            </a:pPr>
            <a:r>
              <a:rPr lang="en-US" dirty="0" smtClean="0"/>
              <a:t>• Use of mental health technology to </a:t>
            </a:r>
            <a:r>
              <a:rPr lang="en-US" dirty="0" smtClean="0"/>
              <a:t>improve general </a:t>
            </a:r>
            <a:r>
              <a:rPr lang="en-US" dirty="0" smtClean="0"/>
              <a:t>health services.</a:t>
            </a:r>
          </a:p>
          <a:p>
            <a:pPr algn="just">
              <a:buNone/>
            </a:pPr>
            <a:r>
              <a:rPr lang="en-US" dirty="0" smtClean="0"/>
              <a:t>• Application of mental health principles </a:t>
            </a:r>
            <a:r>
              <a:rPr lang="en-US" dirty="0" smtClean="0"/>
              <a:t>in total </a:t>
            </a:r>
            <a:r>
              <a:rPr lang="en-US" dirty="0" smtClean="0"/>
              <a:t>national development to improve </a:t>
            </a:r>
            <a:r>
              <a:rPr lang="en-US" dirty="0" smtClean="0"/>
              <a:t>quality of life</a:t>
            </a:r>
            <a:r>
              <a:rPr lang="en-US" dirty="0" smtClean="0"/>
              <a:t>.</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934200"/>
          </a:xfrm>
        </p:spPr>
        <p:txBody>
          <a:bodyPr>
            <a:normAutofit fontScale="62500" lnSpcReduction="20000"/>
          </a:bodyPr>
          <a:lstStyle/>
          <a:p>
            <a:pPr algn="just">
              <a:buNone/>
            </a:pPr>
            <a:r>
              <a:rPr lang="en-US" b="1" dirty="0" smtClean="0"/>
              <a:t>Approaches</a:t>
            </a:r>
          </a:p>
          <a:p>
            <a:pPr algn="just">
              <a:buNone/>
            </a:pPr>
            <a:r>
              <a:rPr lang="en-US" dirty="0" smtClean="0"/>
              <a:t>• Integration </a:t>
            </a:r>
            <a:r>
              <a:rPr lang="en-US" dirty="0" smtClean="0"/>
              <a:t>of mental </a:t>
            </a:r>
            <a:r>
              <a:rPr lang="en-US" dirty="0" smtClean="0"/>
              <a:t>health care </a:t>
            </a:r>
            <a:r>
              <a:rPr lang="en-US" dirty="0" smtClean="0"/>
              <a:t>services with the </a:t>
            </a:r>
            <a:r>
              <a:rPr lang="en-US" dirty="0" smtClean="0"/>
              <a:t>existing general health services.</a:t>
            </a:r>
          </a:p>
          <a:p>
            <a:pPr algn="just">
              <a:buNone/>
            </a:pPr>
            <a:r>
              <a:rPr lang="en-US" dirty="0" smtClean="0"/>
              <a:t>• Utilization of the existing infrastructure </a:t>
            </a:r>
            <a:r>
              <a:rPr lang="en-US" dirty="0" smtClean="0"/>
              <a:t>of health </a:t>
            </a:r>
            <a:r>
              <a:rPr lang="en-US" dirty="0" smtClean="0"/>
              <a:t>services and also deliver the </a:t>
            </a:r>
            <a:r>
              <a:rPr lang="en-US" dirty="0" smtClean="0"/>
              <a:t>minimum mental </a:t>
            </a:r>
            <a:r>
              <a:rPr lang="en-US" dirty="0" smtClean="0"/>
              <a:t>health care services.</a:t>
            </a:r>
          </a:p>
          <a:p>
            <a:pPr algn="just">
              <a:buNone/>
            </a:pPr>
            <a:r>
              <a:rPr lang="en-US" dirty="0" smtClean="0"/>
              <a:t>• Provision of appropriate </a:t>
            </a:r>
            <a:r>
              <a:rPr lang="en-US" dirty="0" smtClean="0"/>
              <a:t>task-oriented training </a:t>
            </a:r>
            <a:r>
              <a:rPr lang="en-US" dirty="0" smtClean="0"/>
              <a:t>to the existing health staff.</a:t>
            </a:r>
          </a:p>
          <a:p>
            <a:pPr algn="just">
              <a:buNone/>
            </a:pPr>
            <a:r>
              <a:rPr lang="en-US" dirty="0" smtClean="0"/>
              <a:t>• Linkage of mental health services with </a:t>
            </a:r>
            <a:r>
              <a:rPr lang="en-US" dirty="0" smtClean="0"/>
              <a:t>the existing </a:t>
            </a:r>
            <a:r>
              <a:rPr lang="en-US" dirty="0" smtClean="0"/>
              <a:t>community development program</a:t>
            </a:r>
            <a:r>
              <a:rPr lang="en-US" dirty="0" smtClean="0"/>
              <a:t>.</a:t>
            </a:r>
          </a:p>
          <a:p>
            <a:pPr algn="just">
              <a:buNone/>
            </a:pPr>
            <a:r>
              <a:rPr lang="en-US" b="1" dirty="0" smtClean="0"/>
              <a:t>Components</a:t>
            </a:r>
          </a:p>
          <a:p>
            <a:pPr algn="just">
              <a:buNone/>
            </a:pPr>
            <a:r>
              <a:rPr lang="en-US" dirty="0" smtClean="0"/>
              <a:t>I. </a:t>
            </a:r>
            <a:r>
              <a:rPr lang="en-US" i="1" dirty="0" smtClean="0"/>
              <a:t>Treatment</a:t>
            </a:r>
          </a:p>
          <a:p>
            <a:pPr algn="just">
              <a:buNone/>
            </a:pPr>
            <a:r>
              <a:rPr lang="en-US" dirty="0" smtClean="0"/>
              <a:t>Multiple levels were planned.</a:t>
            </a:r>
          </a:p>
          <a:p>
            <a:pPr algn="just">
              <a:buNone/>
            </a:pPr>
            <a:r>
              <a:rPr lang="en-US" dirty="0" smtClean="0"/>
              <a:t>A </a:t>
            </a:r>
            <a:r>
              <a:rPr lang="en-US" dirty="0" smtClean="0"/>
              <a:t>. Village </a:t>
            </a:r>
            <a:r>
              <a:rPr lang="en-US" dirty="0" smtClean="0"/>
              <a:t>and sub-center level </a:t>
            </a:r>
            <a:r>
              <a:rPr lang="en-US" dirty="0" smtClean="0"/>
              <a:t>multipurpose workers </a:t>
            </a:r>
            <a:r>
              <a:rPr lang="en-US" dirty="0" smtClean="0"/>
              <a:t>(MPW)and health supervisors (HS</a:t>
            </a:r>
            <a:r>
              <a:rPr lang="en-US" dirty="0" smtClean="0"/>
              <a:t>), under </a:t>
            </a:r>
            <a:r>
              <a:rPr lang="en-US" dirty="0" smtClean="0"/>
              <a:t>the supervision </a:t>
            </a:r>
            <a:r>
              <a:rPr lang="en-US" dirty="0" smtClean="0"/>
              <a:t>of medical officer(MO) to </a:t>
            </a:r>
            <a:r>
              <a:rPr lang="en-US" dirty="0" smtClean="0"/>
              <a:t>be trained for:</a:t>
            </a:r>
          </a:p>
          <a:p>
            <a:pPr algn="just">
              <a:buNone/>
            </a:pPr>
            <a:r>
              <a:rPr lang="en-US" dirty="0" smtClean="0"/>
              <a:t>	a</a:t>
            </a:r>
            <a:r>
              <a:rPr lang="en-US" dirty="0" smtClean="0"/>
              <a:t>. management of psychiatric </a:t>
            </a:r>
            <a:r>
              <a:rPr lang="en-US" dirty="0" smtClean="0"/>
              <a:t>emergencies</a:t>
            </a:r>
          </a:p>
          <a:p>
            <a:pPr algn="just">
              <a:buNone/>
            </a:pPr>
            <a:r>
              <a:rPr lang="en-US" dirty="0" smtClean="0"/>
              <a:t>	b</a:t>
            </a:r>
            <a:r>
              <a:rPr lang="en-US" dirty="0" smtClean="0"/>
              <a:t>. administration and supervision of </a:t>
            </a:r>
            <a:r>
              <a:rPr lang="en-US" dirty="0" smtClean="0"/>
              <a:t>maintenance treatment </a:t>
            </a:r>
            <a:r>
              <a:rPr lang="en-US" dirty="0" smtClean="0"/>
              <a:t>for chronic </a:t>
            </a:r>
            <a:r>
              <a:rPr lang="en-US" dirty="0" smtClean="0"/>
              <a:t>psychiatric disorders</a:t>
            </a:r>
            <a:endParaRPr lang="en-US" dirty="0" smtClean="0"/>
          </a:p>
          <a:p>
            <a:pPr algn="just">
              <a:buNone/>
            </a:pPr>
            <a:r>
              <a:rPr lang="en-US" dirty="0" smtClean="0"/>
              <a:t>	c</a:t>
            </a:r>
            <a:r>
              <a:rPr lang="en-US" dirty="0" smtClean="0"/>
              <a:t>. diagnosis and management of </a:t>
            </a:r>
            <a:r>
              <a:rPr lang="en-US" dirty="0" smtClean="0"/>
              <a:t>grandma! epilepsy</a:t>
            </a:r>
            <a:r>
              <a:rPr lang="en-US" dirty="0" smtClean="0"/>
              <a:t>, especially in children</a:t>
            </a:r>
          </a:p>
          <a:p>
            <a:pPr algn="just">
              <a:buNone/>
            </a:pPr>
            <a:r>
              <a:rPr lang="en-US" dirty="0" smtClean="0"/>
              <a:t>	d</a:t>
            </a:r>
            <a:r>
              <a:rPr lang="en-US" dirty="0" smtClean="0"/>
              <a:t>. liaison with local school teachers </a:t>
            </a:r>
            <a:r>
              <a:rPr lang="en-US" dirty="0" smtClean="0"/>
              <a:t>and parents </a:t>
            </a:r>
            <a:r>
              <a:rPr lang="en-US" dirty="0" smtClean="0"/>
              <a:t>regarding mental retardation </a:t>
            </a:r>
            <a:r>
              <a:rPr lang="en-US" dirty="0" smtClean="0"/>
              <a:t>and behavioral </a:t>
            </a:r>
            <a:r>
              <a:rPr lang="en-US" dirty="0" smtClean="0"/>
              <a:t>problems in children</a:t>
            </a:r>
          </a:p>
          <a:p>
            <a:pPr algn="just">
              <a:buNone/>
            </a:pPr>
            <a:r>
              <a:rPr lang="en-US" dirty="0" smtClean="0"/>
              <a:t>	e</a:t>
            </a:r>
            <a:r>
              <a:rPr lang="en-US" dirty="0" smtClean="0"/>
              <a:t>. counseling in problems related to </a:t>
            </a:r>
            <a:r>
              <a:rPr lang="en-US" dirty="0" smtClean="0"/>
              <a:t>alcohol and </a:t>
            </a:r>
            <a:r>
              <a:rPr lang="en-US" dirty="0" smtClean="0"/>
              <a:t>drug abuse</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553200"/>
          </a:xfrm>
        </p:spPr>
        <p:txBody>
          <a:bodyPr>
            <a:normAutofit fontScale="70000" lnSpcReduction="20000"/>
          </a:bodyPr>
          <a:lstStyle/>
          <a:p>
            <a:pPr algn="just">
              <a:buNone/>
            </a:pPr>
            <a:r>
              <a:rPr lang="en-US" dirty="0" smtClean="0"/>
              <a:t>B. </a:t>
            </a:r>
            <a:r>
              <a:rPr lang="en-US" dirty="0" smtClean="0"/>
              <a:t>MO of </a:t>
            </a:r>
            <a:r>
              <a:rPr lang="en-US" dirty="0" smtClean="0"/>
              <a:t>Primary Health Centre (PHC)aided </a:t>
            </a:r>
            <a:r>
              <a:rPr lang="en-US" dirty="0" smtClean="0"/>
              <a:t>by HS</a:t>
            </a:r>
            <a:r>
              <a:rPr lang="en-US" dirty="0" smtClean="0"/>
              <a:t>, to be trained for:</a:t>
            </a:r>
          </a:p>
          <a:p>
            <a:pPr algn="just">
              <a:buNone/>
            </a:pPr>
            <a:r>
              <a:rPr lang="en-US" dirty="0" smtClean="0"/>
              <a:t>	a</a:t>
            </a:r>
            <a:r>
              <a:rPr lang="en-US" dirty="0" smtClean="0"/>
              <a:t>. supervision </a:t>
            </a:r>
            <a:r>
              <a:rPr lang="en-US" dirty="0" smtClean="0"/>
              <a:t>of MPW's </a:t>
            </a:r>
            <a:r>
              <a:rPr lang="en-US" dirty="0" smtClean="0"/>
              <a:t>performance</a:t>
            </a:r>
          </a:p>
          <a:p>
            <a:pPr algn="just">
              <a:buNone/>
            </a:pPr>
            <a:r>
              <a:rPr lang="en-US" dirty="0" smtClean="0"/>
              <a:t>	b</a:t>
            </a:r>
            <a:r>
              <a:rPr lang="en-US" dirty="0" smtClean="0"/>
              <a:t>. elementary diagnosis</a:t>
            </a:r>
          </a:p>
          <a:p>
            <a:pPr algn="just">
              <a:buNone/>
            </a:pPr>
            <a:r>
              <a:rPr lang="en-US" dirty="0" smtClean="0"/>
              <a:t>	c</a:t>
            </a:r>
            <a:r>
              <a:rPr lang="en-US" dirty="0" smtClean="0"/>
              <a:t>. treatment of functional psychosis</a:t>
            </a:r>
          </a:p>
          <a:p>
            <a:pPr algn="just">
              <a:buNone/>
            </a:pPr>
            <a:r>
              <a:rPr lang="en-US" dirty="0" smtClean="0"/>
              <a:t>	d</a:t>
            </a:r>
            <a:r>
              <a:rPr lang="en-US" dirty="0" smtClean="0"/>
              <a:t>. treatment of uncomplicated cases </a:t>
            </a:r>
            <a:r>
              <a:rPr lang="en-US" dirty="0" smtClean="0"/>
              <a:t>of psychiatric </a:t>
            </a:r>
            <a:r>
              <a:rPr lang="en-US" dirty="0" smtClean="0"/>
              <a:t>disorders associated </a:t>
            </a:r>
            <a:r>
              <a:rPr lang="en-US" dirty="0" smtClean="0"/>
              <a:t>with physical </a:t>
            </a:r>
            <a:r>
              <a:rPr lang="en-US" dirty="0" smtClean="0"/>
              <a:t>diseases</a:t>
            </a:r>
          </a:p>
          <a:p>
            <a:pPr algn="just">
              <a:buNone/>
            </a:pPr>
            <a:r>
              <a:rPr lang="en-US" dirty="0" smtClean="0"/>
              <a:t>	e</a:t>
            </a:r>
            <a:r>
              <a:rPr lang="en-US" dirty="0" smtClean="0"/>
              <a:t>. management of uncomplicated </a:t>
            </a:r>
            <a:r>
              <a:rPr lang="en-US" dirty="0" smtClean="0"/>
              <a:t>psychosocial problems</a:t>
            </a:r>
            <a:endParaRPr lang="en-US" dirty="0" smtClean="0"/>
          </a:p>
          <a:p>
            <a:pPr algn="just">
              <a:buNone/>
            </a:pPr>
            <a:r>
              <a:rPr lang="en-US" dirty="0" smtClean="0"/>
              <a:t>	f</a:t>
            </a:r>
            <a:r>
              <a:rPr lang="en-US" dirty="0" smtClean="0"/>
              <a:t>. epidemiological surveillance of </a:t>
            </a:r>
            <a:r>
              <a:rPr lang="en-US" dirty="0" smtClean="0"/>
              <a:t>mental morbidity</a:t>
            </a:r>
            <a:endParaRPr lang="en-US" dirty="0" smtClean="0"/>
          </a:p>
          <a:p>
            <a:pPr algn="just">
              <a:buNone/>
            </a:pPr>
            <a:r>
              <a:rPr lang="en-US" dirty="0" smtClean="0"/>
              <a:t>C. District hospital: It was recognized that </a:t>
            </a:r>
            <a:r>
              <a:rPr lang="en-US" dirty="0" smtClean="0"/>
              <a:t>there should </a:t>
            </a:r>
            <a:r>
              <a:rPr lang="en-US" dirty="0" smtClean="0"/>
              <a:t>be at least one psychiatrist attached </a:t>
            </a:r>
            <a:r>
              <a:rPr lang="en-US" dirty="0" smtClean="0"/>
              <a:t>to every </a:t>
            </a:r>
            <a:r>
              <a:rPr lang="en-US" dirty="0" smtClean="0"/>
              <a:t>district hospital as an integral part </a:t>
            </a:r>
            <a:r>
              <a:rPr lang="en-US" dirty="0" smtClean="0"/>
              <a:t>of the </a:t>
            </a:r>
            <a:r>
              <a:rPr lang="en-US" dirty="0" smtClean="0"/>
              <a:t>district health services. The </a:t>
            </a:r>
            <a:r>
              <a:rPr lang="en-US" dirty="0" smtClean="0"/>
              <a:t>district hospital </a:t>
            </a:r>
            <a:r>
              <a:rPr lang="en-US" dirty="0" smtClean="0"/>
              <a:t>should have 30-50psychiatric </a:t>
            </a:r>
            <a:r>
              <a:rPr lang="en-US" dirty="0" smtClean="0"/>
              <a:t>beds. The </a:t>
            </a:r>
            <a:r>
              <a:rPr lang="en-US" dirty="0" smtClean="0"/>
              <a:t>psychiatrist in a district hospital </a:t>
            </a:r>
            <a:r>
              <a:rPr lang="en-US" dirty="0" smtClean="0"/>
              <a:t>was envisaged </a:t>
            </a:r>
            <a:r>
              <a:rPr lang="en-US" dirty="0" smtClean="0"/>
              <a:t>to devote only a part of his time </a:t>
            </a:r>
            <a:r>
              <a:rPr lang="en-US" dirty="0" smtClean="0"/>
              <a:t>to clinical </a:t>
            </a:r>
            <a:r>
              <a:rPr lang="en-US" dirty="0" smtClean="0"/>
              <a:t>care and a greater part in training </a:t>
            </a:r>
            <a:r>
              <a:rPr lang="en-US" dirty="0" smtClean="0"/>
              <a:t>and supervision </a:t>
            </a:r>
            <a:r>
              <a:rPr lang="en-US" dirty="0" smtClean="0"/>
              <a:t>of non-specialist health </a:t>
            </a:r>
            <a:r>
              <a:rPr lang="en-US" dirty="0" smtClean="0"/>
              <a:t>workers</a:t>
            </a:r>
          </a:p>
          <a:p>
            <a:pPr>
              <a:buNone/>
            </a:pPr>
            <a:r>
              <a:rPr lang="en-US" dirty="0" smtClean="0"/>
              <a:t>D. Mental hospitals and teaching </a:t>
            </a:r>
            <a:r>
              <a:rPr lang="en-US" dirty="0" smtClean="0"/>
              <a:t>psychiatric units</a:t>
            </a:r>
            <a:r>
              <a:rPr lang="en-US" dirty="0" smtClean="0"/>
              <a:t>: Major activities of these higher </a:t>
            </a:r>
            <a:r>
              <a:rPr lang="en-US" dirty="0" smtClean="0"/>
              <a:t>centers of </a:t>
            </a:r>
            <a:r>
              <a:rPr lang="en-US" dirty="0" smtClean="0"/>
              <a:t>psychiatric care include:</a:t>
            </a:r>
          </a:p>
          <a:p>
            <a:pPr>
              <a:buNone/>
            </a:pPr>
            <a:r>
              <a:rPr lang="en-US" dirty="0" smtClean="0"/>
              <a:t>	a</a:t>
            </a:r>
            <a:r>
              <a:rPr lang="en-US" dirty="0" smtClean="0"/>
              <a:t>. help in care of 'difficult' cases</a:t>
            </a:r>
          </a:p>
          <a:p>
            <a:pPr>
              <a:buNone/>
            </a:pPr>
            <a:r>
              <a:rPr lang="en-US" dirty="0" smtClean="0"/>
              <a:t>	b</a:t>
            </a:r>
            <a:r>
              <a:rPr lang="en-US" dirty="0" smtClean="0"/>
              <a:t>. teaching</a:t>
            </a:r>
          </a:p>
          <a:p>
            <a:pPr>
              <a:buNone/>
            </a:pPr>
            <a:r>
              <a:rPr lang="en-US" dirty="0" smtClean="0"/>
              <a:t>	c</a:t>
            </a:r>
            <a:r>
              <a:rPr lang="en-US" dirty="0" smtClean="0"/>
              <a:t>. specialized facilities like, </a:t>
            </a:r>
            <a:r>
              <a:rPr lang="en-US" dirty="0" smtClean="0"/>
              <a:t>occupational therapy </a:t>
            </a:r>
            <a:r>
              <a:rPr lang="en-US" dirty="0" smtClean="0"/>
              <a:t>units, psychotherapy, </a:t>
            </a:r>
            <a:r>
              <a:rPr lang="en-US" dirty="0" smtClean="0"/>
              <a:t>counseling and </a:t>
            </a:r>
            <a:r>
              <a:rPr lang="en-US" dirty="0" smtClean="0"/>
              <a:t>behavioral therapy</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fontScale="85000" lnSpcReduction="10000"/>
          </a:bodyPr>
          <a:lstStyle/>
          <a:p>
            <a:pPr algn="just">
              <a:buNone/>
            </a:pPr>
            <a:r>
              <a:rPr lang="en-US" dirty="0" smtClean="0"/>
              <a:t>II. </a:t>
            </a:r>
            <a:r>
              <a:rPr lang="en-US" i="1" dirty="0" smtClean="0"/>
              <a:t>Rehabilitation</a:t>
            </a:r>
          </a:p>
          <a:p>
            <a:pPr algn="just">
              <a:buNone/>
            </a:pPr>
            <a:r>
              <a:rPr lang="en-US" dirty="0" smtClean="0"/>
              <a:t>	The </a:t>
            </a:r>
            <a:r>
              <a:rPr lang="en-US" dirty="0" smtClean="0"/>
              <a:t>components of this sub-program </a:t>
            </a:r>
            <a:r>
              <a:rPr lang="en-US" dirty="0" smtClean="0"/>
              <a:t>include treatment </a:t>
            </a:r>
            <a:r>
              <a:rPr lang="en-US" dirty="0" smtClean="0"/>
              <a:t>of epileptics and psychotics at </a:t>
            </a:r>
            <a:r>
              <a:rPr lang="en-US" dirty="0" smtClean="0"/>
              <a:t>the community </a:t>
            </a:r>
            <a:r>
              <a:rPr lang="en-US" dirty="0" smtClean="0"/>
              <a:t>levels and development </a:t>
            </a:r>
            <a:r>
              <a:rPr lang="en-US" dirty="0" smtClean="0"/>
              <a:t>of rehabilitation </a:t>
            </a:r>
            <a:r>
              <a:rPr lang="en-US" dirty="0" smtClean="0"/>
              <a:t>centers at both the district level </a:t>
            </a:r>
            <a:r>
              <a:rPr lang="en-US" dirty="0" smtClean="0"/>
              <a:t>and higher </a:t>
            </a:r>
            <a:r>
              <a:rPr lang="en-US" dirty="0" smtClean="0"/>
              <a:t>referral centers.</a:t>
            </a:r>
          </a:p>
          <a:p>
            <a:pPr algn="just">
              <a:buNone/>
            </a:pPr>
            <a:r>
              <a:rPr lang="en-US" i="1" dirty="0" smtClean="0"/>
              <a:t>III</a:t>
            </a:r>
            <a:r>
              <a:rPr lang="en-US" i="1" dirty="0" smtClean="0"/>
              <a:t>. Prevention</a:t>
            </a:r>
          </a:p>
          <a:p>
            <a:pPr algn="just">
              <a:buNone/>
            </a:pPr>
            <a:r>
              <a:rPr lang="en-US" dirty="0" smtClean="0"/>
              <a:t>	The </a:t>
            </a:r>
            <a:r>
              <a:rPr lang="en-US" dirty="0" smtClean="0"/>
              <a:t>prevention component is to be </a:t>
            </a:r>
            <a:r>
              <a:rPr lang="en-US" dirty="0" smtClean="0"/>
              <a:t>community based</a:t>
            </a:r>
            <a:r>
              <a:rPr lang="en-US" dirty="0" smtClean="0"/>
              <a:t>,</a:t>
            </a:r>
          </a:p>
          <a:p>
            <a:pPr algn="just">
              <a:buNone/>
            </a:pPr>
            <a:r>
              <a:rPr lang="en-US" dirty="0" smtClean="0"/>
              <a:t>	with </a:t>
            </a:r>
            <a:r>
              <a:rPr lang="en-US" dirty="0" smtClean="0"/>
              <a:t>initial focus on prevention </a:t>
            </a:r>
            <a:r>
              <a:rPr lang="en-US" dirty="0" smtClean="0"/>
              <a:t>and control </a:t>
            </a:r>
            <a:r>
              <a:rPr lang="en-US" dirty="0" smtClean="0"/>
              <a:t>of alcohol-related problems. Later </a:t>
            </a:r>
            <a:r>
              <a:rPr lang="en-US" dirty="0" smtClean="0"/>
              <a:t>on, problems </a:t>
            </a:r>
            <a:r>
              <a:rPr lang="en-US" dirty="0" smtClean="0"/>
              <a:t>like addictions, juvenile </a:t>
            </a:r>
            <a:r>
              <a:rPr lang="en-US" dirty="0" smtClean="0"/>
              <a:t>delinquency and </a:t>
            </a:r>
            <a:r>
              <a:rPr lang="en-US" dirty="0" smtClean="0"/>
              <a:t>acute adjustment problems like </a:t>
            </a:r>
            <a:r>
              <a:rPr lang="en-US" dirty="0" smtClean="0"/>
              <a:t>suicidal attempts </a:t>
            </a:r>
            <a:r>
              <a:rPr lang="en-US" dirty="0" smtClean="0"/>
              <a:t>are to be addressed.</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ctr">
              <a:buNone/>
            </a:pPr>
            <a:r>
              <a:rPr lang="en-US" sz="7200" dirty="0" smtClean="0">
                <a:latin typeface="5 Year Old" pitchFamily="2" charset="0"/>
              </a:rPr>
              <a:t>THANK YOU</a:t>
            </a:r>
            <a:endParaRPr lang="en-US" sz="7200" dirty="0">
              <a:latin typeface="5 Year Old" pitchFamily="2"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TotalTime>
  <Words>1861</Words>
  <Application>Microsoft Office PowerPoint</Application>
  <PresentationFormat>On-screen Show (4:3)</PresentationFormat>
  <Paragraphs>277</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Community Mental Health Nursing</vt:lpstr>
      <vt:lpstr>Slide 2</vt:lpstr>
      <vt:lpstr>COMMUNITY MENTAL HEALTH CENTERS CERTAIN FEATURES</vt:lpstr>
      <vt:lpstr>Slide 4</vt:lpstr>
      <vt:lpstr>COMMUNITY FACILITIES FOR PSYCHIATRIC PATIENTS</vt:lpstr>
      <vt:lpstr>Slide 6</vt:lpstr>
      <vt:lpstr>Slide 7</vt:lpstr>
      <vt:lpstr>COMMUNITY MENTAL HEALTH PSYCHIATRIC NURSING</vt:lpstr>
      <vt:lpstr>Slide 9</vt:lpstr>
      <vt:lpstr>Slide 10</vt:lpstr>
      <vt:lpstr>Slide 11</vt:lpstr>
      <vt:lpstr>Slide 12</vt:lpstr>
      <vt:lpstr>LEVELS OF PREVENTION AND ROLE OF A NURSE</vt:lpstr>
      <vt:lpstr>Slide 14</vt:lpstr>
      <vt:lpstr>Slide 15</vt:lpstr>
      <vt:lpstr>PSYCHIATRIC REHABILITATION</vt:lpstr>
      <vt:lpstr>Slide 17</vt:lpstr>
      <vt:lpstr>Slide 18</vt:lpstr>
      <vt:lpstr>Slide 19</vt:lpstr>
      <vt:lpstr>Slide 20</vt:lpstr>
      <vt:lpstr>Slide 21</vt:lpstr>
      <vt:lpstr>Slide 22</vt:lpstr>
      <vt:lpstr>Slide 23</vt:lpstr>
      <vt:lpstr>NATIONAL MENTAL HEALTH PROGRAM </vt:lpstr>
      <vt:lpstr>Slide 25</vt:lpstr>
      <vt:lpstr>Slide 26</vt:lpstr>
      <vt:lpstr>Slide 27</vt:lpstr>
      <vt:lpstr>Slide 28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Community Mental Health Nursing</dc:title>
  <dc:creator>Admin</dc:creator>
  <cp:lastModifiedBy>Admin</cp:lastModifiedBy>
  <cp:revision>20</cp:revision>
  <dcterms:created xsi:type="dcterms:W3CDTF">2006-08-16T00:00:00Z</dcterms:created>
  <dcterms:modified xsi:type="dcterms:W3CDTF">2018-12-30T08:58:12Z</dcterms:modified>
</cp:coreProperties>
</file>