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5" r:id="rId8"/>
    <p:sldId id="266" r:id="rId9"/>
    <p:sldId id="268" r:id="rId10"/>
    <p:sldId id="269" r:id="rId11"/>
    <p:sldId id="270" r:id="rId12"/>
    <p:sldId id="271" r:id="rId13"/>
    <p:sldId id="272" r:id="rId14"/>
    <p:sldId id="267" r:id="rId15"/>
    <p:sldId id="273" r:id="rId16"/>
    <p:sldId id="274" r:id="rId17"/>
    <p:sldId id="275" r:id="rId18"/>
    <p:sldId id="276" r:id="rId19"/>
    <p:sldId id="277" r:id="rId20"/>
    <p:sldId id="27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82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148E01F-E8F2-4652-A08A-D83DBCB129A0}" type="datetimeFigureOut">
              <a:rPr lang="en-US" smtClean="0"/>
              <a:pPr/>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36401-33E4-412D-BDF9-43AFF0DEF2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48E01F-E8F2-4652-A08A-D83DBCB129A0}" type="datetimeFigureOut">
              <a:rPr lang="en-US" smtClean="0"/>
              <a:pPr/>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36401-33E4-412D-BDF9-43AFF0DEF2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48E01F-E8F2-4652-A08A-D83DBCB129A0}" type="datetimeFigureOut">
              <a:rPr lang="en-US" smtClean="0"/>
              <a:pPr/>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36401-33E4-412D-BDF9-43AFF0DEF2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148E01F-E8F2-4652-A08A-D83DBCB129A0}" type="datetimeFigureOut">
              <a:rPr lang="en-US" smtClean="0"/>
              <a:pPr/>
              <a:t>3/29/2020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F36401-33E4-412D-BDF9-43AFF0DEF2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48E01F-E8F2-4652-A08A-D83DBCB129A0}" type="datetimeFigureOut">
              <a:rPr lang="en-US" smtClean="0"/>
              <a:pPr/>
              <a:t>3/29/2020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F36401-33E4-412D-BDF9-43AFF0DEF2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48E01F-E8F2-4652-A08A-D83DBCB129A0}" type="datetimeFigureOut">
              <a:rPr lang="en-US" smtClean="0"/>
              <a:pPr/>
              <a:t>3/29/2020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F36401-33E4-412D-BDF9-43AFF0DEF2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48E01F-E8F2-4652-A08A-D83DBCB129A0}" type="datetimeFigureOut">
              <a:rPr lang="en-US" smtClean="0"/>
              <a:pPr/>
              <a:t>3/29/2020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F36401-33E4-412D-BDF9-43AFF0DEF2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48E01F-E8F2-4652-A08A-D83DBCB129A0}" type="datetimeFigureOut">
              <a:rPr lang="en-US" smtClean="0"/>
              <a:pPr/>
              <a:t>3/29/2020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F36401-33E4-412D-BDF9-43AFF0DEF2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48E01F-E8F2-4652-A08A-D83DBCB129A0}" type="datetimeFigureOut">
              <a:rPr lang="en-US" smtClean="0"/>
              <a:pPr/>
              <a:t>3/29/2020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F36401-33E4-412D-BDF9-43AFF0DEF2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48E01F-E8F2-4652-A08A-D83DBCB129A0}" type="datetimeFigureOut">
              <a:rPr lang="en-US" smtClean="0"/>
              <a:pPr/>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36401-33E4-412D-BDF9-43AFF0DEF2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48E01F-E8F2-4652-A08A-D83DBCB129A0}" type="datetimeFigureOut">
              <a:rPr lang="en-US" smtClean="0"/>
              <a:pPr/>
              <a:t>3/29/2020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36401-33E4-412D-BDF9-43AFF0DEF2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48E01F-E8F2-4652-A08A-D83DBCB129A0}" type="datetimeFigureOut">
              <a:rPr lang="en-US" smtClean="0"/>
              <a:pPr/>
              <a:t>3/29/2020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F36401-33E4-412D-BDF9-43AFF0DEF2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42918"/>
          </a:xfrm>
        </p:spPr>
        <p:txBody>
          <a:bodyPr>
            <a:normAutofit fontScale="90000"/>
          </a:bodyPr>
          <a:lstStyle/>
          <a:p>
            <a:r>
              <a:rPr lang="en-US" dirty="0" smtClean="0"/>
              <a:t>UMBELICAL CORD</a:t>
            </a:r>
            <a:endParaRPr lang="en-US" dirty="0"/>
          </a:p>
        </p:txBody>
      </p:sp>
      <p:pic>
        <p:nvPicPr>
          <p:cNvPr id="1026" name="Picture 2"/>
          <p:cNvPicPr>
            <a:picLocks noGrp="1" noChangeAspect="1" noChangeArrowheads="1"/>
          </p:cNvPicPr>
          <p:nvPr>
            <p:ph idx="4294967295"/>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a:srcRect/>
          <a:stretch>
            <a:fillRect/>
          </a:stretch>
        </p:blipFill>
        <p:spPr bwMode="auto">
          <a:xfrm>
            <a:off x="1" y="0"/>
            <a:ext cx="9358346" cy="7000900"/>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a:srcRect/>
          <a:stretch>
            <a:fillRect/>
          </a:stretch>
        </p:blipFill>
        <p:spPr bwMode="auto">
          <a:xfrm>
            <a:off x="0" y="0"/>
            <a:ext cx="9144000" cy="7143776"/>
          </a:xfrm>
          <a:prstGeom prst="rect">
            <a:avLst/>
          </a:prstGeom>
          <a:noFill/>
          <a:ln w="9525">
            <a:noFill/>
            <a:miter lim="800000"/>
            <a:headEnd/>
            <a:tailEnd/>
          </a:ln>
          <a:effectLst/>
        </p:spPr>
      </p:pic>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idx="1"/>
          </p:nvPr>
        </p:nvPicPr>
        <p:blipFill>
          <a:blip r:embed="rId2"/>
          <a:srcRect/>
          <a:stretch>
            <a:fillRect/>
          </a:stretch>
        </p:blipFill>
        <p:spPr bwMode="auto">
          <a:xfrm>
            <a:off x="-285784" y="0"/>
            <a:ext cx="9429784" cy="6858000"/>
          </a:xfrm>
          <a:prstGeom prst="rect">
            <a:avLst/>
          </a:prstGeom>
          <a:noFill/>
          <a:ln w="9525">
            <a:noFill/>
            <a:miter lim="800000"/>
            <a:headEnd/>
            <a:tailEnd/>
          </a:ln>
          <a:effectLst/>
        </p:spPr>
      </p:pic>
    </p:spTree>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idx="1"/>
          </p:nvPr>
        </p:nvPicPr>
        <p:blipFill>
          <a:blip r:embed="rId2"/>
          <a:srcRect/>
          <a:stretch>
            <a:fillRect/>
          </a:stretch>
        </p:blipFill>
        <p:spPr bwMode="auto">
          <a:xfrm>
            <a:off x="0" y="0"/>
            <a:ext cx="9929882" cy="6858000"/>
          </a:xfrm>
          <a:prstGeom prst="rect">
            <a:avLst/>
          </a:prstGeom>
          <a:noFill/>
          <a:ln w="9525">
            <a:noFill/>
            <a:miter lim="800000"/>
            <a:headEnd/>
            <a:tailEnd/>
          </a:ln>
          <a:effectLst/>
        </p:spPr>
      </p:pic>
    </p:spTree>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528"/>
          </a:xfrm>
        </p:spPr>
        <p:txBody>
          <a:bodyPr>
            <a:normAutofit fontScale="90000"/>
          </a:bodyPr>
          <a:lstStyle/>
          <a:p>
            <a:endParaRPr lang="en-US" dirty="0"/>
          </a:p>
        </p:txBody>
      </p:sp>
      <p:sp>
        <p:nvSpPr>
          <p:cNvPr id="3" name="Content Placeholder 2"/>
          <p:cNvSpPr>
            <a:spLocks noGrp="1"/>
          </p:cNvSpPr>
          <p:nvPr>
            <p:ph idx="1"/>
          </p:nvPr>
        </p:nvSpPr>
        <p:spPr>
          <a:xfrm>
            <a:off x="457200" y="500042"/>
            <a:ext cx="8229600" cy="5626121"/>
          </a:xfrm>
        </p:spPr>
        <p:txBody>
          <a:bodyPr>
            <a:normAutofit/>
          </a:bodyPr>
          <a:lstStyle/>
          <a:p>
            <a:r>
              <a:rPr lang="en-US" sz="2800" dirty="0" smtClean="0"/>
              <a:t>The length of average cord is 50cm</a:t>
            </a:r>
          </a:p>
          <a:p>
            <a:r>
              <a:rPr lang="en-US" sz="2800" dirty="0" smtClean="0"/>
              <a:t>A cord is consider to be short when its length less than 40cm.</a:t>
            </a:r>
          </a:p>
          <a:p>
            <a:r>
              <a:rPr lang="en-US" sz="2800" dirty="0" smtClean="0"/>
              <a:t>Certain cord are longer and with longer cord, problem can arise.</a:t>
            </a:r>
          </a:p>
          <a:p>
            <a:pPr algn="just"/>
            <a:r>
              <a:rPr lang="en-US" sz="2800" dirty="0" smtClean="0"/>
              <a:t>It may become wrapped round neck or body of the fetus or become knotted.</a:t>
            </a:r>
          </a:p>
          <a:p>
            <a:r>
              <a:rPr lang="en-US" sz="2800" dirty="0" smtClean="0"/>
              <a:t>A trunk knot occurs when has passage through a loop in the cord and real knot has been created.</a:t>
            </a:r>
          </a:p>
          <a:p>
            <a:endParaRPr lang="en-US" sz="2400" dirty="0"/>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Variation, anomalies and abnormality of the umbilical cord and its insertion.</a:t>
            </a:r>
            <a:endParaRPr lang="en-US" dirty="0">
              <a:solidFill>
                <a:srgbClr val="FF0000"/>
              </a:solidFill>
            </a:endParaRPr>
          </a:p>
        </p:txBody>
      </p:sp>
      <p:pic>
        <p:nvPicPr>
          <p:cNvPr id="2054" name="Picture 6"/>
          <p:cNvPicPr>
            <a:picLocks noGrp="1" noChangeAspect="1" noChangeArrowheads="1"/>
          </p:cNvPicPr>
          <p:nvPr>
            <p:ph idx="1"/>
          </p:nvPr>
        </p:nvPicPr>
        <p:blipFill>
          <a:blip r:embed="rId2"/>
          <a:srcRect/>
          <a:stretch>
            <a:fillRect/>
          </a:stretch>
        </p:blipFill>
        <p:spPr bwMode="auto">
          <a:xfrm>
            <a:off x="0" y="1571636"/>
            <a:ext cx="9144000" cy="5429264"/>
          </a:xfrm>
          <a:prstGeom prst="rect">
            <a:avLst/>
          </a:prstGeom>
          <a:noFill/>
          <a:ln w="9525">
            <a:noFill/>
            <a:miter lim="800000"/>
            <a:headEnd/>
            <a:tailEnd/>
          </a:ln>
          <a:effectLst/>
        </p:spPr>
      </p:pic>
      <p:sp>
        <p:nvSpPr>
          <p:cNvPr id="5" name="TextBox 4"/>
          <p:cNvSpPr txBox="1"/>
          <p:nvPr/>
        </p:nvSpPr>
        <p:spPr>
          <a:xfrm>
            <a:off x="1214414" y="1785926"/>
            <a:ext cx="571504" cy="584775"/>
          </a:xfrm>
          <a:prstGeom prst="rect">
            <a:avLst/>
          </a:prstGeom>
          <a:noFill/>
        </p:spPr>
        <p:txBody>
          <a:bodyPr wrap="square" rtlCol="0">
            <a:spAutoFit/>
          </a:bodyPr>
          <a:lstStyle/>
          <a:p>
            <a:r>
              <a:rPr lang="en-US" sz="3200" dirty="0" smtClean="0">
                <a:solidFill>
                  <a:schemeClr val="bg1"/>
                </a:solidFill>
              </a:rPr>
              <a:t>1.</a:t>
            </a:r>
            <a:endParaRPr lang="en-US" sz="3200"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85794"/>
          </a:xfrm>
        </p:spPr>
        <p:txBody>
          <a:bodyPr/>
          <a:lstStyle/>
          <a:p>
            <a:r>
              <a:rPr lang="en-US" dirty="0" smtClean="0"/>
              <a:t>2.) cord looping</a:t>
            </a:r>
            <a:endParaRPr lang="en-US" dirty="0"/>
          </a:p>
        </p:txBody>
      </p:sp>
      <p:pic>
        <p:nvPicPr>
          <p:cNvPr id="4098" name="Picture 2"/>
          <p:cNvPicPr>
            <a:picLocks noGrp="1" noChangeAspect="1" noChangeArrowheads="1"/>
          </p:cNvPicPr>
          <p:nvPr>
            <p:ph idx="1"/>
          </p:nvPr>
        </p:nvPicPr>
        <p:blipFill>
          <a:blip r:embed="rId2"/>
          <a:srcRect/>
          <a:stretch>
            <a:fillRect/>
          </a:stretch>
        </p:blipFill>
        <p:spPr bwMode="auto">
          <a:xfrm>
            <a:off x="0" y="714356"/>
            <a:ext cx="9144000" cy="6143644"/>
          </a:xfrm>
          <a:prstGeom prst="rect">
            <a:avLst/>
          </a:prstGeom>
          <a:noFill/>
          <a:ln w="9525">
            <a:noFill/>
            <a:miter lim="800000"/>
            <a:headEnd/>
            <a:tailEnd/>
          </a:ln>
          <a:effectLst/>
        </p:spPr>
      </p:pic>
    </p:spTree>
  </p:cSld>
  <p:clrMapOvr>
    <a:masterClrMapping/>
  </p:clrMapOvr>
  <p:transition>
    <p:pull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The average length of cord is 50-55 cm.</a:t>
            </a:r>
          </a:p>
          <a:p>
            <a:r>
              <a:rPr lang="en-US" dirty="0" smtClean="0"/>
              <a:t>Cord long than 100 cm will become looped.</a:t>
            </a:r>
          </a:p>
          <a:p>
            <a:r>
              <a:rPr lang="en-US" dirty="0" smtClean="0"/>
              <a:t>Signal or multiple loop cause a short cord with all its complication.</a:t>
            </a:r>
          </a:p>
          <a:p>
            <a:r>
              <a:rPr lang="en-US" dirty="0" smtClean="0"/>
              <a:t>Looping of the cord around the neck may causes fetal distress due to tightening of cord around the neck during descend. </a:t>
            </a:r>
            <a:endParaRPr lang="en-US" dirty="0"/>
          </a:p>
        </p:txBody>
      </p:sp>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Cord knotting.</a:t>
            </a:r>
            <a:endParaRPr lang="en-US" dirty="0"/>
          </a:p>
        </p:txBody>
      </p:sp>
      <p:pic>
        <p:nvPicPr>
          <p:cNvPr id="5122" name="Picture 2"/>
          <p:cNvPicPr>
            <a:picLocks noGrp="1" noChangeAspect="1" noChangeArrowheads="1"/>
          </p:cNvPicPr>
          <p:nvPr>
            <p:ph idx="1"/>
          </p:nvPr>
        </p:nvPicPr>
        <p:blipFill>
          <a:blip r:embed="rId2"/>
          <a:srcRect/>
          <a:stretch>
            <a:fillRect/>
          </a:stretch>
        </p:blipFill>
        <p:spPr bwMode="auto">
          <a:xfrm>
            <a:off x="0" y="1214422"/>
            <a:ext cx="9144000" cy="5643578"/>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It may become wrapped round neck or body of the fetus or become knotted.</a:t>
            </a:r>
          </a:p>
          <a:p>
            <a:r>
              <a:rPr lang="en-US" dirty="0" smtClean="0"/>
              <a:t>A trunk knot occurs when has passage through a loop in the cord and real knot has been created.</a:t>
            </a:r>
          </a:p>
          <a:p>
            <a:r>
              <a:rPr lang="en-US" dirty="0" smtClean="0"/>
              <a:t>True knotting is most likely to occur in one of two situation:</a:t>
            </a:r>
          </a:p>
          <a:p>
            <a:pPr>
              <a:buNone/>
            </a:pPr>
            <a:r>
              <a:rPr lang="en-US" dirty="0" smtClean="0"/>
              <a:t>1)Small fetus, long  cord, and large amount of amniotic fluid</a:t>
            </a:r>
          </a:p>
          <a:p>
            <a:pPr>
              <a:buNone/>
            </a:pPr>
            <a:r>
              <a:rPr lang="en-US" dirty="0" smtClean="0"/>
              <a:t>2)Multiple gestation within a single amnion.</a:t>
            </a:r>
          </a:p>
          <a:p>
            <a:endParaRPr lang="en-US" dirty="0"/>
          </a:p>
        </p:txBody>
      </p:sp>
    </p:spTree>
  </p:cSld>
  <p:clrMapOvr>
    <a:masterClrMapping/>
  </p:clrMapOvr>
  <p:transition>
    <p:strips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lstStyle/>
          <a:p>
            <a:pPr>
              <a:buNone/>
            </a:pPr>
            <a:r>
              <a:rPr lang="en-US" dirty="0" smtClean="0"/>
              <a:t>4</a:t>
            </a:r>
            <a:r>
              <a:rPr lang="en-US" b="1" dirty="0" smtClean="0"/>
              <a:t>.) markedly decreased amount </a:t>
            </a:r>
            <a:r>
              <a:rPr lang="en-US" dirty="0" smtClean="0"/>
              <a:t>of Wharton's jelly may be seen in malnourished and postmature new born.</a:t>
            </a:r>
          </a:p>
          <a:p>
            <a:pPr>
              <a:buNone/>
            </a:pPr>
            <a:r>
              <a:rPr lang="en-US" dirty="0" smtClean="0"/>
              <a:t>5</a:t>
            </a:r>
            <a:r>
              <a:rPr lang="en-US" b="1" dirty="0" smtClean="0"/>
              <a:t>.) Rarities: </a:t>
            </a:r>
          </a:p>
          <a:p>
            <a:r>
              <a:rPr lang="en-US" dirty="0" smtClean="0"/>
              <a:t>Other condition that may occur in the cord are hematomas, tumors, cyst, and edema.</a:t>
            </a:r>
          </a:p>
          <a:p>
            <a:r>
              <a:rPr lang="en-US" dirty="0" smtClean="0"/>
              <a:t>Hematomas </a:t>
            </a:r>
            <a:r>
              <a:rPr lang="en-US" dirty="0" smtClean="0"/>
              <a:t>usually result of rupturing of the umbilical vein.</a:t>
            </a:r>
          </a:p>
          <a:p>
            <a:endParaRPr lang="en-US" dirty="0" smtClean="0"/>
          </a:p>
          <a:p>
            <a:endParaRPr lang="en-US" dirty="0"/>
          </a:p>
        </p:txBody>
      </p:sp>
    </p:spTree>
  </p:cSld>
  <p:clrMapOvr>
    <a:masterClrMapping/>
  </p:clrMapOvr>
  <p:transition>
    <p:checke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battledore placenta:</a:t>
            </a:r>
            <a:endParaRPr lang="en-US" dirty="0"/>
          </a:p>
        </p:txBody>
      </p:sp>
      <p:pic>
        <p:nvPicPr>
          <p:cNvPr id="3074" name="Picture 2"/>
          <p:cNvPicPr>
            <a:picLocks noGrp="1" noChangeAspect="1" noChangeArrowheads="1"/>
          </p:cNvPicPr>
          <p:nvPr>
            <p:ph idx="1"/>
          </p:nvPr>
        </p:nvPicPr>
        <p:blipFill>
          <a:blip r:embed="rId2"/>
          <a:srcRect/>
          <a:stretch>
            <a:fillRect/>
          </a:stretch>
        </p:blipFill>
        <p:spPr bwMode="auto">
          <a:xfrm>
            <a:off x="0" y="71462"/>
            <a:ext cx="9144000" cy="6858000"/>
          </a:xfrm>
          <a:prstGeom prst="rect">
            <a:avLst/>
          </a:prstGeom>
          <a:noFill/>
          <a:ln w="9525">
            <a:noFill/>
            <a:miter lim="800000"/>
            <a:headEnd/>
            <a:tailEnd/>
          </a:ln>
          <a:effectLst/>
        </p:spPr>
      </p:pic>
      <p:sp>
        <p:nvSpPr>
          <p:cNvPr id="4" name="TextBox 3"/>
          <p:cNvSpPr txBox="1"/>
          <p:nvPr/>
        </p:nvSpPr>
        <p:spPr>
          <a:xfrm>
            <a:off x="428596" y="214290"/>
            <a:ext cx="928694" cy="769441"/>
          </a:xfrm>
          <a:prstGeom prst="rect">
            <a:avLst/>
          </a:prstGeom>
          <a:noFill/>
        </p:spPr>
        <p:txBody>
          <a:bodyPr wrap="square" rtlCol="0">
            <a:spAutoFit/>
          </a:bodyPr>
          <a:lstStyle/>
          <a:p>
            <a:r>
              <a:rPr lang="en-US" sz="4400" dirty="0" smtClean="0">
                <a:solidFill>
                  <a:schemeClr val="bg1"/>
                </a:solidFill>
              </a:rPr>
              <a:t>6.)</a:t>
            </a:r>
            <a:endParaRPr lang="en-US" sz="4400" dirty="0">
              <a:solidFill>
                <a:schemeClr val="bg1"/>
              </a:solidFill>
            </a:endParaRPr>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Battledore placenta</a:t>
            </a:r>
            <a:endParaRPr lang="en-US" dirty="0"/>
          </a:p>
        </p:txBody>
      </p:sp>
      <p:pic>
        <p:nvPicPr>
          <p:cNvPr id="6146" name="Picture 2"/>
          <p:cNvPicPr>
            <a:picLocks noGrp="1" noChangeAspect="1" noChangeArrowheads="1"/>
          </p:cNvPicPr>
          <p:nvPr>
            <p:ph idx="1"/>
          </p:nvPr>
        </p:nvPicPr>
        <p:blipFill>
          <a:blip r:embed="rId2"/>
          <a:srcRect/>
          <a:stretch>
            <a:fillRect/>
          </a:stretch>
        </p:blipFill>
        <p:spPr bwMode="auto">
          <a:xfrm>
            <a:off x="0" y="1428736"/>
            <a:ext cx="9144000" cy="5429264"/>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dirty="0" smtClean="0"/>
              <a:t> a variation in which the umbilical cord is inserted at the edge of margin of the placenta.</a:t>
            </a:r>
          </a:p>
          <a:p>
            <a:r>
              <a:rPr lang="en-US" sz="4000" dirty="0" smtClean="0"/>
              <a:t>Marginal insertion of the cord is less than 10% </a:t>
            </a:r>
            <a:endParaRPr lang="en-US" sz="4000" dirty="0"/>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 velamentous placenta:</a:t>
            </a:r>
            <a:endParaRPr lang="en-US" dirty="0"/>
          </a:p>
        </p:txBody>
      </p:sp>
      <p:pic>
        <p:nvPicPr>
          <p:cNvPr id="7170" name="Picture 2"/>
          <p:cNvPicPr>
            <a:picLocks noGrp="1" noChangeAspect="1" noChangeArrowheads="1"/>
          </p:cNvPicPr>
          <p:nvPr>
            <p:ph idx="1"/>
          </p:nvPr>
        </p:nvPicPr>
        <p:blipFill>
          <a:blip r:embed="rId2"/>
          <a:srcRect/>
          <a:stretch>
            <a:fillRect/>
          </a:stretch>
        </p:blipFill>
        <p:spPr bwMode="auto">
          <a:xfrm>
            <a:off x="0" y="1285860"/>
            <a:ext cx="9144000" cy="55721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4400" dirty="0" smtClean="0"/>
              <a:t>The cord is insert into the edge of some distance from the placenta.</a:t>
            </a:r>
          </a:p>
          <a:p>
            <a:r>
              <a:rPr lang="en-US" sz="4400" dirty="0" smtClean="0"/>
              <a:t>A velamentous insertion can be dangerous for the fetus.</a:t>
            </a:r>
          </a:p>
          <a:p>
            <a:endParaRPr lang="en-US" dirty="0" smtClean="0"/>
          </a:p>
          <a:p>
            <a:endParaRPr lang="en-US" dirty="0"/>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 vasa previa</a:t>
            </a:r>
            <a:endParaRPr lang="en-US" dirty="0"/>
          </a:p>
        </p:txBody>
      </p:sp>
      <p:sp>
        <p:nvSpPr>
          <p:cNvPr id="3" name="Content Placeholder 2"/>
          <p:cNvSpPr>
            <a:spLocks noGrp="1"/>
          </p:cNvSpPr>
          <p:nvPr>
            <p:ph idx="1"/>
          </p:nvPr>
        </p:nvSpPr>
        <p:spPr/>
        <p:txBody>
          <a:bodyPr/>
          <a:lstStyle/>
          <a:p>
            <a:r>
              <a:rPr lang="en-US" dirty="0" smtClean="0"/>
              <a:t>It is a dangerous anomaly with a high perinatal mortality if rupture occur.</a:t>
            </a:r>
          </a:p>
          <a:p>
            <a:r>
              <a:rPr lang="en-US" dirty="0" smtClean="0"/>
              <a:t>Vasa previa refer to the blood vessels, covered only with amnion and running between the chorion and amnion, which present the at the os by crossing it ahead at cervical os.</a:t>
            </a:r>
          </a:p>
          <a:p>
            <a:endParaRPr lang="en-US" dirty="0"/>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ABNORMAL UMBILICAL VESLSE</a:t>
            </a:r>
            <a:endParaRPr lang="en-US" dirty="0"/>
          </a:p>
        </p:txBody>
      </p:sp>
      <p:sp>
        <p:nvSpPr>
          <p:cNvPr id="3" name="Content Placeholder 2"/>
          <p:cNvSpPr>
            <a:spLocks noGrp="1"/>
          </p:cNvSpPr>
          <p:nvPr>
            <p:ph idx="1"/>
          </p:nvPr>
        </p:nvSpPr>
        <p:spPr/>
        <p:txBody>
          <a:bodyPr/>
          <a:lstStyle/>
          <a:p>
            <a:r>
              <a:rPr lang="en-US" dirty="0" smtClean="0"/>
              <a:t> abnormal umbilical blood vessals in the umbilical cord has high correlation with fetal anomalies.</a:t>
            </a:r>
          </a:p>
          <a:p>
            <a:r>
              <a:rPr lang="en-US" dirty="0" smtClean="0"/>
              <a:t>About one third of babes born with only one umbilical arties will have multiple and several malformation.</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TotalTime>
  <Words>425</Words>
  <Application>Microsoft Office PowerPoint</Application>
  <PresentationFormat>On-screen Show (4:3)</PresentationFormat>
  <Paragraphs>37</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UMBELICAL CORD</vt:lpstr>
      <vt:lpstr>Slide 2</vt:lpstr>
      <vt:lpstr>Slide 3</vt:lpstr>
      <vt:lpstr>Slide 4</vt:lpstr>
      <vt:lpstr>Slide 5</vt:lpstr>
      <vt:lpstr>Slide 6</vt:lpstr>
      <vt:lpstr>Slide 7</vt:lpstr>
      <vt:lpstr>Variation, anomalies and abnormality of the umbilical cord and its insertion.</vt:lpstr>
      <vt:lpstr>2.) cord looping</vt:lpstr>
      <vt:lpstr>Slide 10</vt:lpstr>
      <vt:lpstr>3) Cord knotting.</vt:lpstr>
      <vt:lpstr>Slide 12</vt:lpstr>
      <vt:lpstr>Slide 13</vt:lpstr>
      <vt:lpstr>2.) battledore placenta:</vt:lpstr>
      <vt:lpstr>A.) Battledore placenta</vt:lpstr>
      <vt:lpstr>Slide 16</vt:lpstr>
      <vt:lpstr>B.) velamentous placenta:</vt:lpstr>
      <vt:lpstr>Slide 18</vt:lpstr>
      <vt:lpstr>C.) vasa previa</vt:lpstr>
      <vt:lpstr>7.) ABNORMAL UMBILICAL VESLSE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admin</cp:lastModifiedBy>
  <cp:revision>28</cp:revision>
  <dcterms:created xsi:type="dcterms:W3CDTF">2019-11-13T23:25:49Z</dcterms:created>
  <dcterms:modified xsi:type="dcterms:W3CDTF">2020-03-28T20:58:09Z</dcterms:modified>
</cp:coreProperties>
</file>