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14"/>
  </p:notesMasterIdLst>
  <p:sldIdLst>
    <p:sldId id="266" r:id="rId2"/>
    <p:sldId id="256" r:id="rId3"/>
    <p:sldId id="257" r:id="rId4"/>
    <p:sldId id="258" r:id="rId5"/>
    <p:sldId id="259" r:id="rId6"/>
    <p:sldId id="260" r:id="rId7"/>
    <p:sldId id="261" r:id="rId8"/>
    <p:sldId id="262" r:id="rId9"/>
    <p:sldId id="263" r:id="rId10"/>
    <p:sldId id="264" r:id="rId11"/>
    <p:sldId id="265"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C59ADC-B80D-4F3B-B8E4-EBC8AE130D49}" type="datetimeFigureOut">
              <a:rPr lang="en-US" smtClean="0"/>
              <a:pPr/>
              <a:t>10/6/2020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F70479-8A2B-4AF9-AB37-F78F7A58B31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F70479-8A2B-4AF9-AB37-F78F7A58B316}"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F50632DF-E33E-4822-9305-9D6534D28388}" type="datetimeFigureOut">
              <a:rPr lang="en-US" smtClean="0"/>
              <a:pPr/>
              <a:t>10/6/2020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2717BDA-D728-4BDA-A4B9-EC071A0DA96D}" type="slidenum">
              <a:rPr lang="en-US"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0632DF-E33E-4822-9305-9D6534D28388}" type="datetimeFigureOut">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17BDA-D728-4BDA-A4B9-EC071A0DA96D}" type="slidenum">
              <a:rPr lang="en-US"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0632DF-E33E-4822-9305-9D6534D28388}" type="datetimeFigureOut">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17BDA-D728-4BDA-A4B9-EC071A0DA96D}" type="slidenum">
              <a:rPr lang="en-US"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F50632DF-E33E-4822-9305-9D6534D28388}" type="datetimeFigureOut">
              <a:rPr lang="en-US" smtClean="0"/>
              <a:pPr/>
              <a:t>10/6/2020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A2717BDA-D728-4BDA-A4B9-EC071A0DA96D}" type="slidenum">
              <a:rPr lang="en-US"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F50632DF-E33E-4822-9305-9D6534D28388}" type="datetimeFigureOut">
              <a:rPr lang="en-US" smtClean="0"/>
              <a:pPr/>
              <a:t>10/6/2020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A2717BDA-D728-4BDA-A4B9-EC071A0DA96D}"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F50632DF-E33E-4822-9305-9D6534D28388}" type="datetimeFigureOut">
              <a:rPr lang="en-US" smtClean="0"/>
              <a:pPr/>
              <a:t>10/6/2020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A2717BDA-D728-4BDA-A4B9-EC071A0DA96D}" type="slidenum">
              <a:rPr lang="en-US"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F50632DF-E33E-4822-9305-9D6534D28388}" type="datetimeFigureOut">
              <a:rPr lang="en-US" smtClean="0"/>
              <a:pPr/>
              <a:t>10/6/2020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A2717BDA-D728-4BDA-A4B9-EC071A0DA96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50632DF-E33E-4822-9305-9D6534D28388}" type="datetimeFigureOut">
              <a:rPr lang="en-US" smtClean="0"/>
              <a:pPr/>
              <a:t>10/6/2020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717BDA-D728-4BDA-A4B9-EC071A0DA96D}" type="slidenum">
              <a:rPr lang="en-US"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F50632DF-E33E-4822-9305-9D6534D28388}" type="datetimeFigureOut">
              <a:rPr lang="en-US" smtClean="0"/>
              <a:pPr/>
              <a:t>10/6/2020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A2717BDA-D728-4BDA-A4B9-EC071A0DA96D}" type="slidenum">
              <a:rPr lang="en-US"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F50632DF-E33E-4822-9305-9D6534D28388}" type="datetimeFigureOut">
              <a:rPr lang="en-US" smtClean="0"/>
              <a:pPr/>
              <a:t>10/6/2020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A2717BDA-D728-4BDA-A4B9-EC071A0DA96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F50632DF-E33E-4822-9305-9D6534D28388}" type="datetimeFigureOut">
              <a:rPr lang="en-US" smtClean="0"/>
              <a:pPr/>
              <a:t>10/6/2020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A2717BDA-D728-4BDA-A4B9-EC071A0DA96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F50632DF-E33E-4822-9305-9D6534D28388}" type="datetimeFigureOut">
              <a:rPr lang="en-US" smtClean="0"/>
              <a:pPr/>
              <a:t>10/6/2020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2717BDA-D728-4BDA-A4B9-EC071A0DA96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ransition spd="med">
    <p:fade thruBlk="1"/>
  </p:transition>
  <p:timing>
    <p:tnLst>
      <p:par>
        <p:cTn id="1" dur="indefinite" restart="never" nodeType="tmRoot"/>
      </p:par>
    </p:tnLst>
  </p:timing>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pic>
        <p:nvPicPr>
          <p:cNvPr id="6" name="Content Placeholder 5" descr="images (1).jfif"/>
          <p:cNvPicPr>
            <a:picLocks noGrp="1" noChangeAspect="1"/>
          </p:cNvPicPr>
          <p:nvPr>
            <p:ph idx="1"/>
          </p:nvPr>
        </p:nvPicPr>
        <p:blipFill>
          <a:blip r:embed="rId2"/>
          <a:stretch>
            <a:fillRect/>
          </a:stretch>
        </p:blipFill>
        <p:spPr>
          <a:xfrm>
            <a:off x="142844" y="571480"/>
            <a:ext cx="8715436" cy="57150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cBhvr>
                                        <p:cTn id="7" dur="1" fill="hold"/>
                                        <p:tgtEl>
                                          <p:spTgt spid="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1464"/>
            <a:ext cx="7977214" cy="1362075"/>
          </a:xfrm>
        </p:spPr>
        <p:txBody>
          <a:bodyPr/>
          <a:lstStyle/>
          <a:p>
            <a:r>
              <a:rPr lang="en-IN" dirty="0" smtClean="0"/>
              <a:t>In the field of Military Science </a:t>
            </a:r>
            <a:endParaRPr lang="en-US" dirty="0"/>
          </a:p>
        </p:txBody>
      </p:sp>
      <p:sp>
        <p:nvSpPr>
          <p:cNvPr id="3" name="Text Placeholder 2"/>
          <p:cNvSpPr>
            <a:spLocks noGrp="1"/>
          </p:cNvSpPr>
          <p:nvPr>
            <p:ph type="body" idx="1"/>
          </p:nvPr>
        </p:nvSpPr>
        <p:spPr>
          <a:xfrm>
            <a:off x="381000" y="1633536"/>
            <a:ext cx="8262966" cy="5010174"/>
          </a:xfrm>
        </p:spPr>
        <p:txBody>
          <a:bodyPr>
            <a:normAutofit/>
          </a:bodyPr>
          <a:lstStyle/>
          <a:p>
            <a:pPr>
              <a:buFont typeface="Wingdings" pitchFamily="2" charset="2"/>
              <a:buChar char="v"/>
            </a:pPr>
            <a:r>
              <a:rPr lang="en-IN" sz="3200" dirty="0" smtClean="0"/>
              <a:t>Psychology helps in the selection, training, promotion and classification of defence personnel.</a:t>
            </a:r>
          </a:p>
          <a:p>
            <a:pPr algn="just">
              <a:buFont typeface="Wingdings" pitchFamily="2" charset="2"/>
              <a:buChar char="v"/>
            </a:pPr>
            <a:r>
              <a:rPr lang="en-IN" sz="3200" dirty="0" smtClean="0"/>
              <a:t>In fighting the enemy, the morale of defence personnel and of citizen must at all costs be high and this can only be achieved by providing suggestions, insight and confidence.</a:t>
            </a:r>
            <a:endParaRPr lang="en-US" sz="3200"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405842" cy="1362075"/>
          </a:xfrm>
        </p:spPr>
        <p:txBody>
          <a:bodyPr>
            <a:normAutofit fontScale="90000"/>
          </a:bodyPr>
          <a:lstStyle/>
          <a:p>
            <a:r>
              <a:rPr lang="en-IN" dirty="0" smtClean="0"/>
              <a:t>In the field of Human Relationships and Self Development</a:t>
            </a:r>
            <a:endParaRPr lang="en-US" dirty="0"/>
          </a:p>
        </p:txBody>
      </p:sp>
      <p:sp>
        <p:nvSpPr>
          <p:cNvPr id="3" name="Text Placeholder 2"/>
          <p:cNvSpPr>
            <a:spLocks noGrp="1"/>
          </p:cNvSpPr>
          <p:nvPr>
            <p:ph type="body" idx="1"/>
          </p:nvPr>
        </p:nvSpPr>
        <p:spPr>
          <a:xfrm>
            <a:off x="381000" y="1633536"/>
            <a:ext cx="8405842" cy="4867298"/>
          </a:xfrm>
        </p:spPr>
        <p:txBody>
          <a:bodyPr>
            <a:normAutofit/>
          </a:bodyPr>
          <a:lstStyle/>
          <a:p>
            <a:pPr algn="just">
              <a:buFont typeface="Wingdings" pitchFamily="2" charset="2"/>
              <a:buChar char="v"/>
            </a:pPr>
            <a:r>
              <a:rPr lang="en-IN" sz="3200" dirty="0" smtClean="0"/>
              <a:t>finally it has helped human beings to learn the art of understanding their own behaviour, seeking adjustment with their self and others and enhancing, as well as actualizing their potentialities to the utmost possible.</a:t>
            </a:r>
            <a:endParaRPr lang="en-US" sz="3200"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pic>
        <p:nvPicPr>
          <p:cNvPr id="6" name="Content Placeholder 5" descr="download (1).jfif"/>
          <p:cNvPicPr>
            <a:picLocks noGrp="1" noChangeAspect="1"/>
          </p:cNvPicPr>
          <p:nvPr>
            <p:ph idx="1"/>
          </p:nvPr>
        </p:nvPicPr>
        <p:blipFill>
          <a:blip r:embed="rId2"/>
          <a:stretch>
            <a:fillRect/>
          </a:stretch>
        </p:blipFill>
        <p:spPr>
          <a:xfrm>
            <a:off x="428596" y="642918"/>
            <a:ext cx="8429684" cy="5786478"/>
          </a:xfrm>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cBhvr>
                                        <p:cTn id="7" dur="1" fill="hold"/>
                                        <p:tgtEl>
                                          <p:spTgt spid="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776288"/>
            <a:ext cx="8062912" cy="2938464"/>
          </a:xfrm>
        </p:spPr>
        <p:txBody>
          <a:bodyPr/>
          <a:lstStyle/>
          <a:p>
            <a:pPr algn="just"/>
            <a:r>
              <a:rPr lang="en-IN" dirty="0" smtClean="0"/>
              <a:t>Application Of Psychology</a:t>
            </a:r>
            <a:endParaRPr lang="en-US" dirty="0"/>
          </a:p>
        </p:txBody>
      </p:sp>
      <p:sp>
        <p:nvSpPr>
          <p:cNvPr id="3" name="Subtitle 2"/>
          <p:cNvSpPr>
            <a:spLocks noGrp="1"/>
          </p:cNvSpPr>
          <p:nvPr>
            <p:ph type="subTitle" idx="1"/>
          </p:nvPr>
        </p:nvSpPr>
        <p:spPr>
          <a:xfrm>
            <a:off x="540544" y="3643314"/>
            <a:ext cx="8062912" cy="2643206"/>
          </a:xfrm>
        </p:spPr>
        <p:txBody>
          <a:bodyPr anchor="b">
            <a:normAutofit/>
          </a:bodyPr>
          <a:lstStyle/>
          <a:p>
            <a:pPr algn="ctr"/>
            <a:r>
              <a:rPr lang="en-IN" sz="3600" dirty="0" smtClean="0"/>
              <a:t>By:</a:t>
            </a:r>
          </a:p>
          <a:p>
            <a:pPr algn="ctr"/>
            <a:r>
              <a:rPr lang="en-IN" sz="3600" dirty="0" smtClean="0"/>
              <a:t>Ms. </a:t>
            </a:r>
            <a:r>
              <a:rPr lang="en-IN" sz="3600" dirty="0" err="1" smtClean="0"/>
              <a:t>Nehal</a:t>
            </a:r>
            <a:r>
              <a:rPr lang="en-IN" sz="3600" dirty="0" smtClean="0"/>
              <a:t> </a:t>
            </a:r>
            <a:r>
              <a:rPr lang="en-IN" sz="3600" dirty="0" err="1" smtClean="0"/>
              <a:t>Gohil</a:t>
            </a:r>
            <a:endParaRPr lang="en-IN" sz="3600" dirty="0" smtClean="0"/>
          </a:p>
          <a:p>
            <a:pPr algn="ctr"/>
            <a:r>
              <a:rPr lang="en-IN" sz="3600" dirty="0" smtClean="0"/>
              <a:t>Nursing Tutor</a:t>
            </a:r>
            <a:endParaRPr lang="en-US" sz="3600"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to="" calcmode="lin" valueType="num">
                                      <p:cBhvr>
                                        <p:cTn id="15" dur="1" fill="hold"/>
                                        <p:tgtEl>
                                          <p:spTgt spid="3">
                                            <p:txEl>
                                              <p:pRg st="1" end="1"/>
                                            </p:txEl>
                                          </p:spTgt>
                                        </p:tgtEl>
                                        <p:attrNameLst>
                                          <p:attrName/>
                                        </p:attrNameLst>
                                      </p:cBhvr>
                                    </p:anim>
                                  </p:childTnLst>
                                </p:cTn>
                              </p:par>
                              <p:par>
                                <p:cTn id="16" presetID="24"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to="" calcmode="lin" valueType="num">
                                      <p:cBhvr>
                                        <p:cTn id="18"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smtClean="0"/>
              <a:t>Applications of Psychology</a:t>
            </a:r>
            <a:endParaRPr lang="en-US" dirty="0"/>
          </a:p>
        </p:txBody>
      </p:sp>
      <p:sp>
        <p:nvSpPr>
          <p:cNvPr id="5" name="Text Placeholder 4"/>
          <p:cNvSpPr>
            <a:spLocks noGrp="1"/>
          </p:cNvSpPr>
          <p:nvPr>
            <p:ph type="body" idx="1"/>
          </p:nvPr>
        </p:nvSpPr>
        <p:spPr>
          <a:xfrm>
            <a:off x="381000" y="1633536"/>
            <a:ext cx="8477280" cy="4938736"/>
          </a:xfrm>
        </p:spPr>
        <p:txBody>
          <a:bodyPr>
            <a:normAutofit lnSpcReduction="10000"/>
          </a:bodyPr>
          <a:lstStyle/>
          <a:p>
            <a:pPr>
              <a:buFont typeface="Wingdings" pitchFamily="2" charset="2"/>
              <a:buChar char="§"/>
            </a:pPr>
            <a:r>
              <a:rPr lang="en-IN" sz="3200" dirty="0" smtClean="0"/>
              <a:t> In the field of Education</a:t>
            </a:r>
          </a:p>
          <a:p>
            <a:pPr>
              <a:buFont typeface="Wingdings" pitchFamily="2" charset="2"/>
              <a:buChar char="§"/>
            </a:pPr>
            <a:r>
              <a:rPr lang="en-IN" sz="3200" dirty="0" smtClean="0"/>
              <a:t>In the field of Medicine</a:t>
            </a:r>
          </a:p>
          <a:p>
            <a:pPr>
              <a:buFont typeface="Wingdings" pitchFamily="2" charset="2"/>
              <a:buChar char="§"/>
            </a:pPr>
            <a:r>
              <a:rPr lang="en-IN" sz="3200" dirty="0" smtClean="0"/>
              <a:t> In the field of Business &amp; Industry</a:t>
            </a:r>
          </a:p>
          <a:p>
            <a:pPr>
              <a:buFont typeface="Wingdings" pitchFamily="2" charset="2"/>
              <a:buChar char="§"/>
            </a:pPr>
            <a:r>
              <a:rPr lang="en-IN" sz="3200" dirty="0" smtClean="0"/>
              <a:t> In the field of Criminology</a:t>
            </a:r>
          </a:p>
          <a:p>
            <a:pPr>
              <a:buFont typeface="Wingdings" pitchFamily="2" charset="2"/>
              <a:buChar char="§"/>
            </a:pPr>
            <a:r>
              <a:rPr lang="en-IN" sz="3200" dirty="0" smtClean="0"/>
              <a:t> In the field of Politics</a:t>
            </a:r>
          </a:p>
          <a:p>
            <a:pPr>
              <a:buFont typeface="Wingdings" pitchFamily="2" charset="2"/>
              <a:buChar char="§"/>
            </a:pPr>
            <a:r>
              <a:rPr lang="en-IN" sz="3200" dirty="0" smtClean="0"/>
              <a:t> In the field of Guidance</a:t>
            </a:r>
            <a:r>
              <a:rPr lang="en-IN" sz="3200" i="1" dirty="0" smtClean="0"/>
              <a:t> </a:t>
            </a:r>
            <a:r>
              <a:rPr lang="en-IN" sz="3200" dirty="0" smtClean="0"/>
              <a:t>&amp; Counselling</a:t>
            </a:r>
          </a:p>
          <a:p>
            <a:pPr>
              <a:buFont typeface="Wingdings" pitchFamily="2" charset="2"/>
              <a:buChar char="§"/>
            </a:pPr>
            <a:r>
              <a:rPr lang="en-IN" sz="3200" dirty="0" smtClean="0"/>
              <a:t> In the field of Military Science</a:t>
            </a:r>
          </a:p>
          <a:p>
            <a:pPr>
              <a:buFont typeface="Wingdings" pitchFamily="2" charset="2"/>
              <a:buChar char="§"/>
            </a:pPr>
            <a:r>
              <a:rPr lang="en-IN" sz="3200" dirty="0" smtClean="0"/>
              <a:t> In the field of Human Relationship &amp; self development  </a:t>
            </a:r>
            <a:endParaRPr lang="en-US" sz="3200"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to="" calcmode="lin" valueType="num">
                                      <p:cBhvr>
                                        <p:cTn id="12" dur="1" fill="hold"/>
                                        <p:tgtEl>
                                          <p:spTgt spid="5">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 to="" calcmode="lin" valueType="num">
                                      <p:cBhvr>
                                        <p:cTn id="17" dur="1" fill="hold"/>
                                        <p:tgtEl>
                                          <p:spTgt spid="5">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 to="" calcmode="lin" valueType="num">
                                      <p:cBhvr>
                                        <p:cTn id="22" dur="1" fill="hold"/>
                                        <p:tgtEl>
                                          <p:spTgt spid="5">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 to="" calcmode="lin" valueType="num">
                                      <p:cBhvr>
                                        <p:cTn id="27" dur="1" fill="hold"/>
                                        <p:tgtEl>
                                          <p:spTgt spid="5">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 to="" calcmode="lin" valueType="num">
                                      <p:cBhvr>
                                        <p:cTn id="32" dur="1" fill="hold"/>
                                        <p:tgtEl>
                                          <p:spTgt spid="5">
                                            <p:txEl>
                                              <p:pRg st="4" end="4"/>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to="" calcmode="lin" valueType="num">
                                      <p:cBhvr>
                                        <p:cTn id="37" dur="1" fill="hold"/>
                                        <p:tgtEl>
                                          <p:spTgt spid="5">
                                            <p:txEl>
                                              <p:pRg st="5" end="5"/>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to="" calcmode="lin" valueType="num">
                                      <p:cBhvr>
                                        <p:cTn id="42" dur="1" fill="hold"/>
                                        <p:tgtEl>
                                          <p:spTgt spid="5">
                                            <p:txEl>
                                              <p:pRg st="6" end="6"/>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nodeType="clickEffect">
                                  <p:stCondLst>
                                    <p:cond delay="0"/>
                                  </p:stCondLst>
                                  <p:childTnLst>
                                    <p:set>
                                      <p:cBhvr>
                                        <p:cTn id="46" dur="1" fill="hold">
                                          <p:stCondLst>
                                            <p:cond delay="0"/>
                                          </p:stCondLst>
                                        </p:cTn>
                                        <p:tgtEl>
                                          <p:spTgt spid="5">
                                            <p:txEl>
                                              <p:pRg st="7" end="7"/>
                                            </p:txEl>
                                          </p:spTgt>
                                        </p:tgtEl>
                                        <p:attrNameLst>
                                          <p:attrName>style.visibility</p:attrName>
                                        </p:attrNameLst>
                                      </p:cBhvr>
                                      <p:to>
                                        <p:strVal val="visible"/>
                                      </p:to>
                                    </p:set>
                                    <p:anim to="" calcmode="lin" valueType="num">
                                      <p:cBhvr>
                                        <p:cTn id="47" dur="1" fill="hold"/>
                                        <p:tgtEl>
                                          <p:spTgt spid="5">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7239000" cy="1362075"/>
          </a:xfrm>
        </p:spPr>
        <p:txBody>
          <a:bodyPr/>
          <a:lstStyle/>
          <a:p>
            <a:r>
              <a:rPr lang="en-IN" dirty="0" smtClean="0"/>
              <a:t>In the field of Education</a:t>
            </a:r>
            <a:endParaRPr lang="en-US" dirty="0"/>
          </a:p>
        </p:txBody>
      </p:sp>
      <p:sp>
        <p:nvSpPr>
          <p:cNvPr id="3" name="Text Placeholder 2"/>
          <p:cNvSpPr>
            <a:spLocks noGrp="1"/>
          </p:cNvSpPr>
          <p:nvPr>
            <p:ph type="body" idx="1"/>
          </p:nvPr>
        </p:nvSpPr>
        <p:spPr>
          <a:xfrm>
            <a:off x="381000" y="1633536"/>
            <a:ext cx="8477280" cy="5010174"/>
          </a:xfrm>
        </p:spPr>
        <p:txBody>
          <a:bodyPr>
            <a:normAutofit/>
          </a:bodyPr>
          <a:lstStyle/>
          <a:p>
            <a:pPr algn="just">
              <a:buFont typeface="Wingdings" pitchFamily="2" charset="2"/>
              <a:buChar char="v"/>
            </a:pPr>
            <a:r>
              <a:rPr lang="en-IN" sz="2800" dirty="0" smtClean="0"/>
              <a:t>Theories of learning, motivation, and personality etc. Have been responsible for shaping and designing the educational system according to the needs and requirements of students.</a:t>
            </a:r>
          </a:p>
          <a:p>
            <a:pPr algn="just">
              <a:buFont typeface="Wingdings" pitchFamily="2" charset="2"/>
              <a:buChar char="v"/>
            </a:pPr>
            <a:r>
              <a:rPr lang="en-IN" sz="2800" dirty="0" smtClean="0"/>
              <a:t>The application of psychology in the field of education has helped the learners to learn, the teachers to teach, administrator to administer and educational planner to plan effectively and efficiently.</a:t>
            </a:r>
            <a:endParaRPr lang="en-US" sz="2800"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 the field of Medicine</a:t>
            </a:r>
            <a:endParaRPr lang="en-US" dirty="0"/>
          </a:p>
        </p:txBody>
      </p:sp>
      <p:sp>
        <p:nvSpPr>
          <p:cNvPr id="3" name="Text Placeholder 2"/>
          <p:cNvSpPr>
            <a:spLocks noGrp="1"/>
          </p:cNvSpPr>
          <p:nvPr>
            <p:ph type="body" idx="1"/>
          </p:nvPr>
        </p:nvSpPr>
        <p:spPr>
          <a:xfrm>
            <a:off x="381000" y="1633536"/>
            <a:ext cx="8334404" cy="4867298"/>
          </a:xfrm>
        </p:spPr>
        <p:txBody>
          <a:bodyPr>
            <a:normAutofit/>
          </a:bodyPr>
          <a:lstStyle/>
          <a:p>
            <a:pPr algn="just">
              <a:buFont typeface="Wingdings" pitchFamily="2" charset="2"/>
              <a:buChar char="v"/>
            </a:pPr>
            <a:r>
              <a:rPr lang="en-IN" sz="3200" dirty="0" smtClean="0"/>
              <a:t>A doctor, nurse or any person who attends the patient, need to know the science of behaviour to achieve good results.</a:t>
            </a:r>
          </a:p>
          <a:p>
            <a:pPr>
              <a:buFont typeface="Wingdings" pitchFamily="2" charset="2"/>
              <a:buChar char="v"/>
            </a:pPr>
            <a:r>
              <a:rPr lang="en-IN" sz="3200" dirty="0" smtClean="0"/>
              <a:t>Psychology has contributed valuable therapeutic measures like behaviour therapy, psychoanalysis, etc.</a:t>
            </a:r>
          </a:p>
          <a:p>
            <a:pPr>
              <a:buFont typeface="Wingdings" pitchFamily="2" charset="2"/>
              <a:buChar char="v"/>
            </a:pPr>
            <a:r>
              <a:rPr lang="en-IN" sz="3200" dirty="0" smtClean="0"/>
              <a:t>For the diagnosis and cure of patients suffering from psychosomatic, as well as mental illnesses. </a:t>
            </a:r>
            <a:endParaRPr lang="en-US" sz="3200"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1464"/>
            <a:ext cx="8620156" cy="1362075"/>
          </a:xfrm>
        </p:spPr>
        <p:txBody>
          <a:bodyPr/>
          <a:lstStyle/>
          <a:p>
            <a:r>
              <a:rPr lang="en-IN" dirty="0" smtClean="0"/>
              <a:t>In the field of Business &amp; Industry</a:t>
            </a:r>
            <a:endParaRPr lang="en-US" dirty="0"/>
          </a:p>
        </p:txBody>
      </p:sp>
      <p:sp>
        <p:nvSpPr>
          <p:cNvPr id="3" name="Text Placeholder 2"/>
          <p:cNvSpPr>
            <a:spLocks noGrp="1"/>
          </p:cNvSpPr>
          <p:nvPr>
            <p:ph type="body" idx="1"/>
          </p:nvPr>
        </p:nvSpPr>
        <p:spPr>
          <a:xfrm>
            <a:off x="381000" y="1633536"/>
            <a:ext cx="8334404" cy="4795860"/>
          </a:xfrm>
        </p:spPr>
        <p:txBody>
          <a:bodyPr>
            <a:normAutofit/>
          </a:bodyPr>
          <a:lstStyle/>
          <a:p>
            <a:pPr algn="just">
              <a:buFont typeface="Wingdings" pitchFamily="2" charset="2"/>
              <a:buChar char="v"/>
            </a:pPr>
            <a:r>
              <a:rPr lang="en-IN" sz="3200" dirty="0" smtClean="0"/>
              <a:t>It is a highlighted the importance of knowledge of consumer’s psychology and harmonious interpersonal relationships in the field of commerce &amp; industry. </a:t>
            </a:r>
            <a:endParaRPr lang="en-US" sz="3200"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 the field of Criminology</a:t>
            </a:r>
            <a:endParaRPr lang="en-US" dirty="0"/>
          </a:p>
        </p:txBody>
      </p:sp>
      <p:sp>
        <p:nvSpPr>
          <p:cNvPr id="3" name="Text Placeholder 2"/>
          <p:cNvSpPr>
            <a:spLocks noGrp="1"/>
          </p:cNvSpPr>
          <p:nvPr>
            <p:ph type="body" idx="1"/>
          </p:nvPr>
        </p:nvSpPr>
        <p:spPr>
          <a:xfrm>
            <a:off x="381000" y="1633536"/>
            <a:ext cx="8120090" cy="4938736"/>
          </a:xfrm>
        </p:spPr>
        <p:txBody>
          <a:bodyPr>
            <a:normAutofit/>
          </a:bodyPr>
          <a:lstStyle/>
          <a:p>
            <a:pPr>
              <a:buFont typeface="Wingdings" pitchFamily="2" charset="2"/>
              <a:buChar char="v"/>
            </a:pPr>
            <a:r>
              <a:rPr lang="en-IN" sz="3200" dirty="0" smtClean="0"/>
              <a:t>It has helped in detection of crimes and dealing with criminals.</a:t>
            </a:r>
            <a:endParaRPr lang="en-US" sz="3200"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 the field of Politics</a:t>
            </a:r>
            <a:endParaRPr lang="en-US" dirty="0"/>
          </a:p>
        </p:txBody>
      </p:sp>
      <p:sp>
        <p:nvSpPr>
          <p:cNvPr id="3" name="Text Placeholder 2"/>
          <p:cNvSpPr>
            <a:spLocks noGrp="1"/>
          </p:cNvSpPr>
          <p:nvPr>
            <p:ph type="body" idx="1"/>
          </p:nvPr>
        </p:nvSpPr>
        <p:spPr>
          <a:xfrm>
            <a:off x="381000" y="1633536"/>
            <a:ext cx="8262966" cy="4867298"/>
          </a:xfrm>
        </p:spPr>
        <p:txBody>
          <a:bodyPr>
            <a:normAutofit/>
          </a:bodyPr>
          <a:lstStyle/>
          <a:p>
            <a:pPr algn="just">
              <a:buFont typeface="Wingdings" pitchFamily="2" charset="2"/>
              <a:buChar char="v"/>
            </a:pPr>
            <a:r>
              <a:rPr lang="en-IN" sz="3200" dirty="0" smtClean="0"/>
              <a:t>It has proved useful to the politicians and leaders to learn the qualities of leadership for leading the masses.</a:t>
            </a:r>
            <a:endParaRPr lang="en-US" sz="3200"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 the field of Guidance &amp; Counselling</a:t>
            </a:r>
            <a:endParaRPr lang="en-US" dirty="0"/>
          </a:p>
        </p:txBody>
      </p:sp>
      <p:sp>
        <p:nvSpPr>
          <p:cNvPr id="3" name="Text Placeholder 2"/>
          <p:cNvSpPr>
            <a:spLocks noGrp="1"/>
          </p:cNvSpPr>
          <p:nvPr>
            <p:ph type="body" idx="1"/>
          </p:nvPr>
        </p:nvSpPr>
        <p:spPr>
          <a:xfrm>
            <a:off x="428596" y="1785926"/>
            <a:ext cx="8262966" cy="4786346"/>
          </a:xfrm>
        </p:spPr>
        <p:txBody>
          <a:bodyPr>
            <a:normAutofit/>
          </a:bodyPr>
          <a:lstStyle/>
          <a:p>
            <a:pPr algn="just">
              <a:buFont typeface="Wingdings" pitchFamily="2" charset="2"/>
              <a:buChar char="v"/>
            </a:pPr>
            <a:r>
              <a:rPr lang="en-IN" sz="3200" dirty="0" smtClean="0"/>
              <a:t>It has provided valuable help in relation to guidance and counselling in educational, personal as well as vocational areas.</a:t>
            </a:r>
            <a:endParaRPr lang="en-US" sz="3200"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99</TotalTime>
  <Words>398</Words>
  <Application>Microsoft Office PowerPoint</Application>
  <PresentationFormat>On-screen Show (4:3)</PresentationFormat>
  <Paragraphs>34</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Verve</vt:lpstr>
      <vt:lpstr>Slide 1</vt:lpstr>
      <vt:lpstr>Application Of Psychology</vt:lpstr>
      <vt:lpstr>Applications of Psychology</vt:lpstr>
      <vt:lpstr>In the field of Education</vt:lpstr>
      <vt:lpstr>In the field of Medicine</vt:lpstr>
      <vt:lpstr>In the field of Business &amp; Industry</vt:lpstr>
      <vt:lpstr>In the field of Criminology</vt:lpstr>
      <vt:lpstr>In the field of Politics</vt:lpstr>
      <vt:lpstr>In the field of Guidance &amp; Counselling</vt:lpstr>
      <vt:lpstr>In the field of Military Science </vt:lpstr>
      <vt:lpstr>In the field of Human Relationships and Self Development</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 Of Psychology</dc:title>
  <dc:creator>nh gohil257</dc:creator>
  <cp:lastModifiedBy>nurshing</cp:lastModifiedBy>
  <cp:revision>12</cp:revision>
  <dcterms:created xsi:type="dcterms:W3CDTF">2018-10-07T07:20:38Z</dcterms:created>
  <dcterms:modified xsi:type="dcterms:W3CDTF">2020-10-06T12:06:47Z</dcterms:modified>
</cp:coreProperties>
</file>