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11/15/2022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11/15/2022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11/15/2022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CEECD8FB-B5AD-BD33-8BBE-99F7AD458699}"/>
              </a:ext>
            </a:extLst>
          </p:cNvPr>
          <p:cNvPicPr>
            <a:picLocks noChangeAspect="1"/>
          </p:cNvPicPr>
          <p:nvPr/>
        </p:nvPicPr>
        <p:blipFill>
          <a:blip r:embed="rId2"/>
          <a:stretch>
            <a:fillRect/>
          </a:stretch>
        </p:blipFill>
        <p:spPr>
          <a:xfrm>
            <a:off x="-97797" y="18336"/>
            <a:ext cx="12126802" cy="6839663"/>
          </a:xfrm>
          <a:prstGeom prst="rect">
            <a:avLst/>
          </a:prstGeom>
        </p:spPr>
      </p:pic>
    </p:spTree>
    <p:extLst>
      <p:ext uri="{BB962C8B-B14F-4D97-AF65-F5344CB8AC3E}">
        <p14:creationId xmlns:p14="http://schemas.microsoft.com/office/powerpoint/2010/main" val="63635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607886-AAA9-B573-2915-DBFF3E417563}"/>
              </a:ext>
            </a:extLst>
          </p:cNvPr>
          <p:cNvSpPr>
            <a:spLocks noGrp="1"/>
          </p:cNvSpPr>
          <p:nvPr>
            <p:ph idx="1"/>
          </p:nvPr>
        </p:nvSpPr>
        <p:spPr>
          <a:xfrm>
            <a:off x="1294362" y="2437479"/>
            <a:ext cx="9603275" cy="3450613"/>
          </a:xfrm>
        </p:spPr>
        <p:txBody>
          <a:bodyPr>
            <a:noAutofit/>
          </a:bodyPr>
          <a:lstStyle/>
          <a:p>
            <a:r>
              <a:rPr lang="en-US" sz="2400" dirty="0"/>
              <a:t>Objectives – Objectives are the basic plans which determine goals or end results of the projected action of an enterprise, By setting goals, objectives provide the foundation upon which structure of plan can be built.</a:t>
            </a:r>
          </a:p>
          <a:p>
            <a:r>
              <a:rPr lang="en-US" sz="2400" dirty="0"/>
              <a:t>Policies – Policies are written statements or oral understandings. They are general terms for governing actions in repetitive situations.  </a:t>
            </a:r>
            <a:r>
              <a:rPr lang="en-US" sz="2400" dirty="0" err="1"/>
              <a:t>Realisation</a:t>
            </a:r>
            <a:r>
              <a:rPr lang="en-US" sz="2400" dirty="0"/>
              <a:t> of objectives is made easy with the help of </a:t>
            </a:r>
            <a:r>
              <a:rPr lang="en-US" sz="2400" dirty="0" err="1"/>
              <a:t>policies,as</a:t>
            </a:r>
            <a:r>
              <a:rPr lang="en-US" sz="2400" dirty="0"/>
              <a:t> policies provide standing solution to problems.</a:t>
            </a:r>
          </a:p>
          <a:p>
            <a:pPr marL="0" indent="0">
              <a:buNone/>
            </a:pPr>
            <a:endParaRPr lang="en-US" sz="2400" dirty="0"/>
          </a:p>
          <a:p>
            <a:endParaRPr lang="en-US" sz="2400" dirty="0"/>
          </a:p>
          <a:p>
            <a:endParaRPr lang="en-US" sz="2400" dirty="0"/>
          </a:p>
        </p:txBody>
      </p:sp>
    </p:spTree>
    <p:extLst>
      <p:ext uri="{BB962C8B-B14F-4D97-AF65-F5344CB8AC3E}">
        <p14:creationId xmlns:p14="http://schemas.microsoft.com/office/powerpoint/2010/main" val="3746273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A0B6C7-896E-4F51-D1AE-E2DAD8E2C3B8}"/>
              </a:ext>
            </a:extLst>
          </p:cNvPr>
          <p:cNvSpPr>
            <a:spLocks noGrp="1"/>
          </p:cNvSpPr>
          <p:nvPr>
            <p:ph idx="1"/>
          </p:nvPr>
        </p:nvSpPr>
        <p:spPr/>
        <p:txBody>
          <a:bodyPr/>
          <a:lstStyle/>
          <a:p>
            <a:r>
              <a:rPr lang="en-US" dirty="0"/>
              <a:t>Procedures – Procedures indicate the specific manner in which a certain activity is to be performed. They are more definite and specific guides to </a:t>
            </a:r>
            <a:r>
              <a:rPr lang="en-US" dirty="0" err="1"/>
              <a:t>action,but</a:t>
            </a:r>
            <a:r>
              <a:rPr lang="en-US" dirty="0"/>
              <a:t> only for fulfillment of objectives.</a:t>
            </a:r>
          </a:p>
          <a:p>
            <a:r>
              <a:rPr lang="en-US" dirty="0"/>
              <a:t>Program – Program welds together different plans for implementing them into complete and orderly course of action. Programs are both repetitive (routine planning) and non- repetitive and non-repetitive (Creative Planning) course of action.</a:t>
            </a:r>
          </a:p>
          <a:p>
            <a:r>
              <a:rPr lang="en-US" dirty="0"/>
              <a:t>Budgets – Budget is pre-estimation of income, expenditure and material resources.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794768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1A93C-0110-0013-E9DD-33B04A840D7E}"/>
              </a:ext>
            </a:extLst>
          </p:cNvPr>
          <p:cNvSpPr>
            <a:spLocks noGrp="1"/>
          </p:cNvSpPr>
          <p:nvPr>
            <p:ph type="title"/>
          </p:nvPr>
        </p:nvSpPr>
        <p:spPr/>
        <p:txBody>
          <a:bodyPr>
            <a:normAutofit fontScale="90000"/>
          </a:bodyPr>
          <a:lstStyle/>
          <a:p>
            <a:r>
              <a:rPr lang="en-US" dirty="0"/>
              <a:t>STEPS OF PLANNING PROCESS</a:t>
            </a:r>
            <a:br>
              <a:rPr lang="en-US" dirty="0"/>
            </a:br>
            <a:br>
              <a:rPr lang="en-US" dirty="0"/>
            </a:br>
            <a:endParaRPr lang="en-US" dirty="0"/>
          </a:p>
        </p:txBody>
      </p:sp>
      <p:sp>
        <p:nvSpPr>
          <p:cNvPr id="3" name="Content Placeholder 2">
            <a:extLst>
              <a:ext uri="{FF2B5EF4-FFF2-40B4-BE49-F238E27FC236}">
                <a16:creationId xmlns:a16="http://schemas.microsoft.com/office/drawing/2014/main" id="{8D9E3CC7-31B3-BD32-8939-E7CB398172FF}"/>
              </a:ext>
            </a:extLst>
          </p:cNvPr>
          <p:cNvSpPr>
            <a:spLocks noGrp="1"/>
          </p:cNvSpPr>
          <p:nvPr>
            <p:ph idx="1"/>
          </p:nvPr>
        </p:nvSpPr>
        <p:spPr/>
        <p:txBody>
          <a:bodyPr/>
          <a:lstStyle/>
          <a:p>
            <a:r>
              <a:rPr lang="en-US" dirty="0"/>
              <a:t>Analysis and understanding of the system</a:t>
            </a:r>
          </a:p>
          <a:p>
            <a:r>
              <a:rPr lang="en-US" dirty="0"/>
              <a:t>Formulation of operational goals and objectives</a:t>
            </a:r>
          </a:p>
          <a:p>
            <a:r>
              <a:rPr lang="en-US" dirty="0"/>
              <a:t>Establishing of planning premises</a:t>
            </a:r>
          </a:p>
          <a:p>
            <a:r>
              <a:rPr lang="en-US" dirty="0"/>
              <a:t>Selection and formulation of the operating plan from alternatives</a:t>
            </a:r>
          </a:p>
          <a:p>
            <a:r>
              <a:rPr lang="en-US" dirty="0"/>
              <a:t>Securing Participation</a:t>
            </a:r>
          </a:p>
          <a:p>
            <a:r>
              <a:rPr lang="en-US" dirty="0"/>
              <a:t>Implementation</a:t>
            </a:r>
          </a:p>
        </p:txBody>
      </p:sp>
    </p:spTree>
    <p:extLst>
      <p:ext uri="{BB962C8B-B14F-4D97-AF65-F5344CB8AC3E}">
        <p14:creationId xmlns:p14="http://schemas.microsoft.com/office/powerpoint/2010/main" val="3338770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A60FA0-07BF-C98A-B6C5-9B28A8D0AFBA}"/>
              </a:ext>
            </a:extLst>
          </p:cNvPr>
          <p:cNvSpPr>
            <a:spLocks noGrp="1"/>
          </p:cNvSpPr>
          <p:nvPr>
            <p:ph idx="1"/>
          </p:nvPr>
        </p:nvSpPr>
        <p:spPr/>
        <p:txBody>
          <a:bodyPr/>
          <a:lstStyle/>
          <a:p>
            <a:r>
              <a:rPr lang="en-US" dirty="0"/>
              <a:t>Follow up to the proposed course of action</a:t>
            </a:r>
          </a:p>
          <a:p>
            <a:r>
              <a:rPr lang="en-US" dirty="0"/>
              <a:t>Evaluation</a:t>
            </a:r>
          </a:p>
          <a:p>
            <a:r>
              <a:rPr lang="en-US" dirty="0"/>
              <a:t>Reanalysis and new understanding of </a:t>
            </a:r>
            <a:r>
              <a:rPr lang="en-US"/>
              <a:t>the system</a:t>
            </a:r>
          </a:p>
        </p:txBody>
      </p:sp>
    </p:spTree>
    <p:extLst>
      <p:ext uri="{BB962C8B-B14F-4D97-AF65-F5344CB8AC3E}">
        <p14:creationId xmlns:p14="http://schemas.microsoft.com/office/powerpoint/2010/main" val="1905830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AC1EF-7CBE-C1CE-BDF8-7F3DD031689A}"/>
              </a:ext>
            </a:extLst>
          </p:cNvPr>
          <p:cNvSpPr>
            <a:spLocks noGrp="1"/>
          </p:cNvSpPr>
          <p:nvPr>
            <p:ph type="title"/>
          </p:nvPr>
        </p:nvSpPr>
        <p:spPr/>
        <p:txBody>
          <a:bodyPr/>
          <a:lstStyle/>
          <a:p>
            <a:r>
              <a:rPr lang="en-US" dirty="0"/>
              <a:t>Advantages of planning</a:t>
            </a:r>
            <a:br>
              <a:rPr lang="en-US" dirty="0"/>
            </a:br>
            <a:endParaRPr lang="en-US" dirty="0"/>
          </a:p>
        </p:txBody>
      </p:sp>
      <p:sp>
        <p:nvSpPr>
          <p:cNvPr id="3" name="Content Placeholder 2">
            <a:extLst>
              <a:ext uri="{FF2B5EF4-FFF2-40B4-BE49-F238E27FC236}">
                <a16:creationId xmlns:a16="http://schemas.microsoft.com/office/drawing/2014/main" id="{83095884-BF2C-DA0C-0AEC-680C3B94E775}"/>
              </a:ext>
            </a:extLst>
          </p:cNvPr>
          <p:cNvSpPr>
            <a:spLocks noGrp="1"/>
          </p:cNvSpPr>
          <p:nvPr>
            <p:ph idx="1"/>
          </p:nvPr>
        </p:nvSpPr>
        <p:spPr>
          <a:xfrm>
            <a:off x="950370" y="1703693"/>
            <a:ext cx="9603275" cy="3450613"/>
          </a:xfrm>
        </p:spPr>
        <p:txBody>
          <a:bodyPr>
            <a:noAutofit/>
          </a:bodyPr>
          <a:lstStyle/>
          <a:p>
            <a:r>
              <a:rPr lang="en-US" sz="2400" dirty="0"/>
              <a:t>Planning leads to more effective and faster achievements of goals of </a:t>
            </a:r>
            <a:r>
              <a:rPr lang="en-US" sz="2400" dirty="0" err="1"/>
              <a:t>organization.It</a:t>
            </a:r>
            <a:r>
              <a:rPr lang="en-US" sz="2400" dirty="0"/>
              <a:t> replaces random operation by orderly and meaningful action.</a:t>
            </a:r>
          </a:p>
          <a:p>
            <a:r>
              <a:rPr lang="en-US" sz="2400" dirty="0"/>
              <a:t>Planning gives a competitive edge to the organization as it forecasts and </a:t>
            </a:r>
            <a:r>
              <a:rPr lang="en-US" sz="2400" dirty="0" err="1"/>
              <a:t>plans.As</a:t>
            </a:r>
            <a:r>
              <a:rPr lang="en-US" sz="2400" dirty="0"/>
              <a:t> planning foresees the future and makes provision for it, planning gives an added strength to the business for its continuous growth and steady prosperity.</a:t>
            </a:r>
          </a:p>
          <a:p>
            <a:r>
              <a:rPr lang="en-US" sz="2400" dirty="0"/>
              <a:t>Planning secures and ensures unit of purpose, direction and effort by focusing attention on </a:t>
            </a:r>
            <a:r>
              <a:rPr lang="en-US" sz="2400" dirty="0" err="1"/>
              <a:t>objectives.It</a:t>
            </a:r>
            <a:r>
              <a:rPr lang="en-US" sz="2400" dirty="0"/>
              <a:t> avoids duplication of service </a:t>
            </a:r>
          </a:p>
        </p:txBody>
      </p:sp>
    </p:spTree>
    <p:extLst>
      <p:ext uri="{BB962C8B-B14F-4D97-AF65-F5344CB8AC3E}">
        <p14:creationId xmlns:p14="http://schemas.microsoft.com/office/powerpoint/2010/main" val="9966063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41FA8F-34B0-9530-BC3C-A89AAEEE4B87}"/>
              </a:ext>
            </a:extLst>
          </p:cNvPr>
          <p:cNvSpPr>
            <a:spLocks noGrp="1"/>
          </p:cNvSpPr>
          <p:nvPr>
            <p:ph idx="1"/>
          </p:nvPr>
        </p:nvSpPr>
        <p:spPr/>
        <p:txBody>
          <a:bodyPr>
            <a:normAutofit fontScale="92500" lnSpcReduction="20000"/>
          </a:bodyPr>
          <a:lstStyle/>
          <a:p>
            <a:r>
              <a:rPr lang="en-US" sz="2600" dirty="0"/>
              <a:t>Planning has unique contribution towards the efficiency of other managerial functions</a:t>
            </a:r>
          </a:p>
          <a:p>
            <a:r>
              <a:rPr lang="en-US" sz="2600" dirty="0"/>
              <a:t>Planning provides the basis for control in an organization</a:t>
            </a:r>
          </a:p>
          <a:p>
            <a:r>
              <a:rPr lang="en-US" sz="2600" dirty="0"/>
              <a:t>Planning serves as an integral part of other administrative functions. It ensures order and control and determines appropriateness and feasibility of action in terms of Cost effectiveness and quality control. It eliminates chances of uncertainty and avoids arbitrary </a:t>
            </a:r>
            <a:r>
              <a:rPr lang="en-US" sz="2600" dirty="0" err="1"/>
              <a:t>decisions.It</a:t>
            </a:r>
            <a:r>
              <a:rPr lang="en-US" sz="2600" dirty="0"/>
              <a:t> provide flexibility and makes provision for future growth and development. </a:t>
            </a:r>
          </a:p>
          <a:p>
            <a:endParaRPr lang="en-US" dirty="0"/>
          </a:p>
          <a:p>
            <a:endParaRPr lang="en-US" dirty="0"/>
          </a:p>
        </p:txBody>
      </p:sp>
    </p:spTree>
    <p:extLst>
      <p:ext uri="{BB962C8B-B14F-4D97-AF65-F5344CB8AC3E}">
        <p14:creationId xmlns:p14="http://schemas.microsoft.com/office/powerpoint/2010/main" val="2307323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DD59A-1F16-810D-4C1D-2EE9E96B6B5E}"/>
              </a:ext>
            </a:extLst>
          </p:cNvPr>
          <p:cNvSpPr>
            <a:spLocks noGrp="1"/>
          </p:cNvSpPr>
          <p:nvPr>
            <p:ph type="title"/>
          </p:nvPr>
        </p:nvSpPr>
        <p:spPr/>
        <p:txBody>
          <a:bodyPr/>
          <a:lstStyle/>
          <a:p>
            <a:r>
              <a:rPr lang="en-US" dirty="0"/>
              <a:t>Disadvantages of planning </a:t>
            </a:r>
          </a:p>
        </p:txBody>
      </p:sp>
      <p:sp>
        <p:nvSpPr>
          <p:cNvPr id="3" name="Content Placeholder 2">
            <a:extLst>
              <a:ext uri="{FF2B5EF4-FFF2-40B4-BE49-F238E27FC236}">
                <a16:creationId xmlns:a16="http://schemas.microsoft.com/office/drawing/2014/main" id="{8C33A550-EA9B-BE8D-B588-20C585EC8DD7}"/>
              </a:ext>
            </a:extLst>
          </p:cNvPr>
          <p:cNvSpPr>
            <a:spLocks noGrp="1"/>
          </p:cNvSpPr>
          <p:nvPr>
            <p:ph idx="1"/>
          </p:nvPr>
        </p:nvSpPr>
        <p:spPr>
          <a:xfrm>
            <a:off x="1115403" y="2131866"/>
            <a:ext cx="9603275" cy="3450613"/>
          </a:xfrm>
        </p:spPr>
        <p:txBody>
          <a:bodyPr>
            <a:normAutofit/>
          </a:bodyPr>
          <a:lstStyle/>
          <a:p>
            <a:r>
              <a:rPr lang="en-US" sz="2400" dirty="0"/>
              <a:t>Planning may lead to internal inflexibilities and procedural rigidities.</a:t>
            </a:r>
          </a:p>
          <a:p>
            <a:r>
              <a:rPr lang="en-US" sz="2400" dirty="0"/>
              <a:t>It is time consuming and expensive process</a:t>
            </a:r>
          </a:p>
          <a:p>
            <a:r>
              <a:rPr lang="en-US" sz="2400" dirty="0"/>
              <a:t>Unplanned operation produces chaos and disorder everywhere without exception- changing the situation, immediate action is not possible</a:t>
            </a:r>
          </a:p>
        </p:txBody>
      </p:sp>
    </p:spTree>
    <p:extLst>
      <p:ext uri="{BB962C8B-B14F-4D97-AF65-F5344CB8AC3E}">
        <p14:creationId xmlns:p14="http://schemas.microsoft.com/office/powerpoint/2010/main" val="1062664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A602D-BC07-A9D7-5478-1AD34A92A83D}"/>
              </a:ext>
            </a:extLst>
          </p:cNvPr>
          <p:cNvSpPr>
            <a:spLocks noGrp="1"/>
          </p:cNvSpPr>
          <p:nvPr>
            <p:ph type="title"/>
          </p:nvPr>
        </p:nvSpPr>
        <p:spPr/>
        <p:txBody>
          <a:bodyPr/>
          <a:lstStyle/>
          <a:p>
            <a:r>
              <a:rPr lang="en-US" dirty="0"/>
              <a:t>Types of planning </a:t>
            </a:r>
          </a:p>
        </p:txBody>
      </p:sp>
      <p:sp>
        <p:nvSpPr>
          <p:cNvPr id="3" name="Content Placeholder 2">
            <a:extLst>
              <a:ext uri="{FF2B5EF4-FFF2-40B4-BE49-F238E27FC236}">
                <a16:creationId xmlns:a16="http://schemas.microsoft.com/office/drawing/2014/main" id="{81629BF9-37B6-D1A3-9432-5F69E382E3CD}"/>
              </a:ext>
            </a:extLst>
          </p:cNvPr>
          <p:cNvSpPr>
            <a:spLocks noGrp="1"/>
          </p:cNvSpPr>
          <p:nvPr>
            <p:ph idx="1"/>
          </p:nvPr>
        </p:nvSpPr>
        <p:spPr/>
        <p:txBody>
          <a:bodyPr/>
          <a:lstStyle/>
          <a:p>
            <a:r>
              <a:rPr lang="en-US" dirty="0"/>
              <a:t>Planning must be done at several levels and each has its own particular problem and configuration of the planners and methods may be different too.</a:t>
            </a:r>
          </a:p>
          <a:p>
            <a:r>
              <a:rPr lang="en-US" dirty="0"/>
              <a:t>Planning may be classified as : long range, medium range and short range or directional planning, administrative planning and operational </a:t>
            </a:r>
            <a:r>
              <a:rPr lang="en-US" dirty="0" err="1"/>
              <a:t>planing</a:t>
            </a:r>
            <a:r>
              <a:rPr lang="en-US" dirty="0"/>
              <a:t>.</a:t>
            </a:r>
          </a:p>
        </p:txBody>
      </p:sp>
    </p:spTree>
    <p:extLst>
      <p:ext uri="{BB962C8B-B14F-4D97-AF65-F5344CB8AC3E}">
        <p14:creationId xmlns:p14="http://schemas.microsoft.com/office/powerpoint/2010/main" val="4019648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9D9EB-9716-0FAB-F0B0-569A3CA4477D}"/>
              </a:ext>
            </a:extLst>
          </p:cNvPr>
          <p:cNvSpPr>
            <a:spLocks noGrp="1"/>
          </p:cNvSpPr>
          <p:nvPr>
            <p:ph type="title"/>
          </p:nvPr>
        </p:nvSpPr>
        <p:spPr/>
        <p:txBody>
          <a:bodyPr>
            <a:normAutofit fontScale="90000"/>
          </a:bodyPr>
          <a:lstStyle/>
          <a:p>
            <a:r>
              <a:rPr lang="en-US" dirty="0"/>
              <a:t>Directional planning</a:t>
            </a: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8B99498C-B504-43FE-62E8-884A0005211F}"/>
              </a:ext>
            </a:extLst>
          </p:cNvPr>
          <p:cNvSpPr>
            <a:spLocks noGrp="1"/>
          </p:cNvSpPr>
          <p:nvPr>
            <p:ph idx="1"/>
          </p:nvPr>
        </p:nvSpPr>
        <p:spPr/>
        <p:txBody>
          <a:bodyPr/>
          <a:lstStyle/>
          <a:p>
            <a:r>
              <a:rPr lang="en-US" dirty="0"/>
              <a:t>It is often called policy planning and is concerned with the broad general direction of the program – as setting the framework of intent and philosophy – within which the program will proceed and relating the program to the broad planning of the community in which the program will function.</a:t>
            </a:r>
          </a:p>
        </p:txBody>
      </p:sp>
    </p:spTree>
    <p:extLst>
      <p:ext uri="{BB962C8B-B14F-4D97-AF65-F5344CB8AC3E}">
        <p14:creationId xmlns:p14="http://schemas.microsoft.com/office/powerpoint/2010/main" val="3672769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D7843-6C07-9F3F-BD09-05F2787B303D}"/>
              </a:ext>
            </a:extLst>
          </p:cNvPr>
          <p:cNvSpPr>
            <a:spLocks noGrp="1"/>
          </p:cNvSpPr>
          <p:nvPr>
            <p:ph type="title"/>
          </p:nvPr>
        </p:nvSpPr>
        <p:spPr/>
        <p:txBody>
          <a:bodyPr/>
          <a:lstStyle/>
          <a:p>
            <a:r>
              <a:rPr lang="en-US" dirty="0"/>
              <a:t>Administrative planning </a:t>
            </a:r>
          </a:p>
        </p:txBody>
      </p:sp>
      <p:sp>
        <p:nvSpPr>
          <p:cNvPr id="3" name="Content Placeholder 2">
            <a:extLst>
              <a:ext uri="{FF2B5EF4-FFF2-40B4-BE49-F238E27FC236}">
                <a16:creationId xmlns:a16="http://schemas.microsoft.com/office/drawing/2014/main" id="{AD04DD24-8CD7-FC70-2B9E-65E9D2DFD616}"/>
              </a:ext>
            </a:extLst>
          </p:cNvPr>
          <p:cNvSpPr>
            <a:spLocks noGrp="1"/>
          </p:cNvSpPr>
          <p:nvPr>
            <p:ph idx="1"/>
          </p:nvPr>
        </p:nvSpPr>
        <p:spPr/>
        <p:txBody>
          <a:bodyPr/>
          <a:lstStyle/>
          <a:p>
            <a:r>
              <a:rPr lang="en-US" dirty="0"/>
              <a:t>It is concerned with the overall implementation of the policies developed with mobilization and coordination of the personnel and material available in the administrative unit.</a:t>
            </a:r>
          </a:p>
          <a:p>
            <a:r>
              <a:rPr lang="en-US" dirty="0"/>
              <a:t>Medical superintendent of major hospitals or district surgeon of district hospital are responsible for administrative planning.</a:t>
            </a:r>
          </a:p>
        </p:txBody>
      </p:sp>
    </p:spTree>
    <p:extLst>
      <p:ext uri="{BB962C8B-B14F-4D97-AF65-F5344CB8AC3E}">
        <p14:creationId xmlns:p14="http://schemas.microsoft.com/office/powerpoint/2010/main" val="1429653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CB5F1-A232-2A99-7FAA-CC127A9912D7}"/>
              </a:ext>
            </a:extLst>
          </p:cNvPr>
          <p:cNvSpPr>
            <a:spLocks noGrp="1"/>
          </p:cNvSpPr>
          <p:nvPr>
            <p:ph type="title"/>
          </p:nvPr>
        </p:nvSpPr>
        <p:spPr/>
        <p:txBody>
          <a:bodyPr/>
          <a:lstStyle/>
          <a:p>
            <a:r>
              <a:rPr lang="en-US" dirty="0"/>
              <a:t>DEFINITION </a:t>
            </a:r>
          </a:p>
        </p:txBody>
      </p:sp>
      <p:sp>
        <p:nvSpPr>
          <p:cNvPr id="3" name="Content Placeholder 2">
            <a:extLst>
              <a:ext uri="{FF2B5EF4-FFF2-40B4-BE49-F238E27FC236}">
                <a16:creationId xmlns:a16="http://schemas.microsoft.com/office/drawing/2014/main" id="{F3BA5CA0-0876-BA7E-2917-5A0C43A26831}"/>
              </a:ext>
            </a:extLst>
          </p:cNvPr>
          <p:cNvSpPr>
            <a:spLocks noGrp="1"/>
          </p:cNvSpPr>
          <p:nvPr>
            <p:ph idx="1"/>
          </p:nvPr>
        </p:nvSpPr>
        <p:spPr/>
        <p:txBody>
          <a:bodyPr>
            <a:normAutofit/>
          </a:bodyPr>
          <a:lstStyle/>
          <a:p>
            <a:r>
              <a:rPr lang="en-US" sz="2400" dirty="0"/>
              <a:t>Planning is defined as pre-determining a course of action in order to achieve a designed result.                                                                                      - </a:t>
            </a:r>
            <a:r>
              <a:rPr lang="en-US" sz="2400" dirty="0" err="1"/>
              <a:t>Venzon</a:t>
            </a:r>
            <a:r>
              <a:rPr lang="en-US" sz="2400" dirty="0"/>
              <a:t>     </a:t>
            </a:r>
          </a:p>
          <a:p>
            <a:r>
              <a:rPr lang="en-US" sz="2400" dirty="0"/>
              <a:t>Planning means the determination of what is to be </a:t>
            </a:r>
            <a:r>
              <a:rPr lang="en-US" sz="2400" dirty="0" err="1"/>
              <a:t>done,how</a:t>
            </a:r>
            <a:r>
              <a:rPr lang="en-US" sz="2400" dirty="0"/>
              <a:t> and where it is to be </a:t>
            </a:r>
            <a:r>
              <a:rPr lang="en-US" sz="2400" dirty="0" err="1"/>
              <a:t>done,who</a:t>
            </a:r>
            <a:r>
              <a:rPr lang="en-US" sz="2400" dirty="0"/>
              <a:t> is do it and how results are to be evaluated. Planning bridges the gap between where we are to and where we want to go.                                - James Lundy                                                </a:t>
            </a:r>
          </a:p>
        </p:txBody>
      </p:sp>
    </p:spTree>
    <p:extLst>
      <p:ext uri="{BB962C8B-B14F-4D97-AF65-F5344CB8AC3E}">
        <p14:creationId xmlns:p14="http://schemas.microsoft.com/office/powerpoint/2010/main" val="2697788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59770-D3E8-A47E-8E49-35F8584F5E81}"/>
              </a:ext>
            </a:extLst>
          </p:cNvPr>
          <p:cNvSpPr>
            <a:spLocks noGrp="1"/>
          </p:cNvSpPr>
          <p:nvPr>
            <p:ph type="title"/>
          </p:nvPr>
        </p:nvSpPr>
        <p:spPr/>
        <p:txBody>
          <a:bodyPr/>
          <a:lstStyle/>
          <a:p>
            <a:r>
              <a:rPr lang="en-US" dirty="0"/>
              <a:t>Operational planning </a:t>
            </a:r>
          </a:p>
        </p:txBody>
      </p:sp>
      <p:sp>
        <p:nvSpPr>
          <p:cNvPr id="3" name="Content Placeholder 2">
            <a:extLst>
              <a:ext uri="{FF2B5EF4-FFF2-40B4-BE49-F238E27FC236}">
                <a16:creationId xmlns:a16="http://schemas.microsoft.com/office/drawing/2014/main" id="{AFCF50AE-1CEC-0B79-BAEC-F0154FCA9B87}"/>
              </a:ext>
            </a:extLst>
          </p:cNvPr>
          <p:cNvSpPr>
            <a:spLocks noGrp="1"/>
          </p:cNvSpPr>
          <p:nvPr>
            <p:ph idx="1"/>
          </p:nvPr>
        </p:nvSpPr>
        <p:spPr/>
        <p:txBody>
          <a:bodyPr/>
          <a:lstStyle/>
          <a:p>
            <a:r>
              <a:rPr lang="en-US" dirty="0"/>
              <a:t>Operational plans are everyday working management plans.</a:t>
            </a:r>
          </a:p>
          <a:p>
            <a:r>
              <a:rPr lang="en-US" dirty="0"/>
              <a:t>They are plans developed from both long range objectives or strategic planning process and short range or tactical plans.</a:t>
            </a:r>
          </a:p>
          <a:p>
            <a:r>
              <a:rPr lang="en-US" dirty="0"/>
              <a:t>Operational planning is concerned with the actual delivery of the services to the community. Usually operational and short range planning is undertaken by middle level or supervisory level personnel.</a:t>
            </a:r>
          </a:p>
        </p:txBody>
      </p:sp>
    </p:spTree>
    <p:extLst>
      <p:ext uri="{BB962C8B-B14F-4D97-AF65-F5344CB8AC3E}">
        <p14:creationId xmlns:p14="http://schemas.microsoft.com/office/powerpoint/2010/main" val="2348487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2782BD-DC23-FB4E-CCEE-29AF79F290C7}"/>
              </a:ext>
            </a:extLst>
          </p:cNvPr>
          <p:cNvSpPr>
            <a:spLocks noGrp="1"/>
          </p:cNvSpPr>
          <p:nvPr>
            <p:ph idx="1"/>
          </p:nvPr>
        </p:nvSpPr>
        <p:spPr/>
        <p:txBody>
          <a:bodyPr>
            <a:normAutofit fontScale="92500" lnSpcReduction="20000"/>
          </a:bodyPr>
          <a:lstStyle/>
          <a:p>
            <a:pPr marL="0" indent="0">
              <a:buNone/>
            </a:pPr>
            <a:r>
              <a:rPr lang="en-US" dirty="0"/>
              <a:t>This involves:</a:t>
            </a:r>
          </a:p>
          <a:p>
            <a:pPr marL="0" indent="0">
              <a:buNone/>
            </a:pPr>
            <a:r>
              <a:rPr lang="en-US" dirty="0"/>
              <a:t>Formulating Objectives</a:t>
            </a:r>
          </a:p>
          <a:p>
            <a:pPr marL="0" indent="0">
              <a:buNone/>
            </a:pPr>
            <a:r>
              <a:rPr lang="en-US" dirty="0"/>
              <a:t>Activities to be delivered</a:t>
            </a:r>
          </a:p>
          <a:p>
            <a:pPr marL="0" indent="0">
              <a:buNone/>
            </a:pPr>
            <a:r>
              <a:rPr lang="en-US" dirty="0"/>
              <a:t>Quality standards</a:t>
            </a:r>
          </a:p>
          <a:p>
            <a:pPr marL="0" indent="0">
              <a:buNone/>
            </a:pPr>
            <a:r>
              <a:rPr lang="en-US" dirty="0"/>
              <a:t>Desired outcomes</a:t>
            </a:r>
          </a:p>
          <a:p>
            <a:pPr marL="0" indent="0">
              <a:buNone/>
            </a:pPr>
            <a:r>
              <a:rPr lang="en-US" dirty="0"/>
              <a:t>Staffing and resource requirements</a:t>
            </a:r>
          </a:p>
          <a:p>
            <a:pPr marL="0" indent="0">
              <a:buNone/>
            </a:pPr>
            <a:r>
              <a:rPr lang="en-US" dirty="0"/>
              <a:t>Implementation</a:t>
            </a:r>
          </a:p>
          <a:p>
            <a:pPr marL="0" indent="0">
              <a:buNone/>
            </a:pPr>
            <a:r>
              <a:rPr lang="en-US" dirty="0"/>
              <a:t>Evaluation</a:t>
            </a:r>
          </a:p>
        </p:txBody>
      </p:sp>
    </p:spTree>
    <p:extLst>
      <p:ext uri="{BB962C8B-B14F-4D97-AF65-F5344CB8AC3E}">
        <p14:creationId xmlns:p14="http://schemas.microsoft.com/office/powerpoint/2010/main" val="926760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E526A-3D92-B89E-AC54-6EA6BBBC01DF}"/>
              </a:ext>
            </a:extLst>
          </p:cNvPr>
          <p:cNvSpPr>
            <a:spLocks noGrp="1"/>
          </p:cNvSpPr>
          <p:nvPr>
            <p:ph type="title"/>
          </p:nvPr>
        </p:nvSpPr>
        <p:spPr/>
        <p:txBody>
          <a:bodyPr/>
          <a:lstStyle/>
          <a:p>
            <a:r>
              <a:rPr lang="en-US" dirty="0"/>
              <a:t>Strategic planning </a:t>
            </a:r>
          </a:p>
        </p:txBody>
      </p:sp>
      <p:sp>
        <p:nvSpPr>
          <p:cNvPr id="3" name="Content Placeholder 2">
            <a:extLst>
              <a:ext uri="{FF2B5EF4-FFF2-40B4-BE49-F238E27FC236}">
                <a16:creationId xmlns:a16="http://schemas.microsoft.com/office/drawing/2014/main" id="{13184E9E-C2AC-6BF4-FB6F-11F11F572591}"/>
              </a:ext>
            </a:extLst>
          </p:cNvPr>
          <p:cNvSpPr>
            <a:spLocks noGrp="1"/>
          </p:cNvSpPr>
          <p:nvPr>
            <p:ph idx="1"/>
          </p:nvPr>
        </p:nvSpPr>
        <p:spPr/>
        <p:txBody>
          <a:bodyPr>
            <a:normAutofit fontScale="92500" lnSpcReduction="20000"/>
          </a:bodyPr>
          <a:lstStyle/>
          <a:p>
            <a:pPr marL="0" indent="0">
              <a:buNone/>
            </a:pPr>
            <a:r>
              <a:rPr lang="en-US" dirty="0"/>
              <a:t>Usually the strategic and long range planning is undertaken by the top level management and it involves the following activities:</a:t>
            </a:r>
          </a:p>
          <a:p>
            <a:pPr marL="0" indent="0">
              <a:buNone/>
            </a:pPr>
            <a:r>
              <a:rPr lang="en-US" dirty="0"/>
              <a:t>Detailed analysis of strength, weakness, opportunities and threats (SWOT)  of </a:t>
            </a:r>
            <a:r>
              <a:rPr lang="en-US" dirty="0" err="1"/>
              <a:t>organization:Both</a:t>
            </a:r>
            <a:r>
              <a:rPr lang="en-US" dirty="0"/>
              <a:t> internal and external environment</a:t>
            </a:r>
          </a:p>
          <a:p>
            <a:pPr marL="0" indent="0">
              <a:buNone/>
            </a:pPr>
            <a:r>
              <a:rPr lang="en-US" dirty="0"/>
              <a:t>Developing philosophy and formulation of policies and objectives on the basis of analysis of the organization.</a:t>
            </a:r>
          </a:p>
          <a:p>
            <a:pPr marL="0" indent="0">
              <a:buNone/>
            </a:pPr>
            <a:r>
              <a:rPr lang="en-US" dirty="0"/>
              <a:t>Allocation of resources on the basis of priority</a:t>
            </a:r>
          </a:p>
          <a:p>
            <a:pPr marL="0" indent="0">
              <a:buNone/>
            </a:pPr>
            <a:r>
              <a:rPr lang="en-US" dirty="0"/>
              <a:t>Evaluation of activities to increase efficiency</a:t>
            </a:r>
          </a:p>
          <a:p>
            <a:pPr marL="0" indent="0">
              <a:buNone/>
            </a:pPr>
            <a:r>
              <a:rPr lang="en-US" dirty="0"/>
              <a:t>Providing proper direction to avoid duplication of services</a:t>
            </a:r>
          </a:p>
        </p:txBody>
      </p:sp>
    </p:spTree>
    <p:extLst>
      <p:ext uri="{BB962C8B-B14F-4D97-AF65-F5344CB8AC3E}">
        <p14:creationId xmlns:p14="http://schemas.microsoft.com/office/powerpoint/2010/main" val="4250339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FF1CECED-51D9-CC1C-3D17-9E303F5860D2}"/>
              </a:ext>
            </a:extLst>
          </p:cNvPr>
          <p:cNvGraphicFramePr>
            <a:graphicFrameLocks noGrp="1"/>
          </p:cNvGraphicFramePr>
          <p:nvPr>
            <p:ph idx="1"/>
            <p:extLst>
              <p:ext uri="{D42A27DB-BD31-4B8C-83A1-F6EECF244321}">
                <p14:modId xmlns:p14="http://schemas.microsoft.com/office/powerpoint/2010/main" val="2474163228"/>
              </p:ext>
            </p:extLst>
          </p:nvPr>
        </p:nvGraphicFramePr>
        <p:xfrm>
          <a:off x="483033" y="342288"/>
          <a:ext cx="11225934" cy="5851053"/>
        </p:xfrm>
        <a:graphic>
          <a:graphicData uri="http://schemas.openxmlformats.org/drawingml/2006/table">
            <a:tbl>
              <a:tblPr firstRow="1" bandRow="1">
                <a:tableStyleId>{5C22544A-7EE6-4342-B048-85BDC9FD1C3A}</a:tableStyleId>
              </a:tblPr>
              <a:tblGrid>
                <a:gridCol w="3741978">
                  <a:extLst>
                    <a:ext uri="{9D8B030D-6E8A-4147-A177-3AD203B41FA5}">
                      <a16:colId xmlns:a16="http://schemas.microsoft.com/office/drawing/2014/main" val="867493244"/>
                    </a:ext>
                  </a:extLst>
                </a:gridCol>
                <a:gridCol w="3741978">
                  <a:extLst>
                    <a:ext uri="{9D8B030D-6E8A-4147-A177-3AD203B41FA5}">
                      <a16:colId xmlns:a16="http://schemas.microsoft.com/office/drawing/2014/main" val="1160462006"/>
                    </a:ext>
                  </a:extLst>
                </a:gridCol>
                <a:gridCol w="3741978">
                  <a:extLst>
                    <a:ext uri="{9D8B030D-6E8A-4147-A177-3AD203B41FA5}">
                      <a16:colId xmlns:a16="http://schemas.microsoft.com/office/drawing/2014/main" val="4262316441"/>
                    </a:ext>
                  </a:extLst>
                </a:gridCol>
              </a:tblGrid>
              <a:tr h="507877">
                <a:tc>
                  <a:txBody>
                    <a:bodyPr/>
                    <a:lstStyle/>
                    <a:p>
                      <a:pPr algn="ctr"/>
                      <a:r>
                        <a:rPr lang="en-US" sz="2000" dirty="0"/>
                        <a:t>Feature </a:t>
                      </a:r>
                    </a:p>
                  </a:txBody>
                  <a:tcPr/>
                </a:tc>
                <a:tc>
                  <a:txBody>
                    <a:bodyPr/>
                    <a:lstStyle/>
                    <a:p>
                      <a:pPr algn="ctr"/>
                      <a:r>
                        <a:rPr lang="en-US" sz="2000" dirty="0"/>
                        <a:t>Strategic</a:t>
                      </a:r>
                      <a:r>
                        <a:rPr lang="en-US" dirty="0"/>
                        <a:t> </a:t>
                      </a:r>
                    </a:p>
                  </a:txBody>
                  <a:tcPr/>
                </a:tc>
                <a:tc>
                  <a:txBody>
                    <a:bodyPr/>
                    <a:lstStyle/>
                    <a:p>
                      <a:pPr algn="ctr"/>
                      <a:r>
                        <a:rPr lang="en-US" dirty="0"/>
                        <a:t>Operational </a:t>
                      </a:r>
                    </a:p>
                  </a:txBody>
                  <a:tcPr/>
                </a:tc>
                <a:extLst>
                  <a:ext uri="{0D108BD9-81ED-4DB2-BD59-A6C34878D82A}">
                    <a16:rowId xmlns:a16="http://schemas.microsoft.com/office/drawing/2014/main" val="3534672586"/>
                  </a:ext>
                </a:extLst>
              </a:tr>
              <a:tr h="507877">
                <a:tc>
                  <a:txBody>
                    <a:bodyPr/>
                    <a:lstStyle/>
                    <a:p>
                      <a:r>
                        <a:rPr lang="en-US" dirty="0"/>
                        <a:t>Time horizon</a:t>
                      </a:r>
                    </a:p>
                  </a:txBody>
                  <a:tcPr/>
                </a:tc>
                <a:tc>
                  <a:txBody>
                    <a:bodyPr/>
                    <a:lstStyle/>
                    <a:p>
                      <a:r>
                        <a:rPr lang="en-US" dirty="0"/>
                        <a:t>5 years or more </a:t>
                      </a:r>
                    </a:p>
                  </a:txBody>
                  <a:tcPr/>
                </a:tc>
                <a:tc>
                  <a:txBody>
                    <a:bodyPr/>
                    <a:lstStyle/>
                    <a:p>
                      <a:r>
                        <a:rPr lang="en-US" dirty="0"/>
                        <a:t>Under 1 year </a:t>
                      </a:r>
                    </a:p>
                  </a:txBody>
                  <a:tcPr/>
                </a:tc>
                <a:extLst>
                  <a:ext uri="{0D108BD9-81ED-4DB2-BD59-A6C34878D82A}">
                    <a16:rowId xmlns:a16="http://schemas.microsoft.com/office/drawing/2014/main" val="3326632145"/>
                  </a:ext>
                </a:extLst>
              </a:tr>
              <a:tr h="507877">
                <a:tc>
                  <a:txBody>
                    <a:bodyPr/>
                    <a:lstStyle/>
                    <a:p>
                      <a:r>
                        <a:rPr lang="en-US" dirty="0"/>
                        <a:t>Purpose</a:t>
                      </a:r>
                    </a:p>
                    <a:p>
                      <a:r>
                        <a:rPr lang="en-US" dirty="0"/>
                        <a:t> </a:t>
                      </a:r>
                    </a:p>
                  </a:txBody>
                  <a:tcPr/>
                </a:tc>
                <a:tc>
                  <a:txBody>
                    <a:bodyPr/>
                    <a:lstStyle/>
                    <a:p>
                      <a:r>
                        <a:rPr lang="en-US" dirty="0"/>
                        <a:t>Adapt to external environment based on internal strength </a:t>
                      </a:r>
                    </a:p>
                  </a:txBody>
                  <a:tcPr/>
                </a:tc>
                <a:tc>
                  <a:txBody>
                    <a:bodyPr/>
                    <a:lstStyle/>
                    <a:p>
                      <a:r>
                        <a:rPr lang="en-US" dirty="0"/>
                        <a:t>Implement internal goals</a:t>
                      </a:r>
                    </a:p>
                  </a:txBody>
                  <a:tcPr/>
                </a:tc>
                <a:extLst>
                  <a:ext uri="{0D108BD9-81ED-4DB2-BD59-A6C34878D82A}">
                    <a16:rowId xmlns:a16="http://schemas.microsoft.com/office/drawing/2014/main" val="138520135"/>
                  </a:ext>
                </a:extLst>
              </a:tr>
              <a:tr h="507877">
                <a:tc>
                  <a:txBody>
                    <a:bodyPr/>
                    <a:lstStyle/>
                    <a:p>
                      <a:r>
                        <a:rPr lang="en-US" dirty="0"/>
                        <a:t>Activity Controlled</a:t>
                      </a:r>
                    </a:p>
                  </a:txBody>
                  <a:tcPr/>
                </a:tc>
                <a:tc>
                  <a:txBody>
                    <a:bodyPr/>
                    <a:lstStyle/>
                    <a:p>
                      <a:r>
                        <a:rPr lang="en-US" dirty="0"/>
                        <a:t>Total institutional performance </a:t>
                      </a:r>
                    </a:p>
                  </a:txBody>
                  <a:tcPr/>
                </a:tc>
                <a:tc>
                  <a:txBody>
                    <a:bodyPr/>
                    <a:lstStyle/>
                    <a:p>
                      <a:r>
                        <a:rPr lang="en-US" dirty="0"/>
                        <a:t>Internal tasks and operations </a:t>
                      </a:r>
                    </a:p>
                  </a:txBody>
                  <a:tcPr/>
                </a:tc>
                <a:extLst>
                  <a:ext uri="{0D108BD9-81ED-4DB2-BD59-A6C34878D82A}">
                    <a16:rowId xmlns:a16="http://schemas.microsoft.com/office/drawing/2014/main" val="2478541441"/>
                  </a:ext>
                </a:extLst>
              </a:tr>
              <a:tr h="507877">
                <a:tc>
                  <a:txBody>
                    <a:bodyPr/>
                    <a:lstStyle/>
                    <a:p>
                      <a:r>
                        <a:rPr lang="en-US" dirty="0"/>
                        <a:t>Decision range </a:t>
                      </a:r>
                    </a:p>
                  </a:txBody>
                  <a:tcPr/>
                </a:tc>
                <a:tc>
                  <a:txBody>
                    <a:bodyPr/>
                    <a:lstStyle/>
                    <a:p>
                      <a:r>
                        <a:rPr lang="en-US" dirty="0"/>
                        <a:t>Relatively enduring </a:t>
                      </a:r>
                    </a:p>
                  </a:txBody>
                  <a:tcPr/>
                </a:tc>
                <a:tc>
                  <a:txBody>
                    <a:bodyPr/>
                    <a:lstStyle/>
                    <a:p>
                      <a:r>
                        <a:rPr lang="en-US" dirty="0"/>
                        <a:t>Short term</a:t>
                      </a:r>
                    </a:p>
                  </a:txBody>
                  <a:tcPr/>
                </a:tc>
                <a:extLst>
                  <a:ext uri="{0D108BD9-81ED-4DB2-BD59-A6C34878D82A}">
                    <a16:rowId xmlns:a16="http://schemas.microsoft.com/office/drawing/2014/main" val="3554844274"/>
                  </a:ext>
                </a:extLst>
              </a:tr>
              <a:tr h="507877">
                <a:tc>
                  <a:txBody>
                    <a:bodyPr/>
                    <a:lstStyle/>
                    <a:p>
                      <a:r>
                        <a:rPr lang="en-US" dirty="0"/>
                        <a:t>Organizational level involved </a:t>
                      </a:r>
                    </a:p>
                  </a:txBody>
                  <a:tcPr/>
                </a:tc>
                <a:tc>
                  <a:txBody>
                    <a:bodyPr/>
                    <a:lstStyle/>
                    <a:p>
                      <a:r>
                        <a:rPr lang="en-US" dirty="0"/>
                        <a:t>Top management </a:t>
                      </a:r>
                    </a:p>
                  </a:txBody>
                  <a:tcPr/>
                </a:tc>
                <a:tc>
                  <a:txBody>
                    <a:bodyPr/>
                    <a:lstStyle/>
                    <a:p>
                      <a:r>
                        <a:rPr lang="en-US" dirty="0"/>
                        <a:t>Middle &amp; lower management </a:t>
                      </a:r>
                    </a:p>
                  </a:txBody>
                  <a:tcPr/>
                </a:tc>
                <a:extLst>
                  <a:ext uri="{0D108BD9-81ED-4DB2-BD59-A6C34878D82A}">
                    <a16:rowId xmlns:a16="http://schemas.microsoft.com/office/drawing/2014/main" val="2253862338"/>
                  </a:ext>
                </a:extLst>
              </a:tr>
              <a:tr h="507877">
                <a:tc>
                  <a:txBody>
                    <a:bodyPr/>
                    <a:lstStyle/>
                    <a:p>
                      <a:r>
                        <a:rPr lang="en-US" dirty="0"/>
                        <a:t>Basis for planning </a:t>
                      </a:r>
                    </a:p>
                  </a:txBody>
                  <a:tcPr/>
                </a:tc>
                <a:tc>
                  <a:txBody>
                    <a:bodyPr/>
                    <a:lstStyle/>
                    <a:p>
                      <a:r>
                        <a:rPr lang="en-US" dirty="0"/>
                        <a:t>Primary judgement </a:t>
                      </a:r>
                    </a:p>
                  </a:txBody>
                  <a:tcPr/>
                </a:tc>
                <a:tc>
                  <a:txBody>
                    <a:bodyPr/>
                    <a:lstStyle/>
                    <a:p>
                      <a:r>
                        <a:rPr lang="en-US" dirty="0"/>
                        <a:t>Exact data and standards used</a:t>
                      </a:r>
                    </a:p>
                  </a:txBody>
                  <a:tcPr/>
                </a:tc>
                <a:extLst>
                  <a:ext uri="{0D108BD9-81ED-4DB2-BD59-A6C34878D82A}">
                    <a16:rowId xmlns:a16="http://schemas.microsoft.com/office/drawing/2014/main" val="3521274428"/>
                  </a:ext>
                </a:extLst>
              </a:tr>
              <a:tr h="507877">
                <a:tc>
                  <a:txBody>
                    <a:bodyPr/>
                    <a:lstStyle/>
                    <a:p>
                      <a:r>
                        <a:rPr lang="en-US" dirty="0"/>
                        <a:t>Predictability </a:t>
                      </a:r>
                    </a:p>
                  </a:txBody>
                  <a:tcPr/>
                </a:tc>
                <a:tc>
                  <a:txBody>
                    <a:bodyPr/>
                    <a:lstStyle/>
                    <a:p>
                      <a:r>
                        <a:rPr lang="en-US" dirty="0"/>
                        <a:t>Uncertain</a:t>
                      </a:r>
                    </a:p>
                  </a:txBody>
                  <a:tcPr/>
                </a:tc>
                <a:tc>
                  <a:txBody>
                    <a:bodyPr/>
                    <a:lstStyle/>
                    <a:p>
                      <a:r>
                        <a:rPr lang="en-US" dirty="0"/>
                        <a:t>Highly certain </a:t>
                      </a:r>
                    </a:p>
                  </a:txBody>
                  <a:tcPr/>
                </a:tc>
                <a:extLst>
                  <a:ext uri="{0D108BD9-81ED-4DB2-BD59-A6C34878D82A}">
                    <a16:rowId xmlns:a16="http://schemas.microsoft.com/office/drawing/2014/main" val="3903731327"/>
                  </a:ext>
                </a:extLst>
              </a:tr>
              <a:tr h="507877">
                <a:tc>
                  <a:txBody>
                    <a:bodyPr/>
                    <a:lstStyle/>
                    <a:p>
                      <a:r>
                        <a:rPr lang="en-US" dirty="0"/>
                        <a:t>Anticipated accuracy </a:t>
                      </a:r>
                    </a:p>
                  </a:txBody>
                  <a:tcPr/>
                </a:tc>
                <a:tc>
                  <a:txBody>
                    <a:bodyPr/>
                    <a:lstStyle/>
                    <a:p>
                      <a:r>
                        <a:rPr lang="en-US" dirty="0"/>
                        <a:t>Within 25 %</a:t>
                      </a:r>
                    </a:p>
                  </a:txBody>
                  <a:tcPr/>
                </a:tc>
                <a:tc>
                  <a:txBody>
                    <a:bodyPr/>
                    <a:lstStyle/>
                    <a:p>
                      <a:r>
                        <a:rPr lang="en-US" dirty="0"/>
                        <a:t>Within 2 or 3 %</a:t>
                      </a:r>
                    </a:p>
                  </a:txBody>
                  <a:tcPr/>
                </a:tc>
                <a:extLst>
                  <a:ext uri="{0D108BD9-81ED-4DB2-BD59-A6C34878D82A}">
                    <a16:rowId xmlns:a16="http://schemas.microsoft.com/office/drawing/2014/main" val="3713742361"/>
                  </a:ext>
                </a:extLst>
              </a:tr>
              <a:tr h="507877">
                <a:tc>
                  <a:txBody>
                    <a:bodyPr/>
                    <a:lstStyle/>
                    <a:p>
                      <a:r>
                        <a:rPr lang="en-US" dirty="0"/>
                        <a:t>Management functions involved </a:t>
                      </a:r>
                    </a:p>
                  </a:txBody>
                  <a:tcPr/>
                </a:tc>
                <a:tc>
                  <a:txBody>
                    <a:bodyPr/>
                    <a:lstStyle/>
                    <a:p>
                      <a:r>
                        <a:rPr lang="en-US" dirty="0"/>
                        <a:t>Planning and forecasting dominant </a:t>
                      </a:r>
                    </a:p>
                  </a:txBody>
                  <a:tcPr/>
                </a:tc>
                <a:tc>
                  <a:txBody>
                    <a:bodyPr/>
                    <a:lstStyle/>
                    <a:p>
                      <a:r>
                        <a:rPr lang="en-US" dirty="0"/>
                        <a:t>Control primarily </a:t>
                      </a:r>
                    </a:p>
                  </a:txBody>
                  <a:tcPr/>
                </a:tc>
                <a:extLst>
                  <a:ext uri="{0D108BD9-81ED-4DB2-BD59-A6C34878D82A}">
                    <a16:rowId xmlns:a16="http://schemas.microsoft.com/office/drawing/2014/main" val="300994897"/>
                  </a:ext>
                </a:extLst>
              </a:tr>
              <a:tr h="507877">
                <a:tc>
                  <a:txBody>
                    <a:bodyPr/>
                    <a:lstStyle/>
                    <a:p>
                      <a:r>
                        <a:rPr lang="en-US" dirty="0"/>
                        <a:t>Management control of outcomes </a:t>
                      </a:r>
                    </a:p>
                  </a:txBody>
                  <a:tcPr/>
                </a:tc>
                <a:tc>
                  <a:txBody>
                    <a:bodyPr/>
                    <a:lstStyle/>
                    <a:p>
                      <a:r>
                        <a:rPr lang="en-US" dirty="0"/>
                        <a:t>Slight contingency plans required </a:t>
                      </a:r>
                    </a:p>
                  </a:txBody>
                  <a:tcPr/>
                </a:tc>
                <a:tc>
                  <a:txBody>
                    <a:bodyPr/>
                    <a:lstStyle/>
                    <a:p>
                      <a:r>
                        <a:rPr lang="en-US" dirty="0"/>
                        <a:t>Almost complete, slight option plans used</a:t>
                      </a:r>
                    </a:p>
                  </a:txBody>
                  <a:tcPr/>
                </a:tc>
                <a:extLst>
                  <a:ext uri="{0D108BD9-81ED-4DB2-BD59-A6C34878D82A}">
                    <a16:rowId xmlns:a16="http://schemas.microsoft.com/office/drawing/2014/main" val="3677449480"/>
                  </a:ext>
                </a:extLst>
              </a:tr>
            </a:tbl>
          </a:graphicData>
        </a:graphic>
      </p:graphicFrame>
    </p:spTree>
    <p:extLst>
      <p:ext uri="{BB962C8B-B14F-4D97-AF65-F5344CB8AC3E}">
        <p14:creationId xmlns:p14="http://schemas.microsoft.com/office/powerpoint/2010/main" val="14341849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E3AE168A-9442-915E-8100-DD94695C56EE}"/>
              </a:ext>
            </a:extLst>
          </p:cNvPr>
          <p:cNvGraphicFramePr>
            <a:graphicFrameLocks noGrp="1"/>
          </p:cNvGraphicFramePr>
          <p:nvPr>
            <p:ph idx="1"/>
            <p:extLst>
              <p:ext uri="{D42A27DB-BD31-4B8C-83A1-F6EECF244321}">
                <p14:modId xmlns:p14="http://schemas.microsoft.com/office/powerpoint/2010/main" val="2970688566"/>
              </p:ext>
            </p:extLst>
          </p:nvPr>
        </p:nvGraphicFramePr>
        <p:xfrm>
          <a:off x="281166" y="709026"/>
          <a:ext cx="11552247" cy="5193010"/>
        </p:xfrm>
        <a:graphic>
          <a:graphicData uri="http://schemas.openxmlformats.org/drawingml/2006/table">
            <a:tbl>
              <a:tblPr firstRow="1" bandRow="1">
                <a:tableStyleId>{5C22544A-7EE6-4342-B048-85BDC9FD1C3A}</a:tableStyleId>
              </a:tblPr>
              <a:tblGrid>
                <a:gridCol w="3850749">
                  <a:extLst>
                    <a:ext uri="{9D8B030D-6E8A-4147-A177-3AD203B41FA5}">
                      <a16:colId xmlns:a16="http://schemas.microsoft.com/office/drawing/2014/main" val="2799585294"/>
                    </a:ext>
                  </a:extLst>
                </a:gridCol>
                <a:gridCol w="3850749">
                  <a:extLst>
                    <a:ext uri="{9D8B030D-6E8A-4147-A177-3AD203B41FA5}">
                      <a16:colId xmlns:a16="http://schemas.microsoft.com/office/drawing/2014/main" val="227680998"/>
                    </a:ext>
                  </a:extLst>
                </a:gridCol>
                <a:gridCol w="3850749">
                  <a:extLst>
                    <a:ext uri="{9D8B030D-6E8A-4147-A177-3AD203B41FA5}">
                      <a16:colId xmlns:a16="http://schemas.microsoft.com/office/drawing/2014/main" val="1026141707"/>
                    </a:ext>
                  </a:extLst>
                </a:gridCol>
              </a:tblGrid>
              <a:tr h="855722">
                <a:tc>
                  <a:txBody>
                    <a:bodyPr/>
                    <a:lstStyle/>
                    <a:p>
                      <a:r>
                        <a:rPr lang="en-US" sz="2800" dirty="0"/>
                        <a:t>Long range planning </a:t>
                      </a:r>
                    </a:p>
                  </a:txBody>
                  <a:tcPr/>
                </a:tc>
                <a:tc>
                  <a:txBody>
                    <a:bodyPr/>
                    <a:lstStyle/>
                    <a:p>
                      <a:pPr algn="ctr"/>
                      <a:r>
                        <a:rPr lang="en-US" sz="2800" dirty="0"/>
                        <a:t>Point of distinction</a:t>
                      </a:r>
                      <a:r>
                        <a:rPr lang="en-US" dirty="0"/>
                        <a:t> </a:t>
                      </a:r>
                    </a:p>
                  </a:txBody>
                  <a:tcPr/>
                </a:tc>
                <a:tc>
                  <a:txBody>
                    <a:bodyPr/>
                    <a:lstStyle/>
                    <a:p>
                      <a:r>
                        <a:rPr lang="en-US" sz="2800" dirty="0"/>
                        <a:t>Short range planning </a:t>
                      </a:r>
                    </a:p>
                  </a:txBody>
                  <a:tcPr/>
                </a:tc>
                <a:extLst>
                  <a:ext uri="{0D108BD9-81ED-4DB2-BD59-A6C34878D82A}">
                    <a16:rowId xmlns:a16="http://schemas.microsoft.com/office/drawing/2014/main" val="769601805"/>
                  </a:ext>
                </a:extLst>
              </a:tr>
              <a:tr h="855722">
                <a:tc>
                  <a:txBody>
                    <a:bodyPr/>
                    <a:lstStyle/>
                    <a:p>
                      <a:r>
                        <a:rPr lang="en-US" dirty="0"/>
                        <a:t>5 years or more </a:t>
                      </a:r>
                    </a:p>
                  </a:txBody>
                  <a:tcPr/>
                </a:tc>
                <a:tc>
                  <a:txBody>
                    <a:bodyPr/>
                    <a:lstStyle/>
                    <a:p>
                      <a:r>
                        <a:rPr lang="en-US" dirty="0"/>
                        <a:t>Time factor</a:t>
                      </a:r>
                    </a:p>
                  </a:txBody>
                  <a:tcPr/>
                </a:tc>
                <a:tc>
                  <a:txBody>
                    <a:bodyPr/>
                    <a:lstStyle/>
                    <a:p>
                      <a:r>
                        <a:rPr lang="en-US" dirty="0" err="1"/>
                        <a:t>Upto</a:t>
                      </a:r>
                      <a:r>
                        <a:rPr lang="en-US" dirty="0"/>
                        <a:t> 1 year </a:t>
                      </a:r>
                    </a:p>
                  </a:txBody>
                  <a:tcPr/>
                </a:tc>
                <a:extLst>
                  <a:ext uri="{0D108BD9-81ED-4DB2-BD59-A6C34878D82A}">
                    <a16:rowId xmlns:a16="http://schemas.microsoft.com/office/drawing/2014/main" val="1783503596"/>
                  </a:ext>
                </a:extLst>
              </a:tr>
              <a:tr h="855722">
                <a:tc>
                  <a:txBody>
                    <a:bodyPr/>
                    <a:lstStyle/>
                    <a:p>
                      <a:r>
                        <a:rPr lang="en-US" dirty="0"/>
                        <a:t>Mission, long term goals &amp; strategies </a:t>
                      </a:r>
                    </a:p>
                  </a:txBody>
                  <a:tcPr/>
                </a:tc>
                <a:tc>
                  <a:txBody>
                    <a:bodyPr/>
                    <a:lstStyle/>
                    <a:p>
                      <a:r>
                        <a:rPr lang="en-US" dirty="0"/>
                        <a:t>Deals with </a:t>
                      </a:r>
                    </a:p>
                  </a:txBody>
                  <a:tcPr/>
                </a:tc>
                <a:tc>
                  <a:txBody>
                    <a:bodyPr/>
                    <a:lstStyle/>
                    <a:p>
                      <a:r>
                        <a:rPr lang="en-US" dirty="0"/>
                        <a:t>Current operations Of an organization</a:t>
                      </a:r>
                    </a:p>
                  </a:txBody>
                  <a:tcPr/>
                </a:tc>
                <a:extLst>
                  <a:ext uri="{0D108BD9-81ED-4DB2-BD59-A6C34878D82A}">
                    <a16:rowId xmlns:a16="http://schemas.microsoft.com/office/drawing/2014/main" val="2278683272"/>
                  </a:ext>
                </a:extLst>
              </a:tr>
              <a:tr h="855722">
                <a:tc>
                  <a:txBody>
                    <a:bodyPr/>
                    <a:lstStyle/>
                    <a:p>
                      <a:r>
                        <a:rPr lang="en-US" dirty="0"/>
                        <a:t>Demands changes in the structure, resource allocation </a:t>
                      </a:r>
                    </a:p>
                  </a:txBody>
                  <a:tcPr/>
                </a:tc>
                <a:tc>
                  <a:txBody>
                    <a:bodyPr/>
                    <a:lstStyle/>
                    <a:p>
                      <a:r>
                        <a:rPr lang="en-US" dirty="0"/>
                        <a:t>Impact </a:t>
                      </a:r>
                    </a:p>
                  </a:txBody>
                  <a:tcPr/>
                </a:tc>
                <a:tc>
                  <a:txBody>
                    <a:bodyPr/>
                    <a:lstStyle/>
                    <a:p>
                      <a:r>
                        <a:rPr lang="en-US" dirty="0"/>
                        <a:t>Operates within the existing structure and resources</a:t>
                      </a:r>
                    </a:p>
                  </a:txBody>
                  <a:tcPr/>
                </a:tc>
                <a:extLst>
                  <a:ext uri="{0D108BD9-81ED-4DB2-BD59-A6C34878D82A}">
                    <a16:rowId xmlns:a16="http://schemas.microsoft.com/office/drawing/2014/main" val="2434147630"/>
                  </a:ext>
                </a:extLst>
              </a:tr>
              <a:tr h="855722">
                <a:tc>
                  <a:txBody>
                    <a:bodyPr/>
                    <a:lstStyle/>
                    <a:p>
                      <a:r>
                        <a:rPr lang="en-US" dirty="0"/>
                        <a:t>It goes too far into </a:t>
                      </a:r>
                      <a:r>
                        <a:rPr lang="en-US" dirty="0" err="1"/>
                        <a:t>future,the</a:t>
                      </a:r>
                      <a:r>
                        <a:rPr lang="en-US" dirty="0"/>
                        <a:t> risk and uncertainty level is high</a:t>
                      </a:r>
                    </a:p>
                  </a:txBody>
                  <a:tcPr/>
                </a:tc>
                <a:tc>
                  <a:txBody>
                    <a:bodyPr/>
                    <a:lstStyle/>
                    <a:p>
                      <a:r>
                        <a:rPr lang="en-US" dirty="0"/>
                        <a:t>Uncertainty </a:t>
                      </a:r>
                    </a:p>
                  </a:txBody>
                  <a:tcPr/>
                </a:tc>
                <a:tc>
                  <a:txBody>
                    <a:bodyPr/>
                    <a:lstStyle/>
                    <a:p>
                      <a:r>
                        <a:rPr lang="en-US" dirty="0"/>
                        <a:t>The time horizon is limited and the risk associated with uncertainty level is low</a:t>
                      </a:r>
                    </a:p>
                  </a:txBody>
                  <a:tcPr/>
                </a:tc>
                <a:extLst>
                  <a:ext uri="{0D108BD9-81ED-4DB2-BD59-A6C34878D82A}">
                    <a16:rowId xmlns:a16="http://schemas.microsoft.com/office/drawing/2014/main" val="1239429271"/>
                  </a:ext>
                </a:extLst>
              </a:tr>
              <a:tr h="855722">
                <a:tc>
                  <a:txBody>
                    <a:bodyPr/>
                    <a:lstStyle/>
                    <a:p>
                      <a:r>
                        <a:rPr lang="en-US" dirty="0"/>
                        <a:t>Top management </a:t>
                      </a:r>
                    </a:p>
                  </a:txBody>
                  <a:tcPr/>
                </a:tc>
                <a:tc>
                  <a:txBody>
                    <a:bodyPr/>
                    <a:lstStyle/>
                    <a:p>
                      <a:r>
                        <a:rPr lang="en-US" dirty="0"/>
                        <a:t>Prepared by </a:t>
                      </a:r>
                    </a:p>
                  </a:txBody>
                  <a:tcPr/>
                </a:tc>
                <a:tc>
                  <a:txBody>
                    <a:bodyPr/>
                    <a:lstStyle/>
                    <a:p>
                      <a:r>
                        <a:rPr lang="en-US" dirty="0"/>
                        <a:t>Lower level executives</a:t>
                      </a:r>
                    </a:p>
                  </a:txBody>
                  <a:tcPr/>
                </a:tc>
                <a:extLst>
                  <a:ext uri="{0D108BD9-81ED-4DB2-BD59-A6C34878D82A}">
                    <a16:rowId xmlns:a16="http://schemas.microsoft.com/office/drawing/2014/main" val="2967160650"/>
                  </a:ext>
                </a:extLst>
              </a:tr>
            </a:tbl>
          </a:graphicData>
        </a:graphic>
      </p:graphicFrame>
    </p:spTree>
    <p:extLst>
      <p:ext uri="{BB962C8B-B14F-4D97-AF65-F5344CB8AC3E}">
        <p14:creationId xmlns:p14="http://schemas.microsoft.com/office/powerpoint/2010/main" val="1723883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E1CF2-B329-DC9C-FD9F-692FFBA8C69B}"/>
              </a:ext>
            </a:extLst>
          </p:cNvPr>
          <p:cNvSpPr>
            <a:spLocks noGrp="1"/>
          </p:cNvSpPr>
          <p:nvPr>
            <p:ph type="title"/>
          </p:nvPr>
        </p:nvSpPr>
        <p:spPr/>
        <p:txBody>
          <a:bodyPr/>
          <a:lstStyle/>
          <a:p>
            <a:r>
              <a:rPr lang="en-US" dirty="0"/>
              <a:t>Purposes and objectives of planning </a:t>
            </a:r>
          </a:p>
        </p:txBody>
      </p:sp>
      <p:sp>
        <p:nvSpPr>
          <p:cNvPr id="3" name="Content Placeholder 2">
            <a:extLst>
              <a:ext uri="{FF2B5EF4-FFF2-40B4-BE49-F238E27FC236}">
                <a16:creationId xmlns:a16="http://schemas.microsoft.com/office/drawing/2014/main" id="{54A7B88B-98A3-03C0-E4AF-A63871118A14}"/>
              </a:ext>
            </a:extLst>
          </p:cNvPr>
          <p:cNvSpPr>
            <a:spLocks noGrp="1"/>
          </p:cNvSpPr>
          <p:nvPr>
            <p:ph idx="1"/>
          </p:nvPr>
        </p:nvSpPr>
        <p:spPr/>
        <p:txBody>
          <a:bodyPr/>
          <a:lstStyle/>
          <a:p>
            <a:r>
              <a:rPr lang="en-US" dirty="0"/>
              <a:t>Planning leads to more effective and faster achievement of objectives</a:t>
            </a:r>
          </a:p>
          <a:p>
            <a:r>
              <a:rPr lang="en-US" dirty="0"/>
              <a:t>Planning helps to anticipate issues and problems</a:t>
            </a:r>
          </a:p>
          <a:p>
            <a:r>
              <a:rPr lang="en-US" dirty="0"/>
              <a:t>It makes optimum utilization of all available resources</a:t>
            </a:r>
          </a:p>
          <a:p>
            <a:r>
              <a:rPr lang="en-US" dirty="0"/>
              <a:t>It provide s </a:t>
            </a:r>
            <a:r>
              <a:rPr lang="en-US" dirty="0" err="1"/>
              <a:t>direction.Through</a:t>
            </a:r>
            <a:r>
              <a:rPr lang="en-US" dirty="0"/>
              <a:t> planning all employees get proper information, correct instructions and guidance regarding the activities of organizations</a:t>
            </a:r>
          </a:p>
          <a:p>
            <a:r>
              <a:rPr lang="en-US" dirty="0"/>
              <a:t>It helps in decision making about future activities</a:t>
            </a:r>
          </a:p>
          <a:p>
            <a:endParaRPr lang="en-US" sz="2400" dirty="0"/>
          </a:p>
          <a:p>
            <a:endParaRPr lang="en-US" dirty="0"/>
          </a:p>
          <a:p>
            <a:endParaRPr lang="en-US" dirty="0"/>
          </a:p>
          <a:p>
            <a:endParaRPr lang="en-US" dirty="0"/>
          </a:p>
          <a:p>
            <a:endParaRPr lang="en-US" sz="2400" dirty="0"/>
          </a:p>
          <a:p>
            <a:endParaRPr lang="en-US" dirty="0"/>
          </a:p>
          <a:p>
            <a:endParaRPr lang="en-US" dirty="0"/>
          </a:p>
        </p:txBody>
      </p:sp>
    </p:spTree>
    <p:extLst>
      <p:ext uri="{BB962C8B-B14F-4D97-AF65-F5344CB8AC3E}">
        <p14:creationId xmlns:p14="http://schemas.microsoft.com/office/powerpoint/2010/main" val="1285825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81AB82-2B30-61BD-B4C0-E1C55B25DC38}"/>
              </a:ext>
            </a:extLst>
          </p:cNvPr>
          <p:cNvSpPr>
            <a:spLocks noGrp="1"/>
          </p:cNvSpPr>
          <p:nvPr>
            <p:ph idx="1"/>
          </p:nvPr>
        </p:nvSpPr>
        <p:spPr>
          <a:xfrm>
            <a:off x="1161337" y="1931486"/>
            <a:ext cx="10158641" cy="3863947"/>
          </a:xfrm>
        </p:spPr>
        <p:txBody>
          <a:bodyPr/>
          <a:lstStyle/>
          <a:p>
            <a:pPr marL="0" indent="0">
              <a:buNone/>
            </a:pPr>
            <a:r>
              <a:rPr lang="en-US" dirty="0"/>
              <a:t>It helps to control a situation by furnishing standards of  Performance</a:t>
            </a:r>
          </a:p>
          <a:p>
            <a:pPr marL="0" indent="0">
              <a:buNone/>
            </a:pPr>
            <a:r>
              <a:rPr lang="en-US" dirty="0"/>
              <a:t>It facilitates delegation of authority in a better way</a:t>
            </a:r>
          </a:p>
          <a:p>
            <a:pPr marL="0" indent="0">
              <a:buNone/>
            </a:pPr>
            <a:r>
              <a:rPr lang="en-US" dirty="0"/>
              <a:t>It promotes coordination</a:t>
            </a:r>
          </a:p>
          <a:p>
            <a:pPr marL="0" indent="0">
              <a:buNone/>
            </a:pPr>
            <a:r>
              <a:rPr lang="en-US" dirty="0"/>
              <a:t>It is the element that basically decides the function of management</a:t>
            </a:r>
          </a:p>
          <a:p>
            <a:pPr marL="0" indent="0">
              <a:buNone/>
            </a:pPr>
            <a:r>
              <a:rPr lang="en-US" dirty="0"/>
              <a:t>It provide unique contribution to the efficacy of other functions of management</a:t>
            </a:r>
          </a:p>
          <a:p>
            <a:pPr marL="0" indent="0">
              <a:buNone/>
            </a:pPr>
            <a:r>
              <a:rPr lang="en-US" dirty="0"/>
              <a:t>It helps to deal with uncertainties</a:t>
            </a:r>
          </a:p>
          <a:p>
            <a:pPr marL="0" indent="0">
              <a:buNone/>
            </a:pPr>
            <a:r>
              <a:rPr lang="en-US" dirty="0"/>
              <a:t>It facilitates effective control of an organization</a:t>
            </a:r>
          </a:p>
        </p:txBody>
      </p:sp>
    </p:spTree>
    <p:extLst>
      <p:ext uri="{BB962C8B-B14F-4D97-AF65-F5344CB8AC3E}">
        <p14:creationId xmlns:p14="http://schemas.microsoft.com/office/powerpoint/2010/main" val="1074405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8C100-1596-DDA4-158B-9EE3F9F21F43}"/>
              </a:ext>
            </a:extLst>
          </p:cNvPr>
          <p:cNvSpPr>
            <a:spLocks noGrp="1"/>
          </p:cNvSpPr>
          <p:nvPr>
            <p:ph type="title"/>
          </p:nvPr>
        </p:nvSpPr>
        <p:spPr>
          <a:xfrm>
            <a:off x="1451579" y="804519"/>
            <a:ext cx="9603275" cy="906925"/>
          </a:xfrm>
        </p:spPr>
        <p:txBody>
          <a:bodyPr/>
          <a:lstStyle/>
          <a:p>
            <a:r>
              <a:rPr lang="en-US" dirty="0"/>
              <a:t>Principles of planning </a:t>
            </a:r>
          </a:p>
        </p:txBody>
      </p:sp>
      <p:sp>
        <p:nvSpPr>
          <p:cNvPr id="3" name="Content Placeholder 2">
            <a:extLst>
              <a:ext uri="{FF2B5EF4-FFF2-40B4-BE49-F238E27FC236}">
                <a16:creationId xmlns:a16="http://schemas.microsoft.com/office/drawing/2014/main" id="{872735C5-E049-CF83-91DA-DA3BD9761855}"/>
              </a:ext>
            </a:extLst>
          </p:cNvPr>
          <p:cNvSpPr>
            <a:spLocks noGrp="1"/>
          </p:cNvSpPr>
          <p:nvPr>
            <p:ph idx="1"/>
          </p:nvPr>
        </p:nvSpPr>
        <p:spPr>
          <a:xfrm>
            <a:off x="1451579" y="1948498"/>
            <a:ext cx="9603275" cy="3450613"/>
          </a:xfrm>
        </p:spPr>
        <p:txBody>
          <a:bodyPr>
            <a:noAutofit/>
          </a:bodyPr>
          <a:lstStyle/>
          <a:p>
            <a:r>
              <a:rPr lang="en-US" sz="2800" dirty="0"/>
              <a:t>Planning should focus on purposes and it should be based on clearly defined objectives.</a:t>
            </a:r>
          </a:p>
          <a:p>
            <a:r>
              <a:rPr lang="en-US" sz="2800" dirty="0"/>
              <a:t>Planning should be realistic in its scope</a:t>
            </a:r>
          </a:p>
          <a:p>
            <a:r>
              <a:rPr lang="en-US" sz="2800" dirty="0"/>
              <a:t>In planning, provision should be made to use all resources are available</a:t>
            </a:r>
          </a:p>
          <a:p>
            <a:r>
              <a:rPr lang="en-US" sz="2800" dirty="0"/>
              <a:t>Continuity and flexibility should be maintained in planning</a:t>
            </a:r>
          </a:p>
          <a:p>
            <a:r>
              <a:rPr lang="en-US" sz="2800" dirty="0"/>
              <a:t>It must be </a:t>
            </a:r>
            <a:r>
              <a:rPr lang="en-US" sz="2800" dirty="0" err="1"/>
              <a:t>precise,simple</a:t>
            </a:r>
            <a:r>
              <a:rPr lang="en-US" sz="2800" dirty="0"/>
              <a:t> and concise</a:t>
            </a:r>
          </a:p>
        </p:txBody>
      </p:sp>
    </p:spTree>
    <p:extLst>
      <p:ext uri="{BB962C8B-B14F-4D97-AF65-F5344CB8AC3E}">
        <p14:creationId xmlns:p14="http://schemas.microsoft.com/office/powerpoint/2010/main" val="3815702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4E193D-3A65-1CEF-98CF-8DA2E2C96CBE}"/>
              </a:ext>
            </a:extLst>
          </p:cNvPr>
          <p:cNvSpPr>
            <a:spLocks noGrp="1"/>
          </p:cNvSpPr>
          <p:nvPr>
            <p:ph idx="1"/>
          </p:nvPr>
        </p:nvSpPr>
        <p:spPr/>
        <p:txBody>
          <a:bodyPr>
            <a:normAutofit/>
          </a:bodyPr>
          <a:lstStyle/>
          <a:p>
            <a:r>
              <a:rPr lang="en-US" sz="2800" dirty="0"/>
              <a:t>Planning should be flexible so that organization could cope up with changing social needs</a:t>
            </a:r>
          </a:p>
          <a:p>
            <a:r>
              <a:rPr lang="en-US" sz="2800" dirty="0"/>
              <a:t>Principles of coordination must be </a:t>
            </a:r>
            <a:r>
              <a:rPr lang="en-US" sz="2800" dirty="0" err="1"/>
              <a:t>followed.Plans</a:t>
            </a:r>
            <a:r>
              <a:rPr lang="en-US" sz="2800" dirty="0"/>
              <a:t> should be communicated to employees to achieve organizational goals</a:t>
            </a:r>
          </a:p>
          <a:p>
            <a:r>
              <a:rPr lang="en-US" sz="2800" dirty="0"/>
              <a:t>Planning should be always documented</a:t>
            </a:r>
          </a:p>
        </p:txBody>
      </p:sp>
    </p:spTree>
    <p:extLst>
      <p:ext uri="{BB962C8B-B14F-4D97-AF65-F5344CB8AC3E}">
        <p14:creationId xmlns:p14="http://schemas.microsoft.com/office/powerpoint/2010/main" val="2412239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BFE6B-8718-6956-10B8-AB397A6A0936}"/>
              </a:ext>
            </a:extLst>
          </p:cNvPr>
          <p:cNvSpPr>
            <a:spLocks noGrp="1"/>
          </p:cNvSpPr>
          <p:nvPr>
            <p:ph type="title"/>
          </p:nvPr>
        </p:nvSpPr>
        <p:spPr/>
        <p:txBody>
          <a:bodyPr/>
          <a:lstStyle/>
          <a:p>
            <a:r>
              <a:rPr lang="en-US" dirty="0"/>
              <a:t>Characteristics of planning</a:t>
            </a:r>
            <a:br>
              <a:rPr lang="en-US" dirty="0"/>
            </a:br>
            <a:endParaRPr lang="en-US" dirty="0"/>
          </a:p>
        </p:txBody>
      </p:sp>
      <p:sp>
        <p:nvSpPr>
          <p:cNvPr id="3" name="Content Placeholder 2">
            <a:extLst>
              <a:ext uri="{FF2B5EF4-FFF2-40B4-BE49-F238E27FC236}">
                <a16:creationId xmlns:a16="http://schemas.microsoft.com/office/drawing/2014/main" id="{6B31CF75-6DB2-1025-FA51-E6F6770C89EC}"/>
              </a:ext>
            </a:extLst>
          </p:cNvPr>
          <p:cNvSpPr>
            <a:spLocks noGrp="1"/>
          </p:cNvSpPr>
          <p:nvPr>
            <p:ph idx="1"/>
          </p:nvPr>
        </p:nvSpPr>
        <p:spPr/>
        <p:txBody>
          <a:bodyPr>
            <a:normAutofit fontScale="32500" lnSpcReduction="20000"/>
          </a:bodyPr>
          <a:lstStyle/>
          <a:p>
            <a:r>
              <a:rPr lang="en-US" sz="6700" dirty="0"/>
              <a:t>Planning is goal oriented</a:t>
            </a:r>
          </a:p>
          <a:p>
            <a:r>
              <a:rPr lang="en-US" sz="6700" dirty="0"/>
              <a:t>Planning is looking ahead</a:t>
            </a:r>
          </a:p>
          <a:p>
            <a:r>
              <a:rPr lang="en-US" sz="6700" dirty="0"/>
              <a:t>Planning is an intellectual process</a:t>
            </a:r>
          </a:p>
          <a:p>
            <a:r>
              <a:rPr lang="en-US" sz="6700" dirty="0"/>
              <a:t>Planning is the primary function of management</a:t>
            </a:r>
          </a:p>
          <a:p>
            <a:r>
              <a:rPr lang="en-US" sz="6700" dirty="0"/>
              <a:t>Planning serves as a guide for organizing, staffing, directing And </a:t>
            </a:r>
            <a:r>
              <a:rPr lang="en-US" sz="6700" dirty="0" err="1"/>
              <a:t>controlling.All</a:t>
            </a:r>
            <a:r>
              <a:rPr lang="en-US" sz="6700" dirty="0"/>
              <a:t> functions of  Management are performed within the framework of plans laid out. Therefore, planning is the basic function of management</a:t>
            </a:r>
          </a:p>
          <a:p>
            <a:endParaRPr lang="en-US" dirty="0"/>
          </a:p>
          <a:p>
            <a:endParaRPr lang="en-US" dirty="0"/>
          </a:p>
          <a:p>
            <a:endParaRPr lang="en-US" sz="2800" dirty="0"/>
          </a:p>
          <a:p>
            <a:endParaRPr lang="en-US" sz="2800"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91356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1E47FB-CDBA-652C-D466-8B238BEE59FA}"/>
              </a:ext>
            </a:extLst>
          </p:cNvPr>
          <p:cNvSpPr>
            <a:spLocks noGrp="1"/>
          </p:cNvSpPr>
          <p:nvPr>
            <p:ph idx="1"/>
          </p:nvPr>
        </p:nvSpPr>
        <p:spPr/>
        <p:txBody>
          <a:bodyPr/>
          <a:lstStyle/>
          <a:p>
            <a:r>
              <a:rPr lang="en-US" dirty="0"/>
              <a:t>Planning is a continuous process. Planning involves : where we are now? Where we want to go? How we will reach there?</a:t>
            </a:r>
          </a:p>
          <a:p>
            <a:r>
              <a:rPr lang="en-US" dirty="0"/>
              <a:t>Planning is pervasive. Its process is needed at all </a:t>
            </a:r>
            <a:r>
              <a:rPr lang="en-US" dirty="0" err="1"/>
              <a:t>levels,like</a:t>
            </a:r>
            <a:r>
              <a:rPr lang="en-US" dirty="0"/>
              <a:t> top level, middle level and lower level of management</a:t>
            </a:r>
          </a:p>
          <a:p>
            <a:r>
              <a:rPr lang="en-US" dirty="0"/>
              <a:t>Planning is designed for efficiency. Planning is concerned with productivity with optimum </a:t>
            </a:r>
            <a:r>
              <a:rPr lang="en-US" dirty="0" err="1"/>
              <a:t>utilisation</a:t>
            </a:r>
            <a:r>
              <a:rPr lang="en-US" dirty="0"/>
              <a:t> of resources.</a:t>
            </a:r>
          </a:p>
          <a:p>
            <a:r>
              <a:rPr lang="en-US" dirty="0"/>
              <a:t>Planning is flexible so that it could be adapted according to the needs of the time</a:t>
            </a:r>
          </a:p>
          <a:p>
            <a:endParaRPr lang="en-US" dirty="0"/>
          </a:p>
          <a:p>
            <a:endParaRPr lang="en-US" dirty="0"/>
          </a:p>
          <a:p>
            <a:endParaRPr lang="en-US" dirty="0"/>
          </a:p>
          <a:p>
            <a:endParaRPr lang="en-US" sz="2800" dirty="0"/>
          </a:p>
          <a:p>
            <a:endParaRPr lang="en-US" dirty="0"/>
          </a:p>
        </p:txBody>
      </p:sp>
    </p:spTree>
    <p:extLst>
      <p:ext uri="{BB962C8B-B14F-4D97-AF65-F5344CB8AC3E}">
        <p14:creationId xmlns:p14="http://schemas.microsoft.com/office/powerpoint/2010/main" val="1432268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C18F6-6BE5-395D-7FDD-F745D8641CE4}"/>
              </a:ext>
            </a:extLst>
          </p:cNvPr>
          <p:cNvSpPr>
            <a:spLocks noGrp="1"/>
          </p:cNvSpPr>
          <p:nvPr>
            <p:ph type="title"/>
          </p:nvPr>
        </p:nvSpPr>
        <p:spPr/>
        <p:txBody>
          <a:bodyPr/>
          <a:lstStyle/>
          <a:p>
            <a:r>
              <a:rPr lang="en-US" dirty="0"/>
              <a:t>COMPONENTS OF PLANNING </a:t>
            </a:r>
          </a:p>
        </p:txBody>
      </p:sp>
      <p:sp>
        <p:nvSpPr>
          <p:cNvPr id="3" name="Content Placeholder 2">
            <a:extLst>
              <a:ext uri="{FF2B5EF4-FFF2-40B4-BE49-F238E27FC236}">
                <a16:creationId xmlns:a16="http://schemas.microsoft.com/office/drawing/2014/main" id="{7365871C-2000-C357-2FA7-CE2A568DAE78}"/>
              </a:ext>
            </a:extLst>
          </p:cNvPr>
          <p:cNvSpPr>
            <a:spLocks noGrp="1"/>
          </p:cNvSpPr>
          <p:nvPr>
            <p:ph idx="1"/>
          </p:nvPr>
        </p:nvSpPr>
        <p:spPr/>
        <p:txBody>
          <a:bodyPr>
            <a:normAutofit fontScale="92500" lnSpcReduction="10000"/>
          </a:bodyPr>
          <a:lstStyle/>
          <a:p>
            <a:pPr marL="0" indent="0">
              <a:buNone/>
            </a:pPr>
            <a:r>
              <a:rPr lang="en-US" sz="2800" dirty="0"/>
              <a:t>There are mainly 5 components of planning (O3PB)</a:t>
            </a:r>
          </a:p>
          <a:p>
            <a:pPr marL="457200" indent="-457200">
              <a:buAutoNum type="arabicPeriod"/>
            </a:pPr>
            <a:r>
              <a:rPr lang="en-US" sz="2800" dirty="0"/>
              <a:t>Objectives</a:t>
            </a:r>
          </a:p>
          <a:p>
            <a:pPr marL="457200" indent="-457200">
              <a:buAutoNum type="arabicPeriod"/>
            </a:pPr>
            <a:r>
              <a:rPr lang="en-US" sz="2800" dirty="0"/>
              <a:t>Policies</a:t>
            </a:r>
          </a:p>
          <a:p>
            <a:pPr marL="457200" indent="-457200">
              <a:buAutoNum type="arabicPeriod"/>
            </a:pPr>
            <a:r>
              <a:rPr lang="en-US" sz="2800" dirty="0"/>
              <a:t>Procedures</a:t>
            </a:r>
          </a:p>
          <a:p>
            <a:pPr marL="457200" indent="-457200">
              <a:buAutoNum type="arabicPeriod"/>
            </a:pPr>
            <a:r>
              <a:rPr lang="en-US" sz="2800" dirty="0"/>
              <a:t>Program</a:t>
            </a:r>
          </a:p>
          <a:p>
            <a:pPr marL="457200" indent="-457200">
              <a:buAutoNum type="arabicPeriod"/>
            </a:pPr>
            <a:r>
              <a:rPr lang="en-US" sz="2800" dirty="0"/>
              <a:t>Budget</a:t>
            </a:r>
          </a:p>
          <a:p>
            <a:pPr marL="457200" indent="-457200">
              <a:buAutoNum type="arabicPeriod"/>
            </a:pPr>
            <a:endParaRPr lang="en-US" dirty="0"/>
          </a:p>
        </p:txBody>
      </p:sp>
    </p:spTree>
    <p:extLst>
      <p:ext uri="{BB962C8B-B14F-4D97-AF65-F5344CB8AC3E}">
        <p14:creationId xmlns:p14="http://schemas.microsoft.com/office/powerpoint/2010/main" val="298329932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24</Slides>
  <Notes>0</Notes>
  <HiddenSlides>0</HiddenSlide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Gallery</vt:lpstr>
      <vt:lpstr>PowerPoint Presentation</vt:lpstr>
      <vt:lpstr>DEFINITION </vt:lpstr>
      <vt:lpstr>Purposes and objectives of planning </vt:lpstr>
      <vt:lpstr>PowerPoint Presentation</vt:lpstr>
      <vt:lpstr>Principles of planning </vt:lpstr>
      <vt:lpstr>PowerPoint Presentation</vt:lpstr>
      <vt:lpstr>Characteristics of planning </vt:lpstr>
      <vt:lpstr>PowerPoint Presentation</vt:lpstr>
      <vt:lpstr>COMPONENTS OF PLANNING </vt:lpstr>
      <vt:lpstr>PowerPoint Presentation</vt:lpstr>
      <vt:lpstr>PowerPoint Presentation</vt:lpstr>
      <vt:lpstr>STEPS OF PLANNING PROCESS  </vt:lpstr>
      <vt:lpstr>PowerPoint Presentation</vt:lpstr>
      <vt:lpstr>Advantages of planning </vt:lpstr>
      <vt:lpstr>PowerPoint Presentation</vt:lpstr>
      <vt:lpstr>Disadvantages of planning </vt:lpstr>
      <vt:lpstr>Types of planning </vt:lpstr>
      <vt:lpstr>Directional planning   </vt:lpstr>
      <vt:lpstr>Administrative planning </vt:lpstr>
      <vt:lpstr>Operational planning </vt:lpstr>
      <vt:lpstr>PowerPoint Presentation</vt:lpstr>
      <vt:lpstr>Strategic planning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ritikapatelrp215@gmail.com</dc:creator>
  <cp:lastModifiedBy>ritikapatelrp215@gmail.com</cp:lastModifiedBy>
  <cp:revision>11</cp:revision>
  <dcterms:created xsi:type="dcterms:W3CDTF">2022-11-09T09:05:23Z</dcterms:created>
  <dcterms:modified xsi:type="dcterms:W3CDTF">2022-11-15T05:01:20Z</dcterms:modified>
</cp:coreProperties>
</file>