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</p:sldIdLst>
  <p:sldSz cy="6858000" cx="9144000"/>
  <p:notesSz cx="6858000" cy="9144000"/>
  <p:defaultTextStyle>
    <a:defPPr>
      <a:defRPr lang="en-CA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4" y="-72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4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4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8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10487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7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7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9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7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81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8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818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819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82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82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824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25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82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27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82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82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3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8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78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79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832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833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8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802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CA"/>
          </a:p>
        </p:txBody>
      </p:sp>
      <p:sp>
        <p:nvSpPr>
          <p:cNvPr id="1048803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8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80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8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8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8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79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7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7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7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586" name="TextBox 2"/>
          <p:cNvSpPr txBox="1"/>
          <p:nvPr/>
        </p:nvSpPr>
        <p:spPr>
          <a:xfrm>
            <a:off x="571500" y="1473200"/>
            <a:ext cx="7835900" cy="2857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4500"/>
              </a:lnSpc>
            </a:pPr>
            <a:r>
              <a:rPr sz="1618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73" lang="en-CA" spc="-10" smtClean="0">
                <a:solidFill>
                  <a:srgbClr val="000000"/>
                </a:solidFill>
                <a:latin typeface="Arial"/>
                <a:cs typeface="Arial"/>
              </a:rPr>
              <a:t> Midwifery is an ancient profession, with a proud tradition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of providing care for women and babies during pregnancy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and childbirth. The earliest birth attendants were women.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In ancient mythology, goddesses (but not gods) were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present at deliveries. In “primitive” tribes studied by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anthropologists in the last century, the laboring woman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would be accompanied by her mother or other female</a:t>
            </a:r>
          </a:p>
          <a:p>
            <a:pPr>
              <a:lnSpc>
                <a:spcPts val="4500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  <p:sp>
        <p:nvSpPr>
          <p:cNvPr id="1048587" name="TextBox 3"/>
          <p:cNvSpPr txBox="1"/>
          <p:nvPr/>
        </p:nvSpPr>
        <p:spPr>
          <a:xfrm>
            <a:off x="838200" y="5651500"/>
            <a:ext cx="77724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2373" lang="en-CA" spc="-10" smtClean="0">
                <a:solidFill>
                  <a:srgbClr val="000000"/>
                </a:solidFill>
                <a:latin typeface="Arial"/>
                <a:cs typeface="Arial"/>
              </a:rPr>
              <a:t>relative. Birthing stools and midwives are also mentioned</a:t>
            </a:r>
          </a:p>
          <a:p>
            <a:pPr>
              <a:lnSpc>
                <a:spcPts val="2875"/>
              </a:lnSpc>
            </a:pPr>
            <a:endParaRPr sz="2498" lang="en-CA">
              <a:solidFill>
                <a:srgbClr val="000000"/>
              </a:solidFill>
            </a:endParaRPr>
          </a:p>
        </p:txBody>
      </p:sp>
      <p:sp>
        <p:nvSpPr>
          <p:cNvPr id="1048588" name="TextBox 4"/>
          <p:cNvSpPr txBox="1"/>
          <p:nvPr/>
        </p:nvSpPr>
        <p:spPr>
          <a:xfrm>
            <a:off x="838200" y="6223000"/>
            <a:ext cx="28956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2371" lang="en-CA" spc="-10" smtClean="0">
                <a:solidFill>
                  <a:srgbClr val="000000"/>
                </a:solidFill>
                <a:latin typeface="Arial"/>
                <a:cs typeface="Arial"/>
              </a:rPr>
              <a:t>in the Old Testament.</a:t>
            </a:r>
          </a:p>
          <a:p>
            <a:pPr>
              <a:lnSpc>
                <a:spcPts val="2875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589" name="TextBox 2"/>
          <p:cNvSpPr txBox="1"/>
          <p:nvPr/>
        </p:nvSpPr>
        <p:spPr>
          <a:xfrm>
            <a:off x="647700" y="1498600"/>
            <a:ext cx="7251700" cy="2247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170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 The history of obstetrics is inextricably linked with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the history of midwifery. </a:t>
            </a: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Obstetric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ix the Latin word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midwife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: it is thought to derive from </a:t>
            </a: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obstare (to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stand before”)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, because the attendant stood in front</a:t>
            </a:r>
            <a:br>
              <a:rPr sz="2702" lang="en-CA" smtClean="0">
                <a:solidFill>
                  <a:srgbClr val="000000"/>
                </a:solidFill>
                <a:latin typeface="Times New Roman"/>
              </a:rPr>
            </a:b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of the woman to receive the baby. Only in the 20th</a:t>
            </a:r>
          </a:p>
          <a:p>
            <a:pPr>
              <a:lnSpc>
                <a:spcPts val="2900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590" name="TextBox 3"/>
          <p:cNvSpPr txBox="1"/>
          <p:nvPr/>
        </p:nvSpPr>
        <p:spPr>
          <a:xfrm>
            <a:off x="914400" y="3340100"/>
            <a:ext cx="6870700" cy="1143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century did the subject taught in medical schools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change its name from “midwifery” to “obstetrics,”</a:t>
            </a:r>
          </a:p>
          <a:p>
            <a:pPr>
              <a:lnSpc>
                <a:spcPts val="30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591" name="TextBox 4"/>
          <p:cNvSpPr txBox="1"/>
          <p:nvPr/>
        </p:nvSpPr>
        <p:spPr>
          <a:xfrm>
            <a:off x="914400" y="4089400"/>
            <a:ext cx="7772400" cy="1511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perhaps because a Latin name seemed more academic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than the </a:t>
            </a: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Anglo-Saxon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, derived from </a:t>
            </a: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mid, “with,”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and wyf, “woman.”</a:t>
            </a:r>
          </a:p>
          <a:p>
            <a:pPr>
              <a:lnSpc>
                <a:spcPts val="29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592" name="TextBox 5"/>
          <p:cNvSpPr txBox="1"/>
          <p:nvPr/>
        </p:nvSpPr>
        <p:spPr>
          <a:xfrm>
            <a:off x="647700" y="5232400"/>
            <a:ext cx="34417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170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france- wise women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ts val="3105"/>
              </a:lnSpc>
            </a:pPr>
            <a:endParaRPr sz="2664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593" name="TextBox 2"/>
          <p:cNvSpPr txBox="1"/>
          <p:nvPr/>
        </p:nvSpPr>
        <p:spPr>
          <a:xfrm>
            <a:off x="647700" y="1511300"/>
            <a:ext cx="69088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170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 Midwives were known by many different titles in</a:t>
            </a:r>
          </a:p>
          <a:p>
            <a:pPr>
              <a:lnSpc>
                <a:spcPts val="3105"/>
              </a:lnSpc>
            </a:pPr>
            <a:endParaRPr sz="2684" lang="en-CA">
              <a:solidFill>
                <a:srgbClr val="000000"/>
              </a:solidFill>
            </a:endParaRPr>
          </a:p>
        </p:txBody>
      </p:sp>
      <p:sp>
        <p:nvSpPr>
          <p:cNvPr id="1048594" name="TextBox 3"/>
          <p:cNvSpPr txBox="1"/>
          <p:nvPr/>
        </p:nvSpPr>
        <p:spPr>
          <a:xfrm>
            <a:off x="914400" y="1905000"/>
            <a:ext cx="7150100" cy="1143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300"/>
              </a:lnSpc>
            </a:pP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antiquity, ranging from iatrin</a:t>
            </a:r>
            <a:r>
              <a:rPr sz="2511" lang="en-CA" spc="-10" smtClean="0">
                <a:solidFill>
                  <a:srgbClr val="000000"/>
                </a:solidFill>
                <a:latin typeface="Times New Roman Italic"/>
                <a:cs typeface="Times New Roman Italic"/>
              </a:rPr>
              <a:t>ē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(Gr. </a:t>
            </a:r>
            <a:r>
              <a:rPr sz="2511" lang="en-CA" spc="-10" smtClean="0">
                <a:solidFill>
                  <a:srgbClr val="732173"/>
                </a:solidFill>
                <a:latin typeface="Arial"/>
                <a:cs typeface="Arial"/>
              </a:rPr>
              <a:t>nurse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), maia (Gr.,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F000F0"/>
                </a:solidFill>
                <a:latin typeface="Arial"/>
                <a:cs typeface="Arial"/>
              </a:rPr>
              <a:t>midwife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), obstetrix (Lat., </a:t>
            </a:r>
            <a:r>
              <a:rPr sz="2511" lang="en-CA" spc="-10" smtClean="0">
                <a:solidFill>
                  <a:srgbClr val="732173"/>
                </a:solidFill>
                <a:latin typeface="Arial"/>
                <a:cs typeface="Arial"/>
              </a:rPr>
              <a:t>obstetrician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),</a:t>
            </a:r>
          </a:p>
          <a:p>
            <a:pPr>
              <a:lnSpc>
                <a:spcPts val="33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595" name="TextBox 4"/>
          <p:cNvSpPr txBox="1"/>
          <p:nvPr/>
        </p:nvSpPr>
        <p:spPr>
          <a:xfrm>
            <a:off x="914400" y="2743200"/>
            <a:ext cx="6972300" cy="774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0"/>
              </a:lnSpc>
            </a:pP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and medica (Lat., </a:t>
            </a:r>
            <a:r>
              <a:rPr sz="2513" lang="en-CA" spc="-10" smtClean="0">
                <a:solidFill>
                  <a:srgbClr val="732173"/>
                </a:solidFill>
                <a:latin typeface="Arial"/>
                <a:cs typeface="Arial"/>
              </a:rPr>
              <a:t>doctor</a:t>
            </a: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).</a:t>
            </a:r>
            <a:r>
              <a:rPr sz="1674" lang="en-CA" spc="-10" smtClean="0">
                <a:solidFill>
                  <a:srgbClr val="732173"/>
                </a:solidFill>
                <a:latin typeface="Arial"/>
                <a:cs typeface="Arial"/>
              </a:rPr>
              <a:t>[28]</a:t>
            </a: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 It appears as though</a:t>
            </a:r>
          </a:p>
          <a:p>
            <a:pPr>
              <a:lnSpc>
                <a:spcPts val="3100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596" name="TextBox 5"/>
          <p:cNvSpPr txBox="1"/>
          <p:nvPr/>
        </p:nvSpPr>
        <p:spPr>
          <a:xfrm>
            <a:off x="914400" y="3149600"/>
            <a:ext cx="7493000" cy="2616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40"/>
              </a:lnSpc>
            </a:pP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midwifery was treated differently in the Eastern end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of the </a:t>
            </a:r>
            <a:r>
              <a:rPr sz="2511" lang="en-CA" spc="-10" smtClean="0">
                <a:solidFill>
                  <a:srgbClr val="732173"/>
                </a:solidFill>
                <a:latin typeface="Arial"/>
                <a:cs typeface="Arial"/>
              </a:rPr>
              <a:t>Mediterranean basin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as opposed to the West.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In the East, some women advanced beyond the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profession of </a:t>
            </a:r>
            <a:r>
              <a:rPr sz="2511" lang="en-CA" spc="-10" smtClean="0">
                <a:solidFill>
                  <a:srgbClr val="732173"/>
                </a:solidFill>
                <a:latin typeface="Arial"/>
                <a:cs typeface="Arial"/>
              </a:rPr>
              <a:t>midwife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(maia) to that of gynaecologist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20" smtClean="0">
                <a:solidFill>
                  <a:srgbClr val="000000"/>
                </a:solidFill>
                <a:latin typeface="Arial"/>
                <a:cs typeface="Arial"/>
              </a:rPr>
              <a:t>(iatros gynaikeios, translated as women's doctor), for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20" smtClean="0">
                <a:solidFill>
                  <a:srgbClr val="000000"/>
                </a:solidFill>
                <a:latin typeface="Arial"/>
                <a:cs typeface="Arial"/>
              </a:rPr>
              <a:t>which formal training was required.</a:t>
            </a:r>
          </a:p>
          <a:p>
            <a:pPr>
              <a:lnSpc>
                <a:spcPts val="324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597" name="TextBox 2"/>
          <p:cNvSpPr txBox="1"/>
          <p:nvPr/>
        </p:nvSpPr>
        <p:spPr>
          <a:xfrm>
            <a:off x="419100" y="1549400"/>
            <a:ext cx="1701800" cy="762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1744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7" lang="en-CA" smtClean="0">
                <a:solidFill>
                  <a:srgbClr val="F000F0"/>
                </a:solidFill>
                <a:latin typeface="Arial"/>
                <a:cs typeface="Arial"/>
              </a:rPr>
              <a:t> Midwifery:</a:t>
            </a:r>
          </a:p>
          <a:p>
            <a:pPr>
              <a:lnSpc>
                <a:spcPts val="3105"/>
              </a:lnSpc>
            </a:pPr>
            <a:endParaRPr sz="2630" lang="en-CA">
              <a:solidFill>
                <a:srgbClr val="000000"/>
              </a:solidFill>
            </a:endParaRPr>
          </a:p>
        </p:txBody>
      </p:sp>
      <p:sp>
        <p:nvSpPr>
          <p:cNvPr id="1048598" name="TextBox 3"/>
          <p:cNvSpPr txBox="1"/>
          <p:nvPr/>
        </p:nvSpPr>
        <p:spPr>
          <a:xfrm>
            <a:off x="419100" y="1993900"/>
            <a:ext cx="8178800" cy="1536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400"/>
              </a:lnSpc>
            </a:pPr>
            <a:r>
              <a:rPr sz="1744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  The art of assisting women in the childbirth has grown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fulfilling its meaning “with women at birth”.</a:t>
            </a:r>
            <a:br>
              <a:rPr sz="2659" lang="en-CA" smtClean="0">
                <a:solidFill>
                  <a:srgbClr val="000000"/>
                </a:solidFill>
                <a:latin typeface="Times New Roman"/>
              </a:rPr>
            </a:br>
            <a:r>
              <a:rPr sz="1746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7" lang="en-CA" spc="-10" smtClean="0">
                <a:solidFill>
                  <a:srgbClr val="F000F0"/>
                </a:solidFill>
                <a:latin typeface="Arial"/>
                <a:cs typeface="Arial"/>
              </a:rPr>
              <a:t> Midwife(ICM-1992):</a:t>
            </a:r>
          </a:p>
          <a:p>
            <a:pPr>
              <a:lnSpc>
                <a:spcPts val="3400"/>
              </a:lnSpc>
            </a:pPr>
            <a:endParaRPr sz="2659" lang="en-CA">
              <a:solidFill>
                <a:srgbClr val="000000"/>
              </a:solidFill>
            </a:endParaRPr>
          </a:p>
        </p:txBody>
      </p:sp>
      <p:sp>
        <p:nvSpPr>
          <p:cNvPr id="1048599" name="TextBox 4"/>
          <p:cNvSpPr txBox="1"/>
          <p:nvPr/>
        </p:nvSpPr>
        <p:spPr>
          <a:xfrm>
            <a:off x="419100" y="3340100"/>
            <a:ext cx="8013700" cy="1168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00"/>
              </a:lnSpc>
            </a:pPr>
            <a:r>
              <a:rPr sz="174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 A  midwife  is  a  person  who,  having  been    regularly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admitted to a midwifery educational programme, duly</a:t>
            </a:r>
          </a:p>
          <a:p>
            <a:pPr>
              <a:lnSpc>
                <a:spcPts val="32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00" name="TextBox 5"/>
          <p:cNvSpPr txBox="1"/>
          <p:nvPr/>
        </p:nvSpPr>
        <p:spPr>
          <a:xfrm>
            <a:off x="685800" y="4178300"/>
            <a:ext cx="7391400" cy="7873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7" lang="en-CA" smtClean="0">
                <a:solidFill>
                  <a:srgbClr val="000000"/>
                </a:solidFill>
                <a:latin typeface="Arial"/>
                <a:cs typeface="Arial"/>
              </a:rPr>
              <a:t>recognized in the country in which it is located, has</a:t>
            </a:r>
          </a:p>
          <a:p>
            <a:pPr>
              <a:lnSpc>
                <a:spcPts val="3105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601" name="TextBox 6"/>
          <p:cNvSpPr txBox="1"/>
          <p:nvPr/>
        </p:nvSpPr>
        <p:spPr>
          <a:xfrm>
            <a:off x="685800" y="4584700"/>
            <a:ext cx="8623300" cy="1168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00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successfully completed the prescribed course of studied in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midwifery &amp; has acquired the requisite qualifications to</a:t>
            </a:r>
          </a:p>
          <a:p>
            <a:pPr>
              <a:lnSpc>
                <a:spcPts val="32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02" name="TextBox 7"/>
          <p:cNvSpPr txBox="1"/>
          <p:nvPr/>
        </p:nvSpPr>
        <p:spPr>
          <a:xfrm>
            <a:off x="685800" y="5410200"/>
            <a:ext cx="8166100" cy="7873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7" lang="en-CA" spc="-10" smtClean="0">
                <a:solidFill>
                  <a:srgbClr val="000000"/>
                </a:solidFill>
                <a:latin typeface="Arial"/>
                <a:cs typeface="Arial"/>
              </a:rPr>
              <a:t>be registered &amp; or legally licensed to practice midwifery.</a:t>
            </a:r>
          </a:p>
          <a:p>
            <a:pPr>
              <a:lnSpc>
                <a:spcPts val="3105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03" name="TextBox 2"/>
          <p:cNvSpPr txBox="1"/>
          <p:nvPr/>
        </p:nvSpPr>
        <p:spPr>
          <a:xfrm>
            <a:off x="190500" y="723900"/>
            <a:ext cx="32004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  <a:tabLst>
                <a:tab algn="l" pos="5905500"/>
              </a:tabLst>
            </a:pPr>
            <a:r>
              <a:rPr sz="158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sz="2321" lang="en-CA" spc="-10" smtClean="0">
                <a:solidFill>
                  <a:srgbClr val="732173"/>
                </a:solidFill>
                <a:latin typeface="Arial"/>
                <a:cs typeface="Arial"/>
              </a:rPr>
              <a:t>ancient Egypt</a:t>
            </a: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, m</a:t>
            </a:r>
            <a:r>
              <a:rPr sz="2321" lang="en-CA" spc="-20" smtClean="0">
                <a:solidFill>
                  <a:srgbClr val="000000"/>
                </a:solidFill>
                <a:latin typeface="Arial"/>
                <a:cs typeface="Arial"/>
              </a:rPr>
              <a:t>	zed</a:t>
            </a:r>
          </a:p>
          <a:p>
            <a:pPr>
              <a:lnSpc>
                <a:spcPts val="2875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  <p:sp>
        <p:nvSpPr>
          <p:cNvPr id="1048604" name="TextBox 3"/>
          <p:cNvSpPr txBox="1"/>
          <p:nvPr/>
        </p:nvSpPr>
        <p:spPr>
          <a:xfrm>
            <a:off x="457200" y="1104900"/>
            <a:ext cx="57658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female occupation, as attested by the </a:t>
            </a:r>
            <a:r>
              <a:rPr sz="2321" lang="en-CA" spc="-10" smtClean="0">
                <a:solidFill>
                  <a:srgbClr val="732173"/>
                </a:solidFill>
                <a:latin typeface="Arial"/>
                <a:cs typeface="Arial"/>
              </a:rPr>
              <a:t>Ebers</a:t>
            </a:r>
          </a:p>
          <a:p>
            <a:pPr>
              <a:lnSpc>
                <a:spcPts val="2875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  <p:sp>
        <p:nvSpPr>
          <p:cNvPr id="1048605" name="TextBox 4"/>
          <p:cNvSpPr txBox="1"/>
          <p:nvPr/>
        </p:nvSpPr>
        <p:spPr>
          <a:xfrm>
            <a:off x="457200" y="1460500"/>
            <a:ext cx="6946900" cy="2857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2321" lang="en-CA" spc="-10" smtClean="0">
                <a:solidFill>
                  <a:srgbClr val="732173"/>
                </a:solidFill>
                <a:latin typeface="Arial"/>
                <a:cs typeface="Arial"/>
              </a:rPr>
              <a:t>Papyrus</a:t>
            </a: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 which dates from 1900 to 1550 BCE. Five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columns of this papyrus deal with </a:t>
            </a:r>
            <a:r>
              <a:rPr sz="2321" lang="en-CA" spc="-10" smtClean="0">
                <a:solidFill>
                  <a:srgbClr val="732173"/>
                </a:solidFill>
                <a:latin typeface="Arial"/>
                <a:cs typeface="Arial"/>
              </a:rPr>
              <a:t>obstetrics and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21" lang="en-CA" spc="-10" smtClean="0">
                <a:solidFill>
                  <a:srgbClr val="732173"/>
                </a:solidFill>
                <a:latin typeface="Arial"/>
                <a:cs typeface="Arial"/>
              </a:rPr>
              <a:t>gynecology</a:t>
            </a: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, especially concerning the acceleration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of parturition and the birth prognosis of the</a:t>
            </a:r>
            <a:br>
              <a:rPr sz="2498" lang="en-CA" smtClean="0">
                <a:solidFill>
                  <a:srgbClr val="000000"/>
                </a:solidFill>
                <a:latin typeface="Times New Roman"/>
              </a:rPr>
            </a:br>
            <a:r>
              <a:rPr sz="2323" lang="en-CA" spc="-10" smtClean="0">
                <a:solidFill>
                  <a:srgbClr val="000000"/>
                </a:solidFill>
                <a:latin typeface="Arial"/>
                <a:cs typeface="Arial"/>
              </a:rPr>
              <a:t>newborn. The </a:t>
            </a:r>
            <a:r>
              <a:rPr sz="2323" lang="en-CA" spc="-10" smtClean="0">
                <a:solidFill>
                  <a:srgbClr val="732173"/>
                </a:solidFill>
                <a:latin typeface="Arial"/>
                <a:cs typeface="Arial"/>
              </a:rPr>
              <a:t>Westcar papyrus</a:t>
            </a:r>
            <a:r>
              <a:rPr sz="2323" lang="en-CA" spc="-10" smtClean="0">
                <a:solidFill>
                  <a:srgbClr val="000000"/>
                </a:solidFill>
                <a:latin typeface="Arial"/>
                <a:cs typeface="Arial"/>
              </a:rPr>
              <a:t>, dated to 1700 BCE,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includes instructions for calculating the expected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date of confinement and describes different styles of</a:t>
            </a:r>
          </a:p>
          <a:p>
            <a:pPr>
              <a:lnSpc>
                <a:spcPts val="3000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  <p:sp>
        <p:nvSpPr>
          <p:cNvPr id="1048606" name="TextBox 5"/>
          <p:cNvSpPr txBox="1"/>
          <p:nvPr/>
        </p:nvSpPr>
        <p:spPr>
          <a:xfrm>
            <a:off x="457200" y="4152900"/>
            <a:ext cx="65405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2323" lang="en-CA" spc="-10" smtClean="0">
                <a:solidFill>
                  <a:srgbClr val="000000"/>
                </a:solidFill>
                <a:latin typeface="Arial"/>
                <a:cs typeface="Arial"/>
              </a:rPr>
              <a:t>birth chairs. Bas reliefs in the royal birth rooms at</a:t>
            </a:r>
          </a:p>
          <a:p>
            <a:pPr>
              <a:lnSpc>
                <a:spcPts val="2875"/>
              </a:lnSpc>
            </a:pPr>
            <a:endParaRPr sz="2498" lang="en-CA">
              <a:solidFill>
                <a:srgbClr val="000000"/>
              </a:solidFill>
            </a:endParaRPr>
          </a:p>
        </p:txBody>
      </p:sp>
      <p:sp>
        <p:nvSpPr>
          <p:cNvPr id="1048607" name="TextBox 6"/>
          <p:cNvSpPr txBox="1"/>
          <p:nvPr/>
        </p:nvSpPr>
        <p:spPr>
          <a:xfrm>
            <a:off x="457200" y="4533900"/>
            <a:ext cx="63500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Luxor and other temples also attest to the heavy</a:t>
            </a:r>
          </a:p>
          <a:p>
            <a:pPr>
              <a:lnSpc>
                <a:spcPts val="2875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  <p:sp>
        <p:nvSpPr>
          <p:cNvPr id="1048608" name="TextBox 7"/>
          <p:cNvSpPr txBox="1"/>
          <p:nvPr/>
        </p:nvSpPr>
        <p:spPr>
          <a:xfrm>
            <a:off x="457200" y="4914900"/>
            <a:ext cx="48514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presence of midwifery in this culture.</a:t>
            </a:r>
          </a:p>
          <a:p>
            <a:pPr>
              <a:lnSpc>
                <a:spcPts val="2875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  <p:sp>
        <p:nvSpPr>
          <p:cNvPr id="1048609" name="TextBox 8"/>
          <p:cNvSpPr txBox="1"/>
          <p:nvPr/>
        </p:nvSpPr>
        <p:spPr>
          <a:xfrm>
            <a:off x="190500" y="5346700"/>
            <a:ext cx="5600700" cy="723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75"/>
              </a:lnSpc>
            </a:pPr>
            <a:r>
              <a:rPr sz="158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23" lang="en-CA" spc="-10" smtClean="0">
                <a:solidFill>
                  <a:srgbClr val="000000"/>
                </a:solidFill>
                <a:latin typeface="Arial"/>
                <a:cs typeface="Arial"/>
              </a:rPr>
              <a:t> Hippocrates (460BC), organized trained &amp;</a:t>
            </a:r>
          </a:p>
          <a:p>
            <a:pPr>
              <a:lnSpc>
                <a:spcPts val="2875"/>
              </a:lnSpc>
            </a:pPr>
            <a:endParaRPr sz="2479" lang="en-CA">
              <a:solidFill>
                <a:srgbClr val="000000"/>
              </a:solidFill>
            </a:endParaRPr>
          </a:p>
        </p:txBody>
      </p:sp>
      <p:sp>
        <p:nvSpPr>
          <p:cNvPr id="1048610" name="TextBox 9"/>
          <p:cNvSpPr txBox="1"/>
          <p:nvPr/>
        </p:nvSpPr>
        <p:spPr>
          <a:xfrm>
            <a:off x="457200" y="5715000"/>
            <a:ext cx="6819900" cy="1079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supervised midwives. He believed that the fetus had</a:t>
            </a:r>
            <a:br>
              <a:rPr sz="2495" lang="en-CA" smtClean="0">
                <a:solidFill>
                  <a:srgbClr val="000000"/>
                </a:solidFill>
                <a:latin typeface="Times New Roman"/>
              </a:rPr>
            </a:b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to fight its way out of the womb &amp; membranes.</a:t>
            </a:r>
          </a:p>
          <a:p>
            <a:pPr>
              <a:lnSpc>
                <a:spcPts val="3000"/>
              </a:lnSpc>
            </a:pPr>
            <a:endParaRPr sz="2495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11" name="TextBox 2"/>
          <p:cNvSpPr txBox="1"/>
          <p:nvPr/>
        </p:nvSpPr>
        <p:spPr>
          <a:xfrm>
            <a:off x="647700" y="1016000"/>
            <a:ext cx="27686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174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 Aristotle(384-322</a:t>
            </a:r>
          </a:p>
          <a:p>
            <a:pPr>
              <a:lnSpc>
                <a:spcPts val="3105"/>
              </a:lnSpc>
            </a:pPr>
            <a:endParaRPr sz="2654" lang="en-CA">
              <a:solidFill>
                <a:srgbClr val="000000"/>
              </a:solidFill>
            </a:endParaRPr>
          </a:p>
        </p:txBody>
      </p:sp>
      <p:sp>
        <p:nvSpPr>
          <p:cNvPr id="1048612" name="TextBox 3"/>
          <p:cNvSpPr txBox="1"/>
          <p:nvPr/>
        </p:nvSpPr>
        <p:spPr>
          <a:xfrm>
            <a:off x="647700" y="1409700"/>
            <a:ext cx="6146800" cy="4597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 indent="256336">
              <a:lnSpc>
                <a:spcPts val="3290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Embryology described the uterus &amp; the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female pelvic organs. He also described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the essential qualities of the midwife.</a:t>
            </a:r>
            <a:br>
              <a:rPr sz="2676" lang="en-CA" smtClean="0">
                <a:solidFill>
                  <a:srgbClr val="000000"/>
                </a:solidFill>
                <a:latin typeface="Times New Roman"/>
              </a:rPr>
            </a:br>
            <a:r>
              <a:rPr sz="174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 Midwifery in </a:t>
            </a:r>
            <a:r>
              <a:rPr sz="2565" lang="en-CA" spc="-10" smtClean="0">
                <a:solidFill>
                  <a:srgbClr val="732173"/>
                </a:solidFill>
                <a:latin typeface="Arial"/>
                <a:cs typeface="Arial"/>
              </a:rPr>
              <a:t>Greco-Roman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 antiquity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covered a wide range of women, including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old women who continued folk medical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traditions in the villages of </a:t>
            </a:r>
            <a:r>
              <a:rPr sz="2565" lang="en-CA" spc="-10" smtClean="0">
                <a:solidFill>
                  <a:srgbClr val="732173"/>
                </a:solidFill>
                <a:latin typeface="Arial"/>
                <a:cs typeface="Arial"/>
              </a:rPr>
              <a:t>the Roman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732173"/>
                </a:solidFill>
                <a:latin typeface="Arial"/>
                <a:cs typeface="Arial"/>
              </a:rPr>
              <a:t>Empire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, trained midwives who garnered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their knowledge from a variety of sources,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and highly trained women who were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considered female physicians.</a:t>
            </a:r>
          </a:p>
          <a:p>
            <a:pPr>
              <a:lnSpc>
                <a:spcPts val="329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13" name="TextBox 2"/>
          <p:cNvSpPr txBox="1"/>
          <p:nvPr/>
        </p:nvSpPr>
        <p:spPr>
          <a:xfrm>
            <a:off x="190500" y="393700"/>
            <a:ext cx="3810000" cy="1016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00"/>
              </a:lnSpc>
            </a:pPr>
            <a:r>
              <a:rPr sz="151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234" lang="en-CA" spc="-10" smtClean="0">
                <a:solidFill>
                  <a:srgbClr val="F000F0"/>
                </a:solidFill>
                <a:latin typeface="Arial"/>
                <a:cs typeface="Arial"/>
              </a:rPr>
              <a:t> Soranus </a:t>
            </a: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of Ephesus writes on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gynaecology.</a:t>
            </a:r>
          </a:p>
          <a:p>
            <a:pPr>
              <a:lnSpc>
                <a:spcPts val="230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14" name="TextBox 3"/>
          <p:cNvSpPr txBox="1"/>
          <p:nvPr/>
        </p:nvSpPr>
        <p:spPr>
          <a:xfrm>
            <a:off x="190500" y="1028700"/>
            <a:ext cx="3937000" cy="1016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00"/>
              </a:lnSpc>
            </a:pPr>
            <a:r>
              <a:rPr sz="151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 These illustrations, from a 14th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century version of Soranus'</a:t>
            </a:r>
          </a:p>
          <a:p>
            <a:pPr>
              <a:lnSpc>
                <a:spcPts val="230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15" name="TextBox 4"/>
          <p:cNvSpPr txBox="1"/>
          <p:nvPr/>
        </p:nvSpPr>
        <p:spPr>
          <a:xfrm>
            <a:off x="457200" y="1612900"/>
            <a:ext cx="3886200" cy="685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42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Gynaecology, depict a variety of</a:t>
            </a:r>
          </a:p>
          <a:p>
            <a:pPr>
              <a:lnSpc>
                <a:spcPts val="2420"/>
              </a:lnSpc>
            </a:pPr>
            <a:endParaRPr sz="2402" lang="en-CA">
              <a:solidFill>
                <a:srgbClr val="000000"/>
              </a:solidFill>
            </a:endParaRPr>
          </a:p>
        </p:txBody>
      </p:sp>
      <p:sp>
        <p:nvSpPr>
          <p:cNvPr id="1048616" name="TextBox 5"/>
          <p:cNvSpPr txBox="1"/>
          <p:nvPr/>
        </p:nvSpPr>
        <p:spPr>
          <a:xfrm>
            <a:off x="457200" y="1917700"/>
            <a:ext cx="4381500" cy="299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0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foetal positions within the uterus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which is shown as an upside-down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jar or vessel. In Medieval texts, the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word vas (vessel) was used as a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synonym for woman'. In the top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picture, a woman in labour is shown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hanging onto a rope. Soranus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appreciated that infants did not</a:t>
            </a:r>
          </a:p>
          <a:p>
            <a:pPr>
              <a:lnSpc>
                <a:spcPts val="230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17" name="TextBox 6"/>
          <p:cNvSpPr txBox="1"/>
          <p:nvPr/>
        </p:nvSpPr>
        <p:spPr>
          <a:xfrm>
            <a:off x="457200" y="4254500"/>
            <a:ext cx="3898900" cy="685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275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always present head first, and in</a:t>
            </a:r>
          </a:p>
          <a:p>
            <a:pPr>
              <a:lnSpc>
                <a:spcPts val="2275"/>
              </a:lnSpc>
            </a:pPr>
            <a:endParaRPr sz="2402" lang="en-CA">
              <a:solidFill>
                <a:srgbClr val="000000"/>
              </a:solidFill>
            </a:endParaRPr>
          </a:p>
        </p:txBody>
      </p:sp>
      <p:sp>
        <p:nvSpPr>
          <p:cNvPr id="1048618" name="TextBox 7"/>
          <p:cNvSpPr txBox="1"/>
          <p:nvPr/>
        </p:nvSpPr>
        <p:spPr>
          <a:xfrm>
            <a:off x="457200" y="4546600"/>
            <a:ext cx="4457700" cy="1346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0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difficult labours, he recommended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podalic version' whereby a hand is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inserted into the uterus and the baby</a:t>
            </a:r>
          </a:p>
          <a:p>
            <a:pPr>
              <a:lnSpc>
                <a:spcPts val="230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19" name="TextBox 8"/>
          <p:cNvSpPr txBox="1"/>
          <p:nvPr/>
        </p:nvSpPr>
        <p:spPr>
          <a:xfrm>
            <a:off x="457200" y="5422900"/>
            <a:ext cx="2476500" cy="685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0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drawn out feet first..</a:t>
            </a:r>
          </a:p>
          <a:p>
            <a:pPr>
              <a:lnSpc>
                <a:spcPts val="2300"/>
              </a:lnSpc>
            </a:pPr>
            <a:endParaRPr sz="2402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20" name="TextBox 2"/>
          <p:cNvSpPr txBox="1"/>
          <p:nvPr/>
        </p:nvSpPr>
        <p:spPr>
          <a:xfrm>
            <a:off x="190500" y="749300"/>
            <a:ext cx="50800" cy="368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500"/>
              </a:lnSpc>
            </a:pPr>
            <a:r>
              <a:rPr sz="1044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550"/>
              </a:lnSpc>
            </a:pPr>
            <a:endParaRPr sz="1356" lang="en-CA">
              <a:solidFill>
                <a:srgbClr val="000000"/>
              </a:solidFill>
            </a:endParaRPr>
          </a:p>
        </p:txBody>
      </p:sp>
      <p:sp>
        <p:nvSpPr>
          <p:cNvPr id="1048621" name="TextBox 3"/>
          <p:cNvSpPr txBox="1"/>
          <p:nvPr/>
        </p:nvSpPr>
        <p:spPr>
          <a:xfrm>
            <a:off x="190500" y="1041400"/>
            <a:ext cx="50800" cy="368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500"/>
              </a:lnSpc>
            </a:pPr>
            <a:r>
              <a:rPr sz="1044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550"/>
              </a:lnSpc>
            </a:pPr>
            <a:endParaRPr sz="1356" lang="en-CA">
              <a:solidFill>
                <a:srgbClr val="000000"/>
              </a:solidFill>
            </a:endParaRPr>
          </a:p>
        </p:txBody>
      </p:sp>
      <p:sp>
        <p:nvSpPr>
          <p:cNvPr id="1048622" name="TextBox 4"/>
          <p:cNvSpPr txBox="1"/>
          <p:nvPr/>
        </p:nvSpPr>
        <p:spPr>
          <a:xfrm>
            <a:off x="190500" y="3530600"/>
            <a:ext cx="50800" cy="368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500"/>
              </a:lnSpc>
            </a:pPr>
            <a:r>
              <a:rPr sz="1044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550"/>
              </a:lnSpc>
            </a:pPr>
            <a:endParaRPr sz="1356" lang="en-CA">
              <a:solidFill>
                <a:srgbClr val="000000"/>
              </a:solidFill>
            </a:endParaRPr>
          </a:p>
        </p:txBody>
      </p:sp>
      <p:sp>
        <p:nvSpPr>
          <p:cNvPr id="1048623" name="TextBox 5"/>
          <p:cNvSpPr txBox="1"/>
          <p:nvPr/>
        </p:nvSpPr>
        <p:spPr>
          <a:xfrm>
            <a:off x="190500" y="4318000"/>
            <a:ext cx="50800" cy="368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500"/>
              </a:lnSpc>
            </a:pPr>
            <a:r>
              <a:rPr sz="1045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550"/>
              </a:lnSpc>
            </a:pPr>
            <a:endParaRPr sz="1358" lang="en-CA">
              <a:solidFill>
                <a:srgbClr val="000000"/>
              </a:solidFill>
            </a:endParaRPr>
          </a:p>
        </p:txBody>
      </p:sp>
      <p:sp>
        <p:nvSpPr>
          <p:cNvPr id="1048624" name="TextBox 6"/>
          <p:cNvSpPr txBox="1"/>
          <p:nvPr/>
        </p:nvSpPr>
        <p:spPr>
          <a:xfrm>
            <a:off x="457200" y="698500"/>
            <a:ext cx="5435600" cy="1473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0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Romans invent ingenious baby's bottle.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This bottle, shaped like a female breast, was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constructed so that no flies or dust could reach its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contents. The milk was introduced by inverting the</a:t>
            </a:r>
          </a:p>
          <a:p>
            <a:pPr>
              <a:lnSpc>
                <a:spcPts val="2050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  <p:sp>
        <p:nvSpPr>
          <p:cNvPr id="1048625" name="TextBox 7"/>
          <p:cNvSpPr txBox="1"/>
          <p:nvPr/>
        </p:nvSpPr>
        <p:spPr>
          <a:xfrm>
            <a:off x="457200" y="1739900"/>
            <a:ext cx="5778500" cy="596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6" lang="en-CA" spc="-10" smtClean="0">
                <a:solidFill>
                  <a:srgbClr val="000000"/>
                </a:solidFill>
                <a:latin typeface="Arial"/>
                <a:cs typeface="Arial"/>
              </a:rPr>
              <a:t>bottle, and pouring it through an open tube ascending</a:t>
            </a:r>
          </a:p>
          <a:p>
            <a:pPr>
              <a:lnSpc>
                <a:spcPts val="1895"/>
              </a:lnSpc>
            </a:pPr>
            <a:endParaRPr sz="2006" lang="en-CA">
              <a:solidFill>
                <a:srgbClr val="000000"/>
              </a:solidFill>
            </a:endParaRPr>
          </a:p>
        </p:txBody>
      </p:sp>
      <p:sp>
        <p:nvSpPr>
          <p:cNvPr id="1048626" name="TextBox 8"/>
          <p:cNvSpPr txBox="1"/>
          <p:nvPr/>
        </p:nvSpPr>
        <p:spPr>
          <a:xfrm>
            <a:off x="457200" y="1981200"/>
            <a:ext cx="5689600" cy="889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within from the centre of the base almost to the apex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(see cross section). This same tube prevented the</a:t>
            </a:r>
          </a:p>
          <a:p>
            <a:pPr>
              <a:lnSpc>
                <a:spcPts val="1920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  <p:sp>
        <p:nvSpPr>
          <p:cNvPr id="1048627" name="TextBox 9"/>
          <p:cNvSpPr txBox="1"/>
          <p:nvPr/>
        </p:nvSpPr>
        <p:spPr>
          <a:xfrm>
            <a:off x="457200" y="2463800"/>
            <a:ext cx="5918200" cy="8889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escape of milk when the bottle was placed on its base.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The child sucked through the spout, on the opposite</a:t>
            </a:r>
          </a:p>
          <a:p>
            <a:pPr>
              <a:lnSpc>
                <a:spcPts val="1915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  <p:sp>
        <p:nvSpPr>
          <p:cNvPr id="1048628" name="TextBox 10"/>
          <p:cNvSpPr txBox="1"/>
          <p:nvPr/>
        </p:nvSpPr>
        <p:spPr>
          <a:xfrm>
            <a:off x="457200" y="2946400"/>
            <a:ext cx="5346700" cy="596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6" lang="en-CA" spc="-10" smtClean="0">
                <a:solidFill>
                  <a:srgbClr val="000000"/>
                </a:solidFill>
                <a:latin typeface="Arial"/>
                <a:cs typeface="Arial"/>
              </a:rPr>
              <a:t>side of which is a small round handle. Bottles like</a:t>
            </a:r>
          </a:p>
          <a:p>
            <a:pPr>
              <a:lnSpc>
                <a:spcPts val="1920"/>
              </a:lnSpc>
            </a:pPr>
            <a:endParaRPr sz="2006" lang="en-CA">
              <a:solidFill>
                <a:srgbClr val="000000"/>
              </a:solidFill>
            </a:endParaRPr>
          </a:p>
        </p:txBody>
      </p:sp>
      <p:sp>
        <p:nvSpPr>
          <p:cNvPr id="1048629" name="TextBox 11"/>
          <p:cNvSpPr txBox="1"/>
          <p:nvPr/>
        </p:nvSpPr>
        <p:spPr>
          <a:xfrm>
            <a:off x="457200" y="3200400"/>
            <a:ext cx="3937000" cy="596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this from the 1st to 5th centuries CE.</a:t>
            </a:r>
          </a:p>
          <a:p>
            <a:pPr>
              <a:lnSpc>
                <a:spcPts val="1915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  <p:sp>
        <p:nvSpPr>
          <p:cNvPr id="1048630" name="TextBox 12"/>
          <p:cNvSpPr txBox="1"/>
          <p:nvPr/>
        </p:nvSpPr>
        <p:spPr>
          <a:xfrm>
            <a:off x="457200" y="3492500"/>
            <a:ext cx="5588000" cy="1181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Soranus taught that breast-feeding should not begin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until 3 weeks after birth so that the mother might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regain her health and produce wholesome milk.</a:t>
            </a:r>
          </a:p>
          <a:p>
            <a:pPr>
              <a:lnSpc>
                <a:spcPts val="1915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  <p:sp>
        <p:nvSpPr>
          <p:cNvPr id="1048631" name="TextBox 13"/>
          <p:cNvSpPr txBox="1"/>
          <p:nvPr/>
        </p:nvSpPr>
        <p:spPr>
          <a:xfrm>
            <a:off x="457200" y="4229100"/>
            <a:ext cx="5410200" cy="596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00"/>
              </a:lnSpc>
            </a:pPr>
            <a:r>
              <a:rPr sz="1906" lang="en-CA" spc="-10" smtClean="0">
                <a:solidFill>
                  <a:srgbClr val="000000"/>
                </a:solidFill>
                <a:latin typeface="Arial"/>
                <a:cs typeface="Arial"/>
              </a:rPr>
              <a:t>Substitutes for human milk included honey diluted</a:t>
            </a:r>
          </a:p>
          <a:p>
            <a:pPr>
              <a:lnSpc>
                <a:spcPts val="2300"/>
              </a:lnSpc>
            </a:pPr>
            <a:endParaRPr sz="2006" lang="en-CA">
              <a:solidFill>
                <a:srgbClr val="000000"/>
              </a:solidFill>
            </a:endParaRPr>
          </a:p>
        </p:txBody>
      </p:sp>
      <p:sp>
        <p:nvSpPr>
          <p:cNvPr id="1048632" name="TextBox 14"/>
          <p:cNvSpPr txBox="1"/>
          <p:nvPr/>
        </p:nvSpPr>
        <p:spPr>
          <a:xfrm>
            <a:off x="457200" y="4521200"/>
            <a:ext cx="5753100" cy="1473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with water or goat's milk although neither would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have provided the correct balance of nutrients and fat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content. If a wet-nurse was not available for this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important period in a new-born's life, its survival</a:t>
            </a:r>
          </a:p>
          <a:p>
            <a:pPr>
              <a:lnSpc>
                <a:spcPts val="1905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  <p:sp>
        <p:nvSpPr>
          <p:cNvPr id="1048633" name="TextBox 15"/>
          <p:cNvSpPr txBox="1"/>
          <p:nvPr/>
        </p:nvSpPr>
        <p:spPr>
          <a:xfrm>
            <a:off x="457200" y="5499100"/>
            <a:ext cx="5105400" cy="596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6" lang="en-CA" spc="-10" smtClean="0">
                <a:solidFill>
                  <a:srgbClr val="000000"/>
                </a:solidFill>
                <a:latin typeface="Arial"/>
                <a:cs typeface="Arial"/>
              </a:rPr>
              <a:t>prospects on artificial feeding would have been</a:t>
            </a:r>
          </a:p>
          <a:p>
            <a:pPr>
              <a:lnSpc>
                <a:spcPts val="1920"/>
              </a:lnSpc>
            </a:pPr>
            <a:endParaRPr sz="2006" lang="en-CA">
              <a:solidFill>
                <a:srgbClr val="000000"/>
              </a:solidFill>
            </a:endParaRPr>
          </a:p>
        </p:txBody>
      </p:sp>
      <p:sp>
        <p:nvSpPr>
          <p:cNvPr id="1048634" name="TextBox 16"/>
          <p:cNvSpPr txBox="1"/>
          <p:nvPr/>
        </p:nvSpPr>
        <p:spPr>
          <a:xfrm>
            <a:off x="457200" y="5740400"/>
            <a:ext cx="4940300" cy="889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grim.Votive offering excavated from Forum of</a:t>
            </a:r>
            <a:br>
              <a:rPr sz="2004" lang="en-CA" smtClean="0">
                <a:solidFill>
                  <a:srgbClr val="000000"/>
                </a:solidFill>
                <a:latin typeface="Times New Roman"/>
              </a:rPr>
            </a:br>
            <a:r>
              <a:rPr sz="1903" lang="en-CA" spc="-10" smtClean="0">
                <a:solidFill>
                  <a:srgbClr val="000000"/>
                </a:solidFill>
                <a:latin typeface="Arial"/>
                <a:cs typeface="Arial"/>
              </a:rPr>
              <a:t>Augustus, Rome.</a:t>
            </a:r>
          </a:p>
          <a:p>
            <a:pPr>
              <a:lnSpc>
                <a:spcPts val="1920"/>
              </a:lnSpc>
            </a:pPr>
            <a:endParaRPr sz="2004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35" name="TextBox 2"/>
          <p:cNvSpPr txBox="1"/>
          <p:nvPr/>
        </p:nvSpPr>
        <p:spPr>
          <a:xfrm>
            <a:off x="190500" y="12700"/>
            <a:ext cx="5575300" cy="1181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1774" lang="en-CA" spc="-2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600" lang="en-CA" spc="-20" smtClean="0">
                <a:solidFill>
                  <a:srgbClr val="000000"/>
                </a:solidFill>
                <a:latin typeface="Arial"/>
                <a:cs typeface="Arial"/>
              </a:rPr>
              <a:t> Leonardo da Vinci(1452-1519) made</a:t>
            </a:r>
            <a:br>
              <a:rPr sz="2798" lang="en-CA" smtClean="0">
                <a:solidFill>
                  <a:srgbClr val="000000"/>
                </a:solidFill>
                <a:latin typeface="Times New Roman"/>
              </a:rPr>
            </a:br>
            <a:r>
              <a:rPr sz="2602" lang="en-CA" spc="-20" smtClean="0">
                <a:solidFill>
                  <a:srgbClr val="000000"/>
                </a:solidFill>
                <a:latin typeface="Arial"/>
                <a:cs typeface="Arial"/>
              </a:rPr>
              <a:t>anatomical drawings of pregnant</a:t>
            </a:r>
          </a:p>
          <a:p>
            <a:pPr>
              <a:lnSpc>
                <a:spcPts val="300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636" name="TextBox 3"/>
          <p:cNvSpPr txBox="1"/>
          <p:nvPr/>
        </p:nvSpPr>
        <p:spPr>
          <a:xfrm>
            <a:off x="457200" y="825500"/>
            <a:ext cx="10160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uterus.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637" name="TextBox 4"/>
          <p:cNvSpPr txBox="1"/>
          <p:nvPr/>
        </p:nvSpPr>
        <p:spPr>
          <a:xfrm>
            <a:off x="190500" y="1206500"/>
            <a:ext cx="5994400" cy="1181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0"/>
              </a:lnSpc>
            </a:pPr>
            <a:r>
              <a:rPr sz="177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 In 1513  </a:t>
            </a:r>
            <a:r>
              <a:rPr sz="2600" lang="en-CA" spc="-10" smtClean="0">
                <a:solidFill>
                  <a:srgbClr val="F000F0"/>
                </a:solidFill>
                <a:latin typeface="Arial"/>
                <a:cs typeface="Arial"/>
              </a:rPr>
              <a:t>Rösslin publishes first textbook</a:t>
            </a:r>
            <a:br>
              <a:rPr sz="2798" lang="en-CA" smtClean="0">
                <a:solidFill>
                  <a:srgbClr val="000000"/>
                </a:solidFill>
                <a:latin typeface="Times New Roman"/>
              </a:rPr>
            </a:br>
            <a:r>
              <a:rPr sz="2602" lang="en-CA" spc="-10" smtClean="0">
                <a:solidFill>
                  <a:srgbClr val="F000F0"/>
                </a:solidFill>
                <a:latin typeface="Arial"/>
                <a:cs typeface="Arial"/>
              </a:rPr>
              <a:t>for midwives</a:t>
            </a:r>
          </a:p>
          <a:p>
            <a:pPr>
              <a:lnSpc>
                <a:spcPts val="310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638" name="TextBox 5"/>
          <p:cNvSpPr txBox="1"/>
          <p:nvPr/>
        </p:nvSpPr>
        <p:spPr>
          <a:xfrm>
            <a:off x="190500" y="2006600"/>
            <a:ext cx="51308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177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 This is an illustration from the first</a:t>
            </a:r>
          </a:p>
          <a:p>
            <a:pPr>
              <a:lnSpc>
                <a:spcPts val="3220"/>
              </a:lnSpc>
            </a:pPr>
            <a:endParaRPr sz="2773" lang="en-CA">
              <a:solidFill>
                <a:srgbClr val="000000"/>
              </a:solidFill>
            </a:endParaRPr>
          </a:p>
        </p:txBody>
      </p:sp>
      <p:sp>
        <p:nvSpPr>
          <p:cNvPr id="1048639" name="TextBox 6"/>
          <p:cNvSpPr txBox="1"/>
          <p:nvPr/>
        </p:nvSpPr>
        <p:spPr>
          <a:xfrm>
            <a:off x="457200" y="2425700"/>
            <a:ext cx="55626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5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printed textbook for midwives, written</a:t>
            </a:r>
          </a:p>
          <a:p>
            <a:pPr>
              <a:lnSpc>
                <a:spcPts val="295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640" name="TextBox 7"/>
          <p:cNvSpPr txBox="1"/>
          <p:nvPr/>
        </p:nvSpPr>
        <p:spPr>
          <a:xfrm>
            <a:off x="457200" y="2794000"/>
            <a:ext cx="48641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30"/>
              </a:lnSpc>
            </a:pPr>
            <a:r>
              <a:rPr sz="2602" lang="en-CA" spc="-10" smtClean="0">
                <a:solidFill>
                  <a:srgbClr val="000000"/>
                </a:solidFill>
                <a:latin typeface="Arial"/>
                <a:cs typeface="Arial"/>
              </a:rPr>
              <a:t>by a German physician, Eucharius</a:t>
            </a:r>
          </a:p>
          <a:p>
            <a:pPr>
              <a:lnSpc>
                <a:spcPts val="313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641" name="TextBox 8"/>
          <p:cNvSpPr txBox="1"/>
          <p:nvPr/>
        </p:nvSpPr>
        <p:spPr>
          <a:xfrm>
            <a:off x="457200" y="3187700"/>
            <a:ext cx="5588000" cy="156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Rösslin. The text was largely compiled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from the writings of Soranus although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Rösslin added his own woodcuts. The</a:t>
            </a:r>
          </a:p>
          <a:p>
            <a:pPr>
              <a:lnSpc>
                <a:spcPts val="30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642" name="TextBox 9"/>
          <p:cNvSpPr txBox="1"/>
          <p:nvPr/>
        </p:nvSpPr>
        <p:spPr>
          <a:xfrm>
            <a:off x="190500" y="4330700"/>
            <a:ext cx="5842000" cy="2324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 indent="256031">
              <a:lnSpc>
                <a:spcPts val="3125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book went through at least 40 editions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and, in 1540, was translated into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20" smtClean="0">
                <a:solidFill>
                  <a:srgbClr val="000000"/>
                </a:solidFill>
                <a:latin typeface="Arial"/>
                <a:cs typeface="Arial"/>
              </a:rPr>
              <a:t>English as The byrthe of mankynde.</a:t>
            </a:r>
            <a:br>
              <a:rPr sz="2777" lang="en-CA" smtClean="0">
                <a:solidFill>
                  <a:srgbClr val="000000"/>
                </a:solidFill>
                <a:latin typeface="Times New Roman"/>
              </a:rPr>
            </a:br>
            <a:r>
              <a:rPr sz="1776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602" lang="en-CA" spc="-10" smtClean="0">
                <a:solidFill>
                  <a:srgbClr val="000000"/>
                </a:solidFill>
                <a:latin typeface="Arial"/>
                <a:cs typeface="Arial"/>
              </a:rPr>
              <a:t> It maintained its place as a textbook of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midwifery until the 18th century.</a:t>
            </a:r>
          </a:p>
          <a:p>
            <a:pPr>
              <a:lnSpc>
                <a:spcPts val="3125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43" name="TextBox 2"/>
          <p:cNvSpPr txBox="1"/>
          <p:nvPr/>
        </p:nvSpPr>
        <p:spPr>
          <a:xfrm>
            <a:off x="571500" y="927100"/>
            <a:ext cx="5321300" cy="1168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174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 Ambroise pare(1510-1590) laid the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foundations of modern obstetrics.</a:t>
            </a:r>
          </a:p>
          <a:p>
            <a:pPr>
              <a:lnSpc>
                <a:spcPts val="29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44" name="TextBox 3"/>
          <p:cNvSpPr txBox="1"/>
          <p:nvPr/>
        </p:nvSpPr>
        <p:spPr>
          <a:xfrm>
            <a:off x="838200" y="1663700"/>
            <a:ext cx="4610100" cy="7873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2567" lang="en-CA" smtClean="0">
                <a:solidFill>
                  <a:srgbClr val="000000"/>
                </a:solidFill>
                <a:latin typeface="Arial"/>
                <a:cs typeface="Arial"/>
              </a:rPr>
              <a:t>He  performed  internal  podalic</a:t>
            </a:r>
          </a:p>
          <a:p>
            <a:pPr>
              <a:lnSpc>
                <a:spcPts val="2900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645" name="TextBox 4"/>
          <p:cNvSpPr txBox="1"/>
          <p:nvPr/>
        </p:nvSpPr>
        <p:spPr>
          <a:xfrm>
            <a:off x="838200" y="2019300"/>
            <a:ext cx="5194300" cy="1638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50"/>
              </a:lnSpc>
            </a:pP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version   &amp;   skillfully   delivered</a:t>
            </a:r>
            <a:br>
              <a:rPr sz="2779" lang="en-CA" smtClean="0">
                <a:solidFill>
                  <a:srgbClr val="000000"/>
                </a:solidFill>
                <a:latin typeface="Times New Roman"/>
              </a:rPr>
            </a:br>
            <a:r>
              <a:rPr sz="2700" lang="en-CA" smtClean="0">
                <a:solidFill>
                  <a:srgbClr val="000000"/>
                </a:solidFill>
                <a:latin typeface="Arial"/>
                <a:cs typeface="Arial"/>
              </a:rPr>
              <a:t>women</a:t>
            </a: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 (In this manouevre, the</a:t>
            </a:r>
            <a:br>
              <a:rPr sz="2798" lang="en-CA" smtClean="0">
                <a:solidFill>
                  <a:srgbClr val="000000"/>
                </a:solidFill>
                <a:latin typeface="Times New Roman"/>
              </a:rPr>
            </a:br>
            <a:r>
              <a:rPr sz="2798" lang="en-CA" smtClean="0">
                <a:solidFill>
                  <a:srgbClr val="000000"/>
                </a:solidFill>
                <a:latin typeface="Arial"/>
                <a:cs typeface="Arial"/>
              </a:rPr>
              <a:t>doctor introduces a hand into the</a:t>
            </a:r>
          </a:p>
          <a:p>
            <a:pPr>
              <a:lnSpc>
                <a:spcPts val="305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646" name="TextBox 5"/>
          <p:cNvSpPr txBox="1"/>
          <p:nvPr/>
        </p:nvSpPr>
        <p:spPr>
          <a:xfrm>
            <a:off x="838200" y="3175000"/>
            <a:ext cx="5080000" cy="1676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womb  to  turn  a  malpositioned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child so that it can be delivered</a:t>
            </a:r>
            <a:br>
              <a:rPr sz="2779" lang="en-CA" smtClean="0">
                <a:solidFill>
                  <a:srgbClr val="000000"/>
                </a:solidFill>
                <a:latin typeface="Times New Roman"/>
              </a:rPr>
            </a:b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feet first</a:t>
            </a:r>
            <a:r>
              <a:rPr sz="2700" lang="en-CA" smtClean="0">
                <a:solidFill>
                  <a:srgbClr val="000000"/>
                </a:solidFill>
                <a:latin typeface="Arial"/>
                <a:cs typeface="Arial"/>
              </a:rPr>
              <a:t>).</a:t>
            </a:r>
          </a:p>
          <a:p>
            <a:pPr>
              <a:lnSpc>
                <a:spcPts val="3000"/>
              </a:lnSpc>
            </a:pPr>
            <a:endParaRPr sz="2779" lang="en-CA">
              <a:solidFill>
                <a:srgbClr val="000000"/>
              </a:solidFill>
            </a:endParaRPr>
          </a:p>
        </p:txBody>
      </p:sp>
      <p:sp>
        <p:nvSpPr>
          <p:cNvPr id="1048647" name="TextBox 6"/>
          <p:cNvSpPr txBox="1"/>
          <p:nvPr/>
        </p:nvSpPr>
        <p:spPr>
          <a:xfrm>
            <a:off x="571500" y="4381500"/>
            <a:ext cx="4851400" cy="1549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1744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  He was first to deliver a women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in  bed  instead  of  the  birthing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stool.</a:t>
            </a:r>
          </a:p>
          <a:p>
            <a:pPr>
              <a:lnSpc>
                <a:spcPts val="29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48" name="TextBox 7"/>
          <p:cNvSpPr txBox="1"/>
          <p:nvPr/>
        </p:nvSpPr>
        <p:spPr>
          <a:xfrm>
            <a:off x="571500" y="5537200"/>
            <a:ext cx="4597400" cy="1168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1746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7" lang="en-CA" smtClean="0">
                <a:solidFill>
                  <a:srgbClr val="000000"/>
                </a:solidFill>
                <a:latin typeface="Arial"/>
                <a:cs typeface="Arial"/>
              </a:rPr>
              <a:t> He   founded   the   school   for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midwife in Paris.</a:t>
            </a:r>
          </a:p>
          <a:p>
            <a:pPr>
              <a:lnSpc>
                <a:spcPts val="30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49" name="TextBox 2"/>
          <p:cNvSpPr txBox="1"/>
          <p:nvPr/>
        </p:nvSpPr>
        <p:spPr>
          <a:xfrm>
            <a:off x="342900" y="711200"/>
            <a:ext cx="1485900" cy="11429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00"/>
              </a:lnSpc>
            </a:pPr>
            <a:r>
              <a:rPr sz="170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Julius Ca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11" lang="en-CA" spc="-20" smtClean="0">
                <a:solidFill>
                  <a:srgbClr val="000000"/>
                </a:solidFill>
                <a:latin typeface="Arial"/>
                <a:cs typeface="Arial"/>
              </a:rPr>
              <a:t>the Caesa</a:t>
            </a:r>
          </a:p>
          <a:p>
            <a:pPr>
              <a:lnSpc>
                <a:spcPts val="32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50" name="TextBox 3"/>
          <p:cNvSpPr txBox="1"/>
          <p:nvPr/>
        </p:nvSpPr>
        <p:spPr>
          <a:xfrm>
            <a:off x="609600" y="1536700"/>
            <a:ext cx="24892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contracted pelvis.</a:t>
            </a:r>
          </a:p>
          <a:p>
            <a:pPr>
              <a:lnSpc>
                <a:spcPts val="3105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651" name="TextBox 4"/>
          <p:cNvSpPr txBox="1"/>
          <p:nvPr/>
        </p:nvSpPr>
        <p:spPr>
          <a:xfrm>
            <a:off x="342900" y="2006600"/>
            <a:ext cx="38227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1707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 He wrote the first book for</a:t>
            </a:r>
          </a:p>
          <a:p>
            <a:pPr>
              <a:lnSpc>
                <a:spcPts val="3105"/>
              </a:lnSpc>
            </a:pPr>
            <a:endParaRPr sz="2670" lang="en-CA">
              <a:solidFill>
                <a:srgbClr val="000000"/>
              </a:solidFill>
            </a:endParaRPr>
          </a:p>
        </p:txBody>
      </p:sp>
      <p:sp>
        <p:nvSpPr>
          <p:cNvPr id="1048652" name="TextBox 5"/>
          <p:cNvSpPr txBox="1"/>
          <p:nvPr/>
        </p:nvSpPr>
        <p:spPr>
          <a:xfrm>
            <a:off x="609600" y="2413000"/>
            <a:ext cx="41656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11" lang="en-CA" spc="-10" smtClean="0">
                <a:solidFill>
                  <a:srgbClr val="000000"/>
                </a:solidFill>
                <a:latin typeface="Arial"/>
                <a:cs typeface="Arial"/>
              </a:rPr>
              <a:t>Italian midwives which ran 17</a:t>
            </a:r>
          </a:p>
          <a:p>
            <a:pPr>
              <a:lnSpc>
                <a:spcPts val="3105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53" name="TextBox 6"/>
          <p:cNvSpPr txBox="1"/>
          <p:nvPr/>
        </p:nvSpPr>
        <p:spPr>
          <a:xfrm>
            <a:off x="609600" y="2832100"/>
            <a:ext cx="1041400" cy="7746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13" lang="en-CA" spc="-10" smtClean="0">
                <a:solidFill>
                  <a:srgbClr val="000000"/>
                </a:solidFill>
                <a:latin typeface="Arial"/>
                <a:cs typeface="Arial"/>
              </a:rPr>
              <a:t>edition.</a:t>
            </a:r>
          </a:p>
          <a:p>
            <a:pPr>
              <a:lnSpc>
                <a:spcPts val="3105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654" name="TextBox 7"/>
          <p:cNvSpPr txBox="1"/>
          <p:nvPr/>
        </p:nvSpPr>
        <p:spPr>
          <a:xfrm>
            <a:off x="342900" y="3378200"/>
            <a:ext cx="76200" cy="431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256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895"/>
              </a:lnSpc>
            </a:pPr>
            <a:endParaRPr sz="1631" lang="en-CA">
              <a:solidFill>
                <a:srgbClr val="000000"/>
              </a:solidFill>
            </a:endParaRPr>
          </a:p>
        </p:txBody>
      </p:sp>
      <p:sp>
        <p:nvSpPr>
          <p:cNvPr id="1048655" name="TextBox 8"/>
          <p:cNvSpPr txBox="1"/>
          <p:nvPr/>
        </p:nvSpPr>
        <p:spPr>
          <a:xfrm>
            <a:off x="609600" y="3276600"/>
            <a:ext cx="4267200" cy="1016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1610 - </a:t>
            </a:r>
            <a:r>
              <a:rPr sz="2232" lang="en-CA" spc="-10" smtClean="0">
                <a:solidFill>
                  <a:srgbClr val="FF0000"/>
                </a:solidFill>
                <a:latin typeface="Arial"/>
                <a:cs typeface="Arial"/>
              </a:rPr>
              <a:t>First documented Caesarian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FF0000"/>
                </a:solidFill>
                <a:latin typeface="Arial"/>
                <a:cs typeface="Arial"/>
              </a:rPr>
              <a:t>section in which mother survives</a:t>
            </a: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ts val="2875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56" name="TextBox 2"/>
          <p:cNvSpPr txBox="1"/>
          <p:nvPr/>
        </p:nvSpPr>
        <p:spPr>
          <a:xfrm>
            <a:off x="190500" y="241300"/>
            <a:ext cx="4406900" cy="1549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50"/>
              </a:lnSpc>
            </a:pPr>
            <a:r>
              <a:rPr sz="1744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7" lang="en-CA" smtClean="0">
                <a:solidFill>
                  <a:srgbClr val="000000"/>
                </a:solidFill>
                <a:latin typeface="Arial"/>
                <a:cs typeface="Arial"/>
              </a:rPr>
              <a:t> William Harvey (1578- 1657),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the father of British of British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midwifery,   wrote   the   first</a:t>
            </a:r>
          </a:p>
          <a:p>
            <a:pPr>
              <a:lnSpc>
                <a:spcPts val="325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57" name="TextBox 3"/>
          <p:cNvSpPr txBox="1"/>
          <p:nvPr/>
        </p:nvSpPr>
        <p:spPr>
          <a:xfrm>
            <a:off x="457200" y="1473200"/>
            <a:ext cx="1054100" cy="647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English</a:t>
            </a:r>
          </a:p>
          <a:p>
            <a:pPr>
              <a:lnSpc>
                <a:spcPts val="3105"/>
              </a:lnSpc>
            </a:pPr>
          </a:p>
        </p:txBody>
      </p:sp>
      <p:sp>
        <p:nvSpPr>
          <p:cNvPr id="1048658" name="TextBox 4"/>
          <p:cNvSpPr txBox="1"/>
          <p:nvPr/>
        </p:nvSpPr>
        <p:spPr>
          <a:xfrm>
            <a:off x="2133600" y="1473200"/>
            <a:ext cx="1308100" cy="647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textbook</a:t>
            </a:r>
          </a:p>
          <a:p>
            <a:pPr>
              <a:lnSpc>
                <a:spcPts val="3105"/>
              </a:lnSpc>
            </a:pPr>
          </a:p>
        </p:txBody>
      </p:sp>
      <p:sp>
        <p:nvSpPr>
          <p:cNvPr id="1048659" name="TextBox 5"/>
          <p:cNvSpPr txBox="1"/>
          <p:nvPr/>
        </p:nvSpPr>
        <p:spPr>
          <a:xfrm>
            <a:off x="4572000" y="1473200"/>
            <a:ext cx="368300" cy="647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on</a:t>
            </a:r>
          </a:p>
          <a:p>
            <a:pPr>
              <a:lnSpc>
                <a:spcPts val="3105"/>
              </a:lnSpc>
            </a:pPr>
          </a:p>
        </p:txBody>
      </p:sp>
      <p:sp>
        <p:nvSpPr>
          <p:cNvPr id="1048660" name="TextBox 6"/>
          <p:cNvSpPr txBox="1"/>
          <p:nvPr/>
        </p:nvSpPr>
        <p:spPr>
          <a:xfrm>
            <a:off x="457200" y="1905000"/>
            <a:ext cx="1524000" cy="7873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midwifery.</a:t>
            </a:r>
          </a:p>
          <a:p>
            <a:pPr>
              <a:lnSpc>
                <a:spcPts val="3105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61" name="TextBox 7"/>
          <p:cNvSpPr txBox="1"/>
          <p:nvPr/>
        </p:nvSpPr>
        <p:spPr>
          <a:xfrm>
            <a:off x="190500" y="2349500"/>
            <a:ext cx="4216400" cy="1168399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300"/>
              </a:lnSpc>
            </a:pPr>
            <a:r>
              <a:rPr sz="1744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 He    describes    the    fetal</a:t>
            </a:r>
            <a:br>
              <a:rPr sz="2702" lang="en-CA" smtClean="0">
                <a:solidFill>
                  <a:srgbClr val="000000"/>
                </a:solidFill>
                <a:latin typeface="Times New Roman"/>
              </a:rPr>
            </a:br>
            <a:r>
              <a:rPr sz="2567" lang="en-CA" smtClean="0">
                <a:solidFill>
                  <a:srgbClr val="000000"/>
                </a:solidFill>
                <a:latin typeface="Arial"/>
                <a:cs typeface="Arial"/>
              </a:rPr>
              <a:t>circulation &amp; placenta, &amp; Was</a:t>
            </a:r>
          </a:p>
          <a:p>
            <a:pPr>
              <a:lnSpc>
                <a:spcPts val="3300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662" name="TextBox 8"/>
          <p:cNvSpPr txBox="1"/>
          <p:nvPr/>
        </p:nvSpPr>
        <p:spPr>
          <a:xfrm>
            <a:off x="457200" y="3187700"/>
            <a:ext cx="3962400" cy="1168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00"/>
              </a:lnSpc>
            </a:pPr>
            <a:r>
              <a:rPr sz="2565" lang="en-CA" smtClean="0">
                <a:solidFill>
                  <a:srgbClr val="000000"/>
                </a:solidFill>
                <a:latin typeface="Arial"/>
                <a:cs typeface="Arial"/>
              </a:rPr>
              <a:t>the first deliver the fetus by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massaging the uterus.</a:t>
            </a:r>
          </a:p>
          <a:p>
            <a:pPr>
              <a:lnSpc>
                <a:spcPts val="32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63" name="TextBox 2"/>
          <p:cNvSpPr txBox="1"/>
          <p:nvPr/>
        </p:nvSpPr>
        <p:spPr>
          <a:xfrm>
            <a:off x="1257300" y="482600"/>
            <a:ext cx="78867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1746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567" lang="en-CA" spc="-10" smtClean="0">
                <a:solidFill>
                  <a:srgbClr val="000000"/>
                </a:solidFill>
                <a:latin typeface="Arial"/>
                <a:cs typeface="Arial"/>
              </a:rPr>
              <a:t> Mauriceau was the</a:t>
            </a:r>
          </a:p>
          <a:p>
            <a:pPr>
              <a:lnSpc>
                <a:spcPts val="3105"/>
              </a:lnSpc>
            </a:pPr>
            <a:endParaRPr sz="2656" lang="en-CA">
              <a:solidFill>
                <a:srgbClr val="000000"/>
              </a:solidFill>
            </a:endParaRPr>
          </a:p>
        </p:txBody>
      </p:sp>
      <p:sp>
        <p:nvSpPr>
          <p:cNvPr id="1048664" name="TextBox 3"/>
          <p:cNvSpPr txBox="1"/>
          <p:nvPr/>
        </p:nvSpPr>
        <p:spPr>
          <a:xfrm>
            <a:off x="1524000" y="876300"/>
            <a:ext cx="7620000" cy="952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300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greatest physician of the</a:t>
            </a:r>
            <a:br>
              <a:rPr sz="2700" lang="en-CA" smtClean="0">
                <a:solidFill>
                  <a:srgbClr val="000000"/>
                </a:solidFill>
                <a:latin typeface="Times New Roman"/>
              </a:rPr>
            </a:b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17</a:t>
            </a:r>
            <a:r>
              <a:rPr sz="1709" lang="en-CA" spc="-10" smtClean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 century. He</a:t>
            </a:r>
          </a:p>
          <a:p>
            <a:pPr>
              <a:lnSpc>
                <a:spcPts val="3300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  <p:sp>
        <p:nvSpPr>
          <p:cNvPr id="1048665" name="TextBox 4"/>
          <p:cNvSpPr txBox="1"/>
          <p:nvPr/>
        </p:nvSpPr>
        <p:spPr>
          <a:xfrm>
            <a:off x="1524000" y="1727200"/>
            <a:ext cx="76200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0"/>
              </a:lnSpc>
            </a:pPr>
            <a:r>
              <a:rPr sz="2567" lang="en-CA" spc="-10" smtClean="0">
                <a:solidFill>
                  <a:srgbClr val="000000"/>
                </a:solidFill>
                <a:latin typeface="Arial"/>
                <a:cs typeface="Arial"/>
              </a:rPr>
              <a:t>described the attitude of</a:t>
            </a:r>
          </a:p>
          <a:p>
            <a:pPr>
              <a:lnSpc>
                <a:spcPts val="3100"/>
              </a:lnSpc>
            </a:pPr>
            <a:endParaRPr sz="2702" lang="en-CA">
              <a:solidFill>
                <a:srgbClr val="000000"/>
              </a:solidFill>
            </a:endParaRPr>
          </a:p>
        </p:txBody>
      </p:sp>
      <p:sp>
        <p:nvSpPr>
          <p:cNvPr id="1048666" name="TextBox 5"/>
          <p:cNvSpPr txBox="1"/>
          <p:nvPr/>
        </p:nvSpPr>
        <p:spPr>
          <a:xfrm>
            <a:off x="1524000" y="2133600"/>
            <a:ext cx="76200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5"/>
              </a:lnSpc>
            </a:pPr>
            <a:r>
              <a:rPr sz="2565" lang="en-CA" spc="-10" smtClean="0">
                <a:solidFill>
                  <a:srgbClr val="000000"/>
                </a:solidFill>
                <a:latin typeface="Arial"/>
                <a:cs typeface="Arial"/>
              </a:rPr>
              <a:t>the fetus in uterus.</a:t>
            </a:r>
          </a:p>
          <a:p>
            <a:pPr>
              <a:lnSpc>
                <a:spcPts val="3105"/>
              </a:lnSpc>
            </a:pPr>
            <a:endParaRPr sz="27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67" name="TextBox 2"/>
          <p:cNvSpPr txBox="1"/>
          <p:nvPr/>
        </p:nvSpPr>
        <p:spPr>
          <a:xfrm>
            <a:off x="190500" y="165100"/>
            <a:ext cx="8953500" cy="812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00"/>
              </a:lnSpc>
              <a:tabLst>
                <a:tab algn="l" pos="2819400"/>
              </a:tabLst>
            </a:pPr>
            <a:r>
              <a:rPr sz="1584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 Chamberlen   in</a:t>
            </a:r>
            <a:r>
              <a:rPr sz="2321" lang="en-CA" spc="-10" smtClean="0">
                <a:solidFill>
                  <a:srgbClr val="000000"/>
                </a:solidFill>
                <a:latin typeface="Arial"/>
                <a:cs typeface="Arial"/>
              </a:rPr>
              <a:t>	1675,   designed   obstetric</a:t>
            </a:r>
            <a:br>
              <a:rPr sz="2498" lang="en-CA" smtClean="0">
                <a:solidFill>
                  <a:srgbClr val="000000"/>
                </a:solidFill>
                <a:latin typeface="Times New Roman"/>
              </a:rPr>
            </a:br>
            <a:r>
              <a:rPr sz="2323" lang="en-CA" spc="-10" smtClean="0">
                <a:solidFill>
                  <a:srgbClr val="000000"/>
                </a:solidFill>
                <a:latin typeface="Arial"/>
                <a:cs typeface="Arial"/>
              </a:rPr>
              <a:t>forceps.</a:t>
            </a:r>
          </a:p>
          <a:p>
            <a:pPr>
              <a:lnSpc>
                <a:spcPts val="2700"/>
              </a:lnSpc>
            </a:pPr>
            <a:endParaRPr sz="2498" lang="en-CA">
              <a:solidFill>
                <a:srgbClr val="000000"/>
              </a:solidFill>
            </a:endParaRPr>
          </a:p>
        </p:txBody>
      </p:sp>
      <p:sp>
        <p:nvSpPr>
          <p:cNvPr id="1048668" name="TextBox 3"/>
          <p:cNvSpPr txBox="1"/>
          <p:nvPr/>
        </p:nvSpPr>
        <p:spPr>
          <a:xfrm>
            <a:off x="190500" y="901700"/>
            <a:ext cx="8953500" cy="863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00"/>
              </a:lnSpc>
            </a:pPr>
            <a:r>
              <a:rPr sz="1640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 {The Chamberlens moved in the highest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circles although it is doubtful whether this</a:t>
            </a:r>
          </a:p>
          <a:p>
            <a:pPr>
              <a:lnSpc>
                <a:spcPts val="280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  <p:sp>
        <p:nvSpPr>
          <p:cNvPr id="1048669" name="TextBox 4"/>
          <p:cNvSpPr txBox="1"/>
          <p:nvPr/>
        </p:nvSpPr>
        <p:spPr>
          <a:xfrm>
            <a:off x="457200" y="16129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00"/>
              </a:lnSpc>
            </a:pPr>
            <a:r>
              <a:rPr sz="2423" lang="en-CA" spc="-10" smtClean="0">
                <a:solidFill>
                  <a:srgbClr val="000000"/>
                </a:solidFill>
                <a:latin typeface="Arial"/>
                <a:cs typeface="Arial"/>
              </a:rPr>
              <a:t>was due entirely to their forceps. They were</a:t>
            </a:r>
          </a:p>
          <a:p>
            <a:pPr>
              <a:lnSpc>
                <a:spcPts val="280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670" name="TextBox 5"/>
          <p:cNvSpPr txBox="1"/>
          <p:nvPr/>
        </p:nvSpPr>
        <p:spPr>
          <a:xfrm>
            <a:off x="457200" y="1968500"/>
            <a:ext cx="8686800" cy="2286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20"/>
              </a:lnSpc>
            </a:pP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clearly   accomplished   men-midwives.   In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1628, Hugh Chamberlen's son, Peter, was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called to attend Henrietta Maria, wife of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Charles  I</a:t>
            </a: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(reigned</a:t>
            </a: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1625-1649),  after  the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midwife in charge swooned with fear' on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entering the queen's bedchamber. Whether</a:t>
            </a:r>
          </a:p>
          <a:p>
            <a:pPr>
              <a:lnSpc>
                <a:spcPts val="282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  <p:sp>
        <p:nvSpPr>
          <p:cNvPr id="1048671" name="TextBox 6"/>
          <p:cNvSpPr txBox="1"/>
          <p:nvPr/>
        </p:nvSpPr>
        <p:spPr>
          <a:xfrm>
            <a:off x="457200" y="41148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75"/>
              </a:lnSpc>
            </a:pPr>
            <a:r>
              <a:rPr sz="2423" lang="en-CA" smtClean="0">
                <a:solidFill>
                  <a:srgbClr val="000000"/>
                </a:solidFill>
                <a:latin typeface="Arial"/>
                <a:cs typeface="Arial"/>
              </a:rPr>
              <a:t>he used the forceps (always carried in a</a:t>
            </a:r>
          </a:p>
          <a:p>
            <a:pPr>
              <a:lnSpc>
                <a:spcPts val="2775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672" name="TextBox 7"/>
          <p:cNvSpPr txBox="1"/>
          <p:nvPr/>
        </p:nvSpPr>
        <p:spPr>
          <a:xfrm>
            <a:off x="457200" y="4470400"/>
            <a:ext cx="8686800" cy="2286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20"/>
              </a:lnSpc>
            </a:pP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box) is unrecorded. In 1818, several pairs of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forceps were found in a secret compartment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at Woodham Mortimer Hall near Maldon,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mtClean="0">
                <a:solidFill>
                  <a:srgbClr val="000000"/>
                </a:solidFill>
                <a:latin typeface="Arial"/>
                <a:cs typeface="Arial"/>
              </a:rPr>
              <a:t>Essex, which had once been the home of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pc="-10" smtClean="0">
                <a:solidFill>
                  <a:srgbClr val="000000"/>
                </a:solidFill>
                <a:latin typeface="Arial"/>
                <a:cs typeface="Arial"/>
              </a:rPr>
              <a:t>Peter Chamberlen's son, also called Peter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21" lang="en-CA" spc="-30" smtClean="0">
                <a:solidFill>
                  <a:srgbClr val="000000"/>
                </a:solidFill>
                <a:latin typeface="Arial"/>
                <a:cs typeface="Arial"/>
              </a:rPr>
              <a:t>(1602-1683)}.</a:t>
            </a:r>
          </a:p>
          <a:p>
            <a:pPr>
              <a:lnSpc>
                <a:spcPts val="282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73" name="TextBox 2"/>
          <p:cNvSpPr txBox="1"/>
          <p:nvPr/>
        </p:nvSpPr>
        <p:spPr>
          <a:xfrm>
            <a:off x="190500" y="1333500"/>
            <a:ext cx="8953500" cy="863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00"/>
              </a:lnSpc>
            </a:pPr>
            <a:r>
              <a:rPr sz="1675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473" lang="en-CA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2473" lang="en-CA" smtClean="0">
                <a:solidFill>
                  <a:srgbClr val="F000F0"/>
                </a:solidFill>
                <a:latin typeface="Arial"/>
                <a:cs typeface="Arial"/>
              </a:rPr>
              <a:t>WilliamSmellie</a:t>
            </a:r>
            <a:r>
              <a:rPr sz="2473" lang="en-CA" smtClean="0">
                <a:solidFill>
                  <a:srgbClr val="000000"/>
                </a:solidFill>
                <a:latin typeface="Arial"/>
                <a:cs typeface="Arial"/>
              </a:rPr>
              <a:t>   at   first   employed</a:t>
            </a:r>
            <a:br>
              <a:rPr sz="2606" lang="en-CA" smtClean="0">
                <a:solidFill>
                  <a:srgbClr val="000000"/>
                </a:solidFill>
                <a:latin typeface="Times New Roman"/>
              </a:rPr>
            </a:br>
            <a:r>
              <a:rPr sz="2476" lang="en-CA" smtClean="0">
                <a:solidFill>
                  <a:srgbClr val="000000"/>
                </a:solidFill>
                <a:latin typeface="Arial"/>
                <a:cs typeface="Arial"/>
              </a:rPr>
              <a:t>wooden  forceps  so  as  to  avoid  the</a:t>
            </a:r>
          </a:p>
          <a:p>
            <a:pPr>
              <a:lnSpc>
                <a:spcPts val="280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674" name="TextBox 3"/>
          <p:cNvSpPr txBox="1"/>
          <p:nvPr/>
        </p:nvSpPr>
        <p:spPr>
          <a:xfrm>
            <a:off x="457200" y="2044700"/>
            <a:ext cx="8686800" cy="863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00"/>
              </a:lnSpc>
            </a:pP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clinking noise of the metal blades. Later,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he modified the shape of metal forceps</a:t>
            </a:r>
          </a:p>
          <a:p>
            <a:pPr>
              <a:lnSpc>
                <a:spcPts val="290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  <p:sp>
        <p:nvSpPr>
          <p:cNvPr id="1048675" name="TextBox 4"/>
          <p:cNvSpPr txBox="1"/>
          <p:nvPr/>
        </p:nvSpPr>
        <p:spPr>
          <a:xfrm>
            <a:off x="457200" y="27686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680"/>
              </a:lnSpc>
            </a:pPr>
            <a:r>
              <a:rPr sz="2476" lang="en-CA" smtClean="0">
                <a:solidFill>
                  <a:srgbClr val="000000"/>
                </a:solidFill>
                <a:latin typeface="Arial"/>
                <a:cs typeface="Arial"/>
              </a:rPr>
              <a:t>by adding the long pelvic' curves and</a:t>
            </a:r>
          </a:p>
          <a:p>
            <a:pPr>
              <a:lnSpc>
                <a:spcPts val="268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676" name="TextBox 5"/>
          <p:cNvSpPr txBox="1"/>
          <p:nvPr/>
        </p:nvSpPr>
        <p:spPr>
          <a:xfrm>
            <a:off x="457200" y="3124200"/>
            <a:ext cx="8686800" cy="1219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00"/>
              </a:lnSpc>
            </a:pPr>
            <a:r>
              <a:rPr sz="2473" lang="en-CA" smtClean="0">
                <a:solidFill>
                  <a:srgbClr val="000000"/>
                </a:solidFill>
                <a:latin typeface="Arial"/>
                <a:cs typeface="Arial"/>
              </a:rPr>
              <a:t>bound the blades with strips of leather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mtClean="0">
                <a:solidFill>
                  <a:srgbClr val="000000"/>
                </a:solidFill>
                <a:latin typeface="Arial"/>
                <a:cs typeface="Arial"/>
              </a:rPr>
              <a:t>(as in this illustration). He did suggest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that the leather should be renewed after</a:t>
            </a:r>
          </a:p>
          <a:p>
            <a:pPr>
              <a:lnSpc>
                <a:spcPts val="280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  <p:sp>
        <p:nvSpPr>
          <p:cNvPr id="1048677" name="TextBox 6"/>
          <p:cNvSpPr txBox="1"/>
          <p:nvPr/>
        </p:nvSpPr>
        <p:spPr>
          <a:xfrm>
            <a:off x="457200" y="41910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00"/>
              </a:lnSpc>
            </a:pPr>
            <a:r>
              <a:rPr sz="2476" lang="en-CA" smtClean="0">
                <a:solidFill>
                  <a:srgbClr val="000000"/>
                </a:solidFill>
                <a:latin typeface="Arial"/>
                <a:cs typeface="Arial"/>
              </a:rPr>
              <a:t>each case. He devised a lock for the</a:t>
            </a:r>
          </a:p>
          <a:p>
            <a:pPr>
              <a:lnSpc>
                <a:spcPts val="280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678" name="TextBox 7"/>
          <p:cNvSpPr txBox="1"/>
          <p:nvPr/>
        </p:nvSpPr>
        <p:spPr>
          <a:xfrm>
            <a:off x="190500" y="4533900"/>
            <a:ext cx="8953500" cy="1981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 indent="256031">
              <a:lnSpc>
                <a:spcPts val="2900"/>
              </a:lnSpc>
            </a:pPr>
            <a:r>
              <a:rPr sz="2473" lang="en-CA" smtClean="0">
                <a:solidFill>
                  <a:srgbClr val="000000"/>
                </a:solidFill>
                <a:latin typeface="Arial"/>
                <a:cs typeface="Arial"/>
              </a:rPr>
              <a:t>obstetric  forceps,  which  is  permitted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each blade to be introduced separately.</a:t>
            </a:r>
            <a:br>
              <a:rPr sz="2584" lang="en-CA" smtClean="0">
                <a:solidFill>
                  <a:srgbClr val="000000"/>
                </a:solidFill>
                <a:latin typeface="Times New Roman"/>
              </a:rPr>
            </a:br>
            <a:r>
              <a:rPr sz="1675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476" lang="en-CA" spc="-10" smtClean="0">
                <a:solidFill>
                  <a:srgbClr val="000000"/>
                </a:solidFill>
                <a:latin typeface="Arial"/>
                <a:cs typeface="Arial"/>
              </a:rPr>
              <a:t> He explained labor to be a mechanical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mtClean="0">
                <a:solidFill>
                  <a:srgbClr val="000000"/>
                </a:solidFill>
                <a:latin typeface="Arial"/>
                <a:cs typeface="Arial"/>
              </a:rPr>
              <a:t>process    &amp;    described    pelvimetry,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cephalometry.</a:t>
            </a:r>
          </a:p>
          <a:p>
            <a:pPr>
              <a:lnSpc>
                <a:spcPts val="290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79" name="TextBox 2"/>
          <p:cNvSpPr txBox="1"/>
          <p:nvPr/>
        </p:nvSpPr>
        <p:spPr>
          <a:xfrm>
            <a:off x="2743200" y="1181100"/>
            <a:ext cx="6400800" cy="381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550"/>
              </a:lnSpc>
            </a:pPr>
            <a:r>
              <a:rPr sz="1044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550"/>
              </a:lnSpc>
            </a:pPr>
            <a:endParaRPr sz="1356" lang="en-CA">
              <a:solidFill>
                <a:srgbClr val="000000"/>
              </a:solidFill>
            </a:endParaRPr>
          </a:p>
        </p:txBody>
      </p:sp>
      <p:sp>
        <p:nvSpPr>
          <p:cNvPr id="1048680" name="TextBox 3"/>
          <p:cNvSpPr txBox="1"/>
          <p:nvPr/>
        </p:nvSpPr>
        <p:spPr>
          <a:xfrm>
            <a:off x="457200" y="1282700"/>
            <a:ext cx="4546600" cy="304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This  illustration,  from  an  early</a:t>
            </a:r>
          </a:p>
          <a:p>
            <a:pPr>
              <a:lnSpc>
                <a:spcPts val="2160"/>
              </a:lnSpc>
            </a:pPr>
          </a:p>
        </p:txBody>
      </p:sp>
      <p:sp>
        <p:nvSpPr>
          <p:cNvPr id="1048681" name="TextBox 4"/>
          <p:cNvSpPr txBox="1"/>
          <p:nvPr/>
        </p:nvSpPr>
        <p:spPr>
          <a:xfrm>
            <a:off x="5029200" y="1282700"/>
            <a:ext cx="647700" cy="304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19th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682" name="TextBox 5"/>
          <p:cNvSpPr txBox="1"/>
          <p:nvPr/>
        </p:nvSpPr>
        <p:spPr>
          <a:xfrm>
            <a:off x="457200" y="1536700"/>
            <a:ext cx="1117600" cy="304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century</a:t>
            </a:r>
          </a:p>
          <a:p>
            <a:pPr>
              <a:lnSpc>
                <a:spcPts val="2160"/>
              </a:lnSpc>
            </a:pPr>
          </a:p>
        </p:txBody>
      </p:sp>
      <p:sp>
        <p:nvSpPr>
          <p:cNvPr id="1048683" name="TextBox 6"/>
          <p:cNvSpPr txBox="1"/>
          <p:nvPr/>
        </p:nvSpPr>
        <p:spPr>
          <a:xfrm>
            <a:off x="1943100" y="1536700"/>
            <a:ext cx="1270000" cy="304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textbook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684" name="TextBox 7"/>
          <p:cNvSpPr txBox="1"/>
          <p:nvPr/>
        </p:nvSpPr>
        <p:spPr>
          <a:xfrm>
            <a:off x="3581400" y="1536700"/>
            <a:ext cx="406400" cy="304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of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685" name="TextBox 8"/>
          <p:cNvSpPr txBox="1"/>
          <p:nvPr/>
        </p:nvSpPr>
        <p:spPr>
          <a:xfrm>
            <a:off x="4356100" y="1536700"/>
            <a:ext cx="1320800" cy="304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operative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686" name="TextBox 9"/>
          <p:cNvSpPr txBox="1"/>
          <p:nvPr/>
        </p:nvSpPr>
        <p:spPr>
          <a:xfrm>
            <a:off x="457200" y="1879600"/>
            <a:ext cx="8686800" cy="1193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midwifery',   shows   a   procedure   for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removing  a  child  during  obstructed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labour. The head of the child has been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broken up (craniotomy) and removed</a:t>
            </a:r>
          </a:p>
          <a:p>
            <a:pPr>
              <a:lnSpc>
                <a:spcPts val="216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87" name="TextBox 10"/>
          <p:cNvSpPr txBox="1"/>
          <p:nvPr/>
        </p:nvSpPr>
        <p:spPr>
          <a:xfrm>
            <a:off x="457200" y="2895600"/>
            <a:ext cx="8686800" cy="45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4" lang="en-CA" smtClean="0">
                <a:solidFill>
                  <a:srgbClr val="000000"/>
                </a:solidFill>
                <a:latin typeface="Arial"/>
                <a:cs typeface="Arial"/>
              </a:rPr>
              <a:t>via an instrument introduced into the</a:t>
            </a:r>
          </a:p>
          <a:p>
            <a:pPr>
              <a:lnSpc>
                <a:spcPts val="2160"/>
              </a:lnSpc>
            </a:pPr>
            <a:endParaRPr sz="2402" lang="en-CA">
              <a:solidFill>
                <a:srgbClr val="000000"/>
              </a:solidFill>
            </a:endParaRPr>
          </a:p>
        </p:txBody>
      </p:sp>
      <p:sp>
        <p:nvSpPr>
          <p:cNvPr id="1048688" name="TextBox 11"/>
          <p:cNvSpPr txBox="1"/>
          <p:nvPr/>
        </p:nvSpPr>
        <p:spPr>
          <a:xfrm>
            <a:off x="457200" y="3149600"/>
            <a:ext cx="8686800" cy="1193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womb, after which the headless body is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delivered with obstetric forceps. This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unfortunate    and    crude    delivery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technique,  practiced  since  antiquity,</a:t>
            </a:r>
          </a:p>
          <a:p>
            <a:pPr>
              <a:lnSpc>
                <a:spcPts val="216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89" name="TextBox 12"/>
          <p:cNvSpPr txBox="1"/>
          <p:nvPr/>
        </p:nvSpPr>
        <p:spPr>
          <a:xfrm>
            <a:off x="457200" y="4178300"/>
            <a:ext cx="8686800" cy="45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often endangered the life of the mother</a:t>
            </a:r>
          </a:p>
          <a:p>
            <a:pPr>
              <a:lnSpc>
                <a:spcPts val="2160"/>
              </a:lnSpc>
            </a:pPr>
            <a:endParaRPr sz="2402" lang="en-CA">
              <a:solidFill>
                <a:srgbClr val="000000"/>
              </a:solidFill>
            </a:endParaRPr>
          </a:p>
        </p:txBody>
      </p:sp>
      <p:sp>
        <p:nvSpPr>
          <p:cNvPr id="1048690" name="TextBox 13"/>
          <p:cNvSpPr txBox="1"/>
          <p:nvPr/>
        </p:nvSpPr>
        <p:spPr>
          <a:xfrm>
            <a:off x="457200" y="4432300"/>
            <a:ext cx="8686800" cy="1193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by  tearing  the  cervix  and  womb  or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introducing  potentially  lethal  germs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into the maternal passage. In the hands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of poorly trained doctors, craniotomy</a:t>
            </a:r>
          </a:p>
          <a:p>
            <a:pPr>
              <a:lnSpc>
                <a:spcPts val="216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691" name="TextBox 14"/>
          <p:cNvSpPr txBox="1"/>
          <p:nvPr/>
        </p:nvSpPr>
        <p:spPr>
          <a:xfrm>
            <a:off x="457200" y="5461000"/>
            <a:ext cx="8686800" cy="45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4" lang="en-CA" spc="-10" smtClean="0">
                <a:solidFill>
                  <a:srgbClr val="000000"/>
                </a:solidFill>
                <a:latin typeface="Arial"/>
                <a:cs typeface="Arial"/>
              </a:rPr>
              <a:t>was   a   very   dangerous   procedure.</a:t>
            </a:r>
          </a:p>
          <a:p>
            <a:pPr>
              <a:lnSpc>
                <a:spcPts val="2160"/>
              </a:lnSpc>
            </a:pPr>
            <a:endParaRPr sz="2402" lang="en-CA">
              <a:solidFill>
                <a:srgbClr val="000000"/>
              </a:solidFill>
            </a:endParaRPr>
          </a:p>
        </p:txBody>
      </p:sp>
      <p:sp>
        <p:nvSpPr>
          <p:cNvPr id="1048692" name="TextBox 15"/>
          <p:cNvSpPr txBox="1"/>
          <p:nvPr/>
        </p:nvSpPr>
        <p:spPr>
          <a:xfrm>
            <a:off x="457200" y="5969000"/>
            <a:ext cx="8686800" cy="685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6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Source: D  Davis.Elements  of  operative</a:t>
            </a:r>
            <a:br>
              <a:rPr sz="2400" lang="en-CA" smtClean="0">
                <a:solidFill>
                  <a:srgbClr val="000000"/>
                </a:solidFill>
                <a:latin typeface="Times New Roman"/>
              </a:rPr>
            </a:b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midwifery. London 1825.</a:t>
            </a:r>
          </a:p>
          <a:p>
            <a:pPr>
              <a:lnSpc>
                <a:spcPts val="216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93" name="TextBox 2"/>
          <p:cNvSpPr txBox="1"/>
          <p:nvPr/>
        </p:nvSpPr>
        <p:spPr>
          <a:xfrm>
            <a:off x="190500" y="622300"/>
            <a:ext cx="8953500" cy="1130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800"/>
              </a:lnSpc>
            </a:pPr>
            <a:r>
              <a:rPr sz="2019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 Charles white in 1773, stated that puerperal fever</a:t>
            </a:r>
            <a:br>
              <a:rPr sz="3204" lang="en-CA" smtClean="0">
                <a:solidFill>
                  <a:srgbClr val="000000"/>
                </a:solidFill>
                <a:latin typeface="Times New Roman"/>
              </a:rPr>
            </a:b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was infectious. He used the lime as disinfectant</a:t>
            </a:r>
          </a:p>
          <a:p>
            <a:pPr>
              <a:lnSpc>
                <a:spcPts val="3800"/>
              </a:lnSpc>
            </a:pPr>
            <a:endParaRPr sz="3204" lang="en-CA">
              <a:solidFill>
                <a:srgbClr val="000000"/>
              </a:solidFill>
            </a:endParaRPr>
          </a:p>
        </p:txBody>
      </p:sp>
      <p:sp>
        <p:nvSpPr>
          <p:cNvPr id="1048694" name="TextBox 3"/>
          <p:cNvSpPr txBox="1"/>
          <p:nvPr/>
        </p:nvSpPr>
        <p:spPr>
          <a:xfrm>
            <a:off x="457200" y="1612900"/>
            <a:ext cx="8686800" cy="609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680"/>
              </a:lnSpc>
            </a:pPr>
            <a:r>
              <a:rPr sz="2981" lang="en-CA" spc="-10" smtClean="0">
                <a:solidFill>
                  <a:srgbClr val="000000"/>
                </a:solidFill>
                <a:latin typeface="Arial"/>
                <a:cs typeface="Arial"/>
              </a:rPr>
              <a:t>&amp; clean linen, isolation, adequate ventilation &amp;</a:t>
            </a:r>
          </a:p>
          <a:p>
            <a:pPr>
              <a:lnSpc>
                <a:spcPts val="3680"/>
              </a:lnSpc>
            </a:pPr>
            <a:endParaRPr sz="3206" lang="en-CA">
              <a:solidFill>
                <a:srgbClr val="000000"/>
              </a:solidFill>
            </a:endParaRPr>
          </a:p>
        </p:txBody>
      </p:sp>
      <p:sp>
        <p:nvSpPr>
          <p:cNvPr id="1048695" name="TextBox 4"/>
          <p:cNvSpPr txBox="1"/>
          <p:nvPr/>
        </p:nvSpPr>
        <p:spPr>
          <a:xfrm>
            <a:off x="457200" y="2108200"/>
            <a:ext cx="8686800" cy="609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680"/>
              </a:lnSpc>
            </a:pP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sitting posture to facilitate drainage.</a:t>
            </a:r>
          </a:p>
          <a:p>
            <a:pPr>
              <a:lnSpc>
                <a:spcPts val="3680"/>
              </a:lnSpc>
            </a:pPr>
            <a:endParaRPr sz="3204" lang="en-CA">
              <a:solidFill>
                <a:srgbClr val="000000"/>
              </a:solidFill>
            </a:endParaRPr>
          </a:p>
        </p:txBody>
      </p:sp>
      <p:sp>
        <p:nvSpPr>
          <p:cNvPr id="1048696" name="TextBox 5"/>
          <p:cNvSpPr txBox="1"/>
          <p:nvPr/>
        </p:nvSpPr>
        <p:spPr>
          <a:xfrm>
            <a:off x="190500" y="2628900"/>
            <a:ext cx="8953500" cy="161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850"/>
              </a:lnSpc>
              <a:tabLst>
                <a:tab algn="l" pos="3594100"/>
              </a:tabLst>
            </a:pPr>
            <a:r>
              <a:rPr sz="2019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979" lang="en-CA" smtClean="0">
                <a:solidFill>
                  <a:srgbClr val="000000"/>
                </a:solidFill>
                <a:latin typeface="Arial"/>
                <a:cs typeface="Arial"/>
              </a:rPr>
              <a:t> Fielding    Ould</a:t>
            </a: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	(1710-1789)    described    the</a:t>
            </a:r>
            <a:br>
              <a:rPr sz="3204" lang="en-CA" smtClean="0">
                <a:solidFill>
                  <a:srgbClr val="000000"/>
                </a:solidFill>
                <a:latin typeface="Times New Roman"/>
              </a:rPr>
            </a:br>
            <a:r>
              <a:rPr sz="2979" lang="en-CA" smtClean="0">
                <a:solidFill>
                  <a:srgbClr val="000000"/>
                </a:solidFill>
                <a:latin typeface="Arial"/>
                <a:cs typeface="Arial"/>
              </a:rPr>
              <a:t>mechanism  of  labor.  &amp;  performed  the  first</a:t>
            </a:r>
            <a:br>
              <a:rPr sz="3204" lang="en-CA" smtClean="0">
                <a:solidFill>
                  <a:srgbClr val="000000"/>
                </a:solidFill>
                <a:latin typeface="Times New Roman"/>
              </a:rPr>
            </a:b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episiotomy.</a:t>
            </a:r>
          </a:p>
          <a:p>
            <a:pPr>
              <a:lnSpc>
                <a:spcPts val="3850"/>
              </a:lnSpc>
            </a:pPr>
            <a:endParaRPr sz="3204" lang="en-CA">
              <a:solidFill>
                <a:srgbClr val="000000"/>
              </a:solidFill>
            </a:endParaRPr>
          </a:p>
        </p:txBody>
      </p:sp>
      <p:sp>
        <p:nvSpPr>
          <p:cNvPr id="1048697" name="TextBox 6"/>
          <p:cNvSpPr txBox="1"/>
          <p:nvPr/>
        </p:nvSpPr>
        <p:spPr>
          <a:xfrm>
            <a:off x="190500" y="4114800"/>
            <a:ext cx="8953500" cy="2222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4100"/>
              </a:lnSpc>
            </a:pPr>
            <a:r>
              <a:rPr sz="2022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981" lang="en-CA" spc="-10" smtClean="0">
                <a:solidFill>
                  <a:srgbClr val="000000"/>
                </a:solidFill>
                <a:latin typeface="Arial"/>
                <a:cs typeface="Arial"/>
              </a:rPr>
              <a:t> Gordon in 1795 described the puerperal sepsis.</a:t>
            </a:r>
            <a:br>
              <a:rPr sz="3180" lang="en-CA" smtClean="0">
                <a:solidFill>
                  <a:srgbClr val="000000"/>
                </a:solidFill>
                <a:latin typeface="Times New Roman"/>
              </a:rPr>
            </a:br>
            <a:r>
              <a:rPr sz="2019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 Laennec in 1816, invented the stethoscope.</a:t>
            </a:r>
            <a:br>
              <a:rPr sz="3132" lang="en-CA" smtClean="0">
                <a:solidFill>
                  <a:srgbClr val="000000"/>
                </a:solidFill>
                <a:latin typeface="Times New Roman"/>
              </a:rPr>
            </a:br>
            <a:r>
              <a:rPr sz="2019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981" lang="en-CA" spc="-10" smtClean="0">
                <a:solidFill>
                  <a:srgbClr val="000000"/>
                </a:solidFill>
                <a:latin typeface="Arial"/>
                <a:cs typeface="Arial"/>
              </a:rPr>
              <a:t> Francois  in</a:t>
            </a:r>
            <a:r>
              <a:rPr sz="2981" lang="en-CA" spc="-10" smtClean="0">
                <a:solidFill>
                  <a:srgbClr val="000000"/>
                </a:solidFill>
                <a:latin typeface="Arial"/>
                <a:cs typeface="Arial"/>
              </a:rPr>
              <a:t>1818,  first  recognized  fetal  heart</a:t>
            </a:r>
            <a:br>
              <a:rPr sz="3204" lang="en-CA" smtClean="0">
                <a:solidFill>
                  <a:srgbClr val="000000"/>
                </a:solidFill>
                <a:latin typeface="Times New Roman"/>
              </a:rPr>
            </a:br>
            <a:r>
              <a:rPr sz="2979" lang="en-CA" spc="-10" smtClean="0">
                <a:solidFill>
                  <a:srgbClr val="000000"/>
                </a:solidFill>
                <a:latin typeface="Arial"/>
                <a:cs typeface="Arial"/>
              </a:rPr>
              <a:t>sounds in the pregnant uterus.</a:t>
            </a:r>
          </a:p>
          <a:p>
            <a:pPr>
              <a:lnSpc>
                <a:spcPts val="4100"/>
              </a:lnSpc>
            </a:pPr>
            <a:endParaRPr sz="3204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698" name="TextBox 2"/>
          <p:cNvSpPr txBox="1"/>
          <p:nvPr/>
        </p:nvSpPr>
        <p:spPr>
          <a:xfrm>
            <a:off x="190500" y="622300"/>
            <a:ext cx="8953500" cy="927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1621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 1847</a:t>
            </a:r>
            <a:r>
              <a:rPr sz="2295" lang="en-CA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   First    child    born    under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anesthesia.</a:t>
            </a:r>
          </a:p>
          <a:p>
            <a:pPr>
              <a:lnSpc>
                <a:spcPts val="30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699" name="TextBox 3"/>
          <p:cNvSpPr txBox="1"/>
          <p:nvPr/>
        </p:nvSpPr>
        <p:spPr>
          <a:xfrm>
            <a:off x="190500" y="1435100"/>
            <a:ext cx="8953500" cy="1689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30"/>
              </a:lnSpc>
            </a:pPr>
            <a:r>
              <a:rPr sz="1621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 James  Young  Simpson  discovered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the anesthetic effects of chloroform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(by   accident   when   he   and   his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assistants were experimenting with</a:t>
            </a:r>
          </a:p>
          <a:p>
            <a:pPr>
              <a:lnSpc>
                <a:spcPts val="303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00" name="TextBox 4"/>
          <p:cNvSpPr txBox="1"/>
          <p:nvPr/>
        </p:nvSpPr>
        <p:spPr>
          <a:xfrm>
            <a:off x="457200" y="29845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90"/>
              </a:lnSpc>
            </a:pPr>
            <a:r>
              <a:rPr sz="2378" lang="en-CA" spc="-10" smtClean="0">
                <a:solidFill>
                  <a:srgbClr val="000000"/>
                </a:solidFill>
                <a:latin typeface="Arial"/>
                <a:cs typeface="Arial"/>
              </a:rPr>
              <a:t>chemicals  and  somebody  upset  a</a:t>
            </a:r>
          </a:p>
          <a:p>
            <a:pPr>
              <a:lnSpc>
                <a:spcPts val="299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01" name="TextBox 5"/>
          <p:cNvSpPr txBox="1"/>
          <p:nvPr/>
        </p:nvSpPr>
        <p:spPr>
          <a:xfrm>
            <a:off x="457200" y="3352800"/>
            <a:ext cx="8686800" cy="927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0"/>
              </a:lnSpc>
              <a:tabLst>
                <a:tab algn="l" pos="1397000"/>
              </a:tabLst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bottle.</a:t>
            </a: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	When    Simpson's    wife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brought in dinner she found them all</a:t>
            </a:r>
          </a:p>
          <a:p>
            <a:pPr>
              <a:lnSpc>
                <a:spcPts val="31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02" name="TextBox 6"/>
          <p:cNvSpPr txBox="1"/>
          <p:nvPr/>
        </p:nvSpPr>
        <p:spPr>
          <a:xfrm>
            <a:off x="457200" y="41402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880"/>
              </a:lnSpc>
            </a:pPr>
            <a:r>
              <a:rPr sz="2378" lang="en-CA" spc="-10" smtClean="0">
                <a:solidFill>
                  <a:srgbClr val="000000"/>
                </a:solidFill>
                <a:latin typeface="Arial"/>
                <a:cs typeface="Arial"/>
              </a:rPr>
              <a:t>asleep).</a:t>
            </a:r>
          </a:p>
          <a:p>
            <a:pPr>
              <a:lnSpc>
                <a:spcPts val="288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03" name="TextBox 7"/>
          <p:cNvSpPr txBox="1"/>
          <p:nvPr/>
        </p:nvSpPr>
        <p:spPr>
          <a:xfrm>
            <a:off x="190500" y="4521200"/>
            <a:ext cx="4508500" cy="381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1621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 Florence   Nightingale   in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48704" name="TextBox 8"/>
          <p:cNvSpPr txBox="1"/>
          <p:nvPr/>
        </p:nvSpPr>
        <p:spPr>
          <a:xfrm>
            <a:off x="4876800" y="4521200"/>
            <a:ext cx="787400" cy="381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1862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48705" name="TextBox 9"/>
          <p:cNvSpPr txBox="1"/>
          <p:nvPr/>
        </p:nvSpPr>
        <p:spPr>
          <a:xfrm>
            <a:off x="5829300" y="4521200"/>
            <a:ext cx="266700" cy="381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48706" name="TextBox 10"/>
          <p:cNvSpPr txBox="1"/>
          <p:nvPr/>
        </p:nvSpPr>
        <p:spPr>
          <a:xfrm>
            <a:off x="457200" y="49530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75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organised a small training school in</a:t>
            </a:r>
          </a:p>
          <a:p>
            <a:pPr>
              <a:lnSpc>
                <a:spcPts val="2975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07" name="TextBox 11"/>
          <p:cNvSpPr txBox="1"/>
          <p:nvPr/>
        </p:nvSpPr>
        <p:spPr>
          <a:xfrm>
            <a:off x="457200" y="53340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5"/>
              </a:lnSpc>
            </a:pPr>
            <a:r>
              <a:rPr sz="2378" lang="en-CA" spc="-10" smtClean="0">
                <a:solidFill>
                  <a:srgbClr val="000000"/>
                </a:solidFill>
                <a:latin typeface="Arial"/>
                <a:cs typeface="Arial"/>
              </a:rPr>
              <a:t>connections with the King’s College</a:t>
            </a:r>
          </a:p>
          <a:p>
            <a:pPr>
              <a:lnSpc>
                <a:spcPts val="3005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08" name="TextBox 12"/>
          <p:cNvSpPr txBox="1"/>
          <p:nvPr/>
        </p:nvSpPr>
        <p:spPr>
          <a:xfrm>
            <a:off x="457200" y="5715000"/>
            <a:ext cx="8686800" cy="927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000"/>
              </a:lnSpc>
            </a:pP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Hospital, where she conducted the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training for midwives.</a:t>
            </a:r>
          </a:p>
          <a:p>
            <a:pPr>
              <a:lnSpc>
                <a:spcPts val="30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09" name="TextBox 2"/>
          <p:cNvSpPr txBox="1"/>
          <p:nvPr/>
        </p:nvSpPr>
        <p:spPr>
          <a:xfrm>
            <a:off x="190500" y="25400"/>
            <a:ext cx="8953500" cy="9144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00"/>
              </a:lnSpc>
            </a:pPr>
            <a:r>
              <a:rPr sz="1675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 1933 Robert James Minnit invents</a:t>
            </a:r>
            <a:br>
              <a:rPr sz="2606" lang="en-CA" smtClean="0">
                <a:solidFill>
                  <a:srgbClr val="000000"/>
                </a:solidFill>
                <a:latin typeface="Times New Roman"/>
              </a:rPr>
            </a:br>
            <a:r>
              <a:rPr sz="2476" lang="en-CA" spc="-10" smtClean="0">
                <a:solidFill>
                  <a:srgbClr val="000000"/>
                </a:solidFill>
                <a:latin typeface="Arial"/>
                <a:cs typeface="Arial"/>
              </a:rPr>
              <a:t>gas and air apparatus for the relief</a:t>
            </a:r>
          </a:p>
          <a:p>
            <a:pPr>
              <a:lnSpc>
                <a:spcPts val="310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710" name="TextBox 3"/>
          <p:cNvSpPr txBox="1"/>
          <p:nvPr/>
        </p:nvSpPr>
        <p:spPr>
          <a:xfrm>
            <a:off x="457200" y="8890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340"/>
              </a:lnSpc>
            </a:pP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of labor pains.</a:t>
            </a:r>
          </a:p>
          <a:p>
            <a:pPr>
              <a:lnSpc>
                <a:spcPts val="234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  <p:sp>
        <p:nvSpPr>
          <p:cNvPr id="1048711" name="TextBox 4"/>
          <p:cNvSpPr txBox="1"/>
          <p:nvPr/>
        </p:nvSpPr>
        <p:spPr>
          <a:xfrm>
            <a:off x="190500" y="1358900"/>
            <a:ext cx="8953500" cy="393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725"/>
              </a:lnSpc>
            </a:pPr>
            <a:r>
              <a:rPr sz="1155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725"/>
              </a:lnSpc>
            </a:pPr>
            <a:endParaRPr sz="1500" lang="en-CA">
              <a:solidFill>
                <a:srgbClr val="000000"/>
              </a:solidFill>
            </a:endParaRPr>
          </a:p>
        </p:txBody>
      </p:sp>
      <p:sp>
        <p:nvSpPr>
          <p:cNvPr id="1048712" name="TextBox 5"/>
          <p:cNvSpPr txBox="1"/>
          <p:nvPr/>
        </p:nvSpPr>
        <p:spPr>
          <a:xfrm>
            <a:off x="457200" y="16129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90"/>
              </a:lnSpc>
            </a:pPr>
            <a:r>
              <a:rPr sz="2476" lang="en-CA" spc="-10" smtClean="0">
                <a:solidFill>
                  <a:srgbClr val="000000"/>
                </a:solidFill>
                <a:latin typeface="Arial"/>
                <a:cs typeface="Arial"/>
              </a:rPr>
              <a:t>The gas and air machines used by</a:t>
            </a:r>
          </a:p>
          <a:p>
            <a:pPr>
              <a:lnSpc>
                <a:spcPts val="299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713" name="TextBox 6"/>
          <p:cNvSpPr txBox="1"/>
          <p:nvPr/>
        </p:nvSpPr>
        <p:spPr>
          <a:xfrm>
            <a:off x="457200" y="1981200"/>
            <a:ext cx="8686800" cy="927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00"/>
              </a:lnSpc>
            </a:pP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midwives were portable and easy to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use. This photograph, showing a</a:t>
            </a:r>
          </a:p>
          <a:p>
            <a:pPr>
              <a:lnSpc>
                <a:spcPts val="320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  <p:sp>
        <p:nvSpPr>
          <p:cNvPr id="1048714" name="TextBox 7"/>
          <p:cNvSpPr txBox="1"/>
          <p:nvPr/>
        </p:nvSpPr>
        <p:spPr>
          <a:xfrm>
            <a:off x="457200" y="2794000"/>
            <a:ext cx="8686800" cy="495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990"/>
              </a:lnSpc>
            </a:pPr>
            <a:r>
              <a:rPr sz="2476" lang="en-CA" spc="-10" smtClean="0">
                <a:solidFill>
                  <a:srgbClr val="000000"/>
                </a:solidFill>
                <a:latin typeface="Arial"/>
                <a:cs typeface="Arial"/>
              </a:rPr>
              <a:t>midwife applying the mask, was</a:t>
            </a:r>
          </a:p>
          <a:p>
            <a:pPr>
              <a:lnSpc>
                <a:spcPts val="2990"/>
              </a:lnSpc>
            </a:pPr>
            <a:endParaRPr sz="2606" lang="en-CA">
              <a:solidFill>
                <a:srgbClr val="000000"/>
              </a:solidFill>
            </a:endParaRPr>
          </a:p>
        </p:txBody>
      </p:sp>
      <p:sp>
        <p:nvSpPr>
          <p:cNvPr id="1048715" name="TextBox 8"/>
          <p:cNvSpPr txBox="1"/>
          <p:nvPr/>
        </p:nvSpPr>
        <p:spPr>
          <a:xfrm>
            <a:off x="457200" y="3175000"/>
            <a:ext cx="8686800" cy="2501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120"/>
              </a:lnSpc>
            </a:pP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produced for promotional purposes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by the British Oxygen Company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who supplied the gases used with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the machines. Machines donated by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the National Birthday Fund carried</a:t>
            </a:r>
            <a:br>
              <a:rPr sz="2604" lang="en-CA" smtClean="0">
                <a:solidFill>
                  <a:srgbClr val="000000"/>
                </a:solidFill>
                <a:latin typeface="Times New Roman"/>
              </a:rPr>
            </a:br>
            <a:r>
              <a:rPr sz="2473" lang="en-CA" spc="-10" smtClean="0">
                <a:solidFill>
                  <a:srgbClr val="000000"/>
                </a:solidFill>
                <a:latin typeface="Arial"/>
                <a:cs typeface="Arial"/>
              </a:rPr>
              <a:t>plaques indicating their provenance.</a:t>
            </a:r>
          </a:p>
          <a:p>
            <a:pPr>
              <a:lnSpc>
                <a:spcPts val="3120"/>
              </a:lnSpc>
            </a:pPr>
            <a:endParaRPr sz="2604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16" name="TextBox 2"/>
          <p:cNvSpPr txBox="1"/>
          <p:nvPr/>
        </p:nvSpPr>
        <p:spPr>
          <a:xfrm>
            <a:off x="647700" y="1625600"/>
            <a:ext cx="8496300" cy="355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85"/>
              </a:lnSpc>
            </a:pPr>
            <a:r>
              <a:rPr sz="146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2185"/>
              </a:lnSpc>
            </a:pPr>
            <a:endParaRPr sz="1907" lang="en-CA">
              <a:solidFill>
                <a:srgbClr val="000000"/>
              </a:solidFill>
            </a:endParaRPr>
          </a:p>
        </p:txBody>
      </p:sp>
      <p:sp>
        <p:nvSpPr>
          <p:cNvPr id="1048717" name="TextBox 3"/>
          <p:cNvSpPr txBox="1"/>
          <p:nvPr/>
        </p:nvSpPr>
        <p:spPr>
          <a:xfrm>
            <a:off x="914400" y="1917700"/>
            <a:ext cx="8229600" cy="990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400"/>
              </a:lnSpc>
            </a:pP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childbirth  included  education,  correct  breathing,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relaxation  and  exercises'  which  would  help  a</a:t>
            </a:r>
          </a:p>
          <a:p>
            <a:pPr>
              <a:lnSpc>
                <a:spcPts val="34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18" name="TextBox 4"/>
          <p:cNvSpPr txBox="1"/>
          <p:nvPr/>
        </p:nvSpPr>
        <p:spPr>
          <a:xfrm>
            <a:off x="914400" y="27940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798" lang="en-CA" smtClean="0">
                <a:solidFill>
                  <a:srgbClr val="000000"/>
                </a:solidFill>
                <a:latin typeface="Arial"/>
                <a:cs typeface="Arial"/>
              </a:rPr>
              <a:t>healthy woman achieve a natural birth'. In fact, the</a:t>
            </a:r>
          </a:p>
          <a:p>
            <a:pPr>
              <a:lnSpc>
                <a:spcPts val="32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19" name="TextBox 5"/>
          <p:cNvSpPr txBox="1"/>
          <p:nvPr/>
        </p:nvSpPr>
        <p:spPr>
          <a:xfrm>
            <a:off x="914400" y="3200400"/>
            <a:ext cx="8229600" cy="990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400"/>
              </a:lnSpc>
            </a:pP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techniques  were  based  on  his  investigations  of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795" lang="en-CA" smtClean="0">
                <a:solidFill>
                  <a:srgbClr val="000000"/>
                </a:solidFill>
                <a:latin typeface="Arial"/>
                <a:cs typeface="Arial"/>
              </a:rPr>
              <a:t>childbirth   practices   amongst   non-westernised</a:t>
            </a:r>
          </a:p>
          <a:p>
            <a:pPr>
              <a:lnSpc>
                <a:spcPts val="34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20" name="TextBox 6"/>
          <p:cNvSpPr txBox="1"/>
          <p:nvPr/>
        </p:nvSpPr>
        <p:spPr>
          <a:xfrm>
            <a:off x="914400" y="40767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00"/>
              </a:lnSpc>
            </a:pPr>
            <a:r>
              <a:rPr sz="2798" lang="en-CA" smtClean="0">
                <a:solidFill>
                  <a:srgbClr val="000000"/>
                </a:solidFill>
                <a:latin typeface="Arial"/>
                <a:cs typeface="Arial"/>
              </a:rPr>
              <a:t>African communities.</a:t>
            </a:r>
          </a:p>
          <a:p>
            <a:pPr>
              <a:lnSpc>
                <a:spcPts val="320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21" name="TextBox 2"/>
          <p:cNvSpPr txBox="1"/>
          <p:nvPr/>
        </p:nvSpPr>
        <p:spPr>
          <a:xfrm>
            <a:off x="342900" y="1143000"/>
            <a:ext cx="88011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1621" lang="en-CA" spc="-1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 By the 1990s, a child born at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22-23 weeks gestation</a:t>
            </a: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(the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22" name="TextBox 3"/>
          <p:cNvSpPr txBox="1"/>
          <p:nvPr/>
        </p:nvSpPr>
        <p:spPr>
          <a:xfrm>
            <a:off x="609600" y="1739900"/>
            <a:ext cx="85344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8" lang="en-CA" spc="-10" smtClean="0">
                <a:solidFill>
                  <a:srgbClr val="000000"/>
                </a:solidFill>
                <a:latin typeface="Arial"/>
                <a:cs typeface="Arial"/>
              </a:rPr>
              <a:t>normal period is 40 weeks)</a:t>
            </a:r>
          </a:p>
          <a:p>
            <a:pPr>
              <a:lnSpc>
                <a:spcPts val="25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23" name="TextBox 4"/>
          <p:cNvSpPr txBox="1"/>
          <p:nvPr/>
        </p:nvSpPr>
        <p:spPr>
          <a:xfrm>
            <a:off x="609600" y="2044700"/>
            <a:ext cx="85344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had about a 24% chance of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survival whilst one born at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24" name="TextBox 5"/>
          <p:cNvSpPr txBox="1"/>
          <p:nvPr/>
        </p:nvSpPr>
        <p:spPr>
          <a:xfrm>
            <a:off x="609600" y="2641600"/>
            <a:ext cx="85344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25 weeks had a 50% chance.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25" name="TextBox 6"/>
          <p:cNvSpPr txBox="1"/>
          <p:nvPr/>
        </p:nvSpPr>
        <p:spPr>
          <a:xfrm>
            <a:off x="609600" y="2933700"/>
            <a:ext cx="85344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8" lang="en-CA" smtClean="0">
                <a:solidFill>
                  <a:srgbClr val="000000"/>
                </a:solidFill>
                <a:latin typeface="Arial"/>
                <a:cs typeface="Arial"/>
              </a:rPr>
              <a:t>Most infants born after 32</a:t>
            </a:r>
          </a:p>
          <a:p>
            <a:pPr>
              <a:lnSpc>
                <a:spcPts val="25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26" name="TextBox 7"/>
          <p:cNvSpPr txBox="1"/>
          <p:nvPr/>
        </p:nvSpPr>
        <p:spPr>
          <a:xfrm>
            <a:off x="609600" y="3136900"/>
            <a:ext cx="1066800" cy="34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weeks</a:t>
            </a:r>
          </a:p>
          <a:p>
            <a:pPr>
              <a:lnSpc>
                <a:spcPts val="2520"/>
              </a:lnSpc>
            </a:pPr>
          </a:p>
        </p:txBody>
      </p:sp>
      <p:sp>
        <p:nvSpPr>
          <p:cNvPr id="1048727" name="TextBox 8"/>
          <p:cNvSpPr txBox="1"/>
          <p:nvPr/>
        </p:nvSpPr>
        <p:spPr>
          <a:xfrm>
            <a:off x="2159000" y="3136900"/>
            <a:ext cx="1536700" cy="34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survived.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48728" name="TextBox 9"/>
          <p:cNvSpPr txBox="1"/>
          <p:nvPr/>
        </p:nvSpPr>
        <p:spPr>
          <a:xfrm>
            <a:off x="4165600" y="3136900"/>
            <a:ext cx="762000" cy="34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48729" name="TextBox 10"/>
          <p:cNvSpPr txBox="1"/>
          <p:nvPr/>
        </p:nvSpPr>
        <p:spPr>
          <a:xfrm>
            <a:off x="609600" y="3530600"/>
            <a:ext cx="85344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viability of fetuses at such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early stages of development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30" name="TextBox 11"/>
          <p:cNvSpPr txBox="1"/>
          <p:nvPr/>
        </p:nvSpPr>
        <p:spPr>
          <a:xfrm>
            <a:off x="609600" y="4127500"/>
            <a:ext cx="85344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8" lang="en-CA" spc="-10" smtClean="0">
                <a:solidFill>
                  <a:srgbClr val="000000"/>
                </a:solidFill>
                <a:latin typeface="Arial"/>
                <a:cs typeface="Arial"/>
              </a:rPr>
              <a:t>raised   issues   surrounding</a:t>
            </a:r>
          </a:p>
          <a:p>
            <a:pPr>
              <a:lnSpc>
                <a:spcPts val="25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31" name="TextBox 12"/>
          <p:cNvSpPr txBox="1"/>
          <p:nvPr/>
        </p:nvSpPr>
        <p:spPr>
          <a:xfrm>
            <a:off x="609600" y="4432300"/>
            <a:ext cx="8534400" cy="1104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  <a:tabLst>
                <a:tab algn="l" pos="863600"/>
              </a:tabLst>
            </a:pP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	1967   Abortion   Act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which made termination of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pregnancy   legal   until</a:t>
            </a:r>
            <a:r>
              <a:rPr sz="2376" lang="en-CA" spc="-20" smtClean="0">
                <a:solidFill>
                  <a:srgbClr val="000000"/>
                </a:solidFill>
                <a:latin typeface="Arial"/>
                <a:cs typeface="Arial"/>
              </a:rPr>
              <a:t>28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32" name="TextBox 13"/>
          <p:cNvSpPr txBox="1"/>
          <p:nvPr/>
        </p:nvSpPr>
        <p:spPr>
          <a:xfrm>
            <a:off x="609600" y="5321300"/>
            <a:ext cx="85344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8" lang="en-CA" spc="-10" smtClean="0">
                <a:solidFill>
                  <a:srgbClr val="000000"/>
                </a:solidFill>
                <a:latin typeface="Arial"/>
                <a:cs typeface="Arial"/>
              </a:rPr>
              <a:t>weeks. Various campaigns</a:t>
            </a:r>
          </a:p>
          <a:p>
            <a:pPr>
              <a:lnSpc>
                <a:spcPts val="25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33" name="TextBox 14"/>
          <p:cNvSpPr txBox="1"/>
          <p:nvPr/>
        </p:nvSpPr>
        <p:spPr>
          <a:xfrm>
            <a:off x="609600" y="5626100"/>
            <a:ext cx="8534400" cy="800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20"/>
              </a:lnSpc>
            </a:pPr>
            <a:r>
              <a:rPr sz="2376" lang="en-CA" smtClean="0">
                <a:solidFill>
                  <a:srgbClr val="000000"/>
                </a:solidFill>
                <a:latin typeface="Arial"/>
                <a:cs typeface="Arial"/>
              </a:rPr>
              <a:t>were mounted to limit the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376" lang="en-CA" spc="-10" smtClean="0">
                <a:solidFill>
                  <a:srgbClr val="000000"/>
                </a:solidFill>
                <a:latin typeface="Arial"/>
                <a:cs typeface="Arial"/>
              </a:rPr>
              <a:t>time to 20 weeks.</a:t>
            </a:r>
          </a:p>
          <a:p>
            <a:pPr>
              <a:lnSpc>
                <a:spcPts val="25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34" name="TextBox 2"/>
          <p:cNvSpPr txBox="1"/>
          <p:nvPr/>
        </p:nvSpPr>
        <p:spPr>
          <a:xfrm>
            <a:off x="647700" y="444500"/>
            <a:ext cx="84963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85"/>
              </a:lnSpc>
            </a:pPr>
            <a:r>
              <a:rPr sz="1471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2185"/>
              </a:lnSpc>
            </a:pPr>
            <a:endParaRPr sz="1910" lang="en-CA">
              <a:solidFill>
                <a:srgbClr val="000000"/>
              </a:solidFill>
            </a:endParaRPr>
          </a:p>
        </p:txBody>
      </p:sp>
      <p:sp>
        <p:nvSpPr>
          <p:cNvPr id="1048735" name="TextBox 3"/>
          <p:cNvSpPr txBox="1"/>
          <p:nvPr/>
        </p:nvSpPr>
        <p:spPr>
          <a:xfrm>
            <a:off x="914400" y="749300"/>
            <a:ext cx="8229600" cy="977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30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In this hospital labour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ward of the 1990s, the</a:t>
            </a:r>
          </a:p>
          <a:p>
            <a:pPr>
              <a:lnSpc>
                <a:spcPts val="33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36" name="TextBox 4"/>
          <p:cNvSpPr txBox="1"/>
          <p:nvPr/>
        </p:nvSpPr>
        <p:spPr>
          <a:xfrm>
            <a:off x="914400" y="16129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602" lang="en-CA" spc="-10" smtClean="0">
                <a:solidFill>
                  <a:srgbClr val="000000"/>
                </a:solidFill>
                <a:latin typeface="Arial"/>
                <a:cs typeface="Arial"/>
              </a:rPr>
              <a:t>mother is attended by a</a:t>
            </a:r>
          </a:p>
          <a:p>
            <a:pPr>
              <a:lnSpc>
                <a:spcPts val="32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37" name="TextBox 5"/>
          <p:cNvSpPr txBox="1"/>
          <p:nvPr/>
        </p:nvSpPr>
        <p:spPr>
          <a:xfrm>
            <a:off x="914400" y="2019300"/>
            <a:ext cx="8229600" cy="990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40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midwife and doctor. The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father-to-be, no longer</a:t>
            </a:r>
          </a:p>
          <a:p>
            <a:pPr>
              <a:lnSpc>
                <a:spcPts val="34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38" name="TextBox 6"/>
          <p:cNvSpPr txBox="1"/>
          <p:nvPr/>
        </p:nvSpPr>
        <p:spPr>
          <a:xfrm>
            <a:off x="914400" y="28956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602" lang="en-CA" spc="-10" smtClean="0">
                <a:solidFill>
                  <a:srgbClr val="000000"/>
                </a:solidFill>
                <a:latin typeface="Arial"/>
                <a:cs typeface="Arial"/>
              </a:rPr>
              <a:t>forced to pace the floor</a:t>
            </a:r>
          </a:p>
          <a:p>
            <a:pPr>
              <a:lnSpc>
                <a:spcPts val="32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39" name="TextBox 7"/>
          <p:cNvSpPr txBox="1"/>
          <p:nvPr/>
        </p:nvSpPr>
        <p:spPr>
          <a:xfrm>
            <a:off x="914400" y="33274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outside the delivery</a:t>
            </a:r>
          </a:p>
          <a:p>
            <a:pPr>
              <a:lnSpc>
                <a:spcPts val="32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40" name="TextBox 8"/>
          <p:cNvSpPr txBox="1"/>
          <p:nvPr/>
        </p:nvSpPr>
        <p:spPr>
          <a:xfrm>
            <a:off x="914400" y="37465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600" lang="en-CA" spc="-10" smtClean="0">
                <a:solidFill>
                  <a:srgbClr val="000000"/>
                </a:solidFill>
                <a:latin typeface="Arial"/>
                <a:cs typeface="Arial"/>
              </a:rPr>
              <a:t>room, is encouraged to</a:t>
            </a:r>
          </a:p>
          <a:p>
            <a:pPr>
              <a:lnSpc>
                <a:spcPts val="322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41" name="TextBox 9"/>
          <p:cNvSpPr txBox="1"/>
          <p:nvPr/>
        </p:nvSpPr>
        <p:spPr>
          <a:xfrm>
            <a:off x="914400" y="4178300"/>
            <a:ext cx="82296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3220"/>
              </a:lnSpc>
            </a:pPr>
            <a:r>
              <a:rPr sz="2602" lang="en-CA" spc="-10" smtClean="0">
                <a:solidFill>
                  <a:srgbClr val="000000"/>
                </a:solidFill>
                <a:latin typeface="Arial"/>
                <a:cs typeface="Arial"/>
              </a:rPr>
              <a:t>participate in the birth.</a:t>
            </a:r>
          </a:p>
          <a:p>
            <a:pPr>
              <a:lnSpc>
                <a:spcPts val="322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42" name="TextBox 2"/>
          <p:cNvSpPr txBox="1"/>
          <p:nvPr/>
        </p:nvSpPr>
        <p:spPr>
          <a:xfrm>
            <a:off x="190500" y="1765300"/>
            <a:ext cx="8953500" cy="1193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00"/>
              </a:lnSpc>
              <a:tabLst>
                <a:tab algn="l" pos="1244600"/>
                <a:tab algn="l" pos="2451100"/>
              </a:tabLst>
            </a:pPr>
            <a:r>
              <a:rPr sz="1910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798" lang="en-CA" smtClean="0">
                <a:solidFill>
                  <a:srgbClr val="000000"/>
                </a:solidFill>
                <a:latin typeface="Arial"/>
                <a:cs typeface="Arial"/>
              </a:rPr>
              <a:t> In</a:t>
            </a:r>
            <a:r>
              <a:rPr sz="2658" lang="en-CA" smtClean="0">
                <a:solidFill>
                  <a:srgbClr val="000000"/>
                </a:solidFill>
                <a:latin typeface="Arial"/>
                <a:cs typeface="Arial"/>
              </a:rPr>
              <a:t>	this</a:t>
            </a:r>
            <a:r>
              <a:rPr sz="2658" lang="en-CA" spc="-10" smtClean="0">
                <a:solidFill>
                  <a:srgbClr val="000000"/>
                </a:solidFill>
                <a:latin typeface="Arial"/>
                <a:cs typeface="Arial"/>
              </a:rPr>
              <a:t>	colour-enhanced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56" lang="en-CA" spc="-10" smtClean="0">
                <a:solidFill>
                  <a:srgbClr val="000000"/>
                </a:solidFill>
                <a:latin typeface="Arial"/>
                <a:cs typeface="Arial"/>
              </a:rPr>
              <a:t>scanning electron micrograph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56" lang="en-CA" spc="-10" smtClean="0">
                <a:solidFill>
                  <a:srgbClr val="000000"/>
                </a:solidFill>
                <a:latin typeface="Arial"/>
                <a:cs typeface="Arial"/>
              </a:rPr>
              <a:t>(SEM),    a    human    sperm</a:t>
            </a:r>
          </a:p>
          <a:p>
            <a:pPr>
              <a:lnSpc>
                <a:spcPts val="27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43" name="TextBox 3"/>
          <p:cNvSpPr txBox="1"/>
          <p:nvPr/>
        </p:nvSpPr>
        <p:spPr>
          <a:xfrm>
            <a:off x="457200" y="27940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00"/>
              </a:lnSpc>
            </a:pPr>
            <a:r>
              <a:rPr sz="2658" lang="en-CA" spc="-10" smtClean="0">
                <a:solidFill>
                  <a:srgbClr val="000000"/>
                </a:solidFill>
                <a:latin typeface="Arial"/>
                <a:cs typeface="Arial"/>
              </a:rPr>
              <a:t>attempts  to  fertilise  an  egg.</a:t>
            </a:r>
          </a:p>
          <a:p>
            <a:pPr>
              <a:lnSpc>
                <a:spcPts val="270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44" name="TextBox 4"/>
          <p:cNvSpPr txBox="1"/>
          <p:nvPr/>
        </p:nvSpPr>
        <p:spPr>
          <a:xfrm>
            <a:off x="457200" y="3136900"/>
            <a:ext cx="8686800" cy="11938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00"/>
              </a:lnSpc>
            </a:pPr>
            <a:r>
              <a:rPr sz="2656" lang="en-CA" smtClean="0">
                <a:solidFill>
                  <a:srgbClr val="000000"/>
                </a:solidFill>
                <a:latin typeface="Arial"/>
                <a:cs typeface="Arial"/>
              </a:rPr>
              <a:t>Once the sperm has fused to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56" lang="en-CA" spc="-10" smtClean="0">
                <a:solidFill>
                  <a:srgbClr val="000000"/>
                </a:solidFill>
                <a:latin typeface="Arial"/>
                <a:cs typeface="Arial"/>
              </a:rPr>
              <a:t>the  egg  cell  membrane,  the</a:t>
            </a:r>
            <a:br>
              <a:rPr sz="2795" lang="en-CA" smtClean="0">
                <a:solidFill>
                  <a:srgbClr val="000000"/>
                </a:solidFill>
                <a:latin typeface="Times New Roman"/>
              </a:rPr>
            </a:br>
            <a:r>
              <a:rPr sz="2656" lang="en-CA" spc="-10" smtClean="0">
                <a:solidFill>
                  <a:srgbClr val="000000"/>
                </a:solidFill>
                <a:latin typeface="Arial"/>
                <a:cs typeface="Arial"/>
              </a:rPr>
              <a:t>zona   reaction'   takes   place</a:t>
            </a:r>
          </a:p>
          <a:p>
            <a:pPr>
              <a:lnSpc>
                <a:spcPts val="2700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  <p:sp>
        <p:nvSpPr>
          <p:cNvPr id="1048745" name="TextBox 5"/>
          <p:cNvSpPr txBox="1"/>
          <p:nvPr/>
        </p:nvSpPr>
        <p:spPr>
          <a:xfrm>
            <a:off x="457200" y="41529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00"/>
              </a:lnSpc>
            </a:pPr>
            <a:r>
              <a:rPr sz="2658" lang="en-CA" spc="-10" smtClean="0">
                <a:solidFill>
                  <a:srgbClr val="000000"/>
                </a:solidFill>
                <a:latin typeface="Arial"/>
                <a:cs typeface="Arial"/>
              </a:rPr>
              <a:t>which  prevents  other  sperm</a:t>
            </a:r>
          </a:p>
          <a:p>
            <a:pPr>
              <a:lnSpc>
                <a:spcPts val="2700"/>
              </a:lnSpc>
            </a:pPr>
            <a:endParaRPr sz="2798" lang="en-CA">
              <a:solidFill>
                <a:srgbClr val="000000"/>
              </a:solidFill>
            </a:endParaRPr>
          </a:p>
        </p:txBody>
      </p:sp>
      <p:sp>
        <p:nvSpPr>
          <p:cNvPr id="1048746" name="TextBox 6"/>
          <p:cNvSpPr txBox="1"/>
          <p:nvPr/>
        </p:nvSpPr>
        <p:spPr>
          <a:xfrm>
            <a:off x="457200" y="4508500"/>
            <a:ext cx="86868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575"/>
              </a:lnSpc>
            </a:pPr>
            <a:r>
              <a:rPr sz="2656" lang="en-CA" smtClean="0">
                <a:solidFill>
                  <a:srgbClr val="000000"/>
                </a:solidFill>
                <a:latin typeface="Arial"/>
                <a:cs typeface="Arial"/>
              </a:rPr>
              <a:t>from    entering    the    egg.</a:t>
            </a:r>
          </a:p>
          <a:p>
            <a:pPr>
              <a:lnSpc>
                <a:spcPts val="2575"/>
              </a:lnSpc>
            </a:pPr>
            <a:endParaRPr sz="2795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47" name="TextBox 2"/>
          <p:cNvSpPr txBox="1"/>
          <p:nvPr/>
        </p:nvSpPr>
        <p:spPr>
          <a:xfrm>
            <a:off x="190500" y="1625600"/>
            <a:ext cx="152400" cy="34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256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895"/>
              </a:lnSpc>
            </a:pPr>
            <a:endParaRPr sz="1631" lang="en-CA">
              <a:solidFill>
                <a:srgbClr val="000000"/>
              </a:solidFill>
            </a:endParaRPr>
          </a:p>
        </p:txBody>
      </p:sp>
      <p:sp>
        <p:nvSpPr>
          <p:cNvPr id="1048748" name="TextBox 3"/>
          <p:cNvSpPr txBox="1"/>
          <p:nvPr/>
        </p:nvSpPr>
        <p:spPr>
          <a:xfrm>
            <a:off x="457200" y="1536700"/>
            <a:ext cx="8572500" cy="5080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00"/>
              </a:lnSpc>
            </a:pPr>
            <a:r>
              <a:rPr sz="2232" lang="en-CA" spc="-10" smtClean="0">
                <a:solidFill>
                  <a:srgbClr val="000000"/>
                </a:solidFill>
                <a:latin typeface="Arial"/>
                <a:cs typeface="Arial"/>
              </a:rPr>
              <a:t>8-celled human embryos.</a:t>
            </a:r>
          </a:p>
          <a:p>
            <a:pPr>
              <a:lnSpc>
                <a:spcPts val="2760"/>
              </a:lnSpc>
            </a:pPr>
            <a:endParaRPr sz="2400" lang="en-CA">
              <a:solidFill>
                <a:srgbClr val="000000"/>
              </a:solidFill>
            </a:endParaRPr>
          </a:p>
        </p:txBody>
      </p:sp>
      <p:sp>
        <p:nvSpPr>
          <p:cNvPr id="1048749" name="TextBox 4"/>
          <p:cNvSpPr txBox="1"/>
          <p:nvPr/>
        </p:nvSpPr>
        <p:spPr>
          <a:xfrm>
            <a:off x="190500" y="1892300"/>
            <a:ext cx="5816600" cy="355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1517" lang="en-CA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 Light  microscope  image  of  two8-celled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0" name="TextBox 5"/>
          <p:cNvSpPr txBox="1"/>
          <p:nvPr/>
        </p:nvSpPr>
        <p:spPr>
          <a:xfrm>
            <a:off x="457200" y="2260600"/>
            <a:ext cx="5562600" cy="355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human embryos ready to be implanted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1" name="TextBox 6"/>
          <p:cNvSpPr txBox="1"/>
          <p:nvPr/>
        </p:nvSpPr>
        <p:spPr>
          <a:xfrm>
            <a:off x="457200" y="2628900"/>
            <a:ext cx="1714500" cy="34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into    their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2" name="TextBox 7"/>
          <p:cNvSpPr txBox="1"/>
          <p:nvPr/>
        </p:nvSpPr>
        <p:spPr>
          <a:xfrm>
            <a:off x="2451100" y="2628900"/>
            <a:ext cx="3543300" cy="3429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mother's    womb.    Pre-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3" name="TextBox 8"/>
          <p:cNvSpPr txBox="1"/>
          <p:nvPr/>
        </p:nvSpPr>
        <p:spPr>
          <a:xfrm>
            <a:off x="457200" y="2984500"/>
            <a:ext cx="5562600" cy="355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mtClean="0">
                <a:solidFill>
                  <a:srgbClr val="000000"/>
                </a:solidFill>
                <a:latin typeface="Arial"/>
                <a:cs typeface="Arial"/>
              </a:rPr>
              <a:t>implantation embryos withstand freezing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4" name="TextBox 9"/>
          <p:cNvSpPr txBox="1"/>
          <p:nvPr/>
        </p:nvSpPr>
        <p:spPr>
          <a:xfrm>
            <a:off x="457200" y="3352800"/>
            <a:ext cx="5562600" cy="355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for long periods of time allowing them to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5" name="TextBox 10"/>
          <p:cNvSpPr txBox="1"/>
          <p:nvPr/>
        </p:nvSpPr>
        <p:spPr>
          <a:xfrm>
            <a:off x="457200" y="3721100"/>
            <a:ext cx="5562600" cy="3556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2" lang="en-CA" smtClean="0">
                <a:solidFill>
                  <a:srgbClr val="000000"/>
                </a:solidFill>
                <a:latin typeface="Arial"/>
                <a:cs typeface="Arial"/>
              </a:rPr>
              <a:t>be implanted at intervals coinciding with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6" name="TextBox 11"/>
          <p:cNvSpPr txBox="1"/>
          <p:nvPr/>
        </p:nvSpPr>
        <p:spPr>
          <a:xfrm>
            <a:off x="457200" y="4089400"/>
            <a:ext cx="1143000" cy="45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mtClean="0">
                <a:solidFill>
                  <a:srgbClr val="000000"/>
                </a:solidFill>
                <a:latin typeface="Arial"/>
                <a:cs typeface="Arial"/>
              </a:rPr>
              <a:t>normal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7" name="TextBox 12"/>
          <p:cNvSpPr txBox="1"/>
          <p:nvPr/>
        </p:nvSpPr>
        <p:spPr>
          <a:xfrm>
            <a:off x="2781300" y="4089400"/>
            <a:ext cx="850900" cy="45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mtClean="0">
                <a:solidFill>
                  <a:srgbClr val="000000"/>
                </a:solidFill>
                <a:latin typeface="Arial"/>
                <a:cs typeface="Arial"/>
              </a:rPr>
              <a:t>birth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48758" name="TextBox 13"/>
          <p:cNvSpPr txBox="1"/>
          <p:nvPr/>
        </p:nvSpPr>
        <p:spPr>
          <a:xfrm>
            <a:off x="4813300" y="4089400"/>
            <a:ext cx="1244600" cy="4572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760"/>
              </a:lnSpc>
            </a:pPr>
            <a:r>
              <a:rPr sz="2234" lang="en-CA" smtClean="0">
                <a:solidFill>
                  <a:srgbClr val="000000"/>
                </a:solidFill>
                <a:latin typeface="Arial"/>
                <a:cs typeface="Arial"/>
              </a:rPr>
              <a:t>spacing.</a:t>
            </a:r>
          </a:p>
          <a:p>
            <a:pPr>
              <a:lnSpc>
                <a:spcPts val="2760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1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/>
        </p:spPr>
      </p:pic>
      <p:sp>
        <p:nvSpPr>
          <p:cNvPr id="1048759" name="TextBox 2"/>
          <p:cNvSpPr txBox="1"/>
          <p:nvPr/>
        </p:nvSpPr>
        <p:spPr>
          <a:xfrm>
            <a:off x="3238500" y="203200"/>
            <a:ext cx="5905500" cy="3937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415"/>
              </a:lnSpc>
            </a:pPr>
            <a:r>
              <a:rPr sz="2100" lang="en-CA" smtClean="0">
                <a:solidFill>
                  <a:srgbClr val="000000"/>
                </a:solidFill>
                <a:latin typeface="Arial"/>
                <a:cs typeface="Arial"/>
              </a:rPr>
              <a:t>History of Midwifery</a:t>
            </a:r>
          </a:p>
          <a:p>
            <a:pPr>
              <a:lnSpc>
                <a:spcPts val="2415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60" name="TextBox 3"/>
          <p:cNvSpPr txBox="1"/>
          <p:nvPr/>
        </p:nvSpPr>
        <p:spPr>
          <a:xfrm>
            <a:off x="190500" y="9017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1" name="TextBox 4"/>
          <p:cNvSpPr txBox="1"/>
          <p:nvPr/>
        </p:nvSpPr>
        <p:spPr>
          <a:xfrm>
            <a:off x="190500" y="12065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2" name="TextBox 5"/>
          <p:cNvSpPr txBox="1"/>
          <p:nvPr/>
        </p:nvSpPr>
        <p:spPr>
          <a:xfrm>
            <a:off x="190500" y="17653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101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30" lang="en-CA">
              <a:solidFill>
                <a:srgbClr val="000000"/>
              </a:solidFill>
            </a:endParaRPr>
          </a:p>
        </p:txBody>
      </p:sp>
      <p:sp>
        <p:nvSpPr>
          <p:cNvPr id="1048763" name="TextBox 6"/>
          <p:cNvSpPr txBox="1"/>
          <p:nvPr/>
        </p:nvSpPr>
        <p:spPr>
          <a:xfrm>
            <a:off x="190500" y="23368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4" name="TextBox 7"/>
          <p:cNvSpPr txBox="1"/>
          <p:nvPr/>
        </p:nvSpPr>
        <p:spPr>
          <a:xfrm>
            <a:off x="190500" y="28956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5" name="TextBox 8"/>
          <p:cNvSpPr txBox="1"/>
          <p:nvPr/>
        </p:nvSpPr>
        <p:spPr>
          <a:xfrm>
            <a:off x="190500" y="32004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6" name="TextBox 9"/>
          <p:cNvSpPr txBox="1"/>
          <p:nvPr/>
        </p:nvSpPr>
        <p:spPr>
          <a:xfrm>
            <a:off x="190500" y="37592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7" name="TextBox 10"/>
          <p:cNvSpPr txBox="1"/>
          <p:nvPr/>
        </p:nvSpPr>
        <p:spPr>
          <a:xfrm>
            <a:off x="190500" y="45847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8" name="TextBox 11"/>
          <p:cNvSpPr txBox="1"/>
          <p:nvPr/>
        </p:nvSpPr>
        <p:spPr>
          <a:xfrm>
            <a:off x="190500" y="48895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69" name="TextBox 12"/>
          <p:cNvSpPr txBox="1"/>
          <p:nvPr/>
        </p:nvSpPr>
        <p:spPr>
          <a:xfrm>
            <a:off x="190500" y="57150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70" name="TextBox 13"/>
          <p:cNvSpPr txBox="1"/>
          <p:nvPr/>
        </p:nvSpPr>
        <p:spPr>
          <a:xfrm>
            <a:off x="190500" y="6273800"/>
            <a:ext cx="152400" cy="2921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600"/>
              </a:lnSpc>
            </a:pPr>
            <a:r>
              <a:rPr sz="1099" lang="en-CA" spc="-30" smtClean="0">
                <a:solidFill>
                  <a:srgbClr val="992D99"/>
                </a:solidFill>
                <a:latin typeface="Arial"/>
                <a:cs typeface="Arial"/>
              </a:rPr>
              <a:t></a:t>
            </a:r>
          </a:p>
          <a:p>
            <a:pPr>
              <a:lnSpc>
                <a:spcPts val="1665"/>
              </a:lnSpc>
            </a:pPr>
            <a:endParaRPr sz="1427" lang="en-CA">
              <a:solidFill>
                <a:srgbClr val="000000"/>
              </a:solidFill>
            </a:endParaRPr>
          </a:p>
        </p:txBody>
      </p:sp>
      <p:sp>
        <p:nvSpPr>
          <p:cNvPr id="1048771" name="TextBox 14"/>
          <p:cNvSpPr txBox="1"/>
          <p:nvPr/>
        </p:nvSpPr>
        <p:spPr>
          <a:xfrm>
            <a:off x="457200" y="838200"/>
            <a:ext cx="8572500" cy="1003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2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The history of midwifery is a long and interesting one.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Women of all countries have done noble work as midwives throughout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the countries.</a:t>
            </a:r>
          </a:p>
          <a:p>
            <a:pPr>
              <a:lnSpc>
                <a:spcPts val="2210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72" name="TextBox 15"/>
          <p:cNvSpPr txBox="1"/>
          <p:nvPr/>
        </p:nvSpPr>
        <p:spPr>
          <a:xfrm>
            <a:off x="457200" y="1689100"/>
            <a:ext cx="8572500" cy="444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400"/>
              </a:lnSpc>
            </a:pPr>
            <a:r>
              <a:rPr sz="1997" lang="en-CA" spc="-10" smtClean="0">
                <a:solidFill>
                  <a:srgbClr val="000000"/>
                </a:solidFill>
                <a:latin typeface="Arial"/>
                <a:cs typeface="Arial"/>
              </a:rPr>
              <a:t>Socrates mother was a midwife and he considered it “a most respected</a:t>
            </a:r>
          </a:p>
          <a:p>
            <a:pPr>
              <a:lnSpc>
                <a:spcPts val="2410"/>
              </a:lnSpc>
            </a:pPr>
            <a:endParaRPr sz="2102" lang="en-CA">
              <a:solidFill>
                <a:srgbClr val="000000"/>
              </a:solidFill>
            </a:endParaRPr>
          </a:p>
        </p:txBody>
      </p:sp>
      <p:sp>
        <p:nvSpPr>
          <p:cNvPr id="1048773" name="TextBox 16"/>
          <p:cNvSpPr txBox="1"/>
          <p:nvPr/>
        </p:nvSpPr>
        <p:spPr>
          <a:xfrm>
            <a:off x="457200" y="1993900"/>
            <a:ext cx="8572500" cy="444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19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profession”.</a:t>
            </a:r>
          </a:p>
          <a:p>
            <a:pPr>
              <a:lnSpc>
                <a:spcPts val="1930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74" name="TextBox 17"/>
          <p:cNvSpPr txBox="1"/>
          <p:nvPr/>
        </p:nvSpPr>
        <p:spPr>
          <a:xfrm>
            <a:off x="457200" y="2298700"/>
            <a:ext cx="8572500" cy="698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0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According to Aristotle, a midwife is a most necessary and honorable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office, being a helper of nature.</a:t>
            </a:r>
          </a:p>
          <a:p>
            <a:pPr>
              <a:lnSpc>
                <a:spcPts val="2015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75" name="TextBox 18"/>
          <p:cNvSpPr txBox="1"/>
          <p:nvPr/>
        </p:nvSpPr>
        <p:spPr>
          <a:xfrm>
            <a:off x="457200" y="2819400"/>
            <a:ext cx="8572500" cy="444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400"/>
              </a:lnSpc>
            </a:pPr>
            <a:r>
              <a:rPr sz="1997" lang="en-CA" spc="-10" smtClean="0">
                <a:solidFill>
                  <a:srgbClr val="000000"/>
                </a:solidFill>
                <a:latin typeface="Arial"/>
                <a:cs typeface="Arial"/>
              </a:rPr>
              <a:t>Midwife carries a huge responsibility in helping women during childbirth.</a:t>
            </a:r>
          </a:p>
          <a:p>
            <a:pPr>
              <a:lnSpc>
                <a:spcPts val="2410"/>
              </a:lnSpc>
            </a:pPr>
            <a:endParaRPr sz="2102" lang="en-CA">
              <a:solidFill>
                <a:srgbClr val="000000"/>
              </a:solidFill>
            </a:endParaRPr>
          </a:p>
        </p:txBody>
      </p:sp>
      <p:sp>
        <p:nvSpPr>
          <p:cNvPr id="1048776" name="TextBox 19"/>
          <p:cNvSpPr txBox="1"/>
          <p:nvPr/>
        </p:nvSpPr>
        <p:spPr>
          <a:xfrm>
            <a:off x="457200" y="3149600"/>
            <a:ext cx="8572500" cy="1257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1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Biblical references to midwives have always been to their honor. There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are instances in the Old Testament to show that midwives play vital role.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Until the end of the sixteenth century, midwifery was practiced entirely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by women. Men could be severely punished for attending women in</a:t>
            </a:r>
          </a:p>
          <a:p>
            <a:pPr>
              <a:lnSpc>
                <a:spcPts val="2150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77" name="TextBox 20"/>
          <p:cNvSpPr txBox="1"/>
          <p:nvPr/>
        </p:nvSpPr>
        <p:spPr>
          <a:xfrm>
            <a:off x="457200" y="4241800"/>
            <a:ext cx="8572500" cy="444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000"/>
              </a:lnSpc>
            </a:pPr>
            <a:r>
              <a:rPr sz="1997" lang="en-CA" smtClean="0">
                <a:solidFill>
                  <a:srgbClr val="000000"/>
                </a:solidFill>
                <a:latin typeface="Arial"/>
                <a:cs typeface="Arial"/>
              </a:rPr>
              <a:t>childbirth.</a:t>
            </a:r>
          </a:p>
          <a:p>
            <a:pPr>
              <a:lnSpc>
                <a:spcPts val="1990"/>
              </a:lnSpc>
            </a:pPr>
            <a:endParaRPr sz="2102" lang="en-CA">
              <a:solidFill>
                <a:srgbClr val="000000"/>
              </a:solidFill>
            </a:endParaRPr>
          </a:p>
        </p:txBody>
      </p:sp>
      <p:sp>
        <p:nvSpPr>
          <p:cNvPr id="1048778" name="TextBox 21"/>
          <p:cNvSpPr txBox="1"/>
          <p:nvPr/>
        </p:nvSpPr>
        <p:spPr>
          <a:xfrm>
            <a:off x="457200" y="4521200"/>
            <a:ext cx="8572500" cy="10033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2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In the seventeenth century male midwives began to take up midwifery.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By the middle of the eighteenth century the number of male midwives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had increased, though there was great opposition and competition from</a:t>
            </a:r>
          </a:p>
          <a:p>
            <a:pPr>
              <a:lnSpc>
                <a:spcPts val="2210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79" name="TextBox 22"/>
          <p:cNvSpPr txBox="1"/>
          <p:nvPr/>
        </p:nvSpPr>
        <p:spPr>
          <a:xfrm>
            <a:off x="457200" y="5372100"/>
            <a:ext cx="8572500" cy="444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000"/>
              </a:lnSpc>
            </a:pPr>
            <a:r>
              <a:rPr sz="1997" lang="en-CA" spc="-10" smtClean="0">
                <a:solidFill>
                  <a:srgbClr val="000000"/>
                </a:solidFill>
                <a:latin typeface="Arial"/>
                <a:cs typeface="Arial"/>
              </a:rPr>
              <a:t>the midwives and from the general public.</a:t>
            </a:r>
          </a:p>
          <a:p>
            <a:pPr>
              <a:lnSpc>
                <a:spcPts val="1970"/>
              </a:lnSpc>
            </a:pPr>
            <a:endParaRPr sz="2102" lang="en-CA">
              <a:solidFill>
                <a:srgbClr val="000000"/>
              </a:solidFill>
            </a:endParaRPr>
          </a:p>
        </p:txBody>
      </p:sp>
      <p:sp>
        <p:nvSpPr>
          <p:cNvPr id="1048780" name="TextBox 23"/>
          <p:cNvSpPr txBox="1"/>
          <p:nvPr/>
        </p:nvSpPr>
        <p:spPr>
          <a:xfrm>
            <a:off x="457200" y="5676900"/>
            <a:ext cx="8572500" cy="698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0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In English the word midwife means “With woman” (the person with the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woman who is in labor).</a:t>
            </a:r>
          </a:p>
          <a:p>
            <a:pPr>
              <a:lnSpc>
                <a:spcPts val="2015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  <p:sp>
        <p:nvSpPr>
          <p:cNvPr id="1048781" name="TextBox 24"/>
          <p:cNvSpPr txBox="1"/>
          <p:nvPr/>
        </p:nvSpPr>
        <p:spPr>
          <a:xfrm>
            <a:off x="457200" y="6235700"/>
            <a:ext cx="8572500" cy="698500"/>
          </a:xfrm>
          <a:prstGeom prst="rect"/>
          <a:noFill/>
        </p:spPr>
        <p:txBody>
          <a:bodyPr bIns="0" lIns="0" rIns="0" rtlCol="0" tIns="0" vert="horz" wrap="none">
            <a:spAutoFit/>
          </a:bodyPr>
          <a:p>
            <a:pPr>
              <a:lnSpc>
                <a:spcPts val="2000"/>
              </a:lnSpc>
            </a:pP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Midwives hold an important key to positive care at the time of childbirth</a:t>
            </a:r>
            <a:br>
              <a:rPr sz="2100" lang="en-CA" smtClean="0">
                <a:solidFill>
                  <a:srgbClr val="000000"/>
                </a:solidFill>
                <a:latin typeface="Times New Roman"/>
              </a:rPr>
            </a:br>
            <a:r>
              <a:rPr sz="1995" lang="en-CA" spc="-10" smtClean="0">
                <a:solidFill>
                  <a:srgbClr val="000000"/>
                </a:solidFill>
                <a:latin typeface="Arial"/>
                <a:cs typeface="Arial"/>
              </a:rPr>
              <a:t>that will contribute to a good</a:t>
            </a:r>
          </a:p>
          <a:p>
            <a:pPr>
              <a:lnSpc>
                <a:spcPts val="2015"/>
              </a:lnSpc>
            </a:pPr>
            <a:endParaRPr sz="2100" lang="en-CA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Investintech.com Inc.</Company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A2E_Engine</dc:creator>
  <cp:lastModifiedBy>A2E_Engine</cp:lastModifiedBy>
  <dcterms:created xsi:type="dcterms:W3CDTF">2019-12-30T00:13:23Z</dcterms:created>
  <dcterms:modified xsi:type="dcterms:W3CDTF">2019-12-30T16:36:05Z</dcterms:modified>
</cp:coreProperties>
</file>