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u="sng" dirty="0" smtClean="0"/>
              <a:t>Growth &amp; Development</a:t>
            </a:r>
            <a:endParaRPr lang="en-US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Sensory Development</a:t>
            </a:r>
          </a:p>
          <a:p>
            <a:pPr lvl="1"/>
            <a:r>
              <a:rPr lang="en-US" dirty="0" smtClean="0"/>
              <a:t>Taste, smell, touch and hearing</a:t>
            </a:r>
          </a:p>
          <a:p>
            <a:r>
              <a:rPr lang="en-US" dirty="0" smtClean="0"/>
              <a:t>Emotional Development</a:t>
            </a:r>
          </a:p>
          <a:p>
            <a:pPr lvl="1"/>
            <a:r>
              <a:rPr lang="en-US" dirty="0" smtClean="0"/>
              <a:t>Its continuous Process</a:t>
            </a:r>
          </a:p>
          <a:p>
            <a:pPr lvl="1"/>
            <a:r>
              <a:rPr lang="en-US" dirty="0" smtClean="0"/>
              <a:t>It is </a:t>
            </a:r>
            <a:r>
              <a:rPr lang="en-US" dirty="0" err="1" smtClean="0"/>
              <a:t>sumtotal</a:t>
            </a:r>
            <a:r>
              <a:rPr lang="en-US" dirty="0" smtClean="0"/>
              <a:t> of physiologic, </a:t>
            </a:r>
            <a:r>
              <a:rPr lang="en-US" dirty="0" err="1" smtClean="0"/>
              <a:t>psychologic</a:t>
            </a:r>
            <a:r>
              <a:rPr lang="en-US" dirty="0" smtClean="0"/>
              <a:t>, sociologic qualities.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b="1" u="sng" dirty="0" smtClean="0"/>
              <a:t>Psychosexual Development</a:t>
            </a:r>
          </a:p>
          <a:p>
            <a:r>
              <a:rPr lang="en-US" dirty="0" smtClean="0"/>
              <a:t>According to Sigmund Freud the development of sexuality proceeds in different stages</a:t>
            </a:r>
          </a:p>
          <a:p>
            <a:pPr lvl="1"/>
            <a:r>
              <a:rPr lang="en-US" dirty="0" smtClean="0"/>
              <a:t>Oral stage</a:t>
            </a:r>
          </a:p>
          <a:p>
            <a:pPr lvl="1"/>
            <a:r>
              <a:rPr lang="en-US" dirty="0" smtClean="0"/>
              <a:t>Anal stage</a:t>
            </a:r>
          </a:p>
          <a:p>
            <a:pPr lvl="1"/>
            <a:r>
              <a:rPr lang="en-US" dirty="0" smtClean="0"/>
              <a:t>Phallic stage</a:t>
            </a:r>
          </a:p>
          <a:p>
            <a:pPr lvl="1"/>
            <a:r>
              <a:rPr lang="en-US" dirty="0" smtClean="0"/>
              <a:t>Latency stage</a:t>
            </a:r>
          </a:p>
          <a:p>
            <a:pPr lvl="1"/>
            <a:r>
              <a:rPr lang="en-US" dirty="0" smtClean="0"/>
              <a:t>Puberty stage</a:t>
            </a:r>
          </a:p>
          <a:p>
            <a:pPr lvl="1"/>
            <a:r>
              <a:rPr lang="en-US" dirty="0" err="1" smtClean="0"/>
              <a:t>Genitality</a:t>
            </a:r>
            <a:r>
              <a:rPr lang="en-US" dirty="0" smtClean="0"/>
              <a:t> stage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Oral stage</a:t>
            </a:r>
          </a:p>
          <a:p>
            <a:pPr lvl="1"/>
            <a:r>
              <a:rPr lang="en-US" dirty="0" smtClean="0"/>
              <a:t>The period of infancy</a:t>
            </a:r>
          </a:p>
          <a:p>
            <a:pPr lvl="1"/>
            <a:r>
              <a:rPr lang="en-US" dirty="0" smtClean="0"/>
              <a:t>The greatest sensual satisfaction is obtained through stimulation of oral region or sensory area of mouth  as in breastfeeding. And sucking.</a:t>
            </a:r>
          </a:p>
          <a:p>
            <a:r>
              <a:rPr lang="en-US" dirty="0" smtClean="0"/>
              <a:t>Anal stage</a:t>
            </a:r>
          </a:p>
          <a:p>
            <a:pPr lvl="1"/>
            <a:r>
              <a:rPr lang="en-US" dirty="0" smtClean="0"/>
              <a:t>Includes the toddler period (2-3 year)</a:t>
            </a:r>
          </a:p>
          <a:p>
            <a:pPr lvl="1"/>
            <a:r>
              <a:rPr lang="en-US" dirty="0" smtClean="0"/>
              <a:t>Gratification is obtained from the anal and urethral areas through holding or  expelling feces or urine.</a:t>
            </a:r>
          </a:p>
          <a:p>
            <a:r>
              <a:rPr lang="en-US" dirty="0" smtClean="0"/>
              <a:t>Phallic stage</a:t>
            </a:r>
          </a:p>
          <a:p>
            <a:pPr lvl="1"/>
            <a:r>
              <a:rPr lang="en-US" dirty="0" smtClean="0"/>
              <a:t>Includes the preschool period (4-5 year)</a:t>
            </a:r>
          </a:p>
          <a:p>
            <a:pPr lvl="1"/>
            <a:r>
              <a:rPr lang="en-US" dirty="0" smtClean="0"/>
              <a:t>the child love &amp; feels attraction to the parents of opposite sex and the parents of same sex is considered as rival.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62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en-US" dirty="0" smtClean="0"/>
              <a:t>Latency stage</a:t>
            </a:r>
          </a:p>
          <a:p>
            <a:pPr lvl="1"/>
            <a:r>
              <a:rPr lang="en-US" dirty="0" smtClean="0"/>
              <a:t>School Age (6-12 year)</a:t>
            </a:r>
          </a:p>
          <a:p>
            <a:pPr lvl="1"/>
            <a:r>
              <a:rPr lang="en-US" dirty="0" smtClean="0"/>
              <a:t>Child Develops close relationship with others of </a:t>
            </a:r>
            <a:r>
              <a:rPr lang="en-US" dirty="0" err="1" smtClean="0"/>
              <a:t>seme</a:t>
            </a:r>
            <a:r>
              <a:rPr lang="en-US" dirty="0" smtClean="0"/>
              <a:t> sex and same age.</a:t>
            </a:r>
          </a:p>
          <a:p>
            <a:pPr lvl="1"/>
            <a:r>
              <a:rPr lang="en-US" dirty="0" smtClean="0"/>
              <a:t>This is period of gang formation, gang </a:t>
            </a:r>
            <a:r>
              <a:rPr lang="en-US" dirty="0" err="1" smtClean="0"/>
              <a:t>loyalities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Pubescent Stage</a:t>
            </a:r>
          </a:p>
          <a:p>
            <a:pPr lvl="1"/>
            <a:r>
              <a:rPr lang="en-US" dirty="0" smtClean="0"/>
              <a:t>Secondary sexual </a:t>
            </a:r>
            <a:r>
              <a:rPr lang="en-US" smtClean="0"/>
              <a:t>characteristics appear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Systemic Changes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Respiratory Changes</a:t>
            </a:r>
          </a:p>
          <a:p>
            <a:pPr lvl="1"/>
            <a:r>
              <a:rPr lang="en-US" dirty="0" smtClean="0"/>
              <a:t>Neonate is about 36-40 B/min(Diaphragmatic and sound is bronchovesicular)(in infancy its mainly thoracic and vesicular sound)</a:t>
            </a:r>
          </a:p>
          <a:p>
            <a:pPr lvl="1"/>
            <a:r>
              <a:rPr lang="en-US" dirty="0" smtClean="0"/>
              <a:t>16-20 B/Min at 15 year</a:t>
            </a:r>
          </a:p>
          <a:p>
            <a:r>
              <a:rPr lang="en-US" dirty="0" smtClean="0"/>
              <a:t>Cardiovascular Changes</a:t>
            </a:r>
          </a:p>
          <a:p>
            <a:pPr lvl="1"/>
            <a:r>
              <a:rPr lang="en-US" dirty="0" smtClean="0"/>
              <a:t>Pulse rate </a:t>
            </a:r>
          </a:p>
          <a:p>
            <a:pPr lvl="2"/>
            <a:r>
              <a:rPr lang="en-US" dirty="0" smtClean="0"/>
              <a:t>120-160 in newborn</a:t>
            </a:r>
          </a:p>
          <a:p>
            <a:pPr lvl="2"/>
            <a:r>
              <a:rPr lang="en-US" dirty="0" smtClean="0"/>
              <a:t>100-160  at one year</a:t>
            </a:r>
          </a:p>
          <a:p>
            <a:pPr lvl="2"/>
            <a:r>
              <a:rPr lang="en-US" dirty="0" smtClean="0"/>
              <a:t>80-120 at 3 year</a:t>
            </a:r>
          </a:p>
          <a:p>
            <a:pPr lvl="2"/>
            <a:r>
              <a:rPr lang="en-US" dirty="0" smtClean="0"/>
              <a:t>70-100 at 8 year</a:t>
            </a:r>
          </a:p>
          <a:p>
            <a:pPr lvl="2"/>
            <a:r>
              <a:rPr lang="en-US" dirty="0" smtClean="0"/>
              <a:t>70-90 at 15 year</a:t>
            </a:r>
          </a:p>
          <a:p>
            <a:pPr lvl="2"/>
            <a:r>
              <a:rPr lang="en-US" dirty="0" smtClean="0"/>
              <a:t>70-80 at 18 years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lvl="1"/>
            <a:r>
              <a:rPr lang="en-US" dirty="0" smtClean="0"/>
              <a:t>Blood pressure</a:t>
            </a:r>
          </a:p>
          <a:p>
            <a:pPr lvl="2"/>
            <a:r>
              <a:rPr lang="en-US" dirty="0" smtClean="0"/>
              <a:t>80/46 neonate</a:t>
            </a:r>
          </a:p>
          <a:p>
            <a:pPr lvl="2"/>
            <a:r>
              <a:rPr lang="en-US" dirty="0" smtClean="0"/>
              <a:t>96/66 at 1 year</a:t>
            </a:r>
          </a:p>
          <a:p>
            <a:pPr lvl="2"/>
            <a:r>
              <a:rPr lang="en-US" dirty="0" smtClean="0"/>
              <a:t>99/65 at 4 year</a:t>
            </a:r>
          </a:p>
          <a:p>
            <a:pPr lvl="2"/>
            <a:r>
              <a:rPr lang="en-US" dirty="0" smtClean="0"/>
              <a:t>102/56 at 8 year</a:t>
            </a:r>
          </a:p>
          <a:p>
            <a:pPr lvl="2"/>
            <a:r>
              <a:rPr lang="en-US" dirty="0" smtClean="0"/>
              <a:t>113/59 at 12 year</a:t>
            </a:r>
          </a:p>
          <a:p>
            <a:pPr lvl="2"/>
            <a:r>
              <a:rPr lang="en-US" dirty="0" smtClean="0"/>
              <a:t>118/60 at 14 year</a:t>
            </a:r>
          </a:p>
          <a:p>
            <a:r>
              <a:rPr lang="en-US" dirty="0" smtClean="0"/>
              <a:t>Brain Growth</a:t>
            </a:r>
          </a:p>
          <a:p>
            <a:pPr lvl="1"/>
            <a:r>
              <a:rPr lang="en-US" dirty="0" smtClean="0"/>
              <a:t>2/3 in first year</a:t>
            </a:r>
          </a:p>
          <a:p>
            <a:pPr lvl="1"/>
            <a:r>
              <a:rPr lang="en-US" dirty="0" smtClean="0"/>
              <a:t>4/5 in second year</a:t>
            </a:r>
          </a:p>
          <a:p>
            <a:pPr lvl="1"/>
            <a:r>
              <a:rPr lang="en-US" dirty="0" smtClean="0"/>
              <a:t>Fully develop within 5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Gastrointestinal System</a:t>
            </a:r>
          </a:p>
          <a:p>
            <a:pPr lvl="1"/>
            <a:r>
              <a:rPr lang="en-US" dirty="0" smtClean="0"/>
              <a:t>Liver in neonate is 4% of body wt &amp; increase gradually to 10 times in puberty from 120-160gms to 1500—2300 </a:t>
            </a:r>
            <a:r>
              <a:rPr lang="en-US" dirty="0" err="1" smtClean="0"/>
              <a:t>gms</a:t>
            </a:r>
            <a:endParaRPr lang="en-US" dirty="0" smtClean="0"/>
          </a:p>
          <a:p>
            <a:r>
              <a:rPr lang="en-US" dirty="0" smtClean="0"/>
              <a:t>Urinary system</a:t>
            </a:r>
          </a:p>
          <a:p>
            <a:pPr lvl="1"/>
            <a:r>
              <a:rPr lang="en-US" dirty="0" smtClean="0"/>
              <a:t>Amount increases from 250ml/day in neonates to 1200ml/day in 14 year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creatinine</a:t>
            </a:r>
            <a:r>
              <a:rPr lang="en-US" dirty="0" smtClean="0"/>
              <a:t> is low in infants about 10-20 mg/kg/day gradually changed to 5-40 mg/kg/day.</a:t>
            </a:r>
          </a:p>
          <a:p>
            <a:r>
              <a:rPr lang="en-US" dirty="0" smtClean="0"/>
              <a:t>Immunity</a:t>
            </a:r>
          </a:p>
          <a:p>
            <a:r>
              <a:rPr lang="en-US" dirty="0" smtClean="0"/>
              <a:t>Hormonal Changes</a:t>
            </a:r>
          </a:p>
          <a:p>
            <a:r>
              <a:rPr lang="en-US" dirty="0" smtClean="0"/>
              <a:t>Sexual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Changes in 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410200"/>
          </a:xfrm>
        </p:spPr>
        <p:txBody>
          <a:bodyPr/>
          <a:lstStyle/>
          <a:p>
            <a:r>
              <a:rPr lang="en-US" dirty="0" smtClean="0"/>
              <a:t>In Girls</a:t>
            </a:r>
          </a:p>
          <a:p>
            <a:pPr lvl="1"/>
            <a:r>
              <a:rPr lang="en-US" dirty="0" smtClean="0"/>
              <a:t>Accelerate growth in Ht &amp; Wt</a:t>
            </a:r>
          </a:p>
          <a:p>
            <a:pPr lvl="1"/>
            <a:r>
              <a:rPr lang="en-US" dirty="0" smtClean="0"/>
              <a:t>Breast Changes like pigmentation of areola &amp; enlargement of breast tissue &amp; Nipple</a:t>
            </a:r>
          </a:p>
          <a:p>
            <a:pPr lvl="1"/>
            <a:r>
              <a:rPr lang="en-US" dirty="0" smtClean="0"/>
              <a:t>Increase in Pelvic girth</a:t>
            </a:r>
          </a:p>
          <a:p>
            <a:pPr lvl="1"/>
            <a:r>
              <a:rPr lang="en-US" dirty="0" smtClean="0"/>
              <a:t>Appearance of pubic hair and changes in vaginal secretion</a:t>
            </a:r>
          </a:p>
          <a:p>
            <a:pPr lvl="1"/>
            <a:r>
              <a:rPr lang="en-US" dirty="0" smtClean="0"/>
              <a:t>Activation of </a:t>
            </a:r>
            <a:r>
              <a:rPr lang="en-US" dirty="0" err="1" smtClean="0"/>
              <a:t>Axillary</a:t>
            </a:r>
            <a:r>
              <a:rPr lang="en-US" dirty="0" smtClean="0"/>
              <a:t> sweat glands and appearance of Hair</a:t>
            </a:r>
          </a:p>
          <a:p>
            <a:pPr lvl="1"/>
            <a:r>
              <a:rPr lang="en-US" dirty="0" smtClean="0"/>
              <a:t>Menarche.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 smtClean="0"/>
              <a:t>In boys</a:t>
            </a:r>
          </a:p>
          <a:p>
            <a:pPr lvl="1"/>
            <a:r>
              <a:rPr lang="en-US" dirty="0" smtClean="0"/>
              <a:t>Accelerate growth in Ht &amp; Wt</a:t>
            </a:r>
          </a:p>
          <a:p>
            <a:pPr lvl="1"/>
            <a:r>
              <a:rPr lang="en-US" dirty="0" smtClean="0"/>
              <a:t>Increase in the size of external Genitalia.</a:t>
            </a:r>
          </a:p>
          <a:p>
            <a:pPr lvl="1"/>
            <a:r>
              <a:rPr lang="en-US" dirty="0" smtClean="0"/>
              <a:t>Appearance of pubic hair followed by hair in </a:t>
            </a:r>
            <a:r>
              <a:rPr lang="en-US" dirty="0" err="1" smtClean="0"/>
              <a:t>axilla</a:t>
            </a:r>
            <a:r>
              <a:rPr lang="en-US" dirty="0" smtClean="0"/>
              <a:t>, upper lip, beard, B/W </a:t>
            </a:r>
            <a:r>
              <a:rPr lang="en-US" dirty="0" err="1" smtClean="0"/>
              <a:t>symphysis</a:t>
            </a:r>
            <a:r>
              <a:rPr lang="en-US" dirty="0" smtClean="0"/>
              <a:t> pubis and umbilicus.</a:t>
            </a:r>
          </a:p>
          <a:p>
            <a:pPr lvl="1"/>
            <a:r>
              <a:rPr lang="en-US" dirty="0" smtClean="0"/>
              <a:t>Changes in voice as cracking then deepening.</a:t>
            </a:r>
          </a:p>
          <a:p>
            <a:pPr lvl="1"/>
            <a:r>
              <a:rPr lang="en-US" dirty="0" smtClean="0"/>
              <a:t>Nocturnal discharge of semen during sleep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r>
              <a:rPr lang="en-US" dirty="0" smtClean="0"/>
              <a:t>Motor Development</a:t>
            </a:r>
          </a:p>
          <a:p>
            <a:pPr lvl="1"/>
            <a:r>
              <a:rPr lang="en-US" dirty="0" smtClean="0"/>
              <a:t>Gross Motor </a:t>
            </a:r>
          </a:p>
          <a:p>
            <a:pPr lvl="2"/>
            <a:r>
              <a:rPr lang="en-US" dirty="0" smtClean="0"/>
              <a:t>Control of body by increasing mobility.</a:t>
            </a:r>
          </a:p>
          <a:p>
            <a:pPr lvl="2"/>
            <a:r>
              <a:rPr lang="en-US" dirty="0" smtClean="0"/>
              <a:t>Its assessed by supine position, prone position, turning, reaching the objects.</a:t>
            </a:r>
          </a:p>
          <a:p>
            <a:pPr lvl="2"/>
            <a:r>
              <a:rPr lang="en-US" dirty="0" smtClean="0"/>
              <a:t>Milestones- holding, sitting, standing, walking, running, climbing, riding tricycle</a:t>
            </a:r>
          </a:p>
          <a:p>
            <a:pPr lvl="1"/>
            <a:r>
              <a:rPr lang="en-US" dirty="0" smtClean="0"/>
              <a:t>Fine motor Development</a:t>
            </a:r>
          </a:p>
          <a:p>
            <a:pPr lvl="2"/>
            <a:r>
              <a:rPr lang="en-US" dirty="0" smtClean="0"/>
              <a:t>Sensorimotor adjustment include eye coordination, hand eye coordination, hand skill as finger-thumb apposition, grasping, dressing etc.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PUBERTY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/>
              <a:t>The sequence of events by which the individual is transformed into a young adult by a series of biological changes.</a:t>
            </a:r>
          </a:p>
          <a:p>
            <a:pPr algn="r"/>
            <a:r>
              <a:rPr lang="en-US" sz="3200" smtClean="0"/>
              <a:t>UNICEF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Language Development</a:t>
            </a:r>
          </a:p>
          <a:p>
            <a:pPr lvl="1"/>
            <a:r>
              <a:rPr lang="en-US" dirty="0" smtClean="0"/>
              <a:t>It depends upon hearing, level of understanding, power of imitation and </a:t>
            </a:r>
            <a:r>
              <a:rPr lang="en-US" dirty="0" err="1" smtClean="0"/>
              <a:t>encoragement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Personal &amp; Social Development</a:t>
            </a:r>
          </a:p>
          <a:p>
            <a:pPr lvl="1"/>
            <a:r>
              <a:rPr lang="en-US" dirty="0" smtClean="0"/>
              <a:t>It includes personal reactions to his own social &amp; cultural situations with </a:t>
            </a:r>
            <a:r>
              <a:rPr lang="en-US" dirty="0" err="1" smtClean="0"/>
              <a:t>neuromotor</a:t>
            </a:r>
            <a:r>
              <a:rPr lang="en-US" dirty="0" smtClean="0"/>
              <a:t> maturity &amp; environmental stimulation.</a:t>
            </a:r>
          </a:p>
          <a:p>
            <a:pPr lvl="1"/>
            <a:r>
              <a:rPr lang="en-US" dirty="0" smtClean="0"/>
              <a:t>Social Skills- Smile, recognition of mother, use of toys, play and mimicry.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1457</TotalTime>
  <Words>574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Growth &amp; Development</vt:lpstr>
      <vt:lpstr>Systemic Changes </vt:lpstr>
      <vt:lpstr>Slide 3</vt:lpstr>
      <vt:lpstr>Slide 4</vt:lpstr>
      <vt:lpstr>Changes in Puberty</vt:lpstr>
      <vt:lpstr>Slide 6</vt:lpstr>
      <vt:lpstr>Development</vt:lpstr>
      <vt:lpstr>PUBERTY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OppO</dc:creator>
  <cp:lastModifiedBy>nurshing</cp:lastModifiedBy>
  <cp:revision>14</cp:revision>
  <dcterms:created xsi:type="dcterms:W3CDTF">2006-08-16T00:00:00Z</dcterms:created>
  <dcterms:modified xsi:type="dcterms:W3CDTF">2020-10-08T08:44:10Z</dcterms:modified>
</cp:coreProperties>
</file>