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2" r:id="rId9"/>
    <p:sldId id="264" r:id="rId10"/>
    <p:sldId id="288" r:id="rId11"/>
    <p:sldId id="265" r:id="rId12"/>
    <p:sldId id="266" r:id="rId13"/>
    <p:sldId id="267" r:id="rId14"/>
    <p:sldId id="268" r:id="rId15"/>
    <p:sldId id="269" r:id="rId16"/>
    <p:sldId id="270" r:id="rId17"/>
    <p:sldId id="289"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4662"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2146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10/8/2020</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10/8/2020</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Lymphatic system </a:t>
            </a:r>
            <a:endParaRPr lang="en-IN" dirty="0"/>
          </a:p>
        </p:txBody>
      </p:sp>
      <p:sp>
        <p:nvSpPr>
          <p:cNvPr id="3" name="Subtitle 2"/>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xmlns="" val="3922057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1026" name="Picture 2" descr="C:\Users\VISHAL\Downloads\image037.gif"/>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81001" y="0"/>
            <a:ext cx="78486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54757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09600" y="457200"/>
            <a:ext cx="7620000" cy="6096000"/>
          </a:xfrm>
          <a:prstGeom prst="rect">
            <a:avLst/>
          </a:prstGeom>
        </p:spPr>
        <p:txBody>
          <a:bodyPr vert="horz" lIns="91440" tIns="45720" rIns="91440" bIns="45720" rtlCol="0">
            <a:normAutofit/>
          </a:bodyPr>
          <a:lstStyle/>
          <a:p>
            <a:pPr marL="342900" marR="0" lvl="0" indent="-22860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IN" sz="2800" b="1" i="0" u="none" strike="noStrike" kern="1200" cap="none" spc="0" normalizeH="0" baseline="0" noProof="0" dirty="0" smtClean="0">
                <a:ln>
                  <a:noFill/>
                </a:ln>
                <a:solidFill>
                  <a:srgbClr val="FFFF00"/>
                </a:solidFill>
                <a:effectLst/>
                <a:uLnTx/>
                <a:uFillTx/>
                <a:latin typeface="+mj-lt"/>
                <a:ea typeface="+mn-ea"/>
                <a:cs typeface="+mn-cs"/>
              </a:rPr>
              <a:t>1. thoracic duct:</a:t>
            </a:r>
          </a:p>
          <a:p>
            <a:pPr marL="342900" marR="0" lvl="0" indent="-22860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IN" sz="2400" b="0" i="0" u="none" strike="noStrike" kern="1200" cap="none" spc="0" normalizeH="0" baseline="0" noProof="0" dirty="0" smtClean="0">
                <a:ln>
                  <a:noFill/>
                </a:ln>
                <a:solidFill>
                  <a:schemeClr val="tx1"/>
                </a:solidFill>
                <a:effectLst/>
                <a:uLnTx/>
                <a:uFillTx/>
                <a:latin typeface="+mj-lt"/>
                <a:ea typeface="+mn-ea"/>
                <a:cs typeface="+mn-cs"/>
              </a:rPr>
              <a:t>This duct begins at the cisterna chyli , which is dilated lymph vessel situated in front of the bodies of the two lumber vertebra.</a:t>
            </a:r>
          </a:p>
          <a:p>
            <a:pPr marL="342900" marR="0" lvl="0" indent="-22860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IN" sz="2400" b="0" i="0" u="none" strike="noStrike" kern="1200" cap="none" spc="0" normalizeH="0" baseline="0" noProof="0" dirty="0" smtClean="0">
                <a:ln>
                  <a:noFill/>
                </a:ln>
                <a:solidFill>
                  <a:schemeClr val="tx1"/>
                </a:solidFill>
                <a:effectLst/>
                <a:uLnTx/>
                <a:uFillTx/>
                <a:latin typeface="+mj-lt"/>
                <a:ea typeface="+mn-ea"/>
                <a:cs typeface="+mn-cs"/>
              </a:rPr>
              <a:t>Length: 40 cm long</a:t>
            </a:r>
          </a:p>
          <a:p>
            <a:pPr marL="342900" marR="0" lvl="0" indent="-22860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IN" sz="2400" b="0" i="0" u="none" strike="noStrike" kern="1200" cap="none" spc="0" normalizeH="0" baseline="0" noProof="0" dirty="0" smtClean="0">
                <a:ln>
                  <a:noFill/>
                </a:ln>
                <a:solidFill>
                  <a:schemeClr val="tx1"/>
                </a:solidFill>
                <a:effectLst/>
                <a:uLnTx/>
                <a:uFillTx/>
                <a:latin typeface="+mj-lt"/>
                <a:ea typeface="+mn-ea"/>
                <a:cs typeface="+mn-cs"/>
              </a:rPr>
              <a:t>And opens into left </a:t>
            </a:r>
            <a:r>
              <a:rPr kumimoji="0" lang="en-IN" sz="2400" b="0" i="0" u="none" strike="noStrike" kern="1200" cap="none" spc="0" normalizeH="0" baseline="0" noProof="0" dirty="0" err="1" smtClean="0">
                <a:ln>
                  <a:noFill/>
                </a:ln>
                <a:solidFill>
                  <a:schemeClr val="tx1"/>
                </a:solidFill>
                <a:effectLst/>
                <a:uLnTx/>
                <a:uFillTx/>
                <a:latin typeface="+mj-lt"/>
                <a:ea typeface="+mn-ea"/>
                <a:cs typeface="+mn-cs"/>
              </a:rPr>
              <a:t>subclavian</a:t>
            </a:r>
            <a:r>
              <a:rPr kumimoji="0" lang="en-IN" sz="2400" b="0" i="0" u="none" strike="noStrike" kern="1200" cap="none" spc="0" normalizeH="0" noProof="0" dirty="0" smtClean="0">
                <a:ln>
                  <a:noFill/>
                </a:ln>
                <a:solidFill>
                  <a:schemeClr val="tx1"/>
                </a:solidFill>
                <a:effectLst/>
                <a:uLnTx/>
                <a:uFillTx/>
                <a:latin typeface="+mj-lt"/>
                <a:ea typeface="+mn-ea"/>
                <a:cs typeface="+mn-cs"/>
              </a:rPr>
              <a:t> </a:t>
            </a:r>
            <a:r>
              <a:rPr kumimoji="0" lang="en-IN" sz="2400" b="0" i="0" u="none" strike="noStrike" kern="1200" cap="none" spc="0" normalizeH="0" baseline="0" noProof="0" dirty="0" smtClean="0">
                <a:ln>
                  <a:noFill/>
                </a:ln>
                <a:solidFill>
                  <a:schemeClr val="tx1"/>
                </a:solidFill>
                <a:effectLst/>
                <a:uLnTx/>
                <a:uFillTx/>
                <a:latin typeface="+mj-lt"/>
                <a:ea typeface="+mn-ea"/>
                <a:cs typeface="+mn-cs"/>
              </a:rPr>
              <a:t>vein.</a:t>
            </a:r>
          </a:p>
          <a:p>
            <a:pPr marL="342900" marR="0" lvl="0" indent="-228600" algn="l" defTabSz="914400" rtl="0" eaLnBrk="1" fontAlgn="auto" latinLnBrk="0" hangingPunct="1">
              <a:lnSpc>
                <a:spcPct val="100000"/>
              </a:lnSpc>
              <a:spcBef>
                <a:spcPct val="20000"/>
              </a:spcBef>
              <a:spcAft>
                <a:spcPts val="0"/>
              </a:spcAft>
              <a:buClr>
                <a:schemeClr val="accent1"/>
              </a:buClr>
              <a:buSzTx/>
              <a:tabLst/>
              <a:defRPr/>
            </a:pPr>
            <a:r>
              <a:rPr kumimoji="0" lang="en-IN" sz="2400" b="0" i="0" u="none" strike="noStrike" kern="1200" cap="none" spc="0" normalizeH="0" baseline="0" noProof="0" dirty="0" smtClean="0">
                <a:ln>
                  <a:noFill/>
                </a:ln>
                <a:solidFill>
                  <a:schemeClr val="tx1"/>
                </a:solidFill>
                <a:effectLst/>
                <a:uLnTx/>
                <a:uFillTx/>
                <a:latin typeface="+mj-lt"/>
                <a:ea typeface="+mn-ea"/>
                <a:cs typeface="+mn-cs"/>
              </a:rPr>
              <a:t>It drains from :</a:t>
            </a:r>
          </a:p>
          <a:p>
            <a:pPr marL="342900" marR="0" lvl="0" indent="-22860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IN" sz="2400" b="0" i="0" u="none" strike="noStrike" kern="1200" cap="none" spc="0" normalizeH="0" baseline="0" noProof="0" dirty="0" smtClean="0">
                <a:ln>
                  <a:noFill/>
                </a:ln>
                <a:solidFill>
                  <a:schemeClr val="tx1"/>
                </a:solidFill>
                <a:effectLst/>
                <a:uLnTx/>
                <a:uFillTx/>
                <a:latin typeface="+mj-lt"/>
                <a:ea typeface="+mn-ea"/>
                <a:cs typeface="+mn-cs"/>
              </a:rPr>
              <a:t>Both legs</a:t>
            </a:r>
          </a:p>
          <a:p>
            <a:pPr marL="342900" marR="0" lvl="0" indent="-22860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IN" sz="2400" b="0" i="0" u="none" strike="noStrike" kern="1200" cap="none" spc="0" normalizeH="0" baseline="0" noProof="0" dirty="0" smtClean="0">
                <a:ln>
                  <a:noFill/>
                </a:ln>
                <a:solidFill>
                  <a:schemeClr val="tx1"/>
                </a:solidFill>
                <a:effectLst/>
                <a:uLnTx/>
                <a:uFillTx/>
                <a:latin typeface="+mj-lt"/>
                <a:ea typeface="+mn-ea"/>
                <a:cs typeface="+mn-cs"/>
              </a:rPr>
              <a:t>Pelvic cavity</a:t>
            </a:r>
          </a:p>
          <a:p>
            <a:pPr marL="342900" marR="0" lvl="0" indent="-22860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IN" sz="2400" b="0" i="0" u="none" strike="noStrike" kern="1200" cap="none" spc="0" normalizeH="0" baseline="0" noProof="0" dirty="0" smtClean="0">
                <a:ln>
                  <a:noFill/>
                </a:ln>
                <a:solidFill>
                  <a:schemeClr val="tx1"/>
                </a:solidFill>
                <a:effectLst/>
                <a:uLnTx/>
                <a:uFillTx/>
                <a:latin typeface="+mj-lt"/>
                <a:ea typeface="+mn-ea"/>
                <a:cs typeface="+mn-cs"/>
              </a:rPr>
              <a:t>Abdominal cavity</a:t>
            </a:r>
          </a:p>
          <a:p>
            <a:pPr marL="342900" marR="0" lvl="0" indent="-22860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IN" sz="2400" b="0" i="0" u="none" strike="noStrike" kern="1200" cap="none" spc="0" normalizeH="0" baseline="0" noProof="0" dirty="0" smtClean="0">
                <a:ln>
                  <a:noFill/>
                </a:ln>
                <a:solidFill>
                  <a:schemeClr val="tx1"/>
                </a:solidFill>
                <a:effectLst/>
                <a:uLnTx/>
                <a:uFillTx/>
                <a:latin typeface="+mj-lt"/>
                <a:ea typeface="+mn-ea"/>
                <a:cs typeface="+mn-cs"/>
              </a:rPr>
              <a:t>Left half of thorax</a:t>
            </a:r>
          </a:p>
          <a:p>
            <a:pPr marL="342900" marR="0" lvl="0" indent="-22860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IN" sz="2400" b="0" i="0" u="none" strike="noStrike" kern="1200" cap="none" spc="0" normalizeH="0" baseline="0" noProof="0" dirty="0" smtClean="0">
                <a:ln>
                  <a:noFill/>
                </a:ln>
                <a:solidFill>
                  <a:schemeClr val="tx1"/>
                </a:solidFill>
                <a:effectLst/>
                <a:uLnTx/>
                <a:uFillTx/>
                <a:latin typeface="+mj-lt"/>
                <a:ea typeface="+mn-ea"/>
                <a:cs typeface="+mn-cs"/>
              </a:rPr>
              <a:t>Neck &amp; left arm</a:t>
            </a:r>
            <a:endParaRPr kumimoji="0" lang="en-IN" sz="2400" b="0" i="0" u="none" strike="noStrike" kern="1200" cap="none" spc="0" normalizeH="0" baseline="0" noProof="0" dirty="0">
              <a:ln>
                <a:noFill/>
              </a:ln>
              <a:solidFill>
                <a:schemeClr val="tx1"/>
              </a:solidFill>
              <a:effectLst/>
              <a:uLnTx/>
              <a:uFillTx/>
              <a:latin typeface="+mj-lt"/>
              <a:ea typeface="+mn-ea"/>
              <a:cs typeface="+mn-cs"/>
            </a:endParaRPr>
          </a:p>
        </p:txBody>
      </p:sp>
    </p:spTree>
    <p:extLst>
      <p:ext uri="{BB962C8B-B14F-4D97-AF65-F5344CB8AC3E}">
        <p14:creationId xmlns:p14="http://schemas.microsoft.com/office/powerpoint/2010/main" xmlns="" val="124442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791200"/>
          </a:xfrm>
        </p:spPr>
        <p:txBody>
          <a:bodyPr/>
          <a:lstStyle/>
          <a:p>
            <a:r>
              <a:rPr lang="en-IN" sz="2400" b="1" dirty="0" smtClean="0">
                <a:solidFill>
                  <a:srgbClr val="FFFF00"/>
                </a:solidFill>
                <a:latin typeface="+mj-lt"/>
              </a:rPr>
              <a:t>2. right lymphatic duct:</a:t>
            </a:r>
          </a:p>
          <a:p>
            <a:r>
              <a:rPr lang="en-IN" sz="2400" dirty="0" smtClean="0">
                <a:latin typeface="+mj-lt"/>
              </a:rPr>
              <a:t>This is dilated lymph vessel about 1 cm long.</a:t>
            </a:r>
          </a:p>
          <a:p>
            <a:r>
              <a:rPr lang="en-IN" sz="2400" dirty="0" smtClean="0">
                <a:latin typeface="+mj-lt"/>
              </a:rPr>
              <a:t>It lies in the root of the neck &amp; opens into the right </a:t>
            </a:r>
            <a:r>
              <a:rPr lang="en-IN" sz="2400" dirty="0" err="1" smtClean="0">
                <a:latin typeface="+mj-lt"/>
              </a:rPr>
              <a:t>subclavian</a:t>
            </a:r>
            <a:r>
              <a:rPr lang="en-IN" sz="2400" dirty="0" smtClean="0">
                <a:latin typeface="+mj-lt"/>
              </a:rPr>
              <a:t> veins.</a:t>
            </a:r>
          </a:p>
          <a:p>
            <a:pPr>
              <a:buNone/>
            </a:pPr>
            <a:r>
              <a:rPr lang="en-IN" sz="2400" dirty="0" smtClean="0">
                <a:latin typeface="+mj-lt"/>
              </a:rPr>
              <a:t>It drains from:</a:t>
            </a:r>
          </a:p>
          <a:p>
            <a:r>
              <a:rPr lang="en-IN" sz="2400" dirty="0" smtClean="0">
                <a:latin typeface="+mj-lt"/>
              </a:rPr>
              <a:t>Right half of the thorax</a:t>
            </a:r>
          </a:p>
          <a:p>
            <a:r>
              <a:rPr lang="en-IN" sz="2400" dirty="0" smtClean="0">
                <a:latin typeface="+mj-lt"/>
              </a:rPr>
              <a:t>Head &amp; neck</a:t>
            </a:r>
          </a:p>
          <a:p>
            <a:r>
              <a:rPr lang="en-IN" sz="2400" dirty="0" smtClean="0">
                <a:latin typeface="+mj-lt"/>
              </a:rPr>
              <a:t>Right arm</a:t>
            </a:r>
            <a:endParaRPr lang="en-IN" sz="2400" dirty="0">
              <a:latin typeface="+mj-lt"/>
            </a:endParaRPr>
          </a:p>
        </p:txBody>
      </p:sp>
    </p:spTree>
    <p:extLst>
      <p:ext uri="{BB962C8B-B14F-4D97-AF65-F5344CB8AC3E}">
        <p14:creationId xmlns:p14="http://schemas.microsoft.com/office/powerpoint/2010/main" xmlns="" val="2115970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Lymph node:</a:t>
            </a:r>
            <a:endParaRPr lang="en-IN" dirty="0"/>
          </a:p>
        </p:txBody>
      </p:sp>
      <p:sp>
        <p:nvSpPr>
          <p:cNvPr id="3" name="Content Placeholder 2"/>
          <p:cNvSpPr>
            <a:spLocks noGrp="1"/>
          </p:cNvSpPr>
          <p:nvPr>
            <p:ph idx="1"/>
          </p:nvPr>
        </p:nvSpPr>
        <p:spPr/>
        <p:txBody>
          <a:bodyPr/>
          <a:lstStyle/>
          <a:p>
            <a:r>
              <a:rPr lang="en-IN" sz="2400" dirty="0" smtClean="0">
                <a:latin typeface="+mj-lt"/>
              </a:rPr>
              <a:t>Lymph nodes are oval or bean shaped organs that lie, often in group, along the length of lymph vessels.</a:t>
            </a:r>
          </a:p>
          <a:p>
            <a:r>
              <a:rPr lang="en-IN" sz="2400" dirty="0" smtClean="0">
                <a:latin typeface="+mj-lt"/>
              </a:rPr>
              <a:t>The lymph drains through the number of the nodes usually 8-10 before returning to venous circulation.</a:t>
            </a:r>
          </a:p>
          <a:p>
            <a:endParaRPr lang="en-IN" dirty="0"/>
          </a:p>
        </p:txBody>
      </p:sp>
    </p:spTree>
    <p:extLst>
      <p:ext uri="{BB962C8B-B14F-4D97-AF65-F5344CB8AC3E}">
        <p14:creationId xmlns:p14="http://schemas.microsoft.com/office/powerpoint/2010/main" xmlns="" val="4265295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endParaRPr lang="en-IN"/>
          </a:p>
        </p:txBody>
      </p:sp>
      <p:pic>
        <p:nvPicPr>
          <p:cNvPr id="4" name="Picture 2" descr="C:\Users\VISHAL\Downloads\3980785.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1000" y="152400"/>
            <a:ext cx="7620000" cy="6248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33261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Structure: </a:t>
            </a:r>
            <a:endParaRPr lang="en-IN" dirty="0"/>
          </a:p>
        </p:txBody>
      </p:sp>
      <p:sp>
        <p:nvSpPr>
          <p:cNvPr id="3" name="Content Placeholder 2"/>
          <p:cNvSpPr>
            <a:spLocks noGrp="1"/>
          </p:cNvSpPr>
          <p:nvPr>
            <p:ph idx="1"/>
          </p:nvPr>
        </p:nvSpPr>
        <p:spPr/>
        <p:txBody>
          <a:bodyPr>
            <a:normAutofit/>
          </a:bodyPr>
          <a:lstStyle/>
          <a:p>
            <a:pPr algn="just"/>
            <a:r>
              <a:rPr lang="en-IN" sz="2400" dirty="0" smtClean="0">
                <a:latin typeface="+mj-lt"/>
              </a:rPr>
              <a:t>Lymph nodes have  outer fibrous capsule which dips down into the node substance forming partitions or tubercle.</a:t>
            </a:r>
          </a:p>
          <a:p>
            <a:pPr algn="just"/>
            <a:r>
              <a:rPr lang="en-IN" sz="2400" dirty="0" smtClean="0">
                <a:latin typeface="+mj-lt"/>
              </a:rPr>
              <a:t>There will be lymphatic tissue &amp; reticular tissue containing many macrophages &amp; lymphocytes.</a:t>
            </a:r>
          </a:p>
          <a:p>
            <a:pPr algn="just"/>
            <a:endParaRPr lang="en-IN" sz="2400" dirty="0">
              <a:latin typeface="+mj-lt"/>
            </a:endParaRPr>
          </a:p>
          <a:p>
            <a:pPr algn="just"/>
            <a:r>
              <a:rPr lang="en-IN" sz="2400" dirty="0" smtClean="0">
                <a:latin typeface="+mj-lt"/>
              </a:rPr>
              <a:t>A. Afferent lymph vessels:  these are 4 or 5 lymph vessels which enters into the lymph node.</a:t>
            </a:r>
          </a:p>
          <a:p>
            <a:pPr algn="just"/>
            <a:r>
              <a:rPr lang="en-IN" sz="2400" dirty="0" smtClean="0">
                <a:latin typeface="+mj-lt"/>
              </a:rPr>
              <a:t>B. Efferent lymph vessels: these are single lymph vessel which leaves from the lymph node.</a:t>
            </a:r>
            <a:endParaRPr lang="en-IN" sz="2400" dirty="0">
              <a:latin typeface="+mj-lt"/>
            </a:endParaRPr>
          </a:p>
        </p:txBody>
      </p:sp>
    </p:spTree>
    <p:extLst>
      <p:ext uri="{BB962C8B-B14F-4D97-AF65-F5344CB8AC3E}">
        <p14:creationId xmlns:p14="http://schemas.microsoft.com/office/powerpoint/2010/main" xmlns="" val="40305822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019800"/>
          </a:xfrm>
        </p:spPr>
        <p:txBody>
          <a:bodyPr>
            <a:normAutofit/>
          </a:bodyPr>
          <a:lstStyle/>
          <a:p>
            <a:r>
              <a:rPr lang="en-IN" sz="2800" b="1" dirty="0" smtClean="0">
                <a:solidFill>
                  <a:srgbClr val="FFFF00"/>
                </a:solidFill>
                <a:latin typeface="+mj-lt"/>
              </a:rPr>
              <a:t>Location: </a:t>
            </a:r>
          </a:p>
          <a:p>
            <a:endParaRPr lang="en-IN" sz="2400" dirty="0" smtClean="0">
              <a:latin typeface="+mj-lt"/>
            </a:endParaRPr>
          </a:p>
          <a:p>
            <a:r>
              <a:rPr lang="en-IN" sz="2400" dirty="0" smtClean="0">
                <a:latin typeface="+mj-lt"/>
              </a:rPr>
              <a:t>1. lymph from head, neck passes into cervical nodes.</a:t>
            </a:r>
          </a:p>
          <a:p>
            <a:r>
              <a:rPr lang="en-IN" sz="2400" dirty="0" smtClean="0">
                <a:latin typeface="+mj-lt"/>
              </a:rPr>
              <a:t>2. lymph from upper limb passes into  axillary nodes.</a:t>
            </a:r>
          </a:p>
          <a:p>
            <a:r>
              <a:rPr lang="en-IN" sz="2400" dirty="0" smtClean="0">
                <a:latin typeface="+mj-lt"/>
              </a:rPr>
              <a:t>3. lymph from organs in thoracic cavity drains through group of nodes situated close to mediastinum, airways, oesophagus.</a:t>
            </a:r>
          </a:p>
          <a:p>
            <a:r>
              <a:rPr lang="en-IN" sz="2400" dirty="0" smtClean="0">
                <a:latin typeface="+mj-lt"/>
              </a:rPr>
              <a:t>4. lymph from pelvic &amp; abdominal cavities passes into  cisterna  chyli.</a:t>
            </a:r>
          </a:p>
          <a:p>
            <a:r>
              <a:rPr lang="en-IN" sz="2400" dirty="0" smtClean="0">
                <a:latin typeface="+mj-lt"/>
              </a:rPr>
              <a:t>5. The lymph from the lower limbs drains through inguinal lymph nodes.  </a:t>
            </a:r>
            <a:endParaRPr lang="en-IN" sz="2400" dirty="0">
              <a:latin typeface="+mj-lt"/>
            </a:endParaRPr>
          </a:p>
        </p:txBody>
      </p:sp>
    </p:spTree>
    <p:extLst>
      <p:ext uri="{BB962C8B-B14F-4D97-AF65-F5344CB8AC3E}">
        <p14:creationId xmlns:p14="http://schemas.microsoft.com/office/powerpoint/2010/main" xmlns="" val="610232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2050" name="Picture 2" descr="C:\Users\VISHAL\Downloads\02.gif"/>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838200" y="381000"/>
            <a:ext cx="7086600" cy="6019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480678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1026" name="Picture 2" descr="C:\Users\VISHAL\Downloads\cf8da569c8047b05aba342a04f4115b0.jp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371600" y="304800"/>
            <a:ext cx="6172200" cy="6324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10896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i="0" dirty="0" smtClean="0"/>
              <a:t>Functions of lymph:</a:t>
            </a:r>
            <a:br>
              <a:rPr lang="en-IN" i="0" dirty="0" smtClean="0"/>
            </a:br>
            <a:endParaRPr lang="en-IN" i="0" dirty="0"/>
          </a:p>
        </p:txBody>
      </p:sp>
      <p:sp>
        <p:nvSpPr>
          <p:cNvPr id="3" name="Content Placeholder 2"/>
          <p:cNvSpPr>
            <a:spLocks noGrp="1"/>
          </p:cNvSpPr>
          <p:nvPr>
            <p:ph idx="1"/>
          </p:nvPr>
        </p:nvSpPr>
        <p:spPr/>
        <p:txBody>
          <a:bodyPr/>
          <a:lstStyle/>
          <a:p>
            <a:pPr algn="just"/>
            <a:r>
              <a:rPr lang="en-IN" sz="2400" b="1" i="0" dirty="0" smtClean="0">
                <a:solidFill>
                  <a:srgbClr val="FFFF00"/>
                </a:solidFill>
                <a:latin typeface="+mj-lt"/>
              </a:rPr>
              <a:t>1. filtering &amp; phagocytosis:</a:t>
            </a:r>
          </a:p>
          <a:p>
            <a:pPr algn="just"/>
            <a:r>
              <a:rPr lang="en-IN" sz="2400" i="0" dirty="0" smtClean="0">
                <a:latin typeface="+mj-lt"/>
              </a:rPr>
              <a:t>Lymph is filtered by reticular tissue as it passes through lymph nodes.</a:t>
            </a:r>
          </a:p>
          <a:p>
            <a:pPr algn="just"/>
            <a:r>
              <a:rPr lang="en-IN" sz="2400" i="0" dirty="0" smtClean="0">
                <a:latin typeface="+mj-lt"/>
              </a:rPr>
              <a:t>Matters like microbes, dead and live phagocytes containing ingested microorganism worn out &amp; damaged tissue cells will be filtered.</a:t>
            </a:r>
          </a:p>
          <a:p>
            <a:pPr algn="just"/>
            <a:r>
              <a:rPr lang="en-IN" sz="2400" b="1" i="0" dirty="0" smtClean="0">
                <a:solidFill>
                  <a:srgbClr val="FFFF00"/>
                </a:solidFill>
                <a:latin typeface="+mj-lt"/>
              </a:rPr>
              <a:t>2. proliferation of lymphocytes:</a:t>
            </a:r>
          </a:p>
          <a:p>
            <a:pPr algn="just"/>
            <a:r>
              <a:rPr lang="en-IN" sz="2400" i="0" dirty="0" smtClean="0">
                <a:latin typeface="+mj-lt"/>
              </a:rPr>
              <a:t>Activated T &amp; B lymphocytes multiply in lymph nodes.</a:t>
            </a:r>
            <a:endParaRPr lang="en-IN" i="0" dirty="0">
              <a:latin typeface="+mj-lt"/>
            </a:endParaRPr>
          </a:p>
        </p:txBody>
      </p:sp>
    </p:spTree>
    <p:extLst>
      <p:ext uri="{BB962C8B-B14F-4D97-AF65-F5344CB8AC3E}">
        <p14:creationId xmlns:p14="http://schemas.microsoft.com/office/powerpoint/2010/main" xmlns="" val="1655171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 </a:t>
            </a:r>
            <a:endParaRPr lang="en-IN" dirty="0"/>
          </a:p>
        </p:txBody>
      </p:sp>
      <p:sp>
        <p:nvSpPr>
          <p:cNvPr id="3" name="Content Placeholder 2"/>
          <p:cNvSpPr>
            <a:spLocks noGrp="1"/>
          </p:cNvSpPr>
          <p:nvPr>
            <p:ph idx="1"/>
          </p:nvPr>
        </p:nvSpPr>
        <p:spPr/>
        <p:txBody>
          <a:bodyPr>
            <a:noAutofit/>
          </a:bodyPr>
          <a:lstStyle/>
          <a:p>
            <a:pPr algn="just"/>
            <a:r>
              <a:rPr lang="en-IN" sz="2800" dirty="0" smtClean="0">
                <a:latin typeface="+mj-lt"/>
              </a:rPr>
              <a:t>The cells of body are bathed in interstitial fluid which leaks constantly out of the blood stream through the permeable walls of the blood capillaries.</a:t>
            </a:r>
          </a:p>
          <a:p>
            <a:pPr algn="just"/>
            <a:r>
              <a:rPr lang="en-IN" sz="2800" dirty="0" smtClean="0">
                <a:latin typeface="+mj-lt"/>
              </a:rPr>
              <a:t>Some tissue fluid returns to the capillaries at their venous end and the reminder diffuse through the more permeable walls of lymph capillaries, forming lymph.</a:t>
            </a:r>
          </a:p>
          <a:p>
            <a:pPr algn="just"/>
            <a:r>
              <a:rPr lang="en-IN" sz="2800" dirty="0" smtClean="0">
                <a:latin typeface="+mj-lt"/>
              </a:rPr>
              <a:t>Lymph passes through vessels of increasing size and a varying number of lymph nodes before returning to the blood.</a:t>
            </a:r>
            <a:endParaRPr lang="en-IN" sz="2800" dirty="0">
              <a:latin typeface="+mj-lt"/>
            </a:endParaRPr>
          </a:p>
        </p:txBody>
      </p:sp>
    </p:spTree>
    <p:extLst>
      <p:ext uri="{BB962C8B-B14F-4D97-AF65-F5344CB8AC3E}">
        <p14:creationId xmlns:p14="http://schemas.microsoft.com/office/powerpoint/2010/main" xmlns="" val="39390553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i="0" dirty="0" smtClean="0"/>
              <a:t>Lymphoid organs: </a:t>
            </a:r>
            <a:r>
              <a:rPr lang="en-IN" b="1" i="0" dirty="0" smtClean="0"/>
              <a:t>SPLEEN</a:t>
            </a:r>
            <a:endParaRPr lang="en-IN" b="1" i="0" dirty="0"/>
          </a:p>
        </p:txBody>
      </p:sp>
      <p:sp>
        <p:nvSpPr>
          <p:cNvPr id="3" name="Content Placeholder 2"/>
          <p:cNvSpPr>
            <a:spLocks noGrp="1"/>
          </p:cNvSpPr>
          <p:nvPr>
            <p:ph idx="1"/>
          </p:nvPr>
        </p:nvSpPr>
        <p:spPr/>
        <p:txBody>
          <a:bodyPr>
            <a:normAutofit/>
          </a:bodyPr>
          <a:lstStyle/>
          <a:p>
            <a:pPr algn="just"/>
            <a:r>
              <a:rPr lang="en-IN" sz="2800" b="1" i="0" dirty="0" smtClean="0">
                <a:latin typeface="+mj-lt"/>
              </a:rPr>
              <a:t>Introduction:</a:t>
            </a:r>
          </a:p>
          <a:p>
            <a:pPr algn="just"/>
            <a:endParaRPr lang="en-IN" sz="2400" b="1" i="0" dirty="0" smtClean="0">
              <a:latin typeface="+mj-lt"/>
            </a:endParaRPr>
          </a:p>
          <a:p>
            <a:pPr algn="just"/>
            <a:r>
              <a:rPr lang="en-IN" sz="2400" i="0" dirty="0" smtClean="0">
                <a:latin typeface="+mj-lt"/>
              </a:rPr>
              <a:t>The spleen is lymphoid organ formed by reticular &amp; lymphatic tissue &amp; it is the largest lymph node.</a:t>
            </a:r>
          </a:p>
          <a:p>
            <a:pPr algn="just"/>
            <a:r>
              <a:rPr lang="en-IN" sz="2400" i="0" dirty="0" smtClean="0">
                <a:latin typeface="+mj-lt"/>
              </a:rPr>
              <a:t>Location: left hypochondriac region of abdominal cavity between the fundus of the stomach &amp; the diaphragm.</a:t>
            </a:r>
          </a:p>
          <a:p>
            <a:pPr algn="just"/>
            <a:r>
              <a:rPr lang="en-IN" sz="2400" i="0" dirty="0" smtClean="0">
                <a:latin typeface="+mj-lt"/>
              </a:rPr>
              <a:t>Size: 12cm long</a:t>
            </a:r>
          </a:p>
          <a:p>
            <a:pPr algn="just"/>
            <a:r>
              <a:rPr lang="en-IN" sz="2400" i="0" dirty="0">
                <a:latin typeface="+mj-lt"/>
              </a:rPr>
              <a:t> </a:t>
            </a:r>
            <a:r>
              <a:rPr lang="en-IN" sz="2400" i="0" dirty="0" smtClean="0">
                <a:latin typeface="+mj-lt"/>
              </a:rPr>
              <a:t>        7 cm wide</a:t>
            </a:r>
          </a:p>
          <a:p>
            <a:pPr algn="just"/>
            <a:r>
              <a:rPr lang="en-IN" sz="2400" i="0" dirty="0">
                <a:latin typeface="+mj-lt"/>
              </a:rPr>
              <a:t> </a:t>
            </a:r>
            <a:r>
              <a:rPr lang="en-IN" sz="2400" i="0" dirty="0" smtClean="0">
                <a:latin typeface="+mj-lt"/>
              </a:rPr>
              <a:t>       25 cm thick</a:t>
            </a:r>
          </a:p>
          <a:p>
            <a:pPr algn="just"/>
            <a:r>
              <a:rPr lang="en-IN" sz="2400" i="0" dirty="0">
                <a:latin typeface="+mj-lt"/>
              </a:rPr>
              <a:t> </a:t>
            </a:r>
            <a:r>
              <a:rPr lang="en-IN" sz="2400" i="0" dirty="0" smtClean="0">
                <a:latin typeface="+mj-lt"/>
              </a:rPr>
              <a:t>       200 </a:t>
            </a:r>
            <a:r>
              <a:rPr lang="en-IN" sz="2400" i="0" dirty="0" err="1" smtClean="0">
                <a:latin typeface="+mj-lt"/>
              </a:rPr>
              <a:t>gm</a:t>
            </a:r>
            <a:r>
              <a:rPr lang="en-IN" sz="2400" i="0" dirty="0" smtClean="0">
                <a:latin typeface="+mj-lt"/>
              </a:rPr>
              <a:t> weight</a:t>
            </a:r>
            <a:endParaRPr lang="en-IN" sz="2400" i="0" dirty="0">
              <a:latin typeface="+mj-lt"/>
            </a:endParaRPr>
          </a:p>
        </p:txBody>
      </p:sp>
    </p:spTree>
    <p:extLst>
      <p:ext uri="{BB962C8B-B14F-4D97-AF65-F5344CB8AC3E}">
        <p14:creationId xmlns:p14="http://schemas.microsoft.com/office/powerpoint/2010/main" xmlns="" val="5379941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2050" name="Picture 2" descr="C:\Users\VISHAL\Downloads\spleen.jp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52400" y="152400"/>
            <a:ext cx="8305800" cy="654843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80991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Structure of spleen</a:t>
            </a:r>
            <a:endParaRPr lang="en-IN" dirty="0"/>
          </a:p>
        </p:txBody>
      </p:sp>
      <p:sp>
        <p:nvSpPr>
          <p:cNvPr id="3" name="Content Placeholder 2"/>
          <p:cNvSpPr>
            <a:spLocks noGrp="1"/>
          </p:cNvSpPr>
          <p:nvPr>
            <p:ph idx="1"/>
          </p:nvPr>
        </p:nvSpPr>
        <p:spPr/>
        <p:txBody>
          <a:bodyPr>
            <a:normAutofit/>
          </a:bodyPr>
          <a:lstStyle/>
          <a:p>
            <a:pPr algn="just"/>
            <a:r>
              <a:rPr lang="en-IN" sz="2400" dirty="0" smtClean="0">
                <a:latin typeface="+mj-lt"/>
              </a:rPr>
              <a:t>Slightly oval in shape, with hilum on the lower medial border.</a:t>
            </a:r>
          </a:p>
          <a:p>
            <a:pPr algn="just"/>
            <a:r>
              <a:rPr lang="en-IN" sz="2400" dirty="0" smtClean="0">
                <a:latin typeface="+mj-lt"/>
              </a:rPr>
              <a:t>It is enclosed by fibroblastic capsule.</a:t>
            </a:r>
          </a:p>
          <a:p>
            <a:pPr algn="just"/>
            <a:r>
              <a:rPr lang="en-IN" sz="2400" b="1" dirty="0" smtClean="0">
                <a:solidFill>
                  <a:srgbClr val="FFFF00"/>
                </a:solidFill>
                <a:latin typeface="+mj-lt"/>
              </a:rPr>
              <a:t>Splenic pulp</a:t>
            </a:r>
            <a:r>
              <a:rPr lang="en-IN" sz="2400" dirty="0" smtClean="0">
                <a:latin typeface="+mj-lt"/>
              </a:rPr>
              <a:t>: it is the cellular material  consist of lymphocytes &amp; macrophages.</a:t>
            </a:r>
          </a:p>
          <a:p>
            <a:pPr algn="just"/>
            <a:r>
              <a:rPr lang="en-IN" sz="2400" dirty="0" smtClean="0">
                <a:latin typeface="+mj-lt"/>
              </a:rPr>
              <a:t>There will be :</a:t>
            </a:r>
          </a:p>
          <a:p>
            <a:pPr algn="just"/>
            <a:r>
              <a:rPr lang="en-IN" sz="2400" dirty="0" smtClean="0">
                <a:latin typeface="+mj-lt"/>
              </a:rPr>
              <a:t>Red pulp: consist of blood</a:t>
            </a:r>
          </a:p>
          <a:p>
            <a:pPr algn="just"/>
            <a:r>
              <a:rPr lang="en-IN" sz="2400" dirty="0" smtClean="0">
                <a:latin typeface="+mj-lt"/>
              </a:rPr>
              <a:t>White pulp: consist of lymphocytes</a:t>
            </a:r>
          </a:p>
        </p:txBody>
      </p:sp>
    </p:spTree>
    <p:extLst>
      <p:ext uri="{BB962C8B-B14F-4D97-AF65-F5344CB8AC3E}">
        <p14:creationId xmlns:p14="http://schemas.microsoft.com/office/powerpoint/2010/main" xmlns="" val="12012562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r>
              <a:rPr lang="en-IN" sz="2400" dirty="0">
                <a:latin typeface="+mj-lt"/>
              </a:rPr>
              <a:t>Hilum is the area where organs are entering &amp; leaving into the spleen.</a:t>
            </a:r>
          </a:p>
          <a:p>
            <a:r>
              <a:rPr lang="en-IN" sz="2400" dirty="0" smtClean="0">
                <a:latin typeface="+mj-lt"/>
              </a:rPr>
              <a:t>Those are </a:t>
            </a:r>
          </a:p>
          <a:p>
            <a:r>
              <a:rPr lang="en-IN" sz="2400" dirty="0" smtClean="0">
                <a:latin typeface="+mj-lt"/>
              </a:rPr>
              <a:t>Splenic artery</a:t>
            </a:r>
          </a:p>
          <a:p>
            <a:r>
              <a:rPr lang="en-IN" sz="2400" dirty="0" smtClean="0">
                <a:latin typeface="+mj-lt"/>
              </a:rPr>
              <a:t>Splenic vein</a:t>
            </a:r>
          </a:p>
          <a:p>
            <a:r>
              <a:rPr lang="en-IN" sz="2400" dirty="0" smtClean="0">
                <a:latin typeface="+mj-lt"/>
              </a:rPr>
              <a:t>Lymph vessels</a:t>
            </a:r>
          </a:p>
          <a:p>
            <a:r>
              <a:rPr lang="en-IN" sz="2400" dirty="0" smtClean="0">
                <a:latin typeface="+mj-lt"/>
              </a:rPr>
              <a:t>nerves</a:t>
            </a:r>
            <a:endParaRPr lang="en-IN" sz="2400" dirty="0">
              <a:latin typeface="+mj-lt"/>
            </a:endParaRPr>
          </a:p>
        </p:txBody>
      </p:sp>
    </p:spTree>
    <p:extLst>
      <p:ext uri="{BB962C8B-B14F-4D97-AF65-F5344CB8AC3E}">
        <p14:creationId xmlns:p14="http://schemas.microsoft.com/office/powerpoint/2010/main" xmlns="" val="42321448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Function of spleen:</a:t>
            </a:r>
            <a:endParaRPr lang="en-IN" dirty="0"/>
          </a:p>
        </p:txBody>
      </p:sp>
      <p:sp>
        <p:nvSpPr>
          <p:cNvPr id="3" name="Content Placeholder 2"/>
          <p:cNvSpPr>
            <a:spLocks noGrp="1"/>
          </p:cNvSpPr>
          <p:nvPr>
            <p:ph idx="1"/>
          </p:nvPr>
        </p:nvSpPr>
        <p:spPr/>
        <p:txBody>
          <a:bodyPr>
            <a:normAutofit/>
          </a:bodyPr>
          <a:lstStyle/>
          <a:p>
            <a:r>
              <a:rPr lang="en-IN" sz="2400" b="1" dirty="0" smtClean="0">
                <a:latin typeface="+mj-lt"/>
              </a:rPr>
              <a:t>1. phagocytosis: engulfing of microbes</a:t>
            </a:r>
          </a:p>
          <a:p>
            <a:r>
              <a:rPr lang="en-IN" sz="2400" b="1" dirty="0" smtClean="0">
                <a:latin typeface="+mj-lt"/>
              </a:rPr>
              <a:t>2. Storage of blood: it contains up to 350 ml of blood.</a:t>
            </a:r>
          </a:p>
          <a:p>
            <a:r>
              <a:rPr lang="en-IN" sz="2400" b="1" dirty="0" smtClean="0">
                <a:latin typeface="+mj-lt"/>
              </a:rPr>
              <a:t>3. Immune response: spleen contains  T &amp; B lymphocytes for immunity response.</a:t>
            </a:r>
          </a:p>
          <a:p>
            <a:r>
              <a:rPr lang="en-IN" sz="2400" b="1" dirty="0" smtClean="0">
                <a:latin typeface="+mj-lt"/>
              </a:rPr>
              <a:t>4. erythropoiesis </a:t>
            </a:r>
            <a:endParaRPr lang="en-IN" sz="2400" b="1" dirty="0">
              <a:latin typeface="+mj-lt"/>
            </a:endParaRPr>
          </a:p>
        </p:txBody>
      </p:sp>
    </p:spTree>
    <p:extLst>
      <p:ext uri="{BB962C8B-B14F-4D97-AF65-F5344CB8AC3E}">
        <p14:creationId xmlns:p14="http://schemas.microsoft.com/office/powerpoint/2010/main" xmlns="" val="9388122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Thymus gland</a:t>
            </a:r>
            <a:endParaRPr lang="en-IN" dirty="0"/>
          </a:p>
        </p:txBody>
      </p:sp>
      <p:sp>
        <p:nvSpPr>
          <p:cNvPr id="3" name="Content Placeholder 2"/>
          <p:cNvSpPr>
            <a:spLocks noGrp="1"/>
          </p:cNvSpPr>
          <p:nvPr>
            <p:ph idx="1"/>
          </p:nvPr>
        </p:nvSpPr>
        <p:spPr/>
        <p:txBody>
          <a:bodyPr/>
          <a:lstStyle/>
          <a:p>
            <a:endParaRPr lang="en-IN"/>
          </a:p>
        </p:txBody>
      </p:sp>
      <p:pic>
        <p:nvPicPr>
          <p:cNvPr id="3074" name="Picture 2" descr="C:\Users\VISHAL\Downloads\thymus.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2400" y="1447800"/>
            <a:ext cx="7696200" cy="5105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41603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4098" name="Picture 2" descr="C:\Users\VISHAL\Downloads\thymus_gland1351531894634.jp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81000" y="457200"/>
            <a:ext cx="7924800" cy="6172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131763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pPr algn="just"/>
            <a:r>
              <a:rPr lang="en-IN" sz="2400" dirty="0" smtClean="0">
                <a:latin typeface="+mj-lt"/>
              </a:rPr>
              <a:t>Location: upper part of the mediastinum behind the sternum &amp; extends up to the root of the neck.</a:t>
            </a:r>
          </a:p>
          <a:p>
            <a:pPr algn="just"/>
            <a:r>
              <a:rPr lang="en-IN" sz="2400" dirty="0" smtClean="0">
                <a:latin typeface="+mj-lt"/>
              </a:rPr>
              <a:t>Weight:  10-15 gm at birth, after puberty it begins to atrophy.</a:t>
            </a:r>
          </a:p>
          <a:p>
            <a:pPr algn="just"/>
            <a:r>
              <a:rPr lang="en-IN" sz="2400" dirty="0" smtClean="0">
                <a:latin typeface="+mj-lt"/>
              </a:rPr>
              <a:t>Organs associated:</a:t>
            </a:r>
          </a:p>
          <a:p>
            <a:pPr algn="just"/>
            <a:r>
              <a:rPr lang="en-IN" sz="2400" dirty="0" smtClean="0">
                <a:latin typeface="+mj-lt"/>
              </a:rPr>
              <a:t>Anteriorly: sternum</a:t>
            </a:r>
          </a:p>
          <a:p>
            <a:pPr algn="just"/>
            <a:r>
              <a:rPr lang="en-IN" sz="2400" dirty="0" smtClean="0">
                <a:latin typeface="+mj-lt"/>
              </a:rPr>
              <a:t>Posteriorly: aortic arch &amp; branches</a:t>
            </a:r>
          </a:p>
          <a:p>
            <a:pPr algn="just"/>
            <a:r>
              <a:rPr lang="en-IN" sz="2400" dirty="0" smtClean="0">
                <a:latin typeface="+mj-lt"/>
              </a:rPr>
              <a:t>Laterally: lungs</a:t>
            </a:r>
          </a:p>
          <a:p>
            <a:pPr algn="just"/>
            <a:r>
              <a:rPr lang="en-IN" sz="2400" dirty="0" smtClean="0">
                <a:latin typeface="+mj-lt"/>
              </a:rPr>
              <a:t>Superiorly: structure in the root of the neck</a:t>
            </a:r>
          </a:p>
          <a:p>
            <a:pPr algn="just"/>
            <a:endParaRPr lang="en-IN" sz="2400" dirty="0" smtClean="0">
              <a:latin typeface="+mj-lt"/>
            </a:endParaRPr>
          </a:p>
        </p:txBody>
      </p:sp>
    </p:spTree>
    <p:extLst>
      <p:ext uri="{BB962C8B-B14F-4D97-AF65-F5344CB8AC3E}">
        <p14:creationId xmlns:p14="http://schemas.microsoft.com/office/powerpoint/2010/main" xmlns="" val="24423135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Structure:</a:t>
            </a:r>
            <a:endParaRPr lang="en-IN" dirty="0"/>
          </a:p>
        </p:txBody>
      </p:sp>
      <p:sp>
        <p:nvSpPr>
          <p:cNvPr id="3" name="Content Placeholder 2"/>
          <p:cNvSpPr>
            <a:spLocks noGrp="1"/>
          </p:cNvSpPr>
          <p:nvPr>
            <p:ph idx="1"/>
          </p:nvPr>
        </p:nvSpPr>
        <p:spPr/>
        <p:txBody>
          <a:bodyPr>
            <a:normAutofit/>
          </a:bodyPr>
          <a:lstStyle/>
          <a:p>
            <a:r>
              <a:rPr lang="en-IN" sz="2400" dirty="0" smtClean="0">
                <a:latin typeface="+mj-lt"/>
              </a:rPr>
              <a:t>It consist of two lobes joined by alveolar tissue.</a:t>
            </a:r>
          </a:p>
          <a:p>
            <a:r>
              <a:rPr lang="en-IN" sz="2400" dirty="0" smtClean="0">
                <a:latin typeface="+mj-lt"/>
              </a:rPr>
              <a:t>Each lobes are enclosed by the fibrous capsule, which dips into their subcutaneous &amp; dividing into lobes that consists of epithelial cells &amp; lymphocytes.</a:t>
            </a:r>
          </a:p>
          <a:p>
            <a:endParaRPr lang="en-IN" sz="2400" dirty="0">
              <a:latin typeface="+mj-lt"/>
            </a:endParaRPr>
          </a:p>
          <a:p>
            <a:r>
              <a:rPr lang="en-IN" sz="3200" b="1" dirty="0" smtClean="0">
                <a:solidFill>
                  <a:srgbClr val="FFFF00"/>
                </a:solidFill>
                <a:latin typeface="+mj-lt"/>
              </a:rPr>
              <a:t>Functions:</a:t>
            </a:r>
          </a:p>
          <a:p>
            <a:r>
              <a:rPr lang="en-IN" sz="2400" dirty="0" smtClean="0">
                <a:latin typeface="+mj-lt"/>
              </a:rPr>
              <a:t>Development of Lymphocytes</a:t>
            </a:r>
          </a:p>
          <a:p>
            <a:r>
              <a:rPr lang="en-IN" sz="2400" dirty="0" smtClean="0">
                <a:latin typeface="+mj-lt"/>
              </a:rPr>
              <a:t>Production of hormone </a:t>
            </a:r>
            <a:r>
              <a:rPr lang="en-IN" sz="2400" dirty="0" err="1" smtClean="0">
                <a:latin typeface="+mj-lt"/>
              </a:rPr>
              <a:t>thymosin</a:t>
            </a:r>
            <a:r>
              <a:rPr lang="en-IN" sz="2400" dirty="0" smtClean="0">
                <a:latin typeface="+mj-lt"/>
              </a:rPr>
              <a:t>.</a:t>
            </a:r>
            <a:endParaRPr lang="en-IN" sz="2400" dirty="0">
              <a:latin typeface="+mj-lt"/>
            </a:endParaRPr>
          </a:p>
        </p:txBody>
      </p:sp>
    </p:spTree>
    <p:extLst>
      <p:ext uri="{BB962C8B-B14F-4D97-AF65-F5344CB8AC3E}">
        <p14:creationId xmlns:p14="http://schemas.microsoft.com/office/powerpoint/2010/main" xmlns="" val="11682423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Mucosa Associated lymphoid tissue( MALT)</a:t>
            </a:r>
            <a:endParaRPr lang="en-IN" dirty="0"/>
          </a:p>
        </p:txBody>
      </p:sp>
      <p:sp>
        <p:nvSpPr>
          <p:cNvPr id="3" name="Content Placeholder 2"/>
          <p:cNvSpPr>
            <a:spLocks noGrp="1"/>
          </p:cNvSpPr>
          <p:nvPr>
            <p:ph idx="1"/>
          </p:nvPr>
        </p:nvSpPr>
        <p:spPr/>
        <p:txBody>
          <a:bodyPr>
            <a:normAutofit/>
          </a:bodyPr>
          <a:lstStyle/>
          <a:p>
            <a:pPr algn="just"/>
            <a:r>
              <a:rPr lang="en-IN" sz="2800" dirty="0" smtClean="0">
                <a:latin typeface="+mj-lt"/>
              </a:rPr>
              <a:t>MALT is present through out GI tract , respiratory tract, GI tract, where mucosal tissue are present.</a:t>
            </a:r>
          </a:p>
          <a:p>
            <a:pPr algn="just"/>
            <a:r>
              <a:rPr lang="en-IN" sz="2800" dirty="0" smtClean="0">
                <a:latin typeface="+mj-lt"/>
              </a:rPr>
              <a:t>The main group of MALT are:</a:t>
            </a:r>
          </a:p>
          <a:p>
            <a:pPr algn="just"/>
            <a:r>
              <a:rPr lang="en-IN" sz="3200" b="1" dirty="0" smtClean="0">
                <a:solidFill>
                  <a:srgbClr val="FFFF00"/>
                </a:solidFill>
                <a:latin typeface="+mj-lt"/>
              </a:rPr>
              <a:t>Tonsils:</a:t>
            </a:r>
            <a:r>
              <a:rPr lang="en-IN" sz="2800" dirty="0" smtClean="0">
                <a:latin typeface="+mj-lt"/>
              </a:rPr>
              <a:t> these are located in the mouth &amp; throat &amp; therefore destroy swallowed  and inhaled antigens.</a:t>
            </a:r>
          </a:p>
          <a:p>
            <a:pPr algn="just"/>
            <a:r>
              <a:rPr lang="en-IN" sz="2800" b="1" dirty="0" err="1" smtClean="0">
                <a:solidFill>
                  <a:srgbClr val="FFFF00"/>
                </a:solidFill>
                <a:latin typeface="+mj-lt"/>
              </a:rPr>
              <a:t>Peyer’s</a:t>
            </a:r>
            <a:r>
              <a:rPr lang="en-IN" sz="2800" b="1" dirty="0" smtClean="0">
                <a:solidFill>
                  <a:srgbClr val="FFFF00"/>
                </a:solidFill>
                <a:latin typeface="+mj-lt"/>
              </a:rPr>
              <a:t> patches</a:t>
            </a:r>
            <a:r>
              <a:rPr lang="en-IN" sz="2800" dirty="0" smtClean="0">
                <a:latin typeface="+mj-lt"/>
              </a:rPr>
              <a:t>:  these are large collections of lymphoid tissue are found in small intestine.</a:t>
            </a:r>
            <a:endParaRPr lang="en-IN" sz="2800" dirty="0">
              <a:latin typeface="+mj-lt"/>
            </a:endParaRPr>
          </a:p>
        </p:txBody>
      </p:sp>
    </p:spTree>
    <p:extLst>
      <p:ext uri="{BB962C8B-B14F-4D97-AF65-F5344CB8AC3E}">
        <p14:creationId xmlns:p14="http://schemas.microsoft.com/office/powerpoint/2010/main" xmlns="" val="2020110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1026" name="Picture 2" descr="C:\Users\VISHAL\Downloads\2202_Lymphatic_Capillaries.jp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423717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Immunity: </a:t>
            </a:r>
            <a:endParaRPr lang="en-IN" dirty="0"/>
          </a:p>
        </p:txBody>
      </p:sp>
      <p:sp>
        <p:nvSpPr>
          <p:cNvPr id="3" name="Content Placeholder 2"/>
          <p:cNvSpPr>
            <a:spLocks noGrp="1"/>
          </p:cNvSpPr>
          <p:nvPr>
            <p:ph idx="1"/>
          </p:nvPr>
        </p:nvSpPr>
        <p:spPr/>
        <p:txBody>
          <a:bodyPr>
            <a:normAutofit/>
          </a:bodyPr>
          <a:lstStyle/>
          <a:p>
            <a:r>
              <a:rPr lang="en-IN" sz="2400" dirty="0" smtClean="0">
                <a:latin typeface="+mj-lt"/>
              </a:rPr>
              <a:t>Definition : it is the state of having sufficient biological defence to avoid infection disease or other unwanted biological invasion.</a:t>
            </a:r>
          </a:p>
          <a:p>
            <a:r>
              <a:rPr lang="en-IN" sz="2400" dirty="0" smtClean="0">
                <a:latin typeface="+mj-lt"/>
              </a:rPr>
              <a:t>Immunity possess two key attributes not seen with non specific defence specificity &amp; memory:</a:t>
            </a:r>
          </a:p>
          <a:p>
            <a:r>
              <a:rPr lang="en-IN" sz="2400" dirty="0" smtClean="0">
                <a:latin typeface="+mj-lt"/>
              </a:rPr>
              <a:t>Two types of immunity:</a:t>
            </a:r>
          </a:p>
          <a:p>
            <a:r>
              <a:rPr lang="en-IN" sz="2400" dirty="0" smtClean="0">
                <a:latin typeface="+mj-lt"/>
              </a:rPr>
              <a:t>1. active immunity</a:t>
            </a:r>
          </a:p>
          <a:p>
            <a:r>
              <a:rPr lang="en-IN" sz="2400" dirty="0" smtClean="0">
                <a:latin typeface="+mj-lt"/>
              </a:rPr>
              <a:t>2. passive immunity</a:t>
            </a:r>
            <a:endParaRPr lang="en-IN" sz="2400" dirty="0">
              <a:latin typeface="+mj-lt"/>
            </a:endParaRPr>
          </a:p>
        </p:txBody>
      </p:sp>
    </p:spTree>
    <p:extLst>
      <p:ext uri="{BB962C8B-B14F-4D97-AF65-F5344CB8AC3E}">
        <p14:creationId xmlns:p14="http://schemas.microsoft.com/office/powerpoint/2010/main" xmlns="" val="13811977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1. Active immunity</a:t>
            </a:r>
            <a:endParaRPr lang="en-IN" dirty="0"/>
          </a:p>
        </p:txBody>
      </p:sp>
      <p:sp>
        <p:nvSpPr>
          <p:cNvPr id="3" name="Content Placeholder 2"/>
          <p:cNvSpPr>
            <a:spLocks noGrp="1"/>
          </p:cNvSpPr>
          <p:nvPr>
            <p:ph idx="1"/>
          </p:nvPr>
        </p:nvSpPr>
        <p:spPr/>
        <p:txBody>
          <a:bodyPr>
            <a:normAutofit/>
          </a:bodyPr>
          <a:lstStyle/>
          <a:p>
            <a:r>
              <a:rPr lang="en-IN" sz="2400" dirty="0" smtClean="0">
                <a:latin typeface="+mj-lt"/>
              </a:rPr>
              <a:t>This is a kind of immunity which  is obtained by body by birth itself.</a:t>
            </a:r>
          </a:p>
          <a:p>
            <a:r>
              <a:rPr lang="en-IN" sz="2400" dirty="0" smtClean="0">
                <a:latin typeface="+mj-lt"/>
              </a:rPr>
              <a:t>It is of two types.</a:t>
            </a:r>
          </a:p>
          <a:p>
            <a:r>
              <a:rPr lang="en-IN" sz="2400" dirty="0" smtClean="0">
                <a:latin typeface="+mj-lt"/>
              </a:rPr>
              <a:t>A. active natural acquired immunity</a:t>
            </a:r>
          </a:p>
          <a:p>
            <a:r>
              <a:rPr lang="en-IN" sz="2400" dirty="0" smtClean="0">
                <a:latin typeface="+mj-lt"/>
              </a:rPr>
              <a:t>B. active artificial acquired immunity</a:t>
            </a:r>
            <a:endParaRPr lang="en-IN" sz="2400" dirty="0">
              <a:latin typeface="+mj-lt"/>
            </a:endParaRPr>
          </a:p>
        </p:txBody>
      </p:sp>
    </p:spTree>
    <p:extLst>
      <p:ext uri="{BB962C8B-B14F-4D97-AF65-F5344CB8AC3E}">
        <p14:creationId xmlns:p14="http://schemas.microsoft.com/office/powerpoint/2010/main" xmlns="" val="42434992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 -lymphocytes:</a:t>
            </a:r>
            <a:endParaRPr lang="en-IN" dirty="0"/>
          </a:p>
        </p:txBody>
      </p:sp>
      <p:sp>
        <p:nvSpPr>
          <p:cNvPr id="3" name="Content Placeholder 2"/>
          <p:cNvSpPr>
            <a:spLocks noGrp="1"/>
          </p:cNvSpPr>
          <p:nvPr>
            <p:ph idx="1"/>
          </p:nvPr>
        </p:nvSpPr>
        <p:spPr/>
        <p:txBody>
          <a:bodyPr>
            <a:normAutofit/>
          </a:bodyPr>
          <a:lstStyle/>
          <a:p>
            <a:pPr algn="just"/>
            <a:r>
              <a:rPr lang="en-IN" sz="2400" dirty="0" smtClean="0">
                <a:latin typeface="+mj-lt"/>
              </a:rPr>
              <a:t>These are processed by thymus gland , which lies between the heart &amp; the sternum.</a:t>
            </a:r>
          </a:p>
          <a:p>
            <a:pPr algn="just"/>
            <a:r>
              <a:rPr lang="en-IN" sz="2400" dirty="0" smtClean="0">
                <a:latin typeface="+mj-lt"/>
              </a:rPr>
              <a:t>The hormone </a:t>
            </a:r>
            <a:r>
              <a:rPr lang="en-IN" sz="2400" dirty="0" err="1" smtClean="0">
                <a:latin typeface="+mj-lt"/>
              </a:rPr>
              <a:t>thymosine</a:t>
            </a:r>
            <a:r>
              <a:rPr lang="en-IN" sz="2400" dirty="0" smtClean="0">
                <a:latin typeface="+mj-lt"/>
              </a:rPr>
              <a:t>  is responsible for promoting formation of fully specialised , mature functional T lymphocytes.</a:t>
            </a:r>
          </a:p>
          <a:p>
            <a:pPr algn="just"/>
            <a:r>
              <a:rPr lang="en-IN" sz="2400" dirty="0" smtClean="0">
                <a:latin typeface="+mj-lt"/>
              </a:rPr>
              <a:t>It will provide cell mediated immunity.</a:t>
            </a:r>
            <a:endParaRPr lang="en-IN" sz="2400" dirty="0">
              <a:latin typeface="+mj-lt"/>
            </a:endParaRPr>
          </a:p>
        </p:txBody>
      </p:sp>
    </p:spTree>
    <p:extLst>
      <p:ext uri="{BB962C8B-B14F-4D97-AF65-F5344CB8AC3E}">
        <p14:creationId xmlns:p14="http://schemas.microsoft.com/office/powerpoint/2010/main" xmlns="" val="42613823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IN" dirty="0" smtClean="0"/>
              <a:t>Cell mediated immunity:</a:t>
            </a:r>
            <a:endParaRPr lang="en-IN" dirty="0"/>
          </a:p>
        </p:txBody>
      </p:sp>
      <p:sp>
        <p:nvSpPr>
          <p:cNvPr id="3" name="Content Placeholder 2"/>
          <p:cNvSpPr>
            <a:spLocks noGrp="1"/>
          </p:cNvSpPr>
          <p:nvPr>
            <p:ph idx="1"/>
          </p:nvPr>
        </p:nvSpPr>
        <p:spPr>
          <a:xfrm>
            <a:off x="457200" y="990600"/>
            <a:ext cx="7620000" cy="5410200"/>
          </a:xfrm>
        </p:spPr>
        <p:txBody>
          <a:bodyPr>
            <a:noAutofit/>
          </a:bodyPr>
          <a:lstStyle/>
          <a:p>
            <a:r>
              <a:rPr lang="en-IN" sz="2400" dirty="0" smtClean="0">
                <a:latin typeface="+mj-lt"/>
              </a:rPr>
              <a:t>When body is exposed to antigen the macrophages will engulf &amp; digest antigens.</a:t>
            </a:r>
          </a:p>
          <a:p>
            <a:r>
              <a:rPr lang="en-IN" sz="2400" dirty="0" smtClean="0">
                <a:latin typeface="+mj-lt"/>
              </a:rPr>
              <a:t>Macrophages will show antigens on their cell membrane &amp; stimulate  t cell.</a:t>
            </a:r>
          </a:p>
          <a:p>
            <a:r>
              <a:rPr lang="en-IN" sz="2400" dirty="0" smtClean="0">
                <a:latin typeface="+mj-lt"/>
              </a:rPr>
              <a:t>Activation of T cell</a:t>
            </a:r>
          </a:p>
          <a:p>
            <a:r>
              <a:rPr lang="en-IN" sz="2400" dirty="0" smtClean="0">
                <a:latin typeface="+mj-lt"/>
              </a:rPr>
              <a:t>Production &amp; multiplication of T lymphocytes</a:t>
            </a:r>
          </a:p>
          <a:p>
            <a:r>
              <a:rPr lang="en-IN" sz="2400" dirty="0" smtClean="0">
                <a:latin typeface="+mj-lt"/>
              </a:rPr>
              <a:t>Production of 4 main types of T lymphocytes</a:t>
            </a:r>
          </a:p>
          <a:p>
            <a:r>
              <a:rPr lang="en-IN" sz="2400" dirty="0" smtClean="0">
                <a:latin typeface="+mj-lt"/>
              </a:rPr>
              <a:t>A. suppressor –T lymphocytes: turn off immune response</a:t>
            </a:r>
          </a:p>
          <a:p>
            <a:r>
              <a:rPr lang="en-IN" sz="2400" dirty="0" smtClean="0">
                <a:latin typeface="+mj-lt"/>
              </a:rPr>
              <a:t>b. helper t lymphocytes: release cytokines to support t lymphocytes</a:t>
            </a:r>
          </a:p>
          <a:p>
            <a:r>
              <a:rPr lang="en-IN" sz="2400" dirty="0" smtClean="0">
                <a:latin typeface="+mj-lt"/>
              </a:rPr>
              <a:t>C. memory t lymphocytes: long lived &amp; provide immunity to antigen</a:t>
            </a:r>
          </a:p>
          <a:p>
            <a:r>
              <a:rPr lang="en-IN" sz="2400" dirty="0" smtClean="0">
                <a:latin typeface="+mj-lt"/>
              </a:rPr>
              <a:t>D. cytotoxic T lymphocytes: destroy antigen</a:t>
            </a:r>
          </a:p>
        </p:txBody>
      </p:sp>
    </p:spTree>
    <p:extLst>
      <p:ext uri="{BB962C8B-B14F-4D97-AF65-F5344CB8AC3E}">
        <p14:creationId xmlns:p14="http://schemas.microsoft.com/office/powerpoint/2010/main" xmlns="" val="26958798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 LYMPHOCTYES</a:t>
            </a:r>
            <a:endParaRPr lang="en-IN" dirty="0"/>
          </a:p>
        </p:txBody>
      </p:sp>
      <p:sp>
        <p:nvSpPr>
          <p:cNvPr id="3" name="Content Placeholder 2"/>
          <p:cNvSpPr>
            <a:spLocks noGrp="1"/>
          </p:cNvSpPr>
          <p:nvPr>
            <p:ph idx="1"/>
          </p:nvPr>
        </p:nvSpPr>
        <p:spPr/>
        <p:txBody>
          <a:bodyPr/>
          <a:lstStyle/>
          <a:p>
            <a:pPr algn="just"/>
            <a:r>
              <a:rPr lang="en-IN" sz="2400" dirty="0" smtClean="0">
                <a:latin typeface="+mj-lt"/>
              </a:rPr>
              <a:t>This is produced in bone marrow . It will produced antibodies( immunoglobulin)</a:t>
            </a:r>
          </a:p>
          <a:p>
            <a:pPr algn="just"/>
            <a:r>
              <a:rPr lang="en-IN" sz="2400" dirty="0" smtClean="0">
                <a:latin typeface="+mj-lt"/>
              </a:rPr>
              <a:t>It will provide antibodies mediated  immunity</a:t>
            </a:r>
            <a:r>
              <a:rPr lang="en-IN" dirty="0" smtClean="0"/>
              <a:t>.</a:t>
            </a:r>
          </a:p>
          <a:p>
            <a:pPr algn="just"/>
            <a:endParaRPr lang="en-IN" dirty="0"/>
          </a:p>
          <a:p>
            <a:pPr algn="just"/>
            <a:endParaRPr lang="en-IN" dirty="0" smtClean="0"/>
          </a:p>
        </p:txBody>
      </p:sp>
    </p:spTree>
    <p:extLst>
      <p:ext uri="{BB962C8B-B14F-4D97-AF65-F5344CB8AC3E}">
        <p14:creationId xmlns:p14="http://schemas.microsoft.com/office/powerpoint/2010/main" xmlns="" val="13168322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Antibody mediated immunity</a:t>
            </a:r>
            <a:endParaRPr lang="en-IN" dirty="0"/>
          </a:p>
        </p:txBody>
      </p:sp>
      <p:sp>
        <p:nvSpPr>
          <p:cNvPr id="3" name="Content Placeholder 2"/>
          <p:cNvSpPr>
            <a:spLocks noGrp="1"/>
          </p:cNvSpPr>
          <p:nvPr>
            <p:ph idx="1"/>
          </p:nvPr>
        </p:nvSpPr>
        <p:spPr/>
        <p:txBody>
          <a:bodyPr>
            <a:normAutofit/>
          </a:bodyPr>
          <a:lstStyle/>
          <a:p>
            <a:r>
              <a:rPr lang="en-IN" sz="2400" dirty="0" smtClean="0"/>
              <a:t>On exposure to antigenic determinants in lymphatic organs , B lymphocytes are activated and differentiated from plasma.</a:t>
            </a:r>
          </a:p>
          <a:p>
            <a:r>
              <a:rPr lang="en-IN" sz="2400" dirty="0" smtClean="0"/>
              <a:t>Plasma cells are specialized differentiated cells </a:t>
            </a:r>
            <a:r>
              <a:rPr lang="en-IN" sz="2400" smtClean="0"/>
              <a:t>that synthesize </a:t>
            </a:r>
            <a:r>
              <a:rPr lang="en-IN" sz="2400" dirty="0" smtClean="0"/>
              <a:t>and secret antibodies specific for </a:t>
            </a:r>
            <a:r>
              <a:rPr lang="en-IN" sz="2400" smtClean="0"/>
              <a:t>an antigen.</a:t>
            </a:r>
            <a:endParaRPr lang="en-IN" sz="2400" dirty="0"/>
          </a:p>
        </p:txBody>
      </p:sp>
    </p:spTree>
    <p:extLst>
      <p:ext uri="{BB962C8B-B14F-4D97-AF65-F5344CB8AC3E}">
        <p14:creationId xmlns:p14="http://schemas.microsoft.com/office/powerpoint/2010/main" xmlns="" val="3039357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r>
              <a:rPr lang="en-IN" sz="2800" dirty="0" smtClean="0">
                <a:latin typeface="+mj-lt"/>
              </a:rPr>
              <a:t>The lymphatic system consist of :</a:t>
            </a:r>
          </a:p>
          <a:p>
            <a:r>
              <a:rPr lang="en-IN" sz="2800" dirty="0" smtClean="0">
                <a:latin typeface="+mj-lt"/>
              </a:rPr>
              <a:t>Lymph</a:t>
            </a:r>
          </a:p>
          <a:p>
            <a:r>
              <a:rPr lang="en-IN" sz="2800" dirty="0" smtClean="0">
                <a:latin typeface="+mj-lt"/>
              </a:rPr>
              <a:t>Lymph vessels</a:t>
            </a:r>
          </a:p>
          <a:p>
            <a:r>
              <a:rPr lang="en-IN" sz="2800" dirty="0" smtClean="0">
                <a:latin typeface="+mj-lt"/>
              </a:rPr>
              <a:t>Lymph nodes</a:t>
            </a:r>
          </a:p>
          <a:p>
            <a:r>
              <a:rPr lang="en-IN" sz="2800" dirty="0" smtClean="0">
                <a:latin typeface="+mj-lt"/>
              </a:rPr>
              <a:t>Lymph organ, like spleen and thymus</a:t>
            </a:r>
          </a:p>
          <a:p>
            <a:r>
              <a:rPr lang="en-IN" sz="2800" dirty="0" smtClean="0">
                <a:latin typeface="+mj-lt"/>
              </a:rPr>
              <a:t>Diffuse lymphoid tissue like tonsils</a:t>
            </a:r>
          </a:p>
          <a:p>
            <a:r>
              <a:rPr lang="en-IN" sz="2800" dirty="0" smtClean="0">
                <a:latin typeface="+mj-lt"/>
              </a:rPr>
              <a:t>Bone marrow</a:t>
            </a:r>
            <a:endParaRPr lang="en-IN" sz="2800" dirty="0">
              <a:latin typeface="+mj-lt"/>
            </a:endParaRPr>
          </a:p>
        </p:txBody>
      </p:sp>
    </p:spTree>
    <p:extLst>
      <p:ext uri="{BB962C8B-B14F-4D97-AF65-F5344CB8AC3E}">
        <p14:creationId xmlns:p14="http://schemas.microsoft.com/office/powerpoint/2010/main" xmlns="" val="3139290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2050" name="Picture 2" descr="C:\Users\VISHAL\Downloads\system.jp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81000" y="-22123"/>
            <a:ext cx="76962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38719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44562"/>
          </a:xfrm>
        </p:spPr>
        <p:txBody>
          <a:bodyPr/>
          <a:lstStyle/>
          <a:p>
            <a:r>
              <a:rPr lang="en-IN" dirty="0" smtClean="0"/>
              <a:t>Function of lymphatic system:</a:t>
            </a:r>
            <a:endParaRPr lang="en-IN" dirty="0"/>
          </a:p>
        </p:txBody>
      </p:sp>
      <p:sp>
        <p:nvSpPr>
          <p:cNvPr id="3" name="Content Placeholder 2"/>
          <p:cNvSpPr>
            <a:spLocks noGrp="1"/>
          </p:cNvSpPr>
          <p:nvPr>
            <p:ph idx="1"/>
          </p:nvPr>
        </p:nvSpPr>
        <p:spPr>
          <a:xfrm>
            <a:off x="457200" y="1219200"/>
            <a:ext cx="7620000" cy="5181600"/>
          </a:xfrm>
        </p:spPr>
        <p:txBody>
          <a:bodyPr>
            <a:normAutofit lnSpcReduction="10000"/>
          </a:bodyPr>
          <a:lstStyle/>
          <a:p>
            <a:pPr algn="just"/>
            <a:r>
              <a:rPr lang="en-IN" sz="2400" b="1" dirty="0" smtClean="0">
                <a:latin typeface="+mj-lt"/>
              </a:rPr>
              <a:t>1. Tissue drainage:</a:t>
            </a:r>
          </a:p>
          <a:p>
            <a:pPr algn="just"/>
            <a:r>
              <a:rPr lang="en-IN" sz="2400" dirty="0" smtClean="0">
                <a:latin typeface="+mj-lt"/>
              </a:rPr>
              <a:t>The interstitial fluid which leaks constantly out of the blood stream through the permeable walls of blood capillaries this will helps the tissue to drain waste products  aorta to prevent tissues from water logging.</a:t>
            </a:r>
          </a:p>
          <a:p>
            <a:pPr algn="just"/>
            <a:endParaRPr lang="en-IN" sz="2400" dirty="0" smtClean="0">
              <a:latin typeface="+mj-lt"/>
            </a:endParaRPr>
          </a:p>
          <a:p>
            <a:pPr algn="just"/>
            <a:r>
              <a:rPr lang="en-IN" sz="2800" b="1" dirty="0" smtClean="0">
                <a:latin typeface="+mj-lt"/>
              </a:rPr>
              <a:t>2. Absorption in the small intestine</a:t>
            </a:r>
            <a:r>
              <a:rPr lang="en-IN" sz="2800" dirty="0" smtClean="0">
                <a:latin typeface="+mj-lt"/>
              </a:rPr>
              <a:t>:</a:t>
            </a:r>
          </a:p>
          <a:p>
            <a:pPr algn="just"/>
            <a:r>
              <a:rPr lang="en-IN" sz="2400" dirty="0" smtClean="0">
                <a:latin typeface="+mj-lt"/>
              </a:rPr>
              <a:t>Fat &amp; fat soluble materials are absorbed into lymph.</a:t>
            </a:r>
          </a:p>
          <a:p>
            <a:pPr marL="114300" indent="0" algn="just">
              <a:buNone/>
            </a:pPr>
            <a:endParaRPr lang="en-IN" sz="2400" dirty="0" smtClean="0">
              <a:latin typeface="+mj-lt"/>
            </a:endParaRPr>
          </a:p>
          <a:p>
            <a:pPr algn="just"/>
            <a:r>
              <a:rPr lang="en-IN" sz="2800" b="1" dirty="0" smtClean="0">
                <a:latin typeface="+mj-lt"/>
              </a:rPr>
              <a:t>3. Immunity:</a:t>
            </a:r>
          </a:p>
          <a:p>
            <a:pPr algn="just"/>
            <a:r>
              <a:rPr lang="en-IN" sz="2400" dirty="0" smtClean="0">
                <a:latin typeface="+mj-lt"/>
              </a:rPr>
              <a:t>The lymphatic organs are concerned with the production and maturation of lymphocytes, the white blood cells responsible for immunity.</a:t>
            </a:r>
            <a:endParaRPr lang="en-IN" sz="2400" dirty="0">
              <a:latin typeface="+mj-lt"/>
            </a:endParaRPr>
          </a:p>
        </p:txBody>
      </p:sp>
    </p:spTree>
    <p:extLst>
      <p:ext uri="{BB962C8B-B14F-4D97-AF65-F5344CB8AC3E}">
        <p14:creationId xmlns:p14="http://schemas.microsoft.com/office/powerpoint/2010/main" xmlns="" val="3343388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Lymph: </a:t>
            </a:r>
            <a:endParaRPr lang="en-IN" dirty="0"/>
          </a:p>
        </p:txBody>
      </p:sp>
      <p:sp>
        <p:nvSpPr>
          <p:cNvPr id="3" name="Content Placeholder 2"/>
          <p:cNvSpPr>
            <a:spLocks noGrp="1"/>
          </p:cNvSpPr>
          <p:nvPr>
            <p:ph idx="1"/>
          </p:nvPr>
        </p:nvSpPr>
        <p:spPr/>
        <p:txBody>
          <a:bodyPr>
            <a:normAutofit/>
          </a:bodyPr>
          <a:lstStyle/>
          <a:p>
            <a:pPr algn="just"/>
            <a:r>
              <a:rPr lang="en-IN" sz="2800" dirty="0" smtClean="0">
                <a:latin typeface="+mj-lt"/>
              </a:rPr>
              <a:t>Lymph is clear fluid, watery fluid similar to plasma.</a:t>
            </a:r>
          </a:p>
          <a:p>
            <a:pPr algn="just"/>
            <a:r>
              <a:rPr lang="en-IN" sz="2800" dirty="0" smtClean="0">
                <a:latin typeface="+mj-lt"/>
              </a:rPr>
              <a:t>Lymph transports plasma proteins that coming out of the capillary beds back to the blood stream.</a:t>
            </a:r>
          </a:p>
          <a:p>
            <a:pPr algn="just"/>
            <a:r>
              <a:rPr lang="en-IN" sz="2800" dirty="0" smtClean="0">
                <a:latin typeface="+mj-lt"/>
              </a:rPr>
              <a:t>Lymph also carries, bacteria, cell debris from damaged tissues.</a:t>
            </a:r>
          </a:p>
          <a:p>
            <a:pPr algn="just"/>
            <a:r>
              <a:rPr lang="en-IN" sz="2800" dirty="0" smtClean="0">
                <a:latin typeface="+mj-lt"/>
              </a:rPr>
              <a:t>Lymph contains lymphocytes , which circulate in the lymphatic system.</a:t>
            </a:r>
            <a:endParaRPr lang="en-IN" sz="2800" dirty="0">
              <a:latin typeface="+mj-lt"/>
            </a:endParaRPr>
          </a:p>
        </p:txBody>
      </p:sp>
    </p:spTree>
    <p:extLst>
      <p:ext uri="{BB962C8B-B14F-4D97-AF65-F5344CB8AC3E}">
        <p14:creationId xmlns:p14="http://schemas.microsoft.com/office/powerpoint/2010/main" xmlns="" val="3333394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Lymph capillaries:</a:t>
            </a:r>
            <a:endParaRPr lang="en-IN" dirty="0"/>
          </a:p>
        </p:txBody>
      </p:sp>
      <p:sp>
        <p:nvSpPr>
          <p:cNvPr id="3" name="Content Placeholder 2"/>
          <p:cNvSpPr>
            <a:spLocks noGrp="1"/>
          </p:cNvSpPr>
          <p:nvPr>
            <p:ph idx="1"/>
          </p:nvPr>
        </p:nvSpPr>
        <p:spPr/>
        <p:txBody>
          <a:bodyPr>
            <a:normAutofit/>
          </a:bodyPr>
          <a:lstStyle/>
          <a:p>
            <a:pPr algn="just"/>
            <a:r>
              <a:rPr lang="en-IN" sz="2800" dirty="0" smtClean="0">
                <a:latin typeface="+mj-lt"/>
              </a:rPr>
              <a:t>Lymph capillaries are originates as blind end tubes in the interstitial spaces.</a:t>
            </a:r>
          </a:p>
          <a:p>
            <a:pPr algn="just"/>
            <a:r>
              <a:rPr lang="en-IN" sz="2800" dirty="0" smtClean="0">
                <a:latin typeface="+mj-lt"/>
              </a:rPr>
              <a:t>They have same structure as blood capillaries.</a:t>
            </a:r>
          </a:p>
          <a:p>
            <a:pPr algn="just"/>
            <a:r>
              <a:rPr lang="en-IN" sz="2800" dirty="0" smtClean="0">
                <a:latin typeface="+mj-lt"/>
              </a:rPr>
              <a:t>The tiny capillaries join up to form larger lymph vessels.</a:t>
            </a:r>
          </a:p>
          <a:p>
            <a:pPr algn="just"/>
            <a:endParaRPr lang="en-IN" sz="2800" dirty="0">
              <a:latin typeface="+mj-lt"/>
            </a:endParaRPr>
          </a:p>
        </p:txBody>
      </p:sp>
    </p:spTree>
    <p:extLst>
      <p:ext uri="{BB962C8B-B14F-4D97-AF65-F5344CB8AC3E}">
        <p14:creationId xmlns:p14="http://schemas.microsoft.com/office/powerpoint/2010/main" xmlns="" val="1113904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Lymph vessels:</a:t>
            </a:r>
            <a:endParaRPr lang="en-IN" dirty="0"/>
          </a:p>
        </p:txBody>
      </p:sp>
      <p:sp>
        <p:nvSpPr>
          <p:cNvPr id="3" name="Content Placeholder 2"/>
          <p:cNvSpPr>
            <a:spLocks noGrp="1"/>
          </p:cNvSpPr>
          <p:nvPr>
            <p:ph idx="1"/>
          </p:nvPr>
        </p:nvSpPr>
        <p:spPr/>
        <p:txBody>
          <a:bodyPr>
            <a:normAutofit/>
          </a:bodyPr>
          <a:lstStyle/>
          <a:p>
            <a:r>
              <a:rPr lang="en-IN" sz="2400" dirty="0" smtClean="0">
                <a:latin typeface="+mj-lt"/>
              </a:rPr>
              <a:t>Lymph vessels are often found running along side the arteries and veins.</a:t>
            </a:r>
          </a:p>
          <a:p>
            <a:r>
              <a:rPr lang="en-IN" sz="2400" dirty="0" smtClean="0">
                <a:latin typeface="+mj-lt"/>
              </a:rPr>
              <a:t>Like vein, lymph vessels are having valves to prevent back flow of lymph.</a:t>
            </a:r>
          </a:p>
          <a:p>
            <a:r>
              <a:rPr lang="en-IN" sz="2400" dirty="0" smtClean="0">
                <a:latin typeface="+mj-lt"/>
              </a:rPr>
              <a:t>Lymph vessels become larger as they join together eventually forming two large ducts.</a:t>
            </a:r>
          </a:p>
          <a:p>
            <a:r>
              <a:rPr lang="en-IN" sz="2400" dirty="0" smtClean="0">
                <a:latin typeface="+mj-lt"/>
              </a:rPr>
              <a:t>1. </a:t>
            </a:r>
            <a:r>
              <a:rPr lang="en-IN" sz="2400" b="1" dirty="0" smtClean="0">
                <a:latin typeface="+mj-lt"/>
              </a:rPr>
              <a:t>the thoracic duct</a:t>
            </a:r>
          </a:p>
          <a:p>
            <a:r>
              <a:rPr lang="en-IN" sz="2400" b="1" dirty="0" smtClean="0">
                <a:latin typeface="+mj-lt"/>
              </a:rPr>
              <a:t>2 .the right lymphatic duct</a:t>
            </a:r>
          </a:p>
          <a:p>
            <a:r>
              <a:rPr lang="en-IN" sz="2400" dirty="0" smtClean="0">
                <a:latin typeface="+mj-lt"/>
              </a:rPr>
              <a:t>Both will empties into </a:t>
            </a:r>
            <a:r>
              <a:rPr lang="en-IN" sz="2400" dirty="0" err="1" smtClean="0">
                <a:latin typeface="+mj-lt"/>
              </a:rPr>
              <a:t>subclavian</a:t>
            </a:r>
            <a:r>
              <a:rPr lang="en-IN" sz="2400" dirty="0" smtClean="0">
                <a:latin typeface="+mj-lt"/>
              </a:rPr>
              <a:t> vei</a:t>
            </a:r>
            <a:r>
              <a:rPr lang="en-IN" sz="2400" dirty="0" smtClean="0"/>
              <a:t>ns.</a:t>
            </a:r>
            <a:endParaRPr lang="en-IN" sz="2400" dirty="0"/>
          </a:p>
        </p:txBody>
      </p:sp>
    </p:spTree>
    <p:extLst>
      <p:ext uri="{BB962C8B-B14F-4D97-AF65-F5344CB8AC3E}">
        <p14:creationId xmlns:p14="http://schemas.microsoft.com/office/powerpoint/2010/main" xmlns="" val="26989683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7">
      <a:dk1>
        <a:srgbClr val="FFFFFF"/>
      </a:dk1>
      <a:lt1>
        <a:srgbClr val="002060"/>
      </a:lt1>
      <a:dk2>
        <a:srgbClr val="FFFFFF"/>
      </a:dk2>
      <a:lt2>
        <a:srgbClr val="AB0042"/>
      </a:lt2>
      <a:accent1>
        <a:srgbClr val="AB0042"/>
      </a:accent1>
      <a:accent2>
        <a:srgbClr val="002060"/>
      </a:accent2>
      <a:accent3>
        <a:srgbClr val="002D89"/>
      </a:accent3>
      <a:accent4>
        <a:srgbClr val="AB0042"/>
      </a:accent4>
      <a:accent5>
        <a:srgbClr val="800031"/>
      </a:accent5>
      <a:accent6>
        <a:srgbClr val="AB0042"/>
      </a:accent6>
      <a:hlink>
        <a:srgbClr val="AB0042"/>
      </a:hlink>
      <a:folHlink>
        <a:srgbClr val="00206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2402</TotalTime>
  <Words>1334</Words>
  <Application>Microsoft Office PowerPoint</Application>
  <PresentationFormat>On-screen Show (4:3)</PresentationFormat>
  <Paragraphs>154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Adjacency</vt:lpstr>
      <vt:lpstr>Lymphatic system </vt:lpstr>
      <vt:lpstr>Introduction </vt:lpstr>
      <vt:lpstr>Slide 3</vt:lpstr>
      <vt:lpstr>Slide 4</vt:lpstr>
      <vt:lpstr>Slide 5</vt:lpstr>
      <vt:lpstr>Function of lymphatic system:</vt:lpstr>
      <vt:lpstr>Lymph: </vt:lpstr>
      <vt:lpstr>Lymph capillaries:</vt:lpstr>
      <vt:lpstr>Lymph vessels:</vt:lpstr>
      <vt:lpstr>Slide 10</vt:lpstr>
      <vt:lpstr>Slide 11</vt:lpstr>
      <vt:lpstr>Slide 12</vt:lpstr>
      <vt:lpstr>Lymph node:</vt:lpstr>
      <vt:lpstr>Slide 14</vt:lpstr>
      <vt:lpstr>Structure: </vt:lpstr>
      <vt:lpstr>Slide 16</vt:lpstr>
      <vt:lpstr>Slide 17</vt:lpstr>
      <vt:lpstr>Slide 18</vt:lpstr>
      <vt:lpstr>Functions of lymph: </vt:lpstr>
      <vt:lpstr>Lymphoid organs: SPLEEN</vt:lpstr>
      <vt:lpstr>Slide 21</vt:lpstr>
      <vt:lpstr>Structure of spleen</vt:lpstr>
      <vt:lpstr>Slide 23</vt:lpstr>
      <vt:lpstr>Function of spleen:</vt:lpstr>
      <vt:lpstr>Thymus gland</vt:lpstr>
      <vt:lpstr>Slide 26</vt:lpstr>
      <vt:lpstr>Slide 27</vt:lpstr>
      <vt:lpstr>Structure:</vt:lpstr>
      <vt:lpstr>Mucosa Associated lymphoid tissue( MALT)</vt:lpstr>
      <vt:lpstr>Immunity: </vt:lpstr>
      <vt:lpstr>1. Active immunity</vt:lpstr>
      <vt:lpstr>T -lymphocytes:</vt:lpstr>
      <vt:lpstr>Cell mediated immunity:</vt:lpstr>
      <vt:lpstr>B- LYMPHOCTYES</vt:lpstr>
      <vt:lpstr>Antibody mediated immunity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Lymphatic system </dc:title>
  <dc:creator>VISHAL</dc:creator>
  <cp:lastModifiedBy>nurshing</cp:lastModifiedBy>
  <cp:revision>51</cp:revision>
  <dcterms:created xsi:type="dcterms:W3CDTF">2006-08-16T00:00:00Z</dcterms:created>
  <dcterms:modified xsi:type="dcterms:W3CDTF">2020-10-08T06:50:44Z</dcterms:modified>
</cp:coreProperties>
</file>