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65" r:id="rId3"/>
    <p:sldId id="257" r:id="rId4"/>
    <p:sldId id="258" r:id="rId5"/>
    <p:sldId id="259" r:id="rId6"/>
    <p:sldId id="260" r:id="rId7"/>
    <p:sldId id="261" r:id="rId8"/>
    <p:sldId id="263" r:id="rId9"/>
    <p:sldId id="264" r:id="rId10"/>
    <p:sldId id="266" r:id="rId11"/>
    <p:sldId id="268" r:id="rId12"/>
    <p:sldId id="284" r:id="rId13"/>
    <p:sldId id="269" r:id="rId14"/>
    <p:sldId id="270" r:id="rId15"/>
    <p:sldId id="271" r:id="rId16"/>
    <p:sldId id="282" r:id="rId17"/>
    <p:sldId id="283" r:id="rId18"/>
    <p:sldId id="272" r:id="rId19"/>
    <p:sldId id="273" r:id="rId20"/>
    <p:sldId id="274" r:id="rId21"/>
    <p:sldId id="275" r:id="rId22"/>
    <p:sldId id="276" r:id="rId23"/>
    <p:sldId id="277" r:id="rId24"/>
    <p:sldId id="278" r:id="rId25"/>
    <p:sldId id="279" r:id="rId26"/>
    <p:sldId id="280" r:id="rId27"/>
    <p:sldId id="285" r:id="rId28"/>
    <p:sldId id="286" r:id="rId29"/>
    <p:sldId id="287" r:id="rId30"/>
    <p:sldId id="288" r:id="rId31"/>
    <p:sldId id="289" r:id="rId32"/>
    <p:sldId id="290" r:id="rId33"/>
    <p:sldId id="291" r:id="rId34"/>
    <p:sldId id="292" r:id="rId35"/>
    <p:sldId id="293" r:id="rId36"/>
    <p:sldId id="295" r:id="rId37"/>
    <p:sldId id="296" r:id="rId38"/>
    <p:sldId id="294" r:id="rId39"/>
    <p:sldId id="297"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2" autoAdjust="0"/>
    <p:restoredTop sz="94673"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5D6C8D-D0FF-4137-90D6-CAF3EDA1C6C8}" type="datetimeFigureOut">
              <a:rPr lang="en-US" smtClean="0"/>
              <a:pPr/>
              <a:t>3/23/2020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2D9A7-2666-47B2-85E8-7F0B7D81337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5D6C8D-D0FF-4137-90D6-CAF3EDA1C6C8}" type="datetimeFigureOut">
              <a:rPr lang="en-US" smtClean="0"/>
              <a:pPr/>
              <a:t>3/23/2020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2D9A7-2666-47B2-85E8-7F0B7D81337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5D6C8D-D0FF-4137-90D6-CAF3EDA1C6C8}" type="datetimeFigureOut">
              <a:rPr lang="en-US" smtClean="0"/>
              <a:pPr/>
              <a:t>3/23/2020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2D9A7-2666-47B2-85E8-7F0B7D81337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D5D6C8D-D0FF-4137-90D6-CAF3EDA1C6C8}" type="datetimeFigureOut">
              <a:rPr lang="en-US" smtClean="0"/>
              <a:pPr/>
              <a:t>3/23/2020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2D9A7-2666-47B2-85E8-7F0B7D81337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D5D6C8D-D0FF-4137-90D6-CAF3EDA1C6C8}" type="datetimeFigureOut">
              <a:rPr lang="en-US" smtClean="0"/>
              <a:pPr/>
              <a:t>3/23/2020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F2D9A7-2666-47B2-85E8-7F0B7D81337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D5D6C8D-D0FF-4137-90D6-CAF3EDA1C6C8}" type="datetimeFigureOut">
              <a:rPr lang="en-US" smtClean="0"/>
              <a:pPr/>
              <a:t>3/23/2020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2D9A7-2666-47B2-85E8-7F0B7D81337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5D6C8D-D0FF-4137-90D6-CAF3EDA1C6C8}" type="datetimeFigureOut">
              <a:rPr lang="en-US" smtClean="0"/>
              <a:pPr/>
              <a:t>3/23/2020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F2D9A7-2666-47B2-85E8-7F0B7D81337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5D6C8D-D0FF-4137-90D6-CAF3EDA1C6C8}" type="datetimeFigureOut">
              <a:rPr lang="en-US" smtClean="0"/>
              <a:pPr/>
              <a:t>3/23/2020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2D9A7-2666-47B2-85E8-7F0B7D81337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5D6C8D-D0FF-4137-90D6-CAF3EDA1C6C8}" type="datetimeFigureOut">
              <a:rPr lang="en-US" smtClean="0"/>
              <a:pPr/>
              <a:t>3/23/2020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2D9A7-2666-47B2-85E8-7F0B7D81337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5D6C8D-D0FF-4137-90D6-CAF3EDA1C6C8}" type="datetimeFigureOut">
              <a:rPr lang="en-US" smtClean="0"/>
              <a:pPr/>
              <a:t>3/23/2020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2D9A7-2666-47B2-85E8-7F0B7D81337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5D6C8D-D0FF-4137-90D6-CAF3EDA1C6C8}" type="datetimeFigureOut">
              <a:rPr lang="en-US" smtClean="0"/>
              <a:pPr/>
              <a:t>3/23/2020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2D9A7-2666-47B2-85E8-7F0B7D81337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5D6C8D-D0FF-4137-90D6-CAF3EDA1C6C8}" type="datetimeFigureOut">
              <a:rPr lang="en-US" smtClean="0"/>
              <a:pPr/>
              <a:t>3/23/2020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F2D9A7-2666-47B2-85E8-7F0B7D81337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0"/>
            <a:ext cx="274434" cy="203132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endParaRPr kumimoji="0" lang="en-US" sz="1400" b="0" i="0" u="none" strike="noStrike" cap="none" normalizeH="0" baseline="0" dirty="0">
              <a:ln>
                <a:noFill/>
              </a:ln>
              <a:solidFill>
                <a:schemeClr val="tx1"/>
              </a:solidFill>
              <a:effectLst/>
              <a:latin typeface="Calibri" pitchFamily="34" charset="0"/>
              <a:ea typeface="Calibri" pitchFamily="34" charset="0"/>
              <a:cs typeface="Shruti"/>
            </a:endParaRPr>
          </a:p>
          <a:p>
            <a:pPr marL="0" marR="0" lvl="0" indent="0" algn="l" defTabSz="914400" rtl="0" eaLnBrk="1" fontAlgn="base" latinLnBrk="0" hangingPunct="1">
              <a:lnSpc>
                <a:spcPct val="100000"/>
              </a:lnSpc>
              <a:spcBef>
                <a:spcPct val="0"/>
              </a:spcBef>
              <a:spcAft>
                <a:spcPct val="0"/>
              </a:spcAft>
              <a:buClrTx/>
              <a:buSzTx/>
              <a:buFontTx/>
              <a:buChar char="•"/>
              <a:tabLst/>
            </a:pPr>
            <a:endParaRPr lang="en-US" sz="1400" dirty="0">
              <a:latin typeface="Calibri" pitchFamily="34" charset="0"/>
              <a:ea typeface="Calibri" pitchFamily="34" charset="0"/>
              <a:cs typeface="Shruti"/>
            </a:endParaRPr>
          </a:p>
          <a:p>
            <a:pPr marL="0" marR="0" lvl="0" indent="0" algn="l" defTabSz="914400" rtl="0" eaLnBrk="1" fontAlgn="base" latinLnBrk="0" hangingPunct="1">
              <a:lnSpc>
                <a:spcPct val="100000"/>
              </a:lnSpc>
              <a:spcBef>
                <a:spcPct val="0"/>
              </a:spcBef>
              <a:spcAft>
                <a:spcPct val="0"/>
              </a:spcAft>
              <a:buClrTx/>
              <a:buSzTx/>
              <a:buFontTx/>
              <a:buChar char="•"/>
              <a:tabLst/>
            </a:pPr>
            <a:endParaRPr kumimoji="0" lang="en-US" sz="1400" b="0" i="0" u="none" strike="noStrike" cap="none" normalizeH="0" baseline="0" dirty="0">
              <a:ln>
                <a:noFill/>
              </a:ln>
              <a:solidFill>
                <a:schemeClr val="tx1"/>
              </a:solidFill>
              <a:effectLst/>
              <a:latin typeface="Calibri" pitchFamily="34" charset="0"/>
              <a:ea typeface="Calibri" pitchFamily="34" charset="0"/>
              <a:cs typeface="Shruti"/>
            </a:endParaRPr>
          </a:p>
          <a:p>
            <a:pPr marL="0" marR="0" lvl="0" indent="0" algn="l" defTabSz="914400" rtl="0" eaLnBrk="1" fontAlgn="base" latinLnBrk="0" hangingPunct="1">
              <a:lnSpc>
                <a:spcPct val="100000"/>
              </a:lnSpc>
              <a:spcBef>
                <a:spcPct val="0"/>
              </a:spcBef>
              <a:spcAft>
                <a:spcPct val="0"/>
              </a:spcAft>
              <a:buClrTx/>
              <a:buSzTx/>
              <a:buFontTx/>
              <a:buChar char="•"/>
              <a:tabLst/>
            </a:pPr>
            <a:endParaRPr lang="en-IN" sz="1400" dirty="0">
              <a:latin typeface="Calibri" pitchFamily="34" charset="0"/>
              <a:ea typeface="Calibri" pitchFamily="34" charset="0"/>
              <a:cs typeface="Shruti"/>
            </a:endParaRPr>
          </a:p>
          <a:p>
            <a:pPr marL="0" marR="0" lvl="0" indent="0" algn="l" defTabSz="914400" rtl="0" eaLnBrk="1" fontAlgn="base" latinLnBrk="0" hangingPunct="1">
              <a:lnSpc>
                <a:spcPct val="100000"/>
              </a:lnSpc>
              <a:spcBef>
                <a:spcPct val="0"/>
              </a:spcBef>
              <a:spcAft>
                <a:spcPct val="0"/>
              </a:spcAft>
              <a:buClrTx/>
              <a:buSzTx/>
              <a:buFontTx/>
              <a:buChar char="•"/>
              <a:tabLst/>
            </a:pPr>
            <a:endParaRPr lang="en-IN" sz="1400" dirty="0">
              <a:latin typeface="Calibri" pitchFamily="34" charset="0"/>
              <a:ea typeface="Calibri" pitchFamily="34" charset="0"/>
              <a:cs typeface="Shruti"/>
            </a:endParaRPr>
          </a:p>
          <a:p>
            <a:pPr marL="0" marR="0" lvl="0" indent="0" algn="l" defTabSz="914400" rtl="0" eaLnBrk="1" fontAlgn="base" latinLnBrk="0" hangingPunct="1">
              <a:lnSpc>
                <a:spcPct val="100000"/>
              </a:lnSpc>
              <a:spcBef>
                <a:spcPct val="0"/>
              </a:spcBef>
              <a:spcAft>
                <a:spcPct val="0"/>
              </a:spcAft>
              <a:buClrTx/>
              <a:buSzTx/>
              <a:buFontTx/>
              <a:buChar char="•"/>
              <a:tabLst/>
            </a:pPr>
            <a:endParaRPr lang="en-IN" sz="1400" dirty="0">
              <a:latin typeface="Calibri" pitchFamily="34" charset="0"/>
              <a:ea typeface="Calibri" pitchFamily="34" charset="0"/>
              <a:cs typeface="Shruti"/>
            </a:endParaRPr>
          </a:p>
          <a:p>
            <a:pPr marL="0" marR="0" lvl="0" indent="0" algn="l" defTabSz="914400" rtl="0" eaLnBrk="1" fontAlgn="base" latinLnBrk="0" hangingPunct="1">
              <a:lnSpc>
                <a:spcPct val="100000"/>
              </a:lnSpc>
              <a:spcBef>
                <a:spcPct val="0"/>
              </a:spcBef>
              <a:spcAft>
                <a:spcPct val="0"/>
              </a:spcAft>
              <a:buClrTx/>
              <a:buSzTx/>
              <a:buFontTx/>
              <a:buChar char="•"/>
              <a:tabLst/>
            </a:pPr>
            <a:endParaRPr lang="en-IN" sz="1400" dirty="0">
              <a:latin typeface="Calibri" pitchFamily="34" charset="0"/>
              <a:ea typeface="Calibri" pitchFamily="34" charset="0"/>
              <a:cs typeface="Shruti"/>
            </a:endParaRPr>
          </a:p>
          <a:p>
            <a:pPr marL="0" marR="0" lvl="0" indent="0" algn="l" defTabSz="914400" rtl="0" eaLnBrk="1" fontAlgn="base" latinLnBrk="0" hangingPunct="1">
              <a:lnSpc>
                <a:spcPct val="100000"/>
              </a:lnSpc>
              <a:spcBef>
                <a:spcPct val="0"/>
              </a:spcBef>
              <a:spcAft>
                <a:spcPct val="0"/>
              </a:spcAft>
              <a:buClrTx/>
              <a:buSzTx/>
              <a:buFontTx/>
              <a:buChar char="•"/>
              <a:tabLst/>
            </a:pPr>
            <a:endParaRPr lang="en-IN" sz="1400" dirty="0">
              <a:latin typeface="Calibri" pitchFamily="34" charset="0"/>
              <a:ea typeface="Calibri" pitchFamily="34" charset="0"/>
              <a:cs typeface="Shruti"/>
            </a:endParaRPr>
          </a:p>
          <a:p>
            <a:pPr marL="0" marR="0" lvl="0" indent="0" algn="l" defTabSz="914400" rtl="0" eaLnBrk="1" fontAlgn="base" latinLnBrk="0" hangingPunct="1">
              <a:lnSpc>
                <a:spcPct val="100000"/>
              </a:lnSpc>
              <a:spcBef>
                <a:spcPct val="0"/>
              </a:spcBef>
              <a:spcAft>
                <a:spcPct val="0"/>
              </a:spcAft>
              <a:buClrTx/>
              <a:buSzTx/>
              <a:buFontTx/>
              <a:buChar char="•"/>
              <a:tabLst/>
            </a:pPr>
            <a:endParaRPr lang="en-IN" sz="1400" dirty="0">
              <a:latin typeface="Calibri" pitchFamily="34" charset="0"/>
              <a:ea typeface="Calibri" pitchFamily="34" charset="0"/>
              <a:cs typeface="Shruti"/>
            </a:endParaRPr>
          </a:p>
        </p:txBody>
      </p:sp>
      <p:sp>
        <p:nvSpPr>
          <p:cNvPr id="8" name="Title 7"/>
          <p:cNvSpPr>
            <a:spLocks noGrp="1"/>
          </p:cNvSpPr>
          <p:nvPr>
            <p:ph type="title"/>
          </p:nvPr>
        </p:nvSpPr>
        <p:spPr/>
        <p:txBody>
          <a:bodyPr/>
          <a:lstStyle/>
          <a:p>
            <a:r>
              <a:rPr lang="en-IN" dirty="0"/>
              <a:t>PLACENTA</a:t>
            </a:r>
            <a:endParaRPr lang="en-US" dirty="0"/>
          </a:p>
        </p:txBody>
      </p:sp>
      <p:pic>
        <p:nvPicPr>
          <p:cNvPr id="10" name="Content Placeholder 9" descr="20191112_103642.jpg"/>
          <p:cNvPicPr>
            <a:picLocks noGrp="1" noChangeAspect="1"/>
          </p:cNvPicPr>
          <p:nvPr>
            <p:ph idx="1"/>
          </p:nvPr>
        </p:nvPicPr>
        <p:blipFill>
          <a:blip r:embed="rId2"/>
          <a:stretch>
            <a:fillRect/>
          </a:stretch>
        </p:blipFill>
        <p:spPr>
          <a:xfrm>
            <a:off x="2990370" y="1600200"/>
            <a:ext cx="3163259" cy="4525963"/>
          </a:xfrm>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lvl="0" indent="0" fontAlgn="base">
              <a:spcBef>
                <a:spcPct val="0"/>
              </a:spcBef>
              <a:spcAft>
                <a:spcPct val="0"/>
              </a:spcAft>
              <a:buFontTx/>
              <a:buChar char="•"/>
            </a:pPr>
            <a:r>
              <a:rPr kumimoji="0" lang="en-US" b="0" i="0" u="none" strike="noStrike" cap="none" normalizeH="0" baseline="0" dirty="0">
                <a:ln>
                  <a:noFill/>
                </a:ln>
                <a:solidFill>
                  <a:schemeClr val="tx1"/>
                </a:solidFill>
                <a:effectLst/>
                <a:latin typeface="Calibri" pitchFamily="34" charset="0"/>
                <a:ea typeface="Calibri" pitchFamily="34" charset="0"/>
                <a:cs typeface="Shruti"/>
              </a:rPr>
              <a:t>The placenta is partly fetal and partly maternal in origin.</a:t>
            </a:r>
            <a:endParaRPr kumimoji="0" lang="en-US" b="0" i="0" u="none" strike="noStrike" cap="none" normalizeH="0" baseline="0" dirty="0">
              <a:ln>
                <a:noFill/>
              </a:ln>
              <a:solidFill>
                <a:schemeClr val="tx1"/>
              </a:solidFill>
              <a:effectLst/>
              <a:latin typeface="Arial" pitchFamily="34" charset="0"/>
              <a:cs typeface="Arial" pitchFamily="34" charset="0"/>
            </a:endParaRPr>
          </a:p>
          <a:p>
            <a:pPr marL="0" lvl="0" indent="0" eaLnBrk="0" fontAlgn="base" hangingPunct="0">
              <a:spcBef>
                <a:spcPct val="0"/>
              </a:spcBef>
              <a:spcAft>
                <a:spcPct val="0"/>
              </a:spcAft>
              <a:buFontTx/>
              <a:buChar char="•"/>
            </a:pPr>
            <a:r>
              <a:rPr kumimoji="0" lang="en-US" b="0" i="0" u="none" strike="noStrike" cap="none" normalizeH="0" baseline="0" dirty="0">
                <a:ln>
                  <a:noFill/>
                </a:ln>
                <a:solidFill>
                  <a:schemeClr val="tx1"/>
                </a:solidFill>
                <a:effectLst/>
                <a:latin typeface="Calibri" pitchFamily="34" charset="0"/>
                <a:ea typeface="Calibri" pitchFamily="34" charset="0"/>
                <a:cs typeface="Shruti"/>
              </a:rPr>
              <a:t>It connects </a:t>
            </a:r>
            <a:r>
              <a:rPr kumimoji="0" lang="en-US" b="0" i="0" u="none" strike="noStrike" cap="none" normalizeH="0" baseline="0" dirty="0" smtClean="0">
                <a:ln>
                  <a:noFill/>
                </a:ln>
                <a:solidFill>
                  <a:schemeClr val="tx1"/>
                </a:solidFill>
                <a:effectLst/>
                <a:latin typeface="Calibri" pitchFamily="34" charset="0"/>
                <a:ea typeface="Calibri" pitchFamily="34" charset="0"/>
                <a:cs typeface="Shruti"/>
              </a:rPr>
              <a:t>closely </a:t>
            </a:r>
            <a:r>
              <a:rPr kumimoji="0" lang="en-US" b="0" i="0" u="none" strike="noStrike" cap="none" normalizeH="0" baseline="0" dirty="0">
                <a:ln>
                  <a:noFill/>
                </a:ln>
                <a:solidFill>
                  <a:schemeClr val="tx1"/>
                </a:solidFill>
                <a:effectLst/>
                <a:latin typeface="Calibri" pitchFamily="34" charset="0"/>
                <a:ea typeface="Calibri" pitchFamily="34" charset="0"/>
                <a:cs typeface="Shruti"/>
              </a:rPr>
              <a:t>with the mother circulation               to </a:t>
            </a:r>
            <a:r>
              <a:rPr kumimoji="0" lang="en-US" b="0" i="0" u="none" strike="noStrike" cap="none" normalizeH="0" baseline="0" dirty="0" smtClean="0">
                <a:ln>
                  <a:noFill/>
                </a:ln>
                <a:solidFill>
                  <a:schemeClr val="tx1"/>
                </a:solidFill>
                <a:effectLst/>
                <a:latin typeface="Calibri" pitchFamily="34" charset="0"/>
                <a:ea typeface="Calibri" pitchFamily="34" charset="0"/>
                <a:cs typeface="Shruti"/>
              </a:rPr>
              <a:t>     carry </a:t>
            </a:r>
            <a:r>
              <a:rPr kumimoji="0" lang="en-US" b="0" i="0" u="none" strike="noStrike" cap="none" normalizeH="0" baseline="0" dirty="0">
                <a:ln>
                  <a:noFill/>
                </a:ln>
                <a:solidFill>
                  <a:schemeClr val="tx1"/>
                </a:solidFill>
                <a:effectLst/>
                <a:latin typeface="Calibri" pitchFamily="34" charset="0"/>
                <a:ea typeface="Calibri" pitchFamily="34" charset="0"/>
                <a:cs typeface="Shruti"/>
              </a:rPr>
              <a:t>out function which the fetus is unable to perform for itself during intrauterine life.</a:t>
            </a:r>
            <a:endParaRPr kumimoji="0" lang="en-US" b="0" i="0" u="none" strike="noStrike" cap="none" normalizeH="0" baseline="0" dirty="0">
              <a:ln>
                <a:noFill/>
              </a:ln>
              <a:solidFill>
                <a:schemeClr val="tx1"/>
              </a:solidFill>
              <a:effectLst/>
              <a:latin typeface="Arial" pitchFamily="34" charset="0"/>
              <a:cs typeface="Arial" pitchFamily="34" charset="0"/>
            </a:endParaRPr>
          </a:p>
          <a:p>
            <a:pPr marL="0" lvl="0" indent="0" eaLnBrk="0" fontAlgn="base" hangingPunct="0">
              <a:spcBef>
                <a:spcPct val="0"/>
              </a:spcBef>
              <a:spcAft>
                <a:spcPct val="0"/>
              </a:spcAft>
              <a:buFontTx/>
              <a:buChar char="•"/>
            </a:pPr>
            <a:r>
              <a:rPr kumimoji="0" lang="en-US" b="0" i="0" u="none" strike="noStrike" cap="none" normalizeH="0" baseline="0" dirty="0">
                <a:ln>
                  <a:noFill/>
                </a:ln>
                <a:solidFill>
                  <a:schemeClr val="tx1"/>
                </a:solidFill>
                <a:effectLst/>
                <a:latin typeface="Calibri" pitchFamily="34" charset="0"/>
                <a:ea typeface="Calibri" pitchFamily="34" charset="0"/>
                <a:cs typeface="Shruti"/>
              </a:rPr>
              <a:t>The survival of the fetus depends on the    integrity and efficiency of the placenta.</a:t>
            </a:r>
            <a:endParaRPr kumimoji="0" lang="en-US"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
            </a:r>
            <a:br>
              <a:rPr lang="en-US" dirty="0"/>
            </a:br>
            <a:r>
              <a:rPr lang="en-US" dirty="0"/>
              <a:t> </a:t>
            </a:r>
            <a:br>
              <a:rPr lang="en-US" dirty="0"/>
            </a:br>
            <a:r>
              <a:rPr lang="en-US" b="1" dirty="0"/>
              <a:t>DEVLOPMENT OF PLACENTA</a:t>
            </a:r>
            <a:r>
              <a:rPr lang="en-US" dirty="0"/>
              <a:t/>
            </a:r>
            <a:br>
              <a:rPr lang="en-US" dirty="0"/>
            </a:br>
            <a:r>
              <a:rPr lang="en-US" dirty="0"/>
              <a:t> </a:t>
            </a:r>
            <a:br>
              <a:rPr lang="en-US" dirty="0"/>
            </a:br>
            <a:r>
              <a:rPr lang="en-US" dirty="0"/>
              <a:t/>
            </a:r>
            <a:br>
              <a:rPr lang="en-US" dirty="0"/>
            </a:br>
            <a:r>
              <a:rPr lang="en-US" dirty="0"/>
              <a:t/>
            </a:r>
            <a:br>
              <a:rPr lang="en-US" dirty="0"/>
            </a:br>
            <a:endParaRPr lang="en-US" dirty="0"/>
          </a:p>
        </p:txBody>
      </p:sp>
      <p:sp>
        <p:nvSpPr>
          <p:cNvPr id="3" name="Content Placeholder 2"/>
          <p:cNvSpPr>
            <a:spLocks noGrp="1"/>
          </p:cNvSpPr>
          <p:nvPr>
            <p:ph idx="1"/>
          </p:nvPr>
        </p:nvSpPr>
        <p:spPr/>
        <p:txBody>
          <a:bodyPr/>
          <a:lstStyle/>
          <a:p>
            <a:pPr lvl="0">
              <a:buNone/>
            </a:pPr>
            <a:endParaRPr lang="en-US" dirty="0"/>
          </a:p>
          <a:p>
            <a:pPr>
              <a:buNone/>
            </a:pPr>
            <a:r>
              <a:rPr lang="en-US" dirty="0"/>
              <a:t/>
            </a:r>
            <a:br>
              <a:rPr lang="en-US" dirty="0"/>
            </a:br>
            <a:endParaRPr lang="en-US" dirty="0"/>
          </a:p>
        </p:txBody>
      </p:sp>
      <p:pic>
        <p:nvPicPr>
          <p:cNvPr id="5" name="Picture 4" descr="20191112_103725.jpg"/>
          <p:cNvPicPr>
            <a:picLocks noChangeAspect="1"/>
          </p:cNvPicPr>
          <p:nvPr/>
        </p:nvPicPr>
        <p:blipFill>
          <a:blip r:embed="rId2"/>
          <a:stretch>
            <a:fillRect/>
          </a:stretch>
        </p:blipFill>
        <p:spPr>
          <a:xfrm>
            <a:off x="1828800" y="2236488"/>
            <a:ext cx="5486400" cy="3764280"/>
          </a:xfrm>
          <a:prstGeom prst="rect">
            <a:avLst/>
          </a:prstGeom>
        </p:spPr>
      </p:pic>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PLACENTA DEVLOPMENT</a:t>
            </a:r>
          </a:p>
        </p:txBody>
      </p:sp>
      <p:sp>
        <p:nvSpPr>
          <p:cNvPr id="3" name="Content Placeholder 2"/>
          <p:cNvSpPr>
            <a:spLocks noGrp="1"/>
          </p:cNvSpPr>
          <p:nvPr>
            <p:ph idx="1"/>
          </p:nvPr>
        </p:nvSpPr>
        <p:spPr/>
        <p:txBody>
          <a:bodyPr>
            <a:normAutofit lnSpcReduction="10000"/>
          </a:bodyPr>
          <a:lstStyle/>
          <a:p>
            <a:pPr lvl="0"/>
            <a:r>
              <a:rPr lang="en-US" dirty="0"/>
              <a:t>The small projections that appear on the trophoblastic layer of the blastocytes proliferates and branch from about 3 weeks after fertilization, forming the chorionic villi.</a:t>
            </a:r>
          </a:p>
          <a:p>
            <a:pPr lvl="0"/>
            <a:r>
              <a:rPr lang="en-US" dirty="0"/>
              <a:t>The villi become most profuse in the area where the blood supply is richest,i.e. in the basal decidua.</a:t>
            </a:r>
          </a:p>
          <a:p>
            <a:pPr lvl="0"/>
            <a:r>
              <a:rPr lang="en-US" dirty="0"/>
              <a:t>This part of the trophoblast is know as the </a:t>
            </a:r>
            <a:r>
              <a:rPr lang="en-US" dirty="0" smtClean="0"/>
              <a:t>chorion </a:t>
            </a:r>
            <a:r>
              <a:rPr lang="en-US" dirty="0"/>
              <a:t>frodosum.</a:t>
            </a:r>
          </a:p>
        </p:txBody>
      </p:sp>
    </p:spTree>
  </p:cSld>
  <p:clrMapOvr>
    <a:masterClrMapping/>
  </p:clrMapOvr>
  <p:transition>
    <p:pull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lvl="0"/>
            <a:r>
              <a:rPr lang="en-US" dirty="0"/>
              <a:t>It </a:t>
            </a:r>
            <a:r>
              <a:rPr lang="en-US" dirty="0" smtClean="0"/>
              <a:t>villi </a:t>
            </a:r>
            <a:r>
              <a:rPr lang="en-US" dirty="0"/>
              <a:t>eventually devlop into the placenta.</a:t>
            </a:r>
          </a:p>
          <a:p>
            <a:pPr lvl="0"/>
            <a:r>
              <a:rPr lang="en-US" dirty="0"/>
              <a:t>The </a:t>
            </a:r>
            <a:r>
              <a:rPr lang="en-US" dirty="0" smtClean="0"/>
              <a:t>villi </a:t>
            </a:r>
            <a:r>
              <a:rPr lang="en-US" dirty="0"/>
              <a:t>under the </a:t>
            </a:r>
            <a:r>
              <a:rPr lang="en-US" dirty="0" smtClean="0"/>
              <a:t>capsular </a:t>
            </a:r>
            <a:r>
              <a:rPr lang="en-US" dirty="0"/>
              <a:t>decidua get less nourishment and gradually atrophy and form the chorion leave or bald chorion</a:t>
            </a:r>
            <a:r>
              <a:rPr lang="en-US" dirty="0" smtClean="0"/>
              <a:t>, which </a:t>
            </a:r>
            <a:r>
              <a:rPr lang="en-US" dirty="0"/>
              <a:t>is the origin </a:t>
            </a:r>
            <a:r>
              <a:rPr lang="en-US" dirty="0" smtClean="0"/>
              <a:t>of </a:t>
            </a:r>
            <a:r>
              <a:rPr lang="en-US" dirty="0"/>
              <a:t>the chorionic </a:t>
            </a:r>
            <a:r>
              <a:rPr lang="en-US" dirty="0" smtClean="0"/>
              <a:t>membrane.</a:t>
            </a:r>
            <a:endParaRPr lang="en-US" dirty="0"/>
          </a:p>
          <a:p>
            <a:pPr lvl="0"/>
            <a:r>
              <a:rPr lang="en-US" dirty="0"/>
              <a:t>The villi erode the wall of maternal blood </a:t>
            </a:r>
            <a:r>
              <a:rPr lang="en-US" dirty="0" smtClean="0"/>
              <a:t>vessals </a:t>
            </a:r>
            <a:r>
              <a:rPr lang="en-US" dirty="0"/>
              <a:t>as they penetrate the decidua, opening them up to form a lake of maternal blood in which they float.</a:t>
            </a:r>
          </a:p>
        </p:txBody>
      </p:sp>
    </p:spTree>
  </p:cSld>
  <p:clrMapOvr>
    <a:masterClrMapping/>
  </p:clrMapOvr>
  <p:transition>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lvl="0"/>
            <a:r>
              <a:rPr lang="en-US" dirty="0"/>
              <a:t>Placenta circulation are establishing by 17</a:t>
            </a:r>
            <a:r>
              <a:rPr lang="en-US" baseline="30000" dirty="0"/>
              <a:t>th</a:t>
            </a:r>
            <a:r>
              <a:rPr lang="en-US" dirty="0"/>
              <a:t> day.</a:t>
            </a:r>
          </a:p>
          <a:p>
            <a:pPr lvl="0"/>
            <a:r>
              <a:rPr lang="en-US" dirty="0"/>
              <a:t>Each  chorionic viilus </a:t>
            </a:r>
            <a:r>
              <a:rPr lang="en-US" dirty="0" smtClean="0"/>
              <a:t>is a branching </a:t>
            </a:r>
            <a:r>
              <a:rPr lang="en-US" dirty="0"/>
              <a:t>structure.</a:t>
            </a:r>
          </a:p>
          <a:p>
            <a:pPr lvl="0"/>
            <a:r>
              <a:rPr lang="en-US" dirty="0"/>
              <a:t>Its center consist of mesoderm and branches of </a:t>
            </a:r>
            <a:r>
              <a:rPr lang="en-US" dirty="0" smtClean="0"/>
              <a:t>umbilical </a:t>
            </a:r>
            <a:r>
              <a:rPr lang="en-US" dirty="0"/>
              <a:t>vein and artery.</a:t>
            </a:r>
          </a:p>
          <a:p>
            <a:pPr lvl="0"/>
            <a:r>
              <a:rPr lang="en-US" dirty="0"/>
              <a:t>Four layers of tissue </a:t>
            </a:r>
            <a:r>
              <a:rPr lang="en-US" dirty="0" smtClean="0"/>
              <a:t>separates </a:t>
            </a:r>
            <a:r>
              <a:rPr lang="en-US" dirty="0"/>
              <a:t>the maternal blood </a:t>
            </a:r>
            <a:r>
              <a:rPr lang="en-US" dirty="0" smtClean="0"/>
              <a:t>from </a:t>
            </a:r>
            <a:r>
              <a:rPr lang="en-US" dirty="0"/>
              <a:t>the fetus blood making it impossible for the two circulation (maternal and fetus) </a:t>
            </a:r>
            <a:r>
              <a:rPr lang="en-US" dirty="0" smtClean="0"/>
              <a:t>it </a:t>
            </a:r>
            <a:r>
              <a:rPr lang="en-US" dirty="0"/>
              <a:t>mix unless the villi are damaged.</a:t>
            </a:r>
          </a:p>
        </p:txBody>
      </p:sp>
    </p:spTree>
  </p:cSld>
  <p:clrMapOvr>
    <a:masterClrMapping/>
  </p:clrMapOvr>
  <p:transition>
    <p:pull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lvl="0"/>
            <a:r>
              <a:rPr lang="en-US" dirty="0"/>
              <a:t>The placenta are fully </a:t>
            </a:r>
            <a:r>
              <a:rPr lang="en-US" dirty="0" smtClean="0"/>
              <a:t>developed </a:t>
            </a:r>
            <a:r>
              <a:rPr lang="en-US" dirty="0"/>
              <a:t>and </a:t>
            </a:r>
            <a:r>
              <a:rPr lang="en-US" dirty="0" smtClean="0"/>
              <a:t>functioning </a:t>
            </a:r>
            <a:r>
              <a:rPr lang="en-US" dirty="0"/>
              <a:t>from the 10</a:t>
            </a:r>
            <a:r>
              <a:rPr lang="en-US" baseline="30000" dirty="0"/>
              <a:t>th</a:t>
            </a:r>
            <a:r>
              <a:rPr lang="en-US" dirty="0"/>
              <a:t> week after gestation.</a:t>
            </a:r>
          </a:p>
          <a:p>
            <a:pPr lvl="0"/>
            <a:r>
              <a:rPr lang="en-US" dirty="0"/>
              <a:t>In its early </a:t>
            </a:r>
            <a:r>
              <a:rPr lang="en-US" dirty="0" smtClean="0"/>
              <a:t>stages, </a:t>
            </a:r>
            <a:r>
              <a:rPr lang="en-US" dirty="0"/>
              <a:t>it is a </a:t>
            </a:r>
            <a:r>
              <a:rPr lang="en-US" dirty="0" smtClean="0"/>
              <a:t>relatively </a:t>
            </a:r>
            <a:r>
              <a:rPr lang="en-US" dirty="0"/>
              <a:t>loose structure, but become more </a:t>
            </a:r>
            <a:r>
              <a:rPr lang="en-US" dirty="0" smtClean="0"/>
              <a:t>compact </a:t>
            </a:r>
            <a:r>
              <a:rPr lang="en-US" dirty="0"/>
              <a:t>as it </a:t>
            </a:r>
            <a:r>
              <a:rPr lang="en-US" dirty="0" smtClean="0"/>
              <a:t>matures.</a:t>
            </a:r>
            <a:endParaRPr lang="en-US" dirty="0"/>
          </a:p>
          <a:p>
            <a:pPr lvl="0"/>
            <a:r>
              <a:rPr lang="en-US" dirty="0"/>
              <a:t>Between the 12 and 20 week of gestation the placenta weight more than the fetus.</a:t>
            </a:r>
          </a:p>
          <a:p>
            <a:pPr lvl="0"/>
            <a:r>
              <a:rPr lang="en-US" dirty="0" smtClean="0"/>
              <a:t>At this </a:t>
            </a:r>
            <a:r>
              <a:rPr lang="en-US" dirty="0"/>
              <a:t>stage the fetus organs are insufficiently </a:t>
            </a:r>
            <a:r>
              <a:rPr lang="en-US" dirty="0" smtClean="0"/>
              <a:t>developed </a:t>
            </a:r>
            <a:r>
              <a:rPr lang="en-US" dirty="0"/>
              <a:t>to cope with the metabolic processes of nutrition.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lvl="0"/>
            <a:r>
              <a:rPr lang="en-US" dirty="0"/>
              <a:t>Later in pregnancy as the fetus </a:t>
            </a:r>
            <a:r>
              <a:rPr lang="en-US" dirty="0" smtClean="0"/>
              <a:t>mature </a:t>
            </a:r>
            <a:r>
              <a:rPr lang="en-US" dirty="0"/>
              <a:t>some of </a:t>
            </a:r>
            <a:r>
              <a:rPr lang="en-US" dirty="0" smtClean="0"/>
              <a:t>the fetal </a:t>
            </a:r>
            <a:r>
              <a:rPr lang="en-US" dirty="0"/>
              <a:t>organs, such as the </a:t>
            </a:r>
            <a:r>
              <a:rPr lang="en-US" dirty="0" smtClean="0"/>
              <a:t>liver, begin </a:t>
            </a:r>
            <a:r>
              <a:rPr lang="en-US" dirty="0"/>
              <a:t>to function resulting in easier exchanging </a:t>
            </a:r>
            <a:r>
              <a:rPr lang="en-US" dirty="0" smtClean="0"/>
              <a:t>of </a:t>
            </a:r>
            <a:r>
              <a:rPr lang="en-US" dirty="0"/>
              <a:t>oxygen and carbon </a:t>
            </a:r>
            <a:r>
              <a:rPr lang="en-US" dirty="0" smtClean="0"/>
              <a:t>dioxide.</a:t>
            </a:r>
            <a:endParaRPr lang="en-US" dirty="0"/>
          </a:p>
          <a:p>
            <a:pPr lvl="0"/>
            <a:r>
              <a:rPr lang="en-US" dirty="0"/>
              <a:t>Each main stem </a:t>
            </a:r>
            <a:r>
              <a:rPr lang="en-US" dirty="0" smtClean="0"/>
              <a:t>viilus </a:t>
            </a:r>
            <a:r>
              <a:rPr lang="en-US" dirty="0"/>
              <a:t>and its branches form a cotyledon.</a:t>
            </a:r>
          </a:p>
          <a:p>
            <a:pPr lvl="0"/>
            <a:r>
              <a:rPr lang="en-US" dirty="0"/>
              <a:t>The total number of cotyledons remains constant</a:t>
            </a:r>
            <a:r>
              <a:rPr lang="en-US" dirty="0" smtClean="0"/>
              <a:t>, but </a:t>
            </a:r>
            <a:r>
              <a:rPr lang="en-US" dirty="0"/>
              <a:t>the individual cotyledones continue to grow untile term.</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CONT……</a:t>
            </a:r>
            <a:endParaRPr lang="en-US" dirty="0"/>
          </a:p>
        </p:txBody>
      </p:sp>
      <p:pic>
        <p:nvPicPr>
          <p:cNvPr id="4" name="Content Placeholder 3" descr="20191112_103711.jpg"/>
          <p:cNvPicPr>
            <a:picLocks noGrp="1" noChangeAspect="1"/>
          </p:cNvPicPr>
          <p:nvPr>
            <p:ph idx="1"/>
          </p:nvPr>
        </p:nvPicPr>
        <p:blipFill>
          <a:blip r:embed="rId2"/>
          <a:stretch>
            <a:fillRect/>
          </a:stretch>
        </p:blipFill>
        <p:spPr>
          <a:xfrm>
            <a:off x="1785918" y="1571612"/>
            <a:ext cx="5486400" cy="4290060"/>
          </a:xfrm>
        </p:spPr>
      </p:pic>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CIRCULATION THROUGH THE PLACENTA</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IN" sz="2400" dirty="0" smtClean="0"/>
              <a:t>Foetal </a:t>
            </a:r>
            <a:r>
              <a:rPr lang="en-IN" sz="2400" dirty="0"/>
              <a:t>blood that is low in oxygen </a:t>
            </a:r>
            <a:r>
              <a:rPr lang="en-IN" sz="2400" dirty="0" smtClean="0"/>
              <a:t>is pumped </a:t>
            </a:r>
            <a:r>
              <a:rPr lang="en-IN" sz="2400" dirty="0"/>
              <a:t>by the </a:t>
            </a:r>
            <a:r>
              <a:rPr lang="en-IN" sz="2400" dirty="0" smtClean="0"/>
              <a:t>foetal </a:t>
            </a:r>
            <a:r>
              <a:rPr lang="en-IN" sz="2400" dirty="0"/>
              <a:t>heart towards the </a:t>
            </a:r>
            <a:r>
              <a:rPr lang="en-IN" sz="2400" dirty="0" smtClean="0"/>
              <a:t>placenta </a:t>
            </a:r>
            <a:r>
              <a:rPr lang="en-IN" sz="2400" dirty="0"/>
              <a:t>along their branches to the capillaries of the villi.</a:t>
            </a:r>
          </a:p>
          <a:p>
            <a:pPr>
              <a:buFont typeface="Wingdings" pitchFamily="2" charset="2"/>
              <a:buChar char="Ø"/>
            </a:pPr>
            <a:r>
              <a:rPr lang="en-IN" sz="2400" dirty="0"/>
              <a:t>The blood returns to the fetus via umbelical vein after giving up carbon </a:t>
            </a:r>
            <a:r>
              <a:rPr lang="en-IN" sz="2400" dirty="0" smtClean="0"/>
              <a:t>dioxide </a:t>
            </a:r>
            <a:r>
              <a:rPr lang="en-IN" sz="2400" dirty="0"/>
              <a:t>and absorbing oxygen.</a:t>
            </a:r>
          </a:p>
          <a:p>
            <a:pPr>
              <a:buFont typeface="Wingdings" pitchFamily="2" charset="2"/>
              <a:buChar char="Ø"/>
            </a:pPr>
            <a:r>
              <a:rPr lang="en-IN" sz="2400" dirty="0"/>
              <a:t>Maternal blood is </a:t>
            </a:r>
            <a:r>
              <a:rPr lang="en-IN" sz="2400" dirty="0" smtClean="0"/>
              <a:t>delivered </a:t>
            </a:r>
            <a:r>
              <a:rPr lang="en-IN" sz="2400" dirty="0"/>
              <a:t>to the placental bed in the decidua by the spiral artery that flow into the blood spaces surrounding the villi.</a:t>
            </a:r>
          </a:p>
          <a:p>
            <a:pPr>
              <a:buFont typeface="Wingdings" pitchFamily="2" charset="2"/>
              <a:buChar char="Ø"/>
            </a:pPr>
            <a:r>
              <a:rPr lang="en-IN" sz="2400" dirty="0"/>
              <a:t>The blood enters the sinuses in a funnel shaped stream similar to a fountain and it passes upwards, bathes the villus and drains back into a branch of uterine vein.</a:t>
            </a:r>
          </a:p>
          <a:p>
            <a:pPr>
              <a:buFont typeface="Wingdings" pitchFamily="2" charset="2"/>
              <a:buChar char="Ø"/>
            </a:pP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PLACENTAS</a:t>
            </a:r>
          </a:p>
        </p:txBody>
      </p:sp>
      <p:pic>
        <p:nvPicPr>
          <p:cNvPr id="2050" name="Picture 2"/>
          <p:cNvPicPr>
            <a:picLocks noGrp="1" noChangeAspect="1" noChangeArrowheads="1"/>
          </p:cNvPicPr>
          <p:nvPr>
            <p:ph idx="1"/>
          </p:nvPr>
        </p:nvPicPr>
        <p:blipFill>
          <a:blip r:embed="rId2"/>
          <a:stretch>
            <a:fillRect/>
          </a:stretch>
        </p:blipFill>
        <p:spPr bwMode="auto">
          <a:xfrm>
            <a:off x="0" y="1600200"/>
            <a:ext cx="9143999" cy="5257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BCE398-0F5D-49A8-887E-74B06F9EEABC}"/>
              </a:ext>
            </a:extLst>
          </p:cNvPr>
          <p:cNvSpPr>
            <a:spLocks noGrp="1"/>
          </p:cNvSpPr>
          <p:nvPr>
            <p:ph type="title"/>
          </p:nvPr>
        </p:nvSpPr>
        <p:spPr/>
        <p:txBody>
          <a:bodyPr/>
          <a:lstStyle/>
          <a:p>
            <a:endParaRPr lang="en-IN" dirty="0"/>
          </a:p>
        </p:txBody>
      </p:sp>
      <p:pic>
        <p:nvPicPr>
          <p:cNvPr id="4" name="Content Placeholder 3">
            <a:extLst>
              <a:ext uri="{FF2B5EF4-FFF2-40B4-BE49-F238E27FC236}">
                <a16:creationId xmlns="" xmlns:a16="http://schemas.microsoft.com/office/drawing/2014/main" id="{194148A8-49CB-4011-A1AE-D8C8413A60C1}"/>
              </a:ext>
            </a:extLst>
          </p:cNvPr>
          <p:cNvPicPr>
            <a:picLocks noGrp="1" noChangeAspect="1"/>
          </p:cNvPicPr>
          <p:nvPr>
            <p:ph idx="1"/>
          </p:nvPr>
        </p:nvPicPr>
        <p:blipFill>
          <a:blip r:embed="rId2"/>
          <a:stretch>
            <a:fillRect/>
          </a:stretch>
        </p:blipFill>
        <p:spPr>
          <a:xfrm>
            <a:off x="0" y="0"/>
            <a:ext cx="9143999" cy="6858000"/>
          </a:xfrm>
          <a:prstGeom prst="rect">
            <a:avLst/>
          </a:prstGeom>
        </p:spPr>
      </p:pic>
    </p:spTree>
    <p:extLst>
      <p:ext uri="{BB962C8B-B14F-4D97-AF65-F5344CB8AC3E}">
        <p14:creationId xmlns="" xmlns:p14="http://schemas.microsoft.com/office/powerpoint/2010/main" val="3932584037"/>
      </p:ext>
    </p:extLst>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 OF PLACENTA</a:t>
            </a:r>
          </a:p>
        </p:txBody>
      </p:sp>
      <p:pic>
        <p:nvPicPr>
          <p:cNvPr id="1026" name="Picture 2"/>
          <p:cNvPicPr>
            <a:picLocks noGrp="1" noChangeAspect="1" noChangeArrowheads="1"/>
          </p:cNvPicPr>
          <p:nvPr>
            <p:ph idx="1"/>
          </p:nvPr>
        </p:nvPicPr>
        <p:blipFill>
          <a:blip r:embed="rId2"/>
          <a:srcRect/>
          <a:stretch>
            <a:fillRect/>
          </a:stretch>
        </p:blipFill>
        <p:spPr bwMode="auto">
          <a:xfrm>
            <a:off x="642910" y="2143116"/>
            <a:ext cx="7500990" cy="371477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6386"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p:cNvPicPr>
            <a:picLocks noGrp="1" noChangeAspect="1" noChangeArrowheads="1"/>
          </p:cNvPicPr>
          <p:nvPr>
            <p:ph idx="1"/>
          </p:nvPr>
        </p:nvPicPr>
        <p:blipFill>
          <a:blip r:embed="rId2"/>
          <a:srcRect/>
          <a:stretch>
            <a:fillRect/>
          </a:stretch>
        </p:blipFill>
        <p:spPr bwMode="auto">
          <a:xfrm>
            <a:off x="0" y="0"/>
            <a:ext cx="9144000" cy="6857999"/>
          </a:xfrm>
          <a:prstGeom prst="rect">
            <a:avLst/>
          </a:prstGeom>
          <a:noFill/>
          <a:ln w="9525">
            <a:noFill/>
            <a:miter lim="800000"/>
            <a:headEnd/>
            <a:tailEnd/>
          </a:ln>
          <a:effectLst/>
        </p:spPr>
      </p:pic>
    </p:spTree>
  </p:cSld>
  <p:clrMapOvr>
    <a:masterClrMapping/>
  </p:clrMapOvr>
  <p:transition>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42" name="Picture 2"/>
          <p:cNvPicPr>
            <a:picLocks noGrp="1" noChangeAspect="1" noChangeArrowheads="1"/>
          </p:cNvPicPr>
          <p:nvPr>
            <p:ph idx="1"/>
          </p:nvPr>
        </p:nvPicPr>
        <p:blipFill>
          <a:blip r:embed="rId2"/>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1266" name="Picture 2"/>
          <p:cNvPicPr>
            <a:picLocks noGrp="1" noChangeAspect="1" noChangeArrowheads="1"/>
          </p:cNvPicPr>
          <p:nvPr>
            <p:ph idx="1"/>
          </p:nvPr>
        </p:nvPicPr>
        <p:blipFill>
          <a:blip r:embed="rId2"/>
          <a:srcRect/>
          <a:stretch>
            <a:fillRect/>
          </a:stretch>
        </p:blipFill>
        <p:spPr bwMode="auto">
          <a:xfrm>
            <a:off x="0" y="0"/>
            <a:ext cx="9144000" cy="6857999"/>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2290" name="Picture 2"/>
          <p:cNvPicPr>
            <a:picLocks noGrp="1" noChangeAspect="1" noChangeArrowheads="1"/>
          </p:cNvPicPr>
          <p:nvPr>
            <p:ph idx="1"/>
          </p:nvPr>
        </p:nvPicPr>
        <p:blipFill>
          <a:blip r:embed="rId2"/>
          <a:stretch>
            <a:fillRect/>
          </a:stretch>
        </p:blipFill>
        <p:spPr bwMode="auto">
          <a:xfrm>
            <a:off x="-32" y="0"/>
            <a:ext cx="9144000" cy="6858000"/>
          </a:xfrm>
          <a:prstGeom prst="rect">
            <a:avLst/>
          </a:prstGeom>
          <a:noFill/>
          <a:ln w="9525">
            <a:noFill/>
            <a:miter lim="800000"/>
            <a:headEnd/>
            <a:tailEnd/>
          </a:ln>
          <a:effectLst/>
        </p:spPr>
      </p:pic>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3314"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wedg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4338" name="Picture 2"/>
          <p:cNvPicPr>
            <a:picLocks noGrp="1" noChangeAspect="1" noChangeArrowheads="1"/>
          </p:cNvPicPr>
          <p:nvPr>
            <p:ph idx="1"/>
          </p:nvPr>
        </p:nvPicPr>
        <p:blipFill>
          <a:blip r:embed="rId2"/>
          <a:srcRect/>
          <a:stretch>
            <a:fillRect/>
          </a:stretch>
        </p:blipFill>
        <p:spPr bwMode="auto">
          <a:xfrm>
            <a:off x="-142908" y="-214338"/>
            <a:ext cx="9286908" cy="7072338"/>
          </a:xfrm>
          <a:prstGeom prst="rect">
            <a:avLst/>
          </a:prstGeom>
          <a:noFill/>
          <a:ln w="9525">
            <a:noFill/>
            <a:miter lim="800000"/>
            <a:headEnd/>
            <a:tailEnd/>
          </a:ln>
          <a:effectLst/>
        </p:spPr>
      </p:pic>
    </p:spTree>
  </p:cSld>
  <p:clrMapOvr>
    <a:masterClrMapping/>
  </p:clrMapOvr>
  <p:transition>
    <p:pull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5362" name="Picture 2"/>
          <p:cNvPicPr>
            <a:picLocks noGrp="1" noChangeAspect="1" noChangeArrowheads="1"/>
          </p:cNvPicPr>
          <p:nvPr>
            <p:ph idx="1"/>
          </p:nvPr>
        </p:nvPicPr>
        <p:blipFill>
          <a:blip r:embed="rId2"/>
          <a:srcRect/>
          <a:stretch>
            <a:fillRect/>
          </a:stretch>
        </p:blipFill>
        <p:spPr bwMode="auto">
          <a:xfrm>
            <a:off x="-32" y="-285776"/>
            <a:ext cx="9144000" cy="7072338"/>
          </a:xfrm>
          <a:prstGeom prst="rect">
            <a:avLst/>
          </a:prstGeom>
          <a:noFill/>
          <a:ln w="9525">
            <a:noFill/>
            <a:miter lim="800000"/>
            <a:headEnd/>
            <a:tailEnd/>
          </a:ln>
          <a:effectLst/>
        </p:spPr>
      </p:pic>
    </p:spTree>
  </p:cSld>
  <p:clrMapOvr>
    <a:masterClrMapping/>
  </p:clrMapOvr>
  <p:transition>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Font typeface="Wingdings" pitchFamily="2" charset="2"/>
              <a:buChar char="q"/>
            </a:pPr>
            <a:r>
              <a:rPr lang="en-US" dirty="0" smtClean="0"/>
              <a:t> </a:t>
            </a:r>
            <a:r>
              <a:rPr lang="en-US" dirty="0" smtClean="0"/>
              <a:t>STORAGE </a:t>
            </a:r>
            <a:r>
              <a:rPr lang="en-US" dirty="0" smtClean="0"/>
              <a:t>FUNCTION</a:t>
            </a:r>
            <a:endParaRPr lang="en-US" dirty="0"/>
          </a:p>
        </p:txBody>
      </p:sp>
      <p:sp>
        <p:nvSpPr>
          <p:cNvPr id="3" name="Content Placeholder 2"/>
          <p:cNvSpPr>
            <a:spLocks noGrp="1"/>
          </p:cNvSpPr>
          <p:nvPr>
            <p:ph idx="1"/>
          </p:nvPr>
        </p:nvSpPr>
        <p:spPr/>
        <p:txBody>
          <a:bodyPr>
            <a:normAutofit lnSpcReduction="10000"/>
          </a:bodyPr>
          <a:lstStyle/>
          <a:p>
            <a:r>
              <a:rPr lang="en-US" dirty="0" smtClean="0"/>
              <a:t>During early pregnancy the placenta synthesizes  glycogen, cholesterol and fatty acid ,which serve as a source of nutrients and early embryo and fetus.</a:t>
            </a:r>
          </a:p>
          <a:p>
            <a:r>
              <a:rPr lang="en-US" dirty="0" smtClean="0"/>
              <a:t>Placenta store glucose in the form of glycogen, and  reconverts it into glucose, when required .</a:t>
            </a:r>
          </a:p>
          <a:p>
            <a:r>
              <a:rPr lang="en-US" dirty="0" smtClean="0"/>
              <a:t>Iron and vitamins can also stored in the placenta.</a:t>
            </a:r>
            <a:r>
              <a:rPr lang="en-US" sz="2000" dirty="0" smtClean="0"/>
              <a:t>  </a:t>
            </a:r>
            <a:endParaRPr lang="en-US" sz="20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Font typeface="Wingdings" pitchFamily="2" charset="2"/>
              <a:buChar char="q"/>
            </a:pPr>
            <a:r>
              <a:rPr lang="en-US" dirty="0" smtClean="0"/>
              <a:t>ENDOCRINE FUNCTION</a:t>
            </a:r>
            <a:endParaRPr lang="en-US" dirty="0"/>
          </a:p>
        </p:txBody>
      </p:sp>
      <p:sp>
        <p:nvSpPr>
          <p:cNvPr id="3" name="Content Placeholder 2"/>
          <p:cNvSpPr>
            <a:spLocks noGrp="1"/>
          </p:cNvSpPr>
          <p:nvPr>
            <p:ph idx="1"/>
          </p:nvPr>
        </p:nvSpPr>
        <p:spPr/>
        <p:txBody>
          <a:bodyPr>
            <a:normAutofit/>
          </a:bodyPr>
          <a:lstStyle/>
          <a:p>
            <a:r>
              <a:rPr lang="en-US" sz="2000" dirty="0" smtClean="0"/>
              <a:t>THE HORMONAL FUNCTION OF PLACENTA IS LIST BELOW</a:t>
            </a:r>
          </a:p>
          <a:p>
            <a:pPr marL="457200" indent="-457200">
              <a:buFont typeface="+mj-lt"/>
              <a:buAutoNum type="arabicPeriod"/>
            </a:pPr>
            <a:r>
              <a:rPr lang="en-US" sz="2000" dirty="0" smtClean="0"/>
              <a:t>Human chorionic gonadotropin (HCG)</a:t>
            </a:r>
          </a:p>
          <a:p>
            <a:pPr marL="457200" indent="-457200">
              <a:buFont typeface="+mj-lt"/>
              <a:buAutoNum type="arabicPeriod"/>
            </a:pPr>
            <a:r>
              <a:rPr lang="en-US" sz="2000" dirty="0" smtClean="0"/>
              <a:t>Estrogen and progesterone</a:t>
            </a:r>
          </a:p>
          <a:p>
            <a:pPr marL="457200" indent="-457200">
              <a:buFont typeface="+mj-lt"/>
              <a:buAutoNum type="arabicPeriod"/>
            </a:pPr>
            <a:r>
              <a:rPr lang="en-US" sz="2000" dirty="0" smtClean="0"/>
              <a:t>Human placental lactose (HPL) or human chorionic somatomammotropin</a:t>
            </a:r>
          </a:p>
          <a:p>
            <a:pPr marL="457200" indent="-457200">
              <a:buFont typeface="+mj-lt"/>
              <a:buAutoNum type="arabicPeriod"/>
            </a:pPr>
            <a:r>
              <a:rPr lang="en-US" sz="2000" dirty="0" smtClean="0"/>
              <a:t>Human chorionic thyrotrophic</a:t>
            </a:r>
          </a:p>
          <a:p>
            <a:pPr marL="457200" indent="-457200">
              <a:buFont typeface="+mj-lt"/>
              <a:buAutoNum type="arabicPeriod"/>
            </a:pPr>
            <a:r>
              <a:rPr lang="en-US" sz="2000" dirty="0" smtClean="0"/>
              <a:t>Insulin like growth factor</a:t>
            </a:r>
          </a:p>
          <a:p>
            <a:pPr marL="457200" indent="-457200">
              <a:buFont typeface="+mj-lt"/>
              <a:buAutoNum type="arabicPeriod"/>
            </a:pPr>
            <a:r>
              <a:rPr lang="en-US" sz="2000" dirty="0" smtClean="0"/>
              <a:t>relaxing</a:t>
            </a:r>
            <a:endParaRPr lang="en-US" sz="2000" dirty="0" smtClean="0"/>
          </a:p>
          <a:p>
            <a:pPr marL="457200" indent="-457200">
              <a:buNone/>
            </a:pPr>
            <a:endParaRPr lang="en-US" sz="2000" dirty="0" smtClean="0"/>
          </a:p>
          <a:p>
            <a:pPr marL="457200" indent="-457200">
              <a:buFont typeface="+mj-lt"/>
              <a:buAutoNum type="arabicParenR"/>
            </a:pPr>
            <a:r>
              <a:rPr lang="en-US" sz="2000" dirty="0" smtClean="0"/>
              <a:t>HCG: synthesis of HCG begging before implantation, and is responsible for maintaining corpus luteum that secretes progesterone and estrogens.</a:t>
            </a:r>
          </a:p>
          <a:p>
            <a:pPr marL="457200" indent="-457200">
              <a:buFont typeface="Wingdings" pitchFamily="2" charset="2"/>
              <a:buChar char="§"/>
            </a:pPr>
            <a:r>
              <a:rPr lang="en-US" sz="2000" dirty="0" smtClean="0"/>
              <a:t>The trophoblastic layer of the chorionic villi produced this hormone.</a:t>
            </a:r>
          </a:p>
          <a:p>
            <a:pPr marL="457200" indent="-457200">
              <a:buFont typeface="Wingdings" pitchFamily="2" charset="2"/>
              <a:buChar char="§"/>
            </a:pPr>
            <a:r>
              <a:rPr lang="en-US" sz="2000" dirty="0" smtClean="0"/>
              <a:t>HCG is basic for early pregnancy test.</a:t>
            </a:r>
            <a:endParaRPr lang="en-US" sz="20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28596" y="1428736"/>
            <a:ext cx="8229600" cy="4525963"/>
          </a:xfrm>
        </p:spPr>
        <p:txBody>
          <a:bodyPr>
            <a:normAutofit lnSpcReduction="10000"/>
          </a:bodyPr>
          <a:lstStyle/>
          <a:p>
            <a:pPr marL="514350" indent="-514350">
              <a:buNone/>
            </a:pPr>
            <a:r>
              <a:rPr lang="en-US" dirty="0" smtClean="0"/>
              <a:t>2) Estrogen and progesterone:</a:t>
            </a:r>
          </a:p>
          <a:p>
            <a:pPr marL="514350" indent="-514350">
              <a:buFont typeface="Wingdings" pitchFamily="2" charset="2"/>
              <a:buChar char="§"/>
            </a:pPr>
            <a:r>
              <a:rPr lang="en-US" sz="2400" dirty="0" smtClean="0"/>
              <a:t>the placenta can produce  progesterone and estrogen.</a:t>
            </a:r>
          </a:p>
          <a:p>
            <a:pPr marL="514350" indent="-514350">
              <a:buFont typeface="Wingdings" pitchFamily="2" charset="2"/>
              <a:buChar char="§"/>
            </a:pPr>
            <a:r>
              <a:rPr lang="en-US" sz="2400" dirty="0" smtClean="0"/>
              <a:t>These hormone are synthesized by trophoblast.</a:t>
            </a:r>
          </a:p>
          <a:p>
            <a:pPr marL="514350" indent="-514350">
              <a:buNone/>
            </a:pPr>
            <a:r>
              <a:rPr lang="en-US" sz="2400" dirty="0" smtClean="0"/>
              <a:t>3) Human placental lactogen:</a:t>
            </a:r>
          </a:p>
          <a:p>
            <a:pPr marL="514350" indent="-514350"/>
            <a:r>
              <a:rPr lang="en-US" sz="2400" dirty="0" smtClean="0"/>
              <a:t>This hormone is similar to growth hormone and influence growth.</a:t>
            </a:r>
          </a:p>
          <a:p>
            <a:pPr marL="514350" indent="-514350">
              <a:buNone/>
            </a:pPr>
            <a:r>
              <a:rPr lang="en-US" sz="2400" dirty="0" smtClean="0"/>
              <a:t>4)Human chorionic thyrotrophin:</a:t>
            </a:r>
          </a:p>
          <a:p>
            <a:pPr marL="514350" indent="-514350"/>
            <a:r>
              <a:rPr lang="en-US" sz="2400" dirty="0" smtClean="0"/>
              <a:t>Small amount produced, functions similar to pituitary hormone.</a:t>
            </a:r>
          </a:p>
          <a:p>
            <a:pPr marL="514350" indent="-514350">
              <a:buNone/>
            </a:pPr>
            <a:r>
              <a:rPr lang="en-US" sz="2400" dirty="0" smtClean="0"/>
              <a:t>5) relaxin: produce by decidua cell, softens the cervix and pelvis ligament in preparation for child birth.</a:t>
            </a:r>
            <a:endParaRPr lang="en-US" sz="2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VARIATION,ANOMALIES AND ABNORMALITIES OF PLACENTA</a:t>
            </a: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arenR"/>
            </a:pPr>
            <a:r>
              <a:rPr lang="en-US" sz="2400" b="1" dirty="0" smtClean="0"/>
              <a:t>Larger and heavier </a:t>
            </a:r>
            <a:r>
              <a:rPr lang="en-US" sz="2400" dirty="0" smtClean="0"/>
              <a:t>than normal placenta are seen with excessively large fetuses, fetal symphisis.</a:t>
            </a:r>
          </a:p>
          <a:p>
            <a:pPr marL="514350" indent="-514350">
              <a:buFont typeface="+mj-lt"/>
              <a:buAutoNum type="arabicParenR"/>
            </a:pPr>
            <a:r>
              <a:rPr lang="en-US" sz="2400" b="1" dirty="0" smtClean="0"/>
              <a:t>Smaller and lighter </a:t>
            </a:r>
            <a:r>
              <a:rPr lang="en-US" sz="2400" dirty="0" smtClean="0"/>
              <a:t>than normal placenta may occur with general systemic diseases or local uterine condition which causes undernourishment      of the placenta and resulting intrauterine growth retardation.</a:t>
            </a:r>
          </a:p>
          <a:p>
            <a:pPr marL="514350" indent="-514350">
              <a:buFont typeface="+mj-lt"/>
              <a:buAutoNum type="arabicParenR"/>
            </a:pPr>
            <a:r>
              <a:rPr lang="en-US" sz="2400" b="1" dirty="0" smtClean="0"/>
              <a:t>Color of placenta tissue markedly lighter</a:t>
            </a:r>
            <a:r>
              <a:rPr lang="en-US" sz="2400" dirty="0" smtClean="0"/>
              <a:t>: this condition cause may be caused by fetal anemia.</a:t>
            </a:r>
          </a:p>
          <a:p>
            <a:pPr marL="514350" indent="-514350">
              <a:buFont typeface="+mj-lt"/>
              <a:buAutoNum type="arabicParenR"/>
            </a:pPr>
            <a:r>
              <a:rPr lang="en-US" sz="2400" b="1" dirty="0" smtClean="0"/>
              <a:t>Edema of placenta</a:t>
            </a:r>
            <a:r>
              <a:rPr lang="en-US" sz="2400" dirty="0" smtClean="0"/>
              <a:t>: edematous placenta is mushy, thick and pale, and fluid can be also form.  This may be caused severe maternal fetus diseases, diabetes or nephritic syndrome. The fetus usually die in uterine life.</a:t>
            </a:r>
            <a:endParaRPr lang="en-US" sz="24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US" b="1" dirty="0" smtClean="0"/>
              <a:t>  </a:t>
            </a:r>
            <a:r>
              <a:rPr lang="en-US" sz="2400" b="1" dirty="0" smtClean="0"/>
              <a:t>  5.) excessive infarct formation</a:t>
            </a:r>
            <a:r>
              <a:rPr lang="en-US" sz="2400" dirty="0" smtClean="0"/>
              <a:t>.</a:t>
            </a:r>
          </a:p>
          <a:p>
            <a:r>
              <a:rPr lang="en-US" sz="2400" dirty="0" smtClean="0"/>
              <a:t>Infarction of cotyledone happen due to disease processes, such as sever maternal hypertension, sever preeclampsia or eclempcia.</a:t>
            </a:r>
          </a:p>
          <a:p>
            <a:r>
              <a:rPr lang="en-US" sz="2400" dirty="0" smtClean="0"/>
              <a:t>Which may be result intrauterine growth retardation and may be in fetal death.</a:t>
            </a:r>
          </a:p>
          <a:p>
            <a:pPr>
              <a:buNone/>
            </a:pPr>
            <a:r>
              <a:rPr lang="en-US" sz="2400" b="1" dirty="0" smtClean="0"/>
              <a:t>    6.) Tumors are found </a:t>
            </a:r>
            <a:r>
              <a:rPr lang="en-US" sz="2400" dirty="0" smtClean="0"/>
              <a:t>in association with prematurity and                               polyhydroamnions.</a:t>
            </a:r>
          </a:p>
          <a:p>
            <a:r>
              <a:rPr lang="en-US" sz="2400" dirty="0" smtClean="0"/>
              <a:t> perinatal mortality and hemorrhage both are increased</a:t>
            </a:r>
            <a:endParaRPr lang="en-US" sz="24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b="1" dirty="0" smtClean="0"/>
              <a:t>   7</a:t>
            </a:r>
            <a:r>
              <a:rPr lang="en-US" b="1" dirty="0" smtClean="0"/>
              <a:t>.) syphilitic placenta</a:t>
            </a:r>
            <a:r>
              <a:rPr lang="en-US" dirty="0" smtClean="0"/>
              <a:t>:</a:t>
            </a:r>
          </a:p>
          <a:p>
            <a:r>
              <a:rPr lang="en-US" sz="2400" dirty="0" smtClean="0"/>
              <a:t>It is abnormally large , large ,pale yellow placenta.</a:t>
            </a:r>
          </a:p>
          <a:p>
            <a:endParaRPr lang="en-US" sz="2400" dirty="0" smtClean="0"/>
          </a:p>
          <a:p>
            <a:endParaRPr lang="en-US" sz="2400" dirty="0" smtClean="0"/>
          </a:p>
          <a:p>
            <a:pPr>
              <a:buNone/>
            </a:pPr>
            <a:r>
              <a:rPr lang="en-US" sz="2400" dirty="0" smtClean="0"/>
              <a:t>       </a:t>
            </a:r>
            <a:endParaRPr lang="en-US" sz="2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fontScale="90000"/>
          </a:bodyPr>
          <a:lstStyle/>
          <a:p>
            <a:endParaRPr lang="en-US" dirty="0"/>
          </a:p>
        </p:txBody>
      </p:sp>
      <p:pic>
        <p:nvPicPr>
          <p:cNvPr id="2050" name="Picture 2"/>
          <p:cNvPicPr>
            <a:picLocks noGrp="1" noChangeAspect="1" noChangeArrowheads="1"/>
          </p:cNvPicPr>
          <p:nvPr>
            <p:ph idx="1"/>
          </p:nvPr>
        </p:nvPicPr>
        <p:blipFill>
          <a:blip r:embed="rId2"/>
          <a:srcRect/>
          <a:stretch>
            <a:fillRect/>
          </a:stretch>
        </p:blipFill>
        <p:spPr bwMode="auto">
          <a:xfrm>
            <a:off x="5263828" y="1571612"/>
            <a:ext cx="3880172" cy="4525963"/>
          </a:xfrm>
          <a:prstGeom prst="rect">
            <a:avLst/>
          </a:prstGeom>
          <a:noFill/>
          <a:ln w="9525">
            <a:noFill/>
            <a:miter lim="800000"/>
            <a:headEnd/>
            <a:tailEnd/>
          </a:ln>
          <a:effectLst/>
        </p:spPr>
      </p:pic>
      <p:sp>
        <p:nvSpPr>
          <p:cNvPr id="5" name="Rectangle 4"/>
          <p:cNvSpPr/>
          <p:nvPr/>
        </p:nvSpPr>
        <p:spPr>
          <a:xfrm>
            <a:off x="214282" y="642918"/>
            <a:ext cx="5214974" cy="5509200"/>
          </a:xfrm>
          <a:prstGeom prst="rect">
            <a:avLst/>
          </a:prstGeom>
        </p:spPr>
        <p:txBody>
          <a:bodyPr wrap="square">
            <a:spAutoFit/>
          </a:bodyPr>
          <a:lstStyle/>
          <a:p>
            <a:endParaRPr lang="en-US" sz="3200" dirty="0" smtClean="0"/>
          </a:p>
          <a:p>
            <a:pPr>
              <a:buNone/>
            </a:pPr>
            <a:r>
              <a:rPr lang="en-US" sz="3200" b="1" dirty="0" smtClean="0"/>
              <a:t>         8) Succenturiate  or succenturita placenta:.</a:t>
            </a:r>
          </a:p>
          <a:p>
            <a:pPr>
              <a:buFont typeface="Arial" pitchFamily="34" charset="0"/>
              <a:buChar char="•"/>
            </a:pPr>
            <a:r>
              <a:rPr lang="en-US" sz="3200" dirty="0" smtClean="0"/>
              <a:t>    One or more separate                                   accessory lobe in the        membranes, a variable distance away from the main placental mass..</a:t>
            </a:r>
          </a:p>
          <a:p>
            <a:pPr>
              <a:buFont typeface="Arial" pitchFamily="34" charset="0"/>
              <a:buChar char="•"/>
            </a:pPr>
            <a:r>
              <a:rPr lang="en-US" sz="3200" dirty="0" smtClean="0"/>
              <a:t>    These accessory lobe are usually connected to the main placental mass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the primary significance of this placenta anomalies in the possibility that the will be retained in the uterus after expulsion of the main placental mass.</a:t>
            </a:r>
          </a:p>
          <a:p>
            <a:r>
              <a:rPr lang="en-US" dirty="0" smtClean="0"/>
              <a:t>This lobe may cause sever postpartum hemorrhage.</a:t>
            </a:r>
          </a:p>
          <a:p>
            <a:r>
              <a:rPr lang="en-US" dirty="0" smtClean="0"/>
              <a:t>This condition can be detected during inspection of the placenta.</a:t>
            </a:r>
          </a:p>
          <a:p>
            <a:endParaRPr lang="en-US" sz="2400"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smtClean="0"/>
              <a:t>       9) extrachorial placenta:</a:t>
            </a:r>
          </a:p>
          <a:p>
            <a:r>
              <a:rPr lang="en-US" sz="2400" dirty="0" smtClean="0"/>
              <a:t>A placental anomalies can be observe on the fetal surface, as  a thick white ring, which give the impression that the central portion is somewhat depressed.</a:t>
            </a:r>
          </a:p>
          <a:p>
            <a:r>
              <a:rPr lang="en-US" sz="2400" dirty="0" smtClean="0"/>
              <a:t>There  are two varieties, which are determined by the location of ring.</a:t>
            </a:r>
          </a:p>
          <a:p>
            <a:r>
              <a:rPr lang="en-US" sz="2400" dirty="0" smtClean="0"/>
              <a:t>Both may be complete or incomplete as detected by ring.</a:t>
            </a:r>
          </a:p>
          <a:p>
            <a:pPr marL="457200" indent="-457200">
              <a:buFont typeface="+mj-lt"/>
              <a:buAutoNum type="alphaUcPeriod"/>
            </a:pPr>
            <a:r>
              <a:rPr lang="en-US" sz="2400" dirty="0" smtClean="0"/>
              <a:t>Placenta circumvallates or circumvallates.</a:t>
            </a:r>
          </a:p>
          <a:p>
            <a:pPr marL="457200" indent="-457200">
              <a:buFont typeface="Courier New" pitchFamily="49" charset="0"/>
              <a:buChar char="o"/>
            </a:pPr>
            <a:r>
              <a:rPr lang="en-US" sz="2400" dirty="0" smtClean="0"/>
              <a:t>The ring situation of the variable distance between the margin and center of the placenta.</a:t>
            </a:r>
          </a:p>
          <a:p>
            <a:endParaRPr lang="en-US"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cstate="print"/>
          <a:srcRect/>
          <a:stretch>
            <a:fillRect/>
          </a:stretch>
        </p:blipFill>
        <p:spPr bwMode="auto">
          <a:xfrm>
            <a:off x="0" y="0"/>
            <a:ext cx="9143999"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 Placenta marginta.</a:t>
            </a:r>
            <a:endParaRPr lang="en-US" dirty="0"/>
          </a:p>
        </p:txBody>
      </p:sp>
      <p:sp>
        <p:nvSpPr>
          <p:cNvPr id="3" name="Content Placeholder 2"/>
          <p:cNvSpPr>
            <a:spLocks noGrp="1"/>
          </p:cNvSpPr>
          <p:nvPr>
            <p:ph idx="1"/>
          </p:nvPr>
        </p:nvSpPr>
        <p:spPr/>
        <p:txBody>
          <a:bodyPr/>
          <a:lstStyle/>
          <a:p>
            <a:r>
              <a:rPr lang="en-US" dirty="0" smtClean="0"/>
              <a:t>The ring is located at the edge or margin of the placenta </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 Lobulated placenta:</a:t>
            </a:r>
            <a:endParaRPr lang="en-US" dirty="0"/>
          </a:p>
        </p:txBody>
      </p:sp>
      <p:sp>
        <p:nvSpPr>
          <p:cNvPr id="3" name="Content Placeholder 2"/>
          <p:cNvSpPr>
            <a:spLocks noGrp="1"/>
          </p:cNvSpPr>
          <p:nvPr>
            <p:ph idx="1"/>
          </p:nvPr>
        </p:nvSpPr>
        <p:spPr/>
        <p:txBody>
          <a:bodyPr/>
          <a:lstStyle/>
          <a:p>
            <a:r>
              <a:rPr lang="en-US" dirty="0" smtClean="0"/>
              <a:t>There </a:t>
            </a:r>
            <a:r>
              <a:rPr lang="en-US" dirty="0" smtClean="0"/>
              <a:t>appearances </a:t>
            </a:r>
            <a:r>
              <a:rPr lang="en-US" dirty="0" smtClean="0"/>
              <a:t>be multiple placenta for a </a:t>
            </a:r>
            <a:r>
              <a:rPr lang="en-US" dirty="0" err="1" smtClean="0"/>
              <a:t>singal</a:t>
            </a:r>
            <a:r>
              <a:rPr lang="en-US" dirty="0" smtClean="0"/>
              <a:t> </a:t>
            </a:r>
            <a:r>
              <a:rPr lang="en-US" dirty="0" smtClean="0"/>
              <a:t>baby.</a:t>
            </a:r>
          </a:p>
          <a:p>
            <a:r>
              <a:rPr lang="en-US" dirty="0" smtClean="0"/>
              <a:t>In fact it is divided into two or more part.</a:t>
            </a:r>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310</TotalTime>
  <Words>1088</Words>
  <Application>Microsoft Office PowerPoint</Application>
  <PresentationFormat>On-screen Show (4:3)</PresentationFormat>
  <Paragraphs>98</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PLACENTA</vt:lpstr>
      <vt:lpstr>Slide 2</vt:lpstr>
      <vt:lpstr>   DEVLOPMENT OF PLACENTA     </vt:lpstr>
      <vt:lpstr>THE PLACENTA DEVLOPMENT</vt:lpstr>
      <vt:lpstr>Slide 5</vt:lpstr>
      <vt:lpstr>Slide 6</vt:lpstr>
      <vt:lpstr>Slide 7</vt:lpstr>
      <vt:lpstr>Slide 8</vt:lpstr>
      <vt:lpstr>CONT……</vt:lpstr>
      <vt:lpstr>CIRCULATION THROUGH THE PLACENTA</vt:lpstr>
      <vt:lpstr>PLACENTAS</vt:lpstr>
      <vt:lpstr>Slide 12</vt:lpstr>
      <vt:lpstr>Slide 13</vt:lpstr>
      <vt:lpstr>Slide 14</vt:lpstr>
      <vt:lpstr>Slide 15</vt:lpstr>
      <vt:lpstr>FUNCTION OF PLACENTA</vt:lpstr>
      <vt:lpstr>Slide 17</vt:lpstr>
      <vt:lpstr>Slide 18</vt:lpstr>
      <vt:lpstr>Slide 19</vt:lpstr>
      <vt:lpstr>Slide 20</vt:lpstr>
      <vt:lpstr>Slide 21</vt:lpstr>
      <vt:lpstr>Slide 22</vt:lpstr>
      <vt:lpstr>Slide 23</vt:lpstr>
      <vt:lpstr>Slide 24</vt:lpstr>
      <vt:lpstr>Slide 25</vt:lpstr>
      <vt:lpstr>Slide 26</vt:lpstr>
      <vt:lpstr> STORAGE FUNCTION</vt:lpstr>
      <vt:lpstr>ENDOCRINE FUNCTION</vt:lpstr>
      <vt:lpstr>Slide 29</vt:lpstr>
      <vt:lpstr>VARIATION,ANOMALIES AND ABNORMALITIES OF PLACENTA</vt:lpstr>
      <vt:lpstr>Slide 31</vt:lpstr>
      <vt:lpstr>Slide 32</vt:lpstr>
      <vt:lpstr>Slide 33</vt:lpstr>
      <vt:lpstr>Slide 34</vt:lpstr>
      <vt:lpstr>Slide 35</vt:lpstr>
      <vt:lpstr>Slide 36</vt:lpstr>
      <vt:lpstr>B) Placenta marginta.</vt:lpstr>
      <vt:lpstr>10. Lobulated placenta:</vt:lpstr>
      <vt:lpstr>Slide 39</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Saharsh Patel</dc:creator>
  <cp:lastModifiedBy>admin</cp:lastModifiedBy>
  <cp:revision>79</cp:revision>
  <dcterms:created xsi:type="dcterms:W3CDTF">2019-11-12T15:50:57Z</dcterms:created>
  <dcterms:modified xsi:type="dcterms:W3CDTF">2020-03-22T19:53:29Z</dcterms:modified>
</cp:coreProperties>
</file>